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0" r:id="rId3"/>
    <p:sldMasterId id="2147483665" r:id="rId4"/>
    <p:sldMasterId id="2147483667" r:id="rId5"/>
  </p:sldMasterIdLst>
  <p:notesMasterIdLst>
    <p:notesMasterId r:id="rId7"/>
  </p:notesMasterIdLst>
  <p:handoutMasterIdLst>
    <p:handoutMasterId r:id="rId46"/>
  </p:handoutMasterIdLst>
  <p:sldIdLst>
    <p:sldId id="256" r:id="rId6"/>
    <p:sldId id="594" r:id="rId8"/>
    <p:sldId id="612" r:id="rId9"/>
    <p:sldId id="613" r:id="rId10"/>
    <p:sldId id="615" r:id="rId11"/>
    <p:sldId id="595" r:id="rId12"/>
    <p:sldId id="414" r:id="rId13"/>
    <p:sldId id="415" r:id="rId14"/>
    <p:sldId id="416" r:id="rId15"/>
    <p:sldId id="417" r:id="rId16"/>
    <p:sldId id="596" r:id="rId17"/>
    <p:sldId id="597" r:id="rId18"/>
    <p:sldId id="422" r:id="rId19"/>
    <p:sldId id="423" r:id="rId20"/>
    <p:sldId id="424" r:id="rId21"/>
    <p:sldId id="617" r:id="rId22"/>
    <p:sldId id="618" r:id="rId23"/>
    <p:sldId id="425" r:id="rId24"/>
    <p:sldId id="426" r:id="rId25"/>
    <p:sldId id="427" r:id="rId26"/>
    <p:sldId id="598" r:id="rId27"/>
    <p:sldId id="599" r:id="rId28"/>
    <p:sldId id="600" r:id="rId29"/>
    <p:sldId id="601" r:id="rId30"/>
    <p:sldId id="602" r:id="rId31"/>
    <p:sldId id="603" r:id="rId32"/>
    <p:sldId id="604" r:id="rId33"/>
    <p:sldId id="605" r:id="rId34"/>
    <p:sldId id="606" r:id="rId35"/>
    <p:sldId id="428" r:id="rId36"/>
    <p:sldId id="429" r:id="rId37"/>
    <p:sldId id="430" r:id="rId38"/>
    <p:sldId id="431" r:id="rId39"/>
    <p:sldId id="432" r:id="rId40"/>
    <p:sldId id="433" r:id="rId41"/>
    <p:sldId id="616" r:id="rId42"/>
    <p:sldId id="434" r:id="rId43"/>
    <p:sldId id="435" r:id="rId44"/>
    <p:sldId id="436" r:id="rId4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9398"/>
    <a:srgbClr val="272F34"/>
    <a:srgbClr val="636262"/>
    <a:srgbClr val="7F7F7F"/>
    <a:srgbClr val="404040"/>
    <a:srgbClr val="E200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8"/>
    <p:restoredTop sz="78814"/>
  </p:normalViewPr>
  <p:slideViewPr>
    <p:cSldViewPr showGuides="1">
      <p:cViewPr varScale="1">
        <p:scale>
          <a:sx n="70" d="100"/>
          <a:sy n="70" d="100"/>
        </p:scale>
        <p:origin x="-184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panose="020B0604020202020204" pitchFamily="34" charset="0"/>
                <a:ea typeface="+mn-ea"/>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8677C94B-F2E0-46F0-BDD8-005583A6B89A}"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panose="020B0604020202020204" pitchFamily="34" charset="0"/>
                <a:ea typeface="+mn-ea"/>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FB1A8CF-2906-44E3-A5C8-92CA0AA17F1C}"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幻灯片图像占位符 1"/>
          <p:cNvSpPr>
            <a:spLocks noGrp="1" noRot="1" noChangeAspect="1" noTextEdit="1"/>
          </p:cNvSpPr>
          <p:nvPr>
            <p:ph type="sldImg"/>
          </p:nvPr>
        </p:nvSpPr>
        <p:spPr>
          <a:ln>
            <a:solidFill>
              <a:srgbClr val="000000">
                <a:alpha val="100000"/>
              </a:srgbClr>
            </a:solidFill>
            <a:miter lim="800000"/>
          </a:ln>
        </p:spPr>
      </p:sp>
      <p:sp>
        <p:nvSpPr>
          <p:cNvPr id="50179"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ea typeface="宋体" panose="02010600030101010101" pitchFamily="2" charset="-122"/>
            </a:endParaRPr>
          </a:p>
        </p:txBody>
      </p:sp>
      <p:sp>
        <p:nvSpPr>
          <p:cNvPr id="501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a:solidFill>
              <a:srgbClr val="000000">
                <a:alpha val="100000"/>
              </a:srgbClr>
            </a:solidFill>
            <a:miter lim="800000"/>
          </a:ln>
        </p:spPr>
      </p:sp>
      <p:sp>
        <p:nvSpPr>
          <p:cNvPr id="5939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ChangeAspect="1" noTextEdit="1"/>
          </p:cNvSpPr>
          <p:nvPr>
            <p:ph type="sldImg"/>
          </p:nvPr>
        </p:nvSpPr>
        <p:spPr>
          <a:ln>
            <a:solidFill>
              <a:srgbClr val="000000">
                <a:alpha val="100000"/>
              </a:srgbClr>
            </a:solidFill>
            <a:miter lim="800000"/>
          </a:ln>
        </p:spPr>
      </p:sp>
      <p:sp>
        <p:nvSpPr>
          <p:cNvPr id="6041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604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1031"/>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1203" name="Rectangle 2"/>
          <p:cNvSpPr>
            <a:spLocks noTextEdit="1"/>
          </p:cNvSpPr>
          <p:nvPr>
            <p:ph type="sldImg"/>
          </p:nvPr>
        </p:nvSpPr>
        <p:spPr>
          <a:ln>
            <a:solidFill>
              <a:srgbClr val="000000">
                <a:alpha val="100000"/>
              </a:srgbClr>
            </a:solidFill>
            <a:miter lim="800000"/>
          </a:ln>
        </p:spPr>
      </p:sp>
      <p:sp>
        <p:nvSpPr>
          <p:cNvPr id="51204" name="Rectangle 3"/>
          <p:cNvSpPr>
            <a:spLocks noGrp="1"/>
          </p:cNvSpPr>
          <p:nvPr>
            <p:ph type="body" idx="1"/>
          </p:nvPr>
        </p:nvSpPr>
        <p:spPr>
          <a:noFill/>
          <a:ln>
            <a:noFill/>
          </a:ln>
        </p:spPr>
        <p:txBody>
          <a:bodyPr wrap="square" lIns="91440" tIns="45720" rIns="91440" bIns="45720" anchor="t" anchorCtr="0"/>
          <a:p>
            <a:pPr lvl="0" eaLnBrk="1" hangingPunct="1"/>
            <a:r>
              <a:rPr lang="zh-CN" altLang="en-US" sz="1400" dirty="0">
                <a:ea typeface="宋体" panose="02010600030101010101" pitchFamily="2" charset="-122"/>
              </a:rPr>
              <a:t>介绍三层交换机是进行二层交换还是三层交换：</a:t>
            </a:r>
            <a:endParaRPr lang="zh-CN" altLang="en-US" sz="1400" dirty="0">
              <a:ea typeface="宋体" panose="02010600030101010101" pitchFamily="2" charset="-122"/>
            </a:endParaRPr>
          </a:p>
          <a:p>
            <a:pPr lvl="0" eaLnBrk="1" hangingPunct="1"/>
            <a:r>
              <a:rPr lang="zh-CN" altLang="en-US" sz="1400" dirty="0">
                <a:ea typeface="宋体" panose="02010600030101010101" pitchFamily="2" charset="-122"/>
              </a:rPr>
              <a:t>       </a:t>
            </a:r>
            <a:r>
              <a:rPr lang="en-US" altLang="zh-CN" dirty="0">
                <a:solidFill>
                  <a:srgbClr val="000000"/>
                </a:solidFill>
                <a:ea typeface="宋体" panose="02010600030101010101" pitchFamily="2" charset="-122"/>
              </a:rPr>
              <a:t>1</a:t>
            </a:r>
            <a:r>
              <a:rPr lang="zh-CN" altLang="en-US" dirty="0">
                <a:solidFill>
                  <a:srgbClr val="000000"/>
                </a:solidFill>
                <a:ea typeface="宋体" panose="02010600030101010101" pitchFamily="2" charset="-122"/>
              </a:rPr>
              <a:t>、相同网段内部的通信，通过二层功能完成互通，当主机与对端主机通信的时候，根据自身的</a:t>
            </a:r>
            <a:r>
              <a:rPr lang="en-US" altLang="zh-CN" dirty="0">
                <a:solidFill>
                  <a:srgbClr val="000000"/>
                </a:solidFill>
                <a:ea typeface="宋体" panose="02010600030101010101" pitchFamily="2" charset="-122"/>
              </a:rPr>
              <a:t>IP</a:t>
            </a:r>
            <a:r>
              <a:rPr lang="zh-CN" altLang="en-US" dirty="0">
                <a:solidFill>
                  <a:srgbClr val="000000"/>
                </a:solidFill>
                <a:ea typeface="宋体" panose="02010600030101010101" pitchFamily="2" charset="-122"/>
              </a:rPr>
              <a:t>地址和子网掩码来确定对方是否在系统网段内，如果判定在相同网段内，则直接通过</a:t>
            </a:r>
            <a:r>
              <a:rPr lang="en-US" altLang="zh-CN" dirty="0">
                <a:solidFill>
                  <a:srgbClr val="000000"/>
                </a:solidFill>
                <a:ea typeface="宋体" panose="02010600030101010101" pitchFamily="2" charset="-122"/>
              </a:rPr>
              <a:t>ARP</a:t>
            </a:r>
            <a:r>
              <a:rPr lang="zh-CN" altLang="en-US" dirty="0">
                <a:solidFill>
                  <a:srgbClr val="000000"/>
                </a:solidFill>
                <a:ea typeface="宋体" panose="02010600030101010101" pitchFamily="2" charset="-122"/>
              </a:rPr>
              <a:t>查找对方的</a:t>
            </a:r>
            <a:r>
              <a:rPr lang="en-US" altLang="zh-CN" dirty="0">
                <a:solidFill>
                  <a:srgbClr val="000000"/>
                </a:solidFill>
                <a:ea typeface="宋体" panose="02010600030101010101" pitchFamily="2" charset="-122"/>
              </a:rPr>
              <a:t>MAC</a:t>
            </a:r>
            <a:r>
              <a:rPr lang="zh-CN" altLang="en-US" dirty="0">
                <a:solidFill>
                  <a:srgbClr val="000000"/>
                </a:solidFill>
                <a:ea typeface="宋体" panose="02010600030101010101" pitchFamily="2" charset="-122"/>
              </a:rPr>
              <a:t>地址，然后把对方的</a:t>
            </a:r>
            <a:r>
              <a:rPr lang="en-US" altLang="zh-CN" dirty="0">
                <a:solidFill>
                  <a:srgbClr val="000000"/>
                </a:solidFill>
                <a:ea typeface="宋体" panose="02010600030101010101" pitchFamily="2" charset="-122"/>
              </a:rPr>
              <a:t>MAC</a:t>
            </a:r>
            <a:r>
              <a:rPr lang="zh-CN" altLang="en-US" dirty="0">
                <a:solidFill>
                  <a:srgbClr val="000000"/>
                </a:solidFill>
                <a:ea typeface="宋体" panose="02010600030101010101" pitchFamily="2" charset="-122"/>
              </a:rPr>
              <a:t>地址填入以太网帧头的目的</a:t>
            </a:r>
            <a:r>
              <a:rPr lang="en-US" altLang="zh-CN" dirty="0">
                <a:solidFill>
                  <a:srgbClr val="000000"/>
                </a:solidFill>
                <a:ea typeface="宋体" panose="02010600030101010101" pitchFamily="2" charset="-122"/>
              </a:rPr>
              <a:t>MAC</a:t>
            </a:r>
            <a:r>
              <a:rPr lang="zh-CN" altLang="en-US" dirty="0">
                <a:solidFill>
                  <a:srgbClr val="000000"/>
                </a:solidFill>
                <a:ea typeface="宋体" panose="02010600030101010101" pitchFamily="2" charset="-122"/>
              </a:rPr>
              <a:t>地址域中；</a:t>
            </a:r>
            <a:endParaRPr lang="zh-CN" altLang="en-US" dirty="0">
              <a:solidFill>
                <a:srgbClr val="000000"/>
              </a:solidFill>
              <a:ea typeface="宋体" panose="02010600030101010101" pitchFamily="2" charset="-122"/>
            </a:endParaRPr>
          </a:p>
          <a:p>
            <a:pPr lvl="0" eaLnBrk="1" hangingPunct="1"/>
            <a:r>
              <a:rPr lang="zh-CN" altLang="en-US" dirty="0">
                <a:solidFill>
                  <a:srgbClr val="000000"/>
                </a:solidFill>
                <a:ea typeface="宋体" panose="02010600030101010101" pitchFamily="2" charset="-122"/>
              </a:rPr>
              <a:t>       </a:t>
            </a:r>
            <a:r>
              <a:rPr lang="en-US" altLang="zh-CN" dirty="0">
                <a:solidFill>
                  <a:srgbClr val="000000"/>
                </a:solidFill>
                <a:ea typeface="宋体" panose="02010600030101010101" pitchFamily="2" charset="-122"/>
              </a:rPr>
              <a:t>2</a:t>
            </a:r>
            <a:r>
              <a:rPr lang="zh-CN" altLang="en-US" dirty="0">
                <a:solidFill>
                  <a:srgbClr val="000000"/>
                </a:solidFill>
                <a:ea typeface="宋体" panose="02010600030101010101" pitchFamily="2" charset="-122"/>
              </a:rPr>
              <a:t>、不同网段的主机通信的时候，主机发现对方在不同的网段内，则主机就会自动借助网关来进行通信，主机首先通过</a:t>
            </a:r>
            <a:r>
              <a:rPr lang="en-US" altLang="zh-CN" dirty="0">
                <a:solidFill>
                  <a:srgbClr val="000000"/>
                </a:solidFill>
                <a:ea typeface="宋体" panose="02010600030101010101" pitchFamily="2" charset="-122"/>
              </a:rPr>
              <a:t>ARP</a:t>
            </a:r>
            <a:r>
              <a:rPr lang="zh-CN" altLang="en-US" dirty="0">
                <a:solidFill>
                  <a:srgbClr val="000000"/>
                </a:solidFill>
                <a:ea typeface="宋体" panose="02010600030101010101" pitchFamily="2" charset="-122"/>
              </a:rPr>
              <a:t>来查找设定的网关的</a:t>
            </a:r>
            <a:r>
              <a:rPr lang="en-US" altLang="zh-CN" dirty="0">
                <a:solidFill>
                  <a:srgbClr val="000000"/>
                </a:solidFill>
                <a:ea typeface="宋体" panose="02010600030101010101" pitchFamily="2" charset="-122"/>
              </a:rPr>
              <a:t>MAC</a:t>
            </a:r>
            <a:r>
              <a:rPr lang="zh-CN" altLang="en-US" dirty="0">
                <a:solidFill>
                  <a:srgbClr val="000000"/>
                </a:solidFill>
                <a:ea typeface="宋体" panose="02010600030101010101" pitchFamily="2" charset="-122"/>
              </a:rPr>
              <a:t>地址，然后把网关的</a:t>
            </a:r>
            <a:r>
              <a:rPr lang="en-US" altLang="zh-CN" dirty="0">
                <a:solidFill>
                  <a:srgbClr val="000000"/>
                </a:solidFill>
                <a:ea typeface="宋体" panose="02010600030101010101" pitchFamily="2" charset="-122"/>
              </a:rPr>
              <a:t>MAC</a:t>
            </a:r>
            <a:r>
              <a:rPr lang="zh-CN" altLang="en-US" dirty="0">
                <a:solidFill>
                  <a:srgbClr val="000000"/>
                </a:solidFill>
                <a:ea typeface="宋体" panose="02010600030101010101" pitchFamily="2" charset="-122"/>
              </a:rPr>
              <a:t>地址（而不是对方主机的</a:t>
            </a:r>
            <a:r>
              <a:rPr lang="en-US" altLang="zh-CN" dirty="0">
                <a:solidFill>
                  <a:srgbClr val="000000"/>
                </a:solidFill>
                <a:ea typeface="宋体" panose="02010600030101010101" pitchFamily="2" charset="-122"/>
              </a:rPr>
              <a:t>MAC</a:t>
            </a:r>
            <a:r>
              <a:rPr lang="zh-CN" altLang="en-US" dirty="0">
                <a:solidFill>
                  <a:srgbClr val="000000"/>
                </a:solidFill>
                <a:ea typeface="宋体" panose="02010600030101010101" pitchFamily="2" charset="-122"/>
              </a:rPr>
              <a:t>地址，因为主机认为通信对端不是本地主机）填入以太网帧头的目的</a:t>
            </a:r>
            <a:r>
              <a:rPr lang="en-US" altLang="zh-CN" dirty="0">
                <a:solidFill>
                  <a:srgbClr val="000000"/>
                </a:solidFill>
                <a:ea typeface="宋体" panose="02010600030101010101" pitchFamily="2" charset="-122"/>
              </a:rPr>
              <a:t>MAC</a:t>
            </a:r>
            <a:r>
              <a:rPr lang="zh-CN" altLang="en-US" dirty="0">
                <a:solidFill>
                  <a:srgbClr val="000000"/>
                </a:solidFill>
                <a:ea typeface="宋体" panose="02010600030101010101" pitchFamily="2" charset="-122"/>
              </a:rPr>
              <a:t>地址域中，将报文交给网关即三层交换机进行三层转发。</a:t>
            </a:r>
            <a:endParaRPr lang="zh-CN" altLang="en-US" dirty="0">
              <a:solidFill>
                <a:srgbClr val="000000"/>
              </a:solidFill>
              <a:ea typeface="宋体" panose="02010600030101010101" pitchFamily="2" charset="-122"/>
            </a:endParaRPr>
          </a:p>
          <a:p>
            <a:pPr lvl="0" algn="just" eaLnBrk="1" hangingPunct="1"/>
            <a:r>
              <a:rPr lang="zh-CN" altLang="en-US" sz="1600" dirty="0">
                <a:solidFill>
                  <a:srgbClr val="000000"/>
                </a:solidFill>
                <a:ea typeface="宋体" panose="02010600030101010101" pitchFamily="2" charset="-122"/>
              </a:rPr>
              <a:t>       根据以上规则，三层交换机根据以太网帧的目的</a:t>
            </a:r>
            <a:r>
              <a:rPr lang="en-US" altLang="zh-CN" sz="1600" dirty="0">
                <a:solidFill>
                  <a:srgbClr val="000000"/>
                </a:solidFill>
                <a:ea typeface="宋体" panose="02010600030101010101" pitchFamily="2" charset="-122"/>
              </a:rPr>
              <a:t>MAC</a:t>
            </a:r>
            <a:r>
              <a:rPr lang="zh-CN" altLang="en-US" sz="1600" dirty="0">
                <a:solidFill>
                  <a:srgbClr val="000000"/>
                </a:solidFill>
                <a:ea typeface="宋体" panose="02010600030101010101" pitchFamily="2" charset="-122"/>
              </a:rPr>
              <a:t>地址域的地址来判断是进行二层转发还是三层转发，如果是给某个</a:t>
            </a:r>
            <a:r>
              <a:rPr lang="en-US" altLang="zh-CN" sz="1600" dirty="0">
                <a:solidFill>
                  <a:srgbClr val="000000"/>
                </a:solidFill>
                <a:ea typeface="宋体" panose="02010600030101010101" pitchFamily="2" charset="-122"/>
              </a:rPr>
              <a:t>VLAN</a:t>
            </a:r>
            <a:r>
              <a:rPr lang="zh-CN" altLang="en-US" sz="1600" dirty="0">
                <a:solidFill>
                  <a:srgbClr val="000000"/>
                </a:solidFill>
                <a:ea typeface="宋体" panose="02010600030101010101" pitchFamily="2" charset="-122"/>
              </a:rPr>
              <a:t>指定的路由接口的</a:t>
            </a:r>
            <a:r>
              <a:rPr lang="en-US" altLang="zh-CN" sz="1600" dirty="0">
                <a:solidFill>
                  <a:srgbClr val="000000"/>
                </a:solidFill>
                <a:ea typeface="宋体" panose="02010600030101010101" pitchFamily="2" charset="-122"/>
              </a:rPr>
              <a:t>MAC</a:t>
            </a:r>
            <a:r>
              <a:rPr lang="zh-CN" altLang="en-US" sz="1600" dirty="0">
                <a:solidFill>
                  <a:srgbClr val="000000"/>
                </a:solidFill>
                <a:ea typeface="宋体" panose="02010600030101010101" pitchFamily="2" charset="-122"/>
              </a:rPr>
              <a:t>地址，则进行三层转发，否则在</a:t>
            </a:r>
            <a:r>
              <a:rPr lang="en-US" altLang="zh-CN" sz="1600" dirty="0">
                <a:solidFill>
                  <a:srgbClr val="000000"/>
                </a:solidFill>
                <a:ea typeface="宋体" panose="02010600030101010101" pitchFamily="2" charset="-122"/>
              </a:rPr>
              <a:t>VLAN</a:t>
            </a:r>
            <a:r>
              <a:rPr lang="zh-CN" altLang="en-US" sz="1600" dirty="0">
                <a:solidFill>
                  <a:srgbClr val="000000"/>
                </a:solidFill>
                <a:ea typeface="宋体" panose="02010600030101010101" pitchFamily="2" charset="-122"/>
              </a:rPr>
              <a:t>内部进行二层转发。</a:t>
            </a:r>
            <a:endParaRPr lang="zh-CN" altLang="en-US" sz="1600" dirty="0">
              <a:solidFill>
                <a:srgbClr val="000000"/>
              </a:solidFill>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幻灯片图像占位符 1"/>
          <p:cNvSpPr>
            <a:spLocks noGrp="1" noRot="1" noChangeAspect="1" noTextEdit="1"/>
          </p:cNvSpPr>
          <p:nvPr>
            <p:ph type="sldImg"/>
          </p:nvPr>
        </p:nvSpPr>
        <p:spPr>
          <a:ln>
            <a:solidFill>
              <a:srgbClr val="000000">
                <a:alpha val="100000"/>
              </a:srgbClr>
            </a:solidFill>
            <a:miter lim="800000"/>
          </a:ln>
        </p:spPr>
      </p:sp>
      <p:sp>
        <p:nvSpPr>
          <p:cNvPr id="52227"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522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幻灯片图像占位符 1"/>
          <p:cNvSpPr>
            <a:spLocks noGrp="1" noRot="1" noChangeAspect="1" noTextEdit="1"/>
          </p:cNvSpPr>
          <p:nvPr>
            <p:ph type="sldImg"/>
          </p:nvPr>
        </p:nvSpPr>
        <p:spPr>
          <a:ln>
            <a:solidFill>
              <a:srgbClr val="000000">
                <a:alpha val="100000"/>
              </a:srgbClr>
            </a:solidFill>
            <a:miter lim="800000"/>
          </a:ln>
        </p:spPr>
      </p:sp>
      <p:sp>
        <p:nvSpPr>
          <p:cNvPr id="5427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542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55299" name="Rectangle 2"/>
          <p:cNvSpPr>
            <a:spLocks noGrp="1" noRot="1" noChangeAspect="1" noTextEdit="1"/>
          </p:cNvSpPr>
          <p:nvPr>
            <p:ph type="sldImg"/>
          </p:nvPr>
        </p:nvSpPr>
        <p:spPr>
          <a:ln>
            <a:solidFill>
              <a:srgbClr val="000000">
                <a:alpha val="100000"/>
              </a:srgbClr>
            </a:solidFill>
            <a:miter lim="800000"/>
          </a:ln>
        </p:spPr>
      </p:sp>
      <p:sp>
        <p:nvSpPr>
          <p:cNvPr id="55300" name="Rectangle 3"/>
          <p:cNvSpPr>
            <a:spLocks noGrp="1"/>
          </p:cNvSpPr>
          <p:nvPr>
            <p:ph type="body" idx="1"/>
          </p:nvPr>
        </p:nvSpPr>
        <p:spPr>
          <a:noFill/>
          <a:ln>
            <a:noFill/>
          </a:ln>
        </p:spPr>
        <p:txBody>
          <a:bodyPr wrap="square" lIns="91440" tIns="45720" rIns="91440" bIns="45720" anchor="t" anchorCtr="0"/>
          <a:p>
            <a:pPr lvl="0"/>
            <a:r>
              <a:rPr lang="en-US" altLang="zh-CN" dirty="0">
                <a:ea typeface="宋体" panose="02010600030101010101" pitchFamily="2" charset="-122"/>
              </a:rPr>
              <a:t>1/  </a:t>
            </a:r>
            <a:r>
              <a:rPr lang="zh-CN" altLang="en-US" dirty="0">
                <a:ea typeface="宋体" panose="02010600030101010101" pitchFamily="2" charset="-122"/>
              </a:rPr>
              <a:t>每一个</a:t>
            </a:r>
            <a:r>
              <a:rPr lang="en-US" altLang="zh-CN" dirty="0">
                <a:ea typeface="宋体" panose="02010600030101010101" pitchFamily="2" charset="-122"/>
              </a:rPr>
              <a:t>VLAN</a:t>
            </a:r>
            <a:r>
              <a:rPr lang="zh-CN" altLang="en-US" dirty="0">
                <a:ea typeface="宋体" panose="02010600030101010101" pitchFamily="2" charset="-122"/>
              </a:rPr>
              <a:t>对应一个</a:t>
            </a:r>
            <a:r>
              <a:rPr lang="en-US" altLang="zh-CN" dirty="0">
                <a:ea typeface="宋体" panose="02010600030101010101" pitchFamily="2" charset="-122"/>
              </a:rPr>
              <a:t>IP</a:t>
            </a:r>
            <a:r>
              <a:rPr lang="zh-CN" altLang="en-US" dirty="0">
                <a:ea typeface="宋体" panose="02010600030101010101" pitchFamily="2" charset="-122"/>
              </a:rPr>
              <a:t>网段，在二层上，</a:t>
            </a:r>
            <a:r>
              <a:rPr lang="en-US" altLang="zh-CN" dirty="0">
                <a:ea typeface="宋体" panose="02010600030101010101" pitchFamily="2" charset="-122"/>
              </a:rPr>
              <a:t>VLAN</a:t>
            </a:r>
            <a:r>
              <a:rPr lang="zh-CN" altLang="en-US" dirty="0">
                <a:ea typeface="宋体" panose="02010600030101010101" pitchFamily="2" charset="-122"/>
              </a:rPr>
              <a:t>之间是隔离的。这一点跟二层交换机中的交换引擎的功能是一模一样的。</a:t>
            </a:r>
            <a:endParaRPr lang="zh-CN" altLang="en-US" dirty="0">
              <a:ea typeface="宋体" panose="02010600030101010101" pitchFamily="2" charset="-122"/>
            </a:endParaRPr>
          </a:p>
          <a:p>
            <a:pPr lvl="0"/>
            <a:r>
              <a:rPr lang="en-US" altLang="zh-CN" dirty="0">
                <a:ea typeface="宋体" panose="02010600030101010101" pitchFamily="2" charset="-122"/>
              </a:rPr>
              <a:t>2/ </a:t>
            </a:r>
            <a:r>
              <a:rPr lang="zh-CN" altLang="en-US" dirty="0">
                <a:ea typeface="宋体" panose="02010600030101010101" pitchFamily="2" charset="-122"/>
              </a:rPr>
              <a:t>不同的</a:t>
            </a:r>
            <a:r>
              <a:rPr lang="en-US" altLang="zh-CN" dirty="0">
                <a:ea typeface="宋体" panose="02010600030101010101" pitchFamily="2" charset="-122"/>
              </a:rPr>
              <a:t>IP</a:t>
            </a:r>
            <a:r>
              <a:rPr lang="zh-CN" altLang="en-US" dirty="0">
                <a:ea typeface="宋体" panose="02010600030101010101" pitchFamily="2" charset="-122"/>
              </a:rPr>
              <a:t>网段之间的访问要跨越</a:t>
            </a:r>
            <a:r>
              <a:rPr lang="en-US" altLang="zh-CN" dirty="0">
                <a:ea typeface="宋体" panose="02010600030101010101" pitchFamily="2" charset="-122"/>
              </a:rPr>
              <a:t>VLAN</a:t>
            </a:r>
            <a:r>
              <a:rPr lang="zh-CN" altLang="en-US" dirty="0">
                <a:ea typeface="宋体" panose="02010600030101010101" pitchFamily="2" charset="-122"/>
              </a:rPr>
              <a:t>，要使用三层转发引擎提供的</a:t>
            </a:r>
            <a:r>
              <a:rPr lang="en-US" altLang="zh-CN" dirty="0">
                <a:ea typeface="宋体" panose="02010600030101010101" pitchFamily="2" charset="-122"/>
              </a:rPr>
              <a:t>VLAN</a:t>
            </a:r>
            <a:r>
              <a:rPr lang="zh-CN" altLang="en-US" dirty="0">
                <a:ea typeface="宋体" panose="02010600030101010101" pitchFamily="2" charset="-122"/>
              </a:rPr>
              <a:t>间路由功能（相当于路由器）</a:t>
            </a:r>
            <a:endParaRPr lang="zh-CN" altLang="en-US" dirty="0">
              <a:ea typeface="宋体" panose="02010600030101010101" pitchFamily="2" charset="-122"/>
            </a:endParaRPr>
          </a:p>
          <a:p>
            <a:pPr lvl="0"/>
            <a:r>
              <a:rPr lang="en-US" altLang="zh-CN" dirty="0">
                <a:ea typeface="宋体" panose="02010600030101010101" pitchFamily="2" charset="-122"/>
              </a:rPr>
              <a:t>3/ </a:t>
            </a:r>
            <a:r>
              <a:rPr lang="zh-CN" altLang="en-US" dirty="0">
                <a:ea typeface="宋体" panose="02010600030101010101" pitchFamily="2" charset="-122"/>
              </a:rPr>
              <a:t>在使用二层交换机和路由器的组网中，每个需要与其它</a:t>
            </a:r>
            <a:r>
              <a:rPr lang="en-US" altLang="zh-CN" dirty="0">
                <a:ea typeface="宋体" panose="02010600030101010101" pitchFamily="2" charset="-122"/>
              </a:rPr>
              <a:t>IP</a:t>
            </a:r>
            <a:r>
              <a:rPr lang="zh-CN" altLang="en-US" dirty="0">
                <a:ea typeface="宋体" panose="02010600030101010101" pitchFamily="2" charset="-122"/>
              </a:rPr>
              <a:t>网段（</a:t>
            </a:r>
            <a:r>
              <a:rPr lang="en-US" altLang="zh-CN" dirty="0">
                <a:ea typeface="宋体" panose="02010600030101010101" pitchFamily="2" charset="-122"/>
              </a:rPr>
              <a:t>VLAN</a:t>
            </a:r>
            <a:r>
              <a:rPr lang="zh-CN" altLang="en-US" dirty="0">
                <a:ea typeface="宋体" panose="02010600030101010101" pitchFamily="2" charset="-122"/>
              </a:rPr>
              <a:t>）通信的</a:t>
            </a:r>
            <a:r>
              <a:rPr lang="en-US" altLang="zh-CN" dirty="0">
                <a:ea typeface="宋体" panose="02010600030101010101" pitchFamily="2" charset="-122"/>
              </a:rPr>
              <a:t>IP</a:t>
            </a:r>
            <a:r>
              <a:rPr lang="zh-CN" altLang="en-US" dirty="0">
                <a:ea typeface="宋体" panose="02010600030101010101" pitchFamily="2" charset="-122"/>
              </a:rPr>
              <a:t>网段（</a:t>
            </a:r>
            <a:r>
              <a:rPr lang="en-US" altLang="zh-CN" dirty="0">
                <a:ea typeface="宋体" panose="02010600030101010101" pitchFamily="2" charset="-122"/>
              </a:rPr>
              <a:t>VLAN</a:t>
            </a:r>
            <a:r>
              <a:rPr lang="zh-CN" altLang="en-US" dirty="0">
                <a:ea typeface="宋体" panose="02010600030101010101" pitchFamily="2" charset="-122"/>
              </a:rPr>
              <a:t>）都需要使用一个路由器接口做网关。</a:t>
            </a:r>
            <a:endParaRPr lang="zh-CN" altLang="en-US" dirty="0">
              <a:ea typeface="宋体" panose="02010600030101010101" pitchFamily="2" charset="-122"/>
            </a:endParaRPr>
          </a:p>
          <a:p>
            <a:pPr lvl="0"/>
            <a:r>
              <a:rPr lang="en-US" altLang="zh-CN" dirty="0">
                <a:ea typeface="宋体" panose="02010600030101010101" pitchFamily="2" charset="-122"/>
              </a:rPr>
              <a:t>4/ </a:t>
            </a:r>
            <a:r>
              <a:rPr lang="zh-CN" altLang="en-US" dirty="0">
                <a:ea typeface="宋体" panose="02010600030101010101" pitchFamily="2" charset="-122"/>
              </a:rPr>
              <a:t>三层交换机的应用也同样符合</a:t>
            </a:r>
            <a:r>
              <a:rPr lang="en-US" altLang="zh-CN" dirty="0">
                <a:ea typeface="宋体" panose="02010600030101010101" pitchFamily="2" charset="-122"/>
              </a:rPr>
              <a:t>IP</a:t>
            </a:r>
            <a:r>
              <a:rPr lang="zh-CN" altLang="en-US" dirty="0">
                <a:ea typeface="宋体" panose="02010600030101010101" pitchFamily="2" charset="-122"/>
              </a:rPr>
              <a:t>的组网模型，三层转发引擎就相当于传统组网中的路由器的功能，当需要与其他 </a:t>
            </a:r>
            <a:r>
              <a:rPr lang="en-US" altLang="zh-CN" dirty="0">
                <a:ea typeface="宋体" panose="02010600030101010101" pitchFamily="2" charset="-122"/>
              </a:rPr>
              <a:t>VLAN</a:t>
            </a:r>
            <a:r>
              <a:rPr lang="zh-CN" altLang="en-US" dirty="0">
                <a:ea typeface="宋体" panose="02010600030101010101" pitchFamily="2" charset="-122"/>
              </a:rPr>
              <a:t>通信的时候也要为之在三层交换引擎上分配一个路由接口，用来做</a:t>
            </a:r>
            <a:r>
              <a:rPr lang="en-US" altLang="zh-CN" dirty="0">
                <a:ea typeface="宋体" panose="02010600030101010101" pitchFamily="2" charset="-122"/>
              </a:rPr>
              <a:t>VLAN</a:t>
            </a:r>
            <a:r>
              <a:rPr lang="zh-CN" altLang="en-US" dirty="0">
                <a:ea typeface="宋体" panose="02010600030101010101" pitchFamily="2" charset="-122"/>
              </a:rPr>
              <a:t>的网关</a:t>
            </a:r>
            <a:endParaRPr lang="zh-CN" altLang="en-US" dirty="0">
              <a:ea typeface="宋体" panose="02010600030101010101" pitchFamily="2" charset="-122"/>
            </a:endParaRPr>
          </a:p>
          <a:p>
            <a:pPr lvl="0"/>
            <a:r>
              <a:rPr lang="en-US" altLang="zh-CN" dirty="0">
                <a:ea typeface="宋体" panose="02010600030101010101" pitchFamily="2" charset="-122"/>
              </a:rPr>
              <a:t>5/ </a:t>
            </a:r>
            <a:r>
              <a:rPr lang="zh-CN" altLang="en-US" dirty="0">
                <a:ea typeface="宋体" panose="02010600030101010101" pitchFamily="2" charset="-122"/>
              </a:rPr>
              <a:t>在三层交换机上的这个路由接口是在三层转发引擎和二层转发引擎上的，是通过配置转发芯片来实现的，与路由器的接口不同，这个接口不是直观可见的</a:t>
            </a:r>
            <a:endParaRPr lang="zh-CN" altLang="en-US" dirty="0">
              <a:ea typeface="宋体" panose="02010600030101010101" pitchFamily="2" charset="-122"/>
            </a:endParaRPr>
          </a:p>
          <a:p>
            <a:pPr lvl="0"/>
            <a:r>
              <a:rPr lang="en-US" altLang="zh-CN" dirty="0">
                <a:ea typeface="宋体" panose="02010600030101010101" pitchFamily="2" charset="-122"/>
              </a:rPr>
              <a:t>6/ </a:t>
            </a:r>
            <a:r>
              <a:rPr lang="zh-CN" altLang="en-US" dirty="0">
                <a:ea typeface="宋体" panose="02010600030101010101" pitchFamily="2" charset="-122"/>
              </a:rPr>
              <a:t>在</a:t>
            </a:r>
            <a:r>
              <a:rPr lang="en-US" altLang="zh-CN" dirty="0">
                <a:ea typeface="宋体" panose="02010600030101010101" pitchFamily="2" charset="-122"/>
              </a:rPr>
              <a:t>VLAN</a:t>
            </a:r>
            <a:r>
              <a:rPr lang="zh-CN" altLang="en-US" dirty="0">
                <a:ea typeface="宋体" panose="02010600030101010101" pitchFamily="2" charset="-122"/>
              </a:rPr>
              <a:t>指定路由接口的操作实际上就是为</a:t>
            </a:r>
            <a:r>
              <a:rPr lang="en-US" altLang="zh-CN" dirty="0">
                <a:ea typeface="宋体" panose="02010600030101010101" pitchFamily="2" charset="-122"/>
              </a:rPr>
              <a:t>VLAN</a:t>
            </a:r>
            <a:r>
              <a:rPr lang="zh-CN" altLang="en-US" dirty="0">
                <a:ea typeface="宋体" panose="02010600030101010101" pitchFamily="2" charset="-122"/>
              </a:rPr>
              <a:t>指定一个</a:t>
            </a:r>
            <a:r>
              <a:rPr lang="en-US" altLang="zh-CN" dirty="0">
                <a:ea typeface="宋体" panose="02010600030101010101" pitchFamily="2" charset="-122"/>
              </a:rPr>
              <a:t>IP</a:t>
            </a:r>
            <a:r>
              <a:rPr lang="zh-CN" altLang="en-US" dirty="0">
                <a:ea typeface="宋体" panose="02010600030101010101" pitchFamily="2" charset="-122"/>
              </a:rPr>
              <a:t>地址、子网掩码和</a:t>
            </a:r>
            <a:r>
              <a:rPr lang="en-US" altLang="zh-CN" dirty="0">
                <a:ea typeface="宋体" panose="02010600030101010101" pitchFamily="2" charset="-122"/>
              </a:rPr>
              <a:t>MAC</a:t>
            </a:r>
            <a:r>
              <a:rPr lang="zh-CN" altLang="en-US" dirty="0">
                <a:ea typeface="宋体" panose="02010600030101010101" pitchFamily="2" charset="-122"/>
              </a:rPr>
              <a:t>地址，</a:t>
            </a:r>
            <a:r>
              <a:rPr lang="en-US" altLang="zh-CN" dirty="0">
                <a:ea typeface="宋体" panose="02010600030101010101" pitchFamily="2" charset="-122"/>
              </a:rPr>
              <a:t>MAC</a:t>
            </a:r>
            <a:r>
              <a:rPr lang="zh-CN" altLang="en-US" dirty="0">
                <a:ea typeface="宋体" panose="02010600030101010101" pitchFamily="2" charset="-122"/>
              </a:rPr>
              <a:t>地址是由设备制造过程中分配的，在配置过程中由交换机自动配置。</a:t>
            </a:r>
            <a:endParaRPr lang="zh-CN" altLang="en-US" dirty="0">
              <a:ea typeface="宋体" panose="02010600030101010101" pitchFamily="2" charset="-122"/>
            </a:endParaRPr>
          </a:p>
          <a:p>
            <a:pPr lvl="0"/>
            <a:endParaRPr lang="en-US" altLang="zh-CN"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56323" name="Rectangle 2"/>
          <p:cNvSpPr>
            <a:spLocks noGrp="1" noRot="1" noChangeAspect="1" noTextEdit="1"/>
          </p:cNvSpPr>
          <p:nvPr>
            <p:ph type="sldImg"/>
          </p:nvPr>
        </p:nvSpPr>
        <p:spPr>
          <a:ln>
            <a:solidFill>
              <a:srgbClr val="000000">
                <a:alpha val="100000"/>
              </a:srgbClr>
            </a:solidFill>
            <a:miter lim="800000"/>
          </a:ln>
        </p:spPr>
      </p:sp>
      <p:sp>
        <p:nvSpPr>
          <p:cNvPr id="56324" name="Rectangle 3"/>
          <p:cNvSpPr>
            <a:spLocks noGrp="1"/>
          </p:cNvSpPr>
          <p:nvPr>
            <p:ph type="body" idx="1"/>
          </p:nvPr>
        </p:nvSpPr>
        <p:spPr>
          <a:noFill/>
          <a:ln>
            <a:noFill/>
          </a:ln>
        </p:spPr>
        <p:txBody>
          <a:bodyPr wrap="square" lIns="91440" tIns="45720" rIns="91440" bIns="45720" anchor="t" anchorCtr="0"/>
          <a:p>
            <a:pPr lvl="1"/>
            <a:r>
              <a:rPr lang="en-US" altLang="zh-CN" dirty="0">
                <a:ea typeface="宋体" panose="02010600030101010101" pitchFamily="2" charset="-122"/>
              </a:rPr>
              <a:t>1/ </a:t>
            </a:r>
            <a:r>
              <a:rPr lang="zh-CN" altLang="en-US" dirty="0">
                <a:ea typeface="宋体" panose="02010600030101010101" pitchFamily="2" charset="-122"/>
              </a:rPr>
              <a:t>相同网段内部的通信，通过二层功能完成互通，当主机与对端主机通信的时候，根据自身的</a:t>
            </a:r>
            <a:r>
              <a:rPr lang="en-US" altLang="zh-CN" dirty="0">
                <a:ea typeface="宋体" panose="02010600030101010101" pitchFamily="2" charset="-122"/>
              </a:rPr>
              <a:t>IP</a:t>
            </a:r>
            <a:r>
              <a:rPr lang="zh-CN" altLang="en-US" dirty="0">
                <a:ea typeface="宋体" panose="02010600030101010101" pitchFamily="2" charset="-122"/>
              </a:rPr>
              <a:t>地址和子网掩码来确定对方是否在系统网段内，如果判定在相同网段内，则直接通过</a:t>
            </a:r>
            <a:r>
              <a:rPr lang="en-US" altLang="zh-CN" dirty="0">
                <a:ea typeface="宋体" panose="02010600030101010101" pitchFamily="2" charset="-122"/>
              </a:rPr>
              <a:t>ARP</a:t>
            </a:r>
            <a:r>
              <a:rPr lang="zh-CN" altLang="en-US" dirty="0">
                <a:ea typeface="宋体" panose="02010600030101010101" pitchFamily="2" charset="-122"/>
              </a:rPr>
              <a:t>查找对方的</a:t>
            </a:r>
            <a:r>
              <a:rPr lang="en-US" altLang="zh-CN" dirty="0">
                <a:ea typeface="宋体" panose="02010600030101010101" pitchFamily="2" charset="-122"/>
              </a:rPr>
              <a:t>MAC</a:t>
            </a:r>
            <a:r>
              <a:rPr lang="zh-CN" altLang="en-US" dirty="0">
                <a:ea typeface="宋体" panose="02010600030101010101" pitchFamily="2" charset="-122"/>
              </a:rPr>
              <a:t>地址，然后把对方的</a:t>
            </a:r>
            <a:r>
              <a:rPr lang="en-US" altLang="zh-CN" dirty="0">
                <a:ea typeface="宋体" panose="02010600030101010101" pitchFamily="2" charset="-122"/>
              </a:rPr>
              <a:t>MAC</a:t>
            </a:r>
            <a:r>
              <a:rPr lang="zh-CN" altLang="en-US" dirty="0">
                <a:ea typeface="宋体" panose="02010600030101010101" pitchFamily="2" charset="-122"/>
              </a:rPr>
              <a:t>地址填入以太网帧头的目的</a:t>
            </a:r>
            <a:r>
              <a:rPr lang="en-US" altLang="zh-CN" dirty="0">
                <a:ea typeface="宋体" panose="02010600030101010101" pitchFamily="2" charset="-122"/>
              </a:rPr>
              <a:t>MAC</a:t>
            </a:r>
            <a:r>
              <a:rPr lang="zh-CN" altLang="en-US" dirty="0">
                <a:ea typeface="宋体" panose="02010600030101010101" pitchFamily="2" charset="-122"/>
              </a:rPr>
              <a:t>地址域</a:t>
            </a:r>
            <a:endParaRPr lang="zh-CN" altLang="en-US" dirty="0">
              <a:ea typeface="宋体" panose="02010600030101010101" pitchFamily="2" charset="-122"/>
            </a:endParaRPr>
          </a:p>
          <a:p>
            <a:pPr lvl="1"/>
            <a:r>
              <a:rPr lang="en-US" altLang="zh-CN" dirty="0">
                <a:ea typeface="宋体" panose="02010600030101010101" pitchFamily="2" charset="-122"/>
              </a:rPr>
              <a:t>2/ </a:t>
            </a:r>
            <a:r>
              <a:rPr lang="zh-CN" altLang="en-US" dirty="0">
                <a:ea typeface="宋体" panose="02010600030101010101" pitchFamily="2" charset="-122"/>
              </a:rPr>
              <a:t>不同网段的主机通信的时候，主机发现对方在不同的网段内，则主机就会自动借助网关来进行通信，主机首先通过</a:t>
            </a:r>
            <a:r>
              <a:rPr lang="en-US" altLang="zh-CN" dirty="0">
                <a:ea typeface="宋体" panose="02010600030101010101" pitchFamily="2" charset="-122"/>
              </a:rPr>
              <a:t>ARP</a:t>
            </a:r>
            <a:r>
              <a:rPr lang="zh-CN" altLang="en-US" dirty="0">
                <a:ea typeface="宋体" panose="02010600030101010101" pitchFamily="2" charset="-122"/>
              </a:rPr>
              <a:t>来查找设定的网关的</a:t>
            </a:r>
            <a:r>
              <a:rPr lang="en-US" altLang="zh-CN" dirty="0">
                <a:ea typeface="宋体" panose="02010600030101010101" pitchFamily="2" charset="-122"/>
              </a:rPr>
              <a:t>MAC</a:t>
            </a:r>
            <a:r>
              <a:rPr lang="zh-CN" altLang="en-US" dirty="0">
                <a:ea typeface="宋体" panose="02010600030101010101" pitchFamily="2" charset="-122"/>
              </a:rPr>
              <a:t>地址，然后把网关的</a:t>
            </a:r>
            <a:r>
              <a:rPr lang="en-US" altLang="zh-CN" dirty="0">
                <a:ea typeface="宋体" panose="02010600030101010101" pitchFamily="2" charset="-122"/>
              </a:rPr>
              <a:t>MAC</a:t>
            </a:r>
            <a:r>
              <a:rPr lang="zh-CN" altLang="en-US" dirty="0">
                <a:ea typeface="宋体" panose="02010600030101010101" pitchFamily="2" charset="-122"/>
              </a:rPr>
              <a:t>地址（而不是对方主机的</a:t>
            </a:r>
            <a:r>
              <a:rPr lang="en-US" altLang="zh-CN" dirty="0">
                <a:ea typeface="宋体" panose="02010600030101010101" pitchFamily="2" charset="-122"/>
              </a:rPr>
              <a:t>MAC</a:t>
            </a:r>
            <a:r>
              <a:rPr lang="zh-CN" altLang="en-US" dirty="0">
                <a:ea typeface="宋体" panose="02010600030101010101" pitchFamily="2" charset="-122"/>
              </a:rPr>
              <a:t>地址，因为主机认为通信对端不是本地主机）填入以太网帧头的目的</a:t>
            </a:r>
            <a:r>
              <a:rPr lang="en-US" altLang="zh-CN" dirty="0">
                <a:ea typeface="宋体" panose="02010600030101010101" pitchFamily="2" charset="-122"/>
              </a:rPr>
              <a:t>MAC</a:t>
            </a:r>
            <a:r>
              <a:rPr lang="zh-CN" altLang="en-US" dirty="0">
                <a:ea typeface="宋体" panose="02010600030101010101" pitchFamily="2" charset="-122"/>
              </a:rPr>
              <a:t>地址域</a:t>
            </a:r>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57347" name="Rectangle 2"/>
          <p:cNvSpPr>
            <a:spLocks noGrp="1" noRot="1" noChangeAspect="1" noTextEdit="1"/>
          </p:cNvSpPr>
          <p:nvPr>
            <p:ph type="sldImg"/>
          </p:nvPr>
        </p:nvSpPr>
        <p:spPr>
          <a:ln>
            <a:solidFill>
              <a:srgbClr val="000000">
                <a:alpha val="100000"/>
              </a:srgbClr>
            </a:solidFill>
            <a:miter lim="800000"/>
          </a:ln>
        </p:spPr>
      </p:sp>
      <p:sp>
        <p:nvSpPr>
          <p:cNvPr id="57348" name="Rectangle 3"/>
          <p:cNvSpPr>
            <a:spLocks noGrp="1"/>
          </p:cNvSpPr>
          <p:nvPr>
            <p:ph type="body" idx="1"/>
          </p:nvPr>
        </p:nvSpPr>
        <p:spPr>
          <a:noFill/>
          <a:ln>
            <a:noFill/>
          </a:ln>
        </p:spPr>
        <p:txBody>
          <a:bodyPr wrap="square" lIns="91440" tIns="45720" rIns="91440" bIns="45720" anchor="t" anchorCtr="0"/>
          <a:p>
            <a:pPr lvl="1"/>
            <a:r>
              <a:rPr lang="zh-CN" altLang="en-US" dirty="0">
                <a:ea typeface="宋体" panose="02010600030101010101" pitchFamily="2" charset="-122"/>
              </a:rPr>
              <a:t>交换机根据以太网帧的目的</a:t>
            </a:r>
            <a:r>
              <a:rPr lang="en-US" altLang="zh-CN" dirty="0">
                <a:ea typeface="宋体" panose="02010600030101010101" pitchFamily="2" charset="-122"/>
              </a:rPr>
              <a:t>MAC</a:t>
            </a:r>
            <a:r>
              <a:rPr lang="zh-CN" altLang="en-US" dirty="0">
                <a:ea typeface="宋体" panose="02010600030101010101" pitchFamily="2" charset="-122"/>
              </a:rPr>
              <a:t>地址域的地址来判断是进行二层转发还是三层转发，如果是给某个</a:t>
            </a:r>
            <a:r>
              <a:rPr lang="en-US" altLang="zh-CN" dirty="0">
                <a:ea typeface="宋体" panose="02010600030101010101" pitchFamily="2" charset="-122"/>
              </a:rPr>
              <a:t>VLAN</a:t>
            </a:r>
            <a:r>
              <a:rPr lang="zh-CN" altLang="en-US" dirty="0">
                <a:ea typeface="宋体" panose="02010600030101010101" pitchFamily="2" charset="-122"/>
              </a:rPr>
              <a:t>指定的路由接口的</a:t>
            </a:r>
            <a:r>
              <a:rPr lang="en-US" altLang="zh-CN" dirty="0">
                <a:ea typeface="宋体" panose="02010600030101010101" pitchFamily="2" charset="-122"/>
              </a:rPr>
              <a:t>MAC</a:t>
            </a:r>
            <a:r>
              <a:rPr lang="zh-CN" altLang="en-US" dirty="0">
                <a:ea typeface="宋体" panose="02010600030101010101" pitchFamily="2" charset="-122"/>
              </a:rPr>
              <a:t>地址，则进行三层转发，否则在</a:t>
            </a:r>
            <a:r>
              <a:rPr lang="en-US" altLang="zh-CN" dirty="0">
                <a:ea typeface="宋体" panose="02010600030101010101" pitchFamily="2" charset="-122"/>
              </a:rPr>
              <a:t>VLAN</a:t>
            </a:r>
            <a:r>
              <a:rPr lang="zh-CN" altLang="en-US" dirty="0">
                <a:ea typeface="宋体" panose="02010600030101010101" pitchFamily="2" charset="-122"/>
              </a:rPr>
              <a:t>内部进行二层转发。</a:t>
            </a:r>
            <a:endParaRPr lang="zh-CN" altLang="en-US" dirty="0">
              <a:ea typeface="宋体" panose="02010600030101010101" pitchFamily="2" charset="-122"/>
            </a:endParaRPr>
          </a:p>
          <a:p>
            <a:pPr lvl="0"/>
            <a:endParaRPr lang="en-US" altLang="zh-CN"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58371" name="Rectangle 2"/>
          <p:cNvSpPr>
            <a:spLocks noGrp="1" noRot="1" noChangeAspect="1" noTextEdit="1"/>
          </p:cNvSpPr>
          <p:nvPr>
            <p:ph type="sldImg"/>
          </p:nvPr>
        </p:nvSpPr>
        <p:spPr>
          <a:xfrm>
            <a:off x="1144588" y="685800"/>
            <a:ext cx="4572000" cy="3429000"/>
          </a:xfrm>
          <a:ln>
            <a:solidFill>
              <a:srgbClr val="000000">
                <a:alpha val="100000"/>
              </a:srgbClr>
            </a:solidFill>
            <a:miter lim="800000"/>
          </a:ln>
        </p:spPr>
      </p:sp>
      <p:sp>
        <p:nvSpPr>
          <p:cNvPr id="58372" name="Rectangle 3"/>
          <p:cNvSpPr>
            <a:spLocks noGrp="1"/>
          </p:cNvSpPr>
          <p:nvPr>
            <p:ph type="body" idx="1"/>
          </p:nvPr>
        </p:nvSpPr>
        <p:spPr>
          <a:xfrm>
            <a:off x="914400" y="4343400"/>
            <a:ext cx="5029200" cy="4114800"/>
          </a:xfrm>
          <a:noFill/>
          <a:ln>
            <a:noFill/>
          </a:ln>
        </p:spPr>
        <p:txBody>
          <a:bodyPr wrap="square" lIns="91440" tIns="45720" rIns="91440" bIns="45720" anchor="t" anchorCtr="0"/>
          <a:p>
            <a:pPr lvl="0"/>
            <a:r>
              <a:rPr lang="zh-CN" altLang="en-US" sz="1000" dirty="0">
                <a:ea typeface="宋体" panose="02010600030101010101" pitchFamily="2" charset="-122"/>
              </a:rPr>
              <a:t>精确匹配：</a:t>
            </a:r>
            <a:endParaRPr lang="zh-CN" altLang="en-US" sz="1000" dirty="0">
              <a:ea typeface="宋体" panose="02010600030101010101" pitchFamily="2" charset="-122"/>
            </a:endParaRPr>
          </a:p>
          <a:p>
            <a:pPr lvl="0"/>
            <a:r>
              <a:rPr lang="zh-CN" altLang="en-US" sz="1000" dirty="0">
                <a:ea typeface="宋体" panose="02010600030101010101" pitchFamily="2" charset="-122"/>
              </a:rPr>
              <a:t>目的地址与</a:t>
            </a:r>
            <a:r>
              <a:rPr lang="en-US" altLang="zh-CN" sz="1000" dirty="0">
                <a:ea typeface="宋体" panose="02010600030101010101" pitchFamily="2" charset="-122"/>
              </a:rPr>
              <a:t>IP</a:t>
            </a:r>
            <a:r>
              <a:rPr lang="zh-CN" altLang="en-US" sz="1000" dirty="0">
                <a:ea typeface="宋体" panose="02010600030101010101" pitchFamily="2" charset="-122"/>
              </a:rPr>
              <a:t>地址表的表项进行精确匹配</a:t>
            </a:r>
            <a:endParaRPr lang="zh-CN" altLang="en-US" sz="1000" dirty="0">
              <a:ea typeface="宋体" panose="02010600030101010101" pitchFamily="2" charset="-122"/>
            </a:endParaRPr>
          </a:p>
          <a:p>
            <a:pPr lvl="0"/>
            <a:r>
              <a:rPr lang="en-US" altLang="zh-CN" sz="1000" dirty="0">
                <a:ea typeface="宋体" panose="02010600030101010101" pitchFamily="2" charset="-122"/>
              </a:rPr>
              <a:t>IP</a:t>
            </a:r>
            <a:r>
              <a:rPr lang="zh-CN" altLang="en-US" sz="1000" dirty="0">
                <a:ea typeface="宋体" panose="02010600030101010101" pitchFamily="2" charset="-122"/>
              </a:rPr>
              <a:t>地址表中的表项是一种类似于</a:t>
            </a:r>
            <a:r>
              <a:rPr lang="en-US" altLang="zh-CN" sz="1000" dirty="0">
                <a:ea typeface="宋体" panose="02010600030101010101" pitchFamily="2" charset="-122"/>
              </a:rPr>
              <a:t>Cache</a:t>
            </a:r>
            <a:r>
              <a:rPr lang="zh-CN" altLang="en-US" sz="1000" dirty="0">
                <a:ea typeface="宋体" panose="02010600030101010101" pitchFamily="2" charset="-122"/>
              </a:rPr>
              <a:t>的表，操作方式很象二层交换机</a:t>
            </a:r>
            <a:endParaRPr lang="zh-CN" altLang="en-US" sz="1000" dirty="0">
              <a:ea typeface="宋体" panose="02010600030101010101" pitchFamily="2" charset="-122"/>
            </a:endParaRPr>
          </a:p>
          <a:p>
            <a:pPr lvl="0"/>
            <a:r>
              <a:rPr lang="zh-CN" altLang="en-US" sz="1000" dirty="0">
                <a:ea typeface="宋体" panose="02010600030101010101" pitchFamily="2" charset="-122"/>
              </a:rPr>
              <a:t>地址表项通过学习的方法建立起来</a:t>
            </a:r>
            <a:endParaRPr lang="zh-CN" altLang="en-US" sz="1000" dirty="0">
              <a:ea typeface="宋体" panose="02010600030101010101" pitchFamily="2" charset="-122"/>
            </a:endParaRPr>
          </a:p>
          <a:p>
            <a:pPr lvl="0"/>
            <a:r>
              <a:rPr lang="zh-CN" altLang="en-US" sz="1000" dirty="0">
                <a:ea typeface="宋体" panose="02010600030101010101" pitchFamily="2" charset="-122"/>
              </a:rPr>
              <a:t>如果表项长期不被刷新则会被老化掉</a:t>
            </a:r>
            <a:endParaRPr lang="zh-CN" altLang="en-US" sz="1000" dirty="0">
              <a:ea typeface="宋体" panose="02010600030101010101" pitchFamily="2" charset="-122"/>
            </a:endParaRPr>
          </a:p>
          <a:p>
            <a:pPr lvl="0"/>
            <a:r>
              <a:rPr lang="zh-CN" altLang="en-US" sz="1000" dirty="0">
                <a:ea typeface="宋体" panose="02010600030101010101" pitchFamily="2" charset="-122"/>
              </a:rPr>
              <a:t>对于能够在此“</a:t>
            </a:r>
            <a:r>
              <a:rPr lang="en-US" altLang="zh-CN" sz="1000" dirty="0">
                <a:ea typeface="宋体" panose="02010600030101010101" pitchFamily="2" charset="-122"/>
              </a:rPr>
              <a:t>Cache”</a:t>
            </a:r>
            <a:r>
              <a:rPr lang="zh-CN" altLang="en-US" sz="1000" dirty="0">
                <a:ea typeface="宋体" panose="02010600030101010101" pitchFamily="2" charset="-122"/>
              </a:rPr>
              <a:t>命中的报文则进行转发</a:t>
            </a:r>
            <a:endParaRPr lang="zh-CN" altLang="en-US" sz="1000" dirty="0">
              <a:ea typeface="宋体" panose="02010600030101010101" pitchFamily="2" charset="-122"/>
            </a:endParaRPr>
          </a:p>
          <a:p>
            <a:pPr lvl="0"/>
            <a:r>
              <a:rPr lang="zh-CN" altLang="en-US" sz="1000" dirty="0">
                <a:ea typeface="宋体" panose="02010600030101010101" pitchFamily="2" charset="-122"/>
              </a:rPr>
              <a:t>不能在“</a:t>
            </a:r>
            <a:r>
              <a:rPr lang="en-US" altLang="zh-CN" sz="1000" dirty="0">
                <a:ea typeface="宋体" panose="02010600030101010101" pitchFamily="2" charset="-122"/>
              </a:rPr>
              <a:t>Cache”</a:t>
            </a:r>
            <a:r>
              <a:rPr lang="zh-CN" altLang="en-US" sz="1000" dirty="0">
                <a:ea typeface="宋体" panose="02010600030101010101" pitchFamily="2" charset="-122"/>
              </a:rPr>
              <a:t>命中的报文将被转发到</a:t>
            </a:r>
            <a:r>
              <a:rPr lang="en-US" altLang="zh-CN" sz="1000" dirty="0">
                <a:ea typeface="宋体" panose="02010600030101010101" pitchFamily="2" charset="-122"/>
              </a:rPr>
              <a:t>CPU</a:t>
            </a:r>
            <a:r>
              <a:rPr lang="zh-CN" altLang="en-US" sz="1000" dirty="0">
                <a:ea typeface="宋体" panose="02010600030101010101" pitchFamily="2" charset="-122"/>
              </a:rPr>
              <a:t>进行软件路由，路由的原理和路由器完全相同的最长地址匹配</a:t>
            </a:r>
            <a:endParaRPr lang="zh-CN" altLang="en-US" sz="1000" dirty="0">
              <a:ea typeface="宋体" panose="02010600030101010101" pitchFamily="2" charset="-122"/>
            </a:endParaRPr>
          </a:p>
          <a:p>
            <a:pPr lvl="0"/>
            <a:r>
              <a:rPr lang="zh-CN" altLang="en-US" sz="1000" dirty="0">
                <a:ea typeface="宋体" panose="02010600030101010101" pitchFamily="2" charset="-122"/>
              </a:rPr>
              <a:t>然后通过地址学习把表项加进来，这样后续的流量就可以在</a:t>
            </a:r>
            <a:r>
              <a:rPr lang="en-US" altLang="zh-CN" sz="1000" dirty="0">
                <a:ea typeface="宋体" panose="02010600030101010101" pitchFamily="2" charset="-122"/>
              </a:rPr>
              <a:t>Cache</a:t>
            </a:r>
            <a:r>
              <a:rPr lang="zh-CN" altLang="en-US" sz="1000" dirty="0">
                <a:ea typeface="宋体" panose="02010600030101010101" pitchFamily="2" charset="-122"/>
              </a:rPr>
              <a:t>中命中了。所谓“一次路由，多次交换”</a:t>
            </a:r>
            <a:endParaRPr lang="zh-CN" altLang="en-US" sz="1000" dirty="0">
              <a:ea typeface="宋体" panose="02010600030101010101" pitchFamily="2" charset="-122"/>
            </a:endParaRPr>
          </a:p>
          <a:p>
            <a:pPr lvl="0"/>
            <a:r>
              <a:rPr lang="zh-CN" altLang="en-US" sz="1000" dirty="0">
                <a:ea typeface="宋体" panose="02010600030101010101" pitchFamily="2" charset="-122"/>
              </a:rPr>
              <a:t>最长匹配：</a:t>
            </a:r>
            <a:endParaRPr lang="zh-CN" altLang="en-US" sz="1000" dirty="0">
              <a:ea typeface="宋体" panose="02010600030101010101" pitchFamily="2" charset="-122"/>
            </a:endParaRPr>
          </a:p>
          <a:p>
            <a:pPr lvl="0"/>
            <a:r>
              <a:rPr lang="zh-CN" altLang="en-US" sz="1000" dirty="0">
                <a:ea typeface="宋体" panose="02010600030101010101" pitchFamily="2" charset="-122"/>
              </a:rPr>
              <a:t>目的地址与路由表进行匹配操作</a:t>
            </a:r>
            <a:endParaRPr lang="zh-CN" altLang="en-US" sz="1000" dirty="0">
              <a:ea typeface="宋体" panose="02010600030101010101" pitchFamily="2" charset="-122"/>
            </a:endParaRPr>
          </a:p>
          <a:p>
            <a:pPr lvl="0"/>
            <a:r>
              <a:rPr lang="zh-CN" altLang="en-US" sz="1000" dirty="0">
                <a:ea typeface="宋体" panose="02010600030101010101" pitchFamily="2" charset="-122"/>
              </a:rPr>
              <a:t>目的地址与路由项的子网掩码进行”与“操作</a:t>
            </a:r>
            <a:endParaRPr lang="zh-CN" altLang="en-US" sz="1000" dirty="0">
              <a:ea typeface="宋体" panose="02010600030101010101" pitchFamily="2" charset="-122"/>
            </a:endParaRPr>
          </a:p>
          <a:p>
            <a:pPr lvl="0"/>
            <a:r>
              <a:rPr lang="en-US" altLang="zh-CN" sz="1000" dirty="0">
                <a:ea typeface="宋体" panose="02010600030101010101" pitchFamily="2" charset="-122"/>
              </a:rPr>
              <a:t>10.110.1.88 &amp; 255.255.0.0 </a:t>
            </a:r>
            <a:r>
              <a:rPr lang="zh-CN" altLang="en-US" sz="1000" dirty="0">
                <a:ea typeface="宋体" panose="02010600030101010101" pitchFamily="2" charset="-122"/>
              </a:rPr>
              <a:t>＝ </a:t>
            </a:r>
            <a:r>
              <a:rPr lang="en-US" altLang="zh-CN" sz="1000" dirty="0">
                <a:ea typeface="宋体" panose="02010600030101010101" pitchFamily="2" charset="-122"/>
              </a:rPr>
              <a:t>10.110.0.0</a:t>
            </a:r>
            <a:endParaRPr lang="en-US" altLang="zh-CN" sz="1000" dirty="0">
              <a:ea typeface="宋体" panose="02010600030101010101" pitchFamily="2" charset="-122"/>
            </a:endParaRPr>
          </a:p>
          <a:p>
            <a:pPr lvl="0"/>
            <a:r>
              <a:rPr lang="en-US" altLang="zh-CN" sz="1000" dirty="0">
                <a:ea typeface="宋体" panose="02010600030101010101" pitchFamily="2" charset="-122"/>
              </a:rPr>
              <a:t>10.110.1.88 &amp; 255.255.255.0 </a:t>
            </a:r>
            <a:r>
              <a:rPr lang="zh-CN" altLang="en-US" sz="1000" dirty="0">
                <a:ea typeface="宋体" panose="02010600030101010101" pitchFamily="2" charset="-122"/>
              </a:rPr>
              <a:t>＝ </a:t>
            </a:r>
            <a:r>
              <a:rPr lang="en-US" altLang="zh-CN" sz="1000" dirty="0">
                <a:ea typeface="宋体" panose="02010600030101010101" pitchFamily="2" charset="-122"/>
              </a:rPr>
              <a:t>10.110.1.0</a:t>
            </a:r>
            <a:endParaRPr lang="en-US" altLang="zh-CN" sz="1000" dirty="0">
              <a:ea typeface="宋体" panose="02010600030101010101" pitchFamily="2" charset="-122"/>
            </a:endParaRPr>
          </a:p>
          <a:p>
            <a:pPr lvl="0"/>
            <a:r>
              <a:rPr lang="en-US" altLang="zh-CN" sz="1000" dirty="0">
                <a:ea typeface="宋体" panose="02010600030101010101" pitchFamily="2" charset="-122"/>
              </a:rPr>
              <a:t>10.110.1.88 &amp; 255.255.0.0 </a:t>
            </a:r>
            <a:r>
              <a:rPr lang="zh-CN" altLang="en-US" sz="1000" dirty="0">
                <a:ea typeface="宋体" panose="02010600030101010101" pitchFamily="2" charset="-122"/>
              </a:rPr>
              <a:t>＝ </a:t>
            </a:r>
            <a:r>
              <a:rPr lang="en-US" altLang="zh-CN" sz="1000" dirty="0">
                <a:ea typeface="宋体" panose="02010600030101010101" pitchFamily="2" charset="-122"/>
              </a:rPr>
              <a:t>10.110.0.0</a:t>
            </a:r>
            <a:endParaRPr lang="en-US" altLang="zh-CN" sz="1000" dirty="0">
              <a:ea typeface="宋体" panose="02010600030101010101" pitchFamily="2" charset="-122"/>
            </a:endParaRPr>
          </a:p>
          <a:p>
            <a:pPr lvl="0"/>
            <a:r>
              <a:rPr lang="zh-CN" altLang="en-US" sz="1000" dirty="0">
                <a:ea typeface="宋体" panose="02010600030101010101" pitchFamily="2" charset="-122"/>
              </a:rPr>
              <a:t>如果“与”的结果跟网络地址相同，则认为路由匹配</a:t>
            </a:r>
            <a:endParaRPr lang="zh-CN" altLang="en-US" sz="1000" dirty="0">
              <a:ea typeface="宋体" panose="02010600030101010101" pitchFamily="2" charset="-122"/>
            </a:endParaRPr>
          </a:p>
          <a:p>
            <a:pPr lvl="0"/>
            <a:r>
              <a:rPr lang="zh-CN" altLang="en-US" sz="1000" dirty="0">
                <a:ea typeface="宋体" panose="02010600030101010101" pitchFamily="2" charset="-122"/>
              </a:rPr>
              <a:t>所有匹配项中子网掩码位数最长的为最佳匹配项，据此进行转发</a:t>
            </a:r>
            <a:endParaRPr lang="zh-CN" altLang="en-US" sz="1000" dirty="0">
              <a:ea typeface="宋体" panose="02010600030101010101" pitchFamily="2" charset="-122"/>
            </a:endParaRPr>
          </a:p>
          <a:p>
            <a:pPr lvl="0"/>
            <a:r>
              <a:rPr lang="zh-CN" altLang="en-US" sz="1000" dirty="0">
                <a:ea typeface="宋体" panose="02010600030101010101" pitchFamily="2" charset="-122"/>
              </a:rPr>
              <a:t>如果找不到匹配项则转发到</a:t>
            </a:r>
            <a:r>
              <a:rPr lang="en-US" altLang="zh-CN" sz="1000" dirty="0">
                <a:ea typeface="宋体" panose="02010600030101010101" pitchFamily="2" charset="-122"/>
              </a:rPr>
              <a:t>0.0.0.0 </a:t>
            </a:r>
            <a:r>
              <a:rPr lang="zh-CN" altLang="en-US" sz="1000" dirty="0">
                <a:ea typeface="宋体" panose="02010600030101010101" pitchFamily="2" charset="-122"/>
              </a:rPr>
              <a:t>的确省路由</a:t>
            </a:r>
            <a:endParaRPr lang="zh-CN" altLang="en-US" sz="1000" dirty="0">
              <a:ea typeface="宋体" panose="02010600030101010101" pitchFamily="2" charset="-122"/>
            </a:endParaRPr>
          </a:p>
          <a:p>
            <a:pPr lvl="0"/>
            <a:r>
              <a:rPr lang="zh-CN" altLang="en-US" sz="1000" dirty="0">
                <a:ea typeface="宋体" panose="02010600030101010101" pitchFamily="2" charset="-122"/>
              </a:rPr>
              <a:t>如果没有确省路由则丢弃</a:t>
            </a:r>
            <a:endParaRPr lang="zh-CN" altLang="en-US" sz="1000" dirty="0">
              <a:ea typeface="宋体" panose="02010600030101010101" pitchFamily="2" charset="-122"/>
            </a:endParaRPr>
          </a:p>
          <a:p>
            <a:pPr lvl="0"/>
            <a:r>
              <a:rPr lang="zh-CN" altLang="en-US" sz="1000" dirty="0">
                <a:ea typeface="宋体" panose="02010600030101010101" pitchFamily="2" charset="-122"/>
              </a:rPr>
              <a:t>这种路由叫做最长匹配（</a:t>
            </a:r>
            <a:r>
              <a:rPr lang="en-US" altLang="zh-CN" sz="1000" dirty="0">
                <a:ea typeface="宋体" panose="02010600030101010101" pitchFamily="2" charset="-122"/>
              </a:rPr>
              <a:t>longest-prefix match)</a:t>
            </a:r>
            <a:endParaRPr lang="en-US" altLang="zh-CN" sz="1000" dirty="0">
              <a:ea typeface="宋体" panose="02010600030101010101" pitchFamily="2" charset="-122"/>
            </a:endParaRPr>
          </a:p>
          <a:p>
            <a:pPr lvl="0"/>
            <a:endParaRPr lang="en-US" altLang="zh-CN" sz="10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Rectangle 10"/>
          <p:cNvSpPr>
            <a:spLocks noGrp="1" noChangeArrowheads="1"/>
          </p:cNvSpPr>
          <p:nvPr>
            <p:ph idx="5"/>
          </p:nvPr>
        </p:nvSpPr>
        <p:spPr bwMode="auto">
          <a:xfrm>
            <a:off x="1066800" y="3505200"/>
            <a:ext cx="6019800" cy="914400"/>
          </a:xfrm>
          <a:prstGeom prst="rect">
            <a:avLst/>
          </a:prstGeom>
          <a:noFill/>
          <a:ln w="9525">
            <a:noFill/>
            <a:miter lim="800000"/>
          </a:ln>
        </p:spPr>
        <p:txBody>
          <a:bodyPr vert="horz" wrap="square" lIns="91440" tIns="45720" rIns="91440" bIns="45720" numCol="1" anchor="t" anchorCtr="0" compatLnSpc="1"/>
          <a:lstStyle>
            <a:lvl1pPr algn="l">
              <a:defRPr sz="1000">
                <a:solidFill>
                  <a:srgbClr val="7F7F7F"/>
                </a:solidFill>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lvl="0"/>
            <a:endParaRPr lang="zh-CN" altLang="en-US" noProof="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竖排文字占位符 2"/>
          <p:cNvSpPr>
            <a:spLocks noGrp="1"/>
          </p:cNvSpPr>
          <p:nvPr>
            <p:ph type="body" orient="vert" idx="1"/>
          </p:nvPr>
        </p:nvSpPr>
        <p:spPr>
          <a:xfrm>
            <a:off x="395288" y="1268413"/>
            <a:ext cx="8281987" cy="4897437"/>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5" name="竖排文字占位符 2"/>
          <p:cNvSpPr>
            <a:spLocks noGrp="1"/>
          </p:cNvSpPr>
          <p:nvPr>
            <p:ph type="body" orient="vert" idx="1"/>
          </p:nvPr>
        </p:nvSpPr>
        <p:spPr>
          <a:xfrm>
            <a:off x="395288" y="457200"/>
            <a:ext cx="5853111" cy="586740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竖排文字占位符 2"/>
          <p:cNvSpPr>
            <a:spLocks noGrp="1"/>
          </p:cNvSpPr>
          <p:nvPr>
            <p:ph type="body" orient="vert" idx="11"/>
          </p:nvPr>
        </p:nvSpPr>
        <p:spPr>
          <a:xfrm>
            <a:off x="6324600" y="457200"/>
            <a:ext cx="2362200" cy="5861050"/>
          </a:xfrm>
        </p:spPr>
        <p:txBody>
          <a:bodyPr vert="eaVert"/>
          <a:lstStyle>
            <a:lvl1pPr marL="342900" marR="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lang="zh-CN" altLang="en-US" sz="1800" b="1" kern="0" smtClean="0">
                <a:solidFill>
                  <a:srgbClr val="595959"/>
                </a:solidFill>
                <a:latin typeface="微软雅黑" panose="020B0503020204020204" pitchFamily="34" charset="-122"/>
                <a:ea typeface="微软雅黑" panose="020B0503020204020204" pitchFamily="34" charset="-122"/>
              </a:defRPr>
            </a:lvl1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2" name="灯片编号占位符 1"/>
          <p:cNvSpPr>
            <a:spLocks noGrp="1"/>
          </p:cNvSpPr>
          <p:nvPr>
            <p:ph type="sldNum" sz="quarter" idx="12"/>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381000"/>
            <a:ext cx="76962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62000" y="1295400"/>
            <a:ext cx="7874000" cy="46418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81000"/>
            <a:ext cx="7696200" cy="5334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62000" y="1295400"/>
            <a:ext cx="7874000" cy="4641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bg>
      <p:bgPr>
        <a:blipFill rotWithShape="1">
          <a:blip r:embed="rId2"/>
        </a:blipFill>
        <a:effectLst/>
      </p:bgPr>
    </p:bg>
    <p:spTree>
      <p:nvGrpSpPr>
        <p:cNvPr id="1" name=""/>
        <p:cNvGrpSpPr/>
        <p:nvPr/>
      </p:nvGrpSpPr>
      <p:grpSpPr>
        <a:xfrm>
          <a:off x="0" y="0"/>
          <a:ext cx="0" cy="0"/>
          <a:chOff x="0" y="0"/>
          <a:chExt cx="0" cy="0"/>
        </a:xfrm>
      </p:grpSpPr>
      <p:sp>
        <p:nvSpPr>
          <p:cNvPr id="2" name="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 2"/>
          <p:cNvSpPr>
            <a:spLocks noGrp="1"/>
          </p:cNvSpPr>
          <p:nvPr>
            <p:ph type="body" sz="half" idx="1"/>
          </p:nvPr>
        </p:nvSpPr>
        <p:spPr>
          <a:xfrm>
            <a:off x="628650" y="1825625"/>
            <a:ext cx="386715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sp>
        <p:nvSpPr>
          <p:cNvPr id="4" name="Rectangle 22"/>
          <p:cNvSpPr>
            <a:spLocks noChangeArrowheads="1"/>
          </p:cNvSpPr>
          <p:nvPr/>
        </p:nvSpPr>
        <p:spPr bwMode="auto">
          <a:xfrm>
            <a:off x="-2438400" y="1017588"/>
            <a:ext cx="242093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目录页：</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目录整体文字部分可以上下移动</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目录</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中文</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24-28pt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R255 G255 B255</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-Arial 24-28pt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子目录：</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中文</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24-28pt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-Arial 24-28pt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7172" name="Picture 6"/>
          <p:cNvPicPr>
            <a:picLocks noChangeAspect="1"/>
          </p:cNvPicPr>
          <p:nvPr userDrawn="1"/>
        </p:nvPicPr>
        <p:blipFill>
          <a:blip r:embed="rId3"/>
          <a:stretch>
            <a:fillRect/>
          </a:stretch>
        </p:blipFill>
        <p:spPr>
          <a:xfrm>
            <a:off x="9296400" y="3275013"/>
            <a:ext cx="1162050" cy="3582987"/>
          </a:xfrm>
          <a:prstGeom prst="rect">
            <a:avLst/>
          </a:prstGeom>
          <a:noFill/>
          <a:ln w="9525">
            <a:noFill/>
          </a:ln>
        </p:spPr>
      </p:pic>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cs typeface="Arial" panose="020B0604020202020204" pitchFamily="34" charset="0"/>
              </a:rPr>
              <a:t>Page</a:t>
            </a:r>
            <a:fld id="{9A0DB2DC-4C9A-4742-B13C-FB6460FD3503}" type="slidenum">
              <a:rPr lang="zh-CN" altLang="en-US" sz="1100" dirty="0">
                <a:solidFill>
                  <a:srgbClr val="898989"/>
                </a:solidFill>
                <a:latin typeface="Arial" panose="020B0604020202020204" pitchFamily="34" charset="0"/>
                <a:cs typeface="Arial" panose="020B0604020202020204" pitchFamily="34" charset="0"/>
              </a:rPr>
            </a:fld>
            <a:endParaRPr lang="zh-CN" altLang="en-US" sz="1100" dirty="0">
              <a:solidFill>
                <a:srgbClr val="898989"/>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9"/>
          <p:cNvSpPr>
            <a:spLocks noGrp="1" noChangeArrowheads="1"/>
          </p:cNvSpPr>
          <p:nvPr>
            <p:ph type="ctrTitle" sz="quarter" hasCustomPrompt="1"/>
          </p:nvPr>
        </p:nvSpPr>
        <p:spPr>
          <a:xfrm>
            <a:off x="1403350" y="2662237"/>
            <a:ext cx="6696075" cy="720725"/>
          </a:xfrm>
          <a:prstGeom prst="rect">
            <a:avLst/>
          </a:prstGeom>
        </p:spPr>
        <p:txBody>
          <a:bodyPr/>
          <a:lstStyle>
            <a:lvl1pPr>
              <a:defRPr sz="3200">
                <a:solidFill>
                  <a:srgbClr val="E20000"/>
                </a:solidFill>
                <a:latin typeface="微软雅黑" panose="020B0503020204020204" pitchFamily="34" charset="-122"/>
                <a:ea typeface="微软雅黑" panose="020B0503020204020204" pitchFamily="34" charset="-122"/>
              </a:defRPr>
            </a:lvl1pPr>
          </a:lstStyle>
          <a:p>
            <a:r>
              <a:rPr lang="zh-CN" altLang="en-US" dirty="0"/>
              <a:t>单击此处编辑标题样式</a:t>
            </a:r>
            <a:endParaRPr lang="zh-CN" altLang="en-US" dirty="0"/>
          </a:p>
        </p:txBody>
      </p:sp>
      <p:sp>
        <p:nvSpPr>
          <p:cNvPr id="3" name="Rectangle 10"/>
          <p:cNvSpPr>
            <a:spLocks noGrp="1" noChangeArrowheads="1"/>
          </p:cNvSpPr>
          <p:nvPr>
            <p:ph type="subTitle" sz="quarter" idx="1" hasCustomPrompt="1"/>
          </p:nvPr>
        </p:nvSpPr>
        <p:spPr>
          <a:xfrm>
            <a:off x="1371600" y="3276600"/>
            <a:ext cx="6697663" cy="576263"/>
          </a:xfrm>
          <a:prstGeom prst="rect">
            <a:avLst/>
          </a:prstGeom>
        </p:spPr>
        <p:txBody>
          <a:bodyPr/>
          <a:lstStyle>
            <a:lvl1pPr marL="0" indent="0">
              <a:buFontTx/>
              <a:buNone/>
              <a:defRPr sz="1800">
                <a:solidFill>
                  <a:srgbClr val="404040"/>
                </a:solidFill>
                <a:latin typeface="微软雅黑" panose="020B0503020204020204" pitchFamily="34" charset="-122"/>
                <a:ea typeface="微软雅黑" panose="020B0503020204020204" pitchFamily="34" charset="-122"/>
              </a:defRPr>
            </a:lvl1pPr>
          </a:lstStyle>
          <a:p>
            <a:r>
              <a:rPr lang="zh-CN" altLang="en-US"/>
              <a:t>单击此处编辑副标题样式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标题占位符 6"/>
          <p:cNvSpPr>
            <a:spLocks noGrp="1"/>
          </p:cNvSpPr>
          <p:nvPr>
            <p:ph type="title"/>
          </p:nvPr>
        </p:nvSpPr>
        <p:spPr>
          <a:xfrm>
            <a:off x="762000" y="381000"/>
            <a:ext cx="7696200" cy="533400"/>
          </a:xfrm>
          <a:prstGeom prst="rect">
            <a:avLst/>
          </a:prstGeom>
        </p:spPr>
        <p:txBody>
          <a:bodyPr rtlCol="0">
            <a:normAutofit/>
          </a:bodyPr>
          <a:lstStyle>
            <a:lvl1pPr>
              <a:defRPr>
                <a:solidFill>
                  <a:srgbClr val="595959"/>
                </a:solidFill>
              </a:defRPr>
            </a:lvl1pPr>
          </a:lstStyle>
          <a:p>
            <a:r>
              <a:rPr lang="zh-CN" altLang="en-US" dirty="0" smtClean="0"/>
              <a:t>单击此处编辑母版标题样式</a:t>
            </a:r>
            <a:endParaRPr lang="zh-CN" altLang="en-US" dirty="0"/>
          </a:p>
        </p:txBody>
      </p:sp>
      <p:sp>
        <p:nvSpPr>
          <p:cNvPr id="9" name="内容占位符 2"/>
          <p:cNvSpPr>
            <a:spLocks noGrp="1"/>
          </p:cNvSpPr>
          <p:nvPr>
            <p:ph sz="half" idx="1"/>
          </p:nvPr>
        </p:nvSpPr>
        <p:spPr>
          <a:xfrm>
            <a:off x="395288" y="1268413"/>
            <a:ext cx="4064000" cy="4897437"/>
          </a:xfrm>
        </p:spPr>
        <p:txBody>
          <a:bodyPr/>
          <a:lstStyle>
            <a:lvl1pPr>
              <a:defRPr sz="1800"/>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vl4pPr>
            <a:lvl5pPr>
              <a:defRPr sz="12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内容占位符 3"/>
          <p:cNvSpPr>
            <a:spLocks noGrp="1"/>
          </p:cNvSpPr>
          <p:nvPr>
            <p:ph sz="half" idx="2"/>
          </p:nvPr>
        </p:nvSpPr>
        <p:spPr>
          <a:xfrm>
            <a:off x="4611688" y="1268413"/>
            <a:ext cx="4065587" cy="4897437"/>
          </a:xfrm>
        </p:spPr>
        <p:txBody>
          <a:bodyPr/>
          <a:lstStyle>
            <a:lvl1pPr>
              <a:defRPr sz="1800"/>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2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rotWithShape="1">
          <a:blip r:embed="rId2"/>
        </a:blipFill>
        <a:effectLst/>
      </p:bgPr>
    </p:bg>
    <p:spTree>
      <p:nvGrpSpPr>
        <p:cNvPr id="1" name=""/>
        <p:cNvGrpSpPr/>
        <p:nvPr/>
      </p:nvGrpSpPr>
      <p:grpSpPr>
        <a:xfrm>
          <a:off x="0" y="0"/>
          <a:ext cx="0" cy="0"/>
          <a:chOff x="0" y="0"/>
          <a:chExt cx="0" cy="0"/>
        </a:xfrm>
      </p:grpSpPr>
      <p:sp>
        <p:nvSpPr>
          <p:cNvPr id="9" name="标题 1"/>
          <p:cNvSpPr txBox="1"/>
          <p:nvPr/>
        </p:nvSpPr>
        <p:spPr bwMode="auto">
          <a:xfrm>
            <a:off x="1371600" y="1676400"/>
            <a:ext cx="7772400" cy="1362075"/>
          </a:xfrm>
          <a:prstGeom prst="rect">
            <a:avLst/>
          </a:prstGeom>
          <a:noFill/>
          <a:ln w="9525">
            <a:noFill/>
            <a:miter lim="800000"/>
          </a:ln>
        </p:spPr>
        <p:txBody>
          <a:bodyPr/>
          <a:lstStyle>
            <a:lvl1pPr algn="l">
              <a:defRPr sz="4000" b="1" cap="all"/>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all"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sp>
        <p:nvSpPr>
          <p:cNvPr id="5" name="文本占位符 2"/>
          <p:cNvSpPr>
            <a:spLocks noGrp="1"/>
          </p:cNvSpPr>
          <p:nvPr>
            <p:ph type="body" idx="1"/>
          </p:nvPr>
        </p:nvSpPr>
        <p:spPr>
          <a:xfrm>
            <a:off x="722313" y="609601"/>
            <a:ext cx="7772400" cy="3797300"/>
          </a:xfrm>
        </p:spPr>
        <p:txBody>
          <a:bodyPr anchor="b"/>
          <a:lstStyle>
            <a:lvl1pPr marL="0" indent="0">
              <a:buNone/>
              <a:defRPr sz="2000">
                <a:solidFill>
                  <a:srgbClr val="595959"/>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
        <p:nvSpPr>
          <p:cNvPr id="7" name="文本占位符 2"/>
          <p:cNvSpPr>
            <a:spLocks noGrp="1"/>
          </p:cNvSpPr>
          <p:nvPr>
            <p:ph type="body" idx="11"/>
          </p:nvPr>
        </p:nvSpPr>
        <p:spPr>
          <a:xfrm>
            <a:off x="685800" y="4443413"/>
            <a:ext cx="7772400" cy="1500187"/>
          </a:xfrm>
        </p:spPr>
        <p:txBody>
          <a:bodyPr anchor="b"/>
          <a:lstStyle>
            <a:lvl1pPr marL="0" indent="0">
              <a:buNone/>
              <a:defRPr lang="zh-CN" altLang="en-US" sz="4000" b="1" kern="0" dirty="0">
                <a:solidFill>
                  <a:srgbClr val="595959"/>
                </a:solidFill>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10" name="灯片编号占位符 2"/>
          <p:cNvSpPr>
            <a:spLocks noGrp="1"/>
          </p:cNvSpPr>
          <p:nvPr>
            <p:ph type="sldNum" sz="quarter" idx="4"/>
          </p:nvPr>
        </p:nvSpPr>
        <p:spPr>
          <a:xfrm>
            <a:off x="1600200" y="6400800"/>
            <a:ext cx="914400" cy="381000"/>
          </a:xfrm>
          <a:prstGeom prst="rect">
            <a:avLst/>
          </a:prstGeom>
        </p:spPr>
        <p:txBody>
          <a:bodyPr vert="horz" wrap="square" lIns="91440" tIns="45720" rIns="91440" bIns="45720" numCol="1" anchor="ctr" anchorCtr="0" compatLnSpc="1"/>
          <a:p>
            <a:pPr>
              <a:buNone/>
            </a:pPr>
            <a:r>
              <a:rPr lang="en-US" altLang="zh-CN" dirty="0"/>
              <a:t>Page</a:t>
            </a:r>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8153400" cy="838200"/>
          </a:xfrm>
          <a:prstGeom prst="rect">
            <a:avLst/>
          </a:prstGeom>
        </p:spPr>
        <p:txBody>
          <a:bodyPr/>
          <a:lstStyle/>
          <a:p>
            <a:r>
              <a:rPr lang="zh-CN" altLang="en-US" dirty="0" smtClean="0"/>
              <a:t>单击此处编辑母版标题样式</a:t>
            </a:r>
            <a:endParaRPr lang="zh-CN" altLang="en-US" dirty="0"/>
          </a:p>
        </p:txBody>
      </p:sp>
      <p:sp>
        <p:nvSpPr>
          <p:cNvPr id="6"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7" name="内容占位符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文本占位符 2"/>
          <p:cNvSpPr>
            <a:spLocks noGrp="1"/>
          </p:cNvSpPr>
          <p:nvPr>
            <p:ph type="body" idx="11"/>
          </p:nvPr>
        </p:nvSpPr>
        <p:spPr>
          <a:xfrm>
            <a:off x="4648200" y="1524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9" name="内容占位符 3"/>
          <p:cNvSpPr>
            <a:spLocks noGrp="1"/>
          </p:cNvSpPr>
          <p:nvPr>
            <p:ph sz="half" idx="12"/>
          </p:nvPr>
        </p:nvSpPr>
        <p:spPr>
          <a:xfrm>
            <a:off x="4648200" y="2163762"/>
            <a:ext cx="4040188" cy="3951288"/>
          </a:xfrm>
        </p:spPr>
        <p:txBody>
          <a:bodyPr/>
          <a:lstStyle>
            <a:lvl1pPr>
              <a:defRPr sz="1800"/>
            </a:lvl1pPr>
            <a:lvl2pPr>
              <a:defRPr sz="16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灯片编号占位符 2"/>
          <p:cNvSpPr>
            <a:spLocks noGrp="1"/>
          </p:cNvSpPr>
          <p:nvPr>
            <p:ph type="sldNum" sz="quarter" idx="13"/>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6" name="标题占位符 6"/>
          <p:cNvSpPr>
            <a:spLocks noGrp="1"/>
          </p:cNvSpPr>
          <p:nvPr>
            <p:ph type="title"/>
          </p:nvPr>
        </p:nvSpPr>
        <p:spPr bwMode="auto">
          <a:xfrm>
            <a:off x="762000" y="381000"/>
            <a:ext cx="7924800" cy="533400"/>
          </a:xfrm>
          <a:prstGeom prst="rect">
            <a:avLst/>
          </a:prstGeom>
          <a:noFill/>
          <a:ln w="9525">
            <a:noFill/>
            <a:miter lim="800000"/>
          </a:ln>
        </p:spPr>
        <p:txBody>
          <a:bodyPr/>
          <a:lstStyle/>
          <a:p>
            <a:pPr lvl="0"/>
            <a:r>
              <a:rPr lang="zh-CN" altLang="en-US" smtClean="0"/>
              <a:t>单击此处编辑母版标题样式</a:t>
            </a:r>
            <a:endParaRPr lang="zh-CN" altLang="en-US" smtClean="0"/>
          </a:p>
        </p:txBody>
      </p:sp>
      <p:sp>
        <p:nvSpPr>
          <p:cNvPr id="7" name="内容占位符 2"/>
          <p:cNvSpPr>
            <a:spLocks noGrp="1"/>
          </p:cNvSpPr>
          <p:nvPr>
            <p:ph idx="1"/>
          </p:nvPr>
        </p:nvSpPr>
        <p:spPr>
          <a:xfrm>
            <a:off x="762000" y="1268413"/>
            <a:ext cx="7915275" cy="4897437"/>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3048000" cy="838200"/>
          </a:xfrm>
        </p:spPr>
        <p:txBody>
          <a:bodyPr/>
          <a:lstStyle>
            <a:lvl1pPr>
              <a:defRPr b="1"/>
            </a:lvl1pPr>
          </a:lstStyle>
          <a:p>
            <a:r>
              <a:rPr lang="zh-CN" altLang="en-US" smtClean="0"/>
              <a:t>单击此处编辑母版标题样式</a:t>
            </a:r>
            <a:endParaRPr lang="zh-CN" altLang="en-US"/>
          </a:p>
        </p:txBody>
      </p:sp>
      <p:sp>
        <p:nvSpPr>
          <p:cNvPr id="5" name="内容占位符 2"/>
          <p:cNvSpPr>
            <a:spLocks noGrp="1"/>
          </p:cNvSpPr>
          <p:nvPr>
            <p:ph idx="1"/>
          </p:nvPr>
        </p:nvSpPr>
        <p:spPr>
          <a:xfrm>
            <a:off x="3575050" y="457200"/>
            <a:ext cx="5035550" cy="6019800"/>
          </a:xfrm>
        </p:spPr>
        <p:txBody>
          <a:bodyPr/>
          <a:lstStyle>
            <a:lvl1pPr>
              <a:defRPr sz="24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文本占位符 3"/>
          <p:cNvSpPr>
            <a:spLocks noGrp="1"/>
          </p:cNvSpPr>
          <p:nvPr>
            <p:ph type="body" sz="half" idx="2"/>
          </p:nvPr>
        </p:nvSpPr>
        <p:spPr>
          <a:xfrm>
            <a:off x="457200" y="1447801"/>
            <a:ext cx="3008313" cy="5029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52600" y="4724400"/>
            <a:ext cx="5562600" cy="533400"/>
          </a:xfrm>
        </p:spPr>
        <p:txBody>
          <a:bodyPr/>
          <a:lstStyle>
            <a:lvl1pPr>
              <a:defRPr sz="2200" b="1"/>
            </a:lvl1pPr>
          </a:lstStyle>
          <a:p>
            <a:r>
              <a:rPr lang="zh-CN" altLang="en-US" smtClean="0"/>
              <a:t>单击此处编辑母版标题样式</a:t>
            </a:r>
            <a:endParaRPr lang="zh-CN" altLang="en-US"/>
          </a:p>
        </p:txBody>
      </p:sp>
      <p:sp>
        <p:nvSpPr>
          <p:cNvPr id="5" name="图片占位符 2"/>
          <p:cNvSpPr>
            <a:spLocks noGrp="1"/>
          </p:cNvSpPr>
          <p:nvPr>
            <p:ph type="pic" idx="1"/>
          </p:nvPr>
        </p:nvSpPr>
        <p:spPr>
          <a:xfrm>
            <a:off x="1792288" y="685800"/>
            <a:ext cx="5446712" cy="38862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6"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7" Type="http://schemas.openxmlformats.org/officeDocument/2006/relationships/theme" Target="../theme/theme2.xml"/><Relationship Id="rId16" Type="http://schemas.openxmlformats.org/officeDocument/2006/relationships/image" Target="../media/image2.png"/><Relationship Id="rId15" Type="http://schemas.openxmlformats.org/officeDocument/2006/relationships/image" Target="../media/image3.png"/><Relationship Id="rId14" Type="http://schemas.openxmlformats.org/officeDocument/2006/relationships/slideLayout" Target="../slideLayouts/slideLayout15.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4.png"/><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2.png"/><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
        </a:blipFill>
        <a:effectLst/>
      </p:bgPr>
    </p:bg>
    <p:spTree>
      <p:nvGrpSpPr>
        <p:cNvPr id="1" name=""/>
        <p:cNvGrpSpPr/>
        <p:nvPr/>
      </p:nvGrpSpPr>
      <p:grpSpPr/>
      <p:sp>
        <p:nvSpPr>
          <p:cNvPr id="1026" name="Rectangle 22"/>
          <p:cNvSpPr>
            <a:spLocks noChangeArrowheads="1"/>
          </p:cNvSpPr>
          <p:nvPr/>
        </p:nvSpPr>
        <p:spPr bwMode="auto">
          <a:xfrm>
            <a:off x="-2514600" y="2209800"/>
            <a:ext cx="24209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封底</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请填写您的相关信息</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中文字体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黑体 </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Arial</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字号</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:10-11pt  </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7"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Rectangle 10"/>
          <p:cNvSpPr>
            <a:spLocks noGrp="1" noChangeArrowheads="1"/>
          </p:cNvSpPr>
          <p:nvPr/>
        </p:nvSpPr>
        <p:spPr bwMode="auto">
          <a:xfrm>
            <a:off x="1066800" y="3505200"/>
            <a:ext cx="6019800" cy="914400"/>
          </a:xfrm>
          <a:prstGeom prst="rect">
            <a:avLst/>
          </a:prstGeom>
          <a:noFill/>
          <a:ln w="9525">
            <a:noFill/>
            <a:miter lim="800000"/>
          </a:ln>
        </p:spPr>
        <p:txBody>
          <a:bodyPr/>
          <a:lstStyle>
            <a:lvl1pPr algn="l">
              <a:defRPr sz="1000">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00" b="0" i="0" u="none" strike="noStrike" kern="1200" cap="none" spc="0" normalizeH="0" baseline="0" noProof="0" dirty="0" smtClean="0">
                <a:ln>
                  <a:noFill/>
                </a:ln>
                <a:solidFill>
                  <a:srgbClr val="7F7F7F"/>
                </a:solidFill>
                <a:effectLst/>
                <a:uLnTx/>
                <a:uFillTx/>
                <a:latin typeface="黑体" panose="02010609060101010101" pitchFamily="49" charset="-122"/>
                <a:ea typeface="黑体" panose="02010609060101010101" pitchFamily="49" charset="-122"/>
                <a:cs typeface="Arial" panose="020B0604020202020204" pitchFamily="34" charset="0"/>
              </a:rPr>
              <a:t>            </a:t>
            </a:r>
            <a:endParaRPr kumimoji="0" lang="zh-CN" altLang="en-US" sz="1000" b="0" i="0" u="none" strike="noStrike" kern="1200" cap="none" spc="0" normalizeH="0" baseline="0" noProof="0" dirty="0" smtClean="0">
              <a:ln>
                <a:noFill/>
              </a:ln>
              <a:solidFill>
                <a:srgbClr val="7F7F7F"/>
              </a:solidFill>
              <a:effectLst/>
              <a:uLnTx/>
              <a:uFillTx/>
              <a:latin typeface="黑体" panose="02010609060101010101" pitchFamily="49" charset="-122"/>
              <a:ea typeface="黑体" panose="02010609060101010101" pitchFamily="49" charset="-122"/>
              <a:cs typeface="Arial" panose="020B0604020202020204" pitchFamily="34" charset="0"/>
            </a:endParaRPr>
          </a:p>
        </p:txBody>
      </p:sp>
      <p:pic>
        <p:nvPicPr>
          <p:cNvPr id="1029" name="Picture 6"/>
          <p:cNvPicPr>
            <a:picLocks noChangeAspect="1"/>
          </p:cNvPicPr>
          <p:nvPr/>
        </p:nvPicPr>
        <p:blipFill>
          <a:blip r:embed="rId3"/>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blipFill>
        <a:effectLst/>
      </p:bgPr>
    </p:bg>
    <p:spTree>
      <p:nvGrpSpPr>
        <p:cNvPr id="1" name=""/>
        <p:cNvGrpSpPr/>
        <p:nvPr/>
      </p:nvGrpSpPr>
      <p:grpSpPr/>
      <p:sp>
        <p:nvSpPr>
          <p:cNvPr id="2050" name="Rectangle 10"/>
          <p:cNvSpPr>
            <a:spLocks noGrp="1"/>
          </p:cNvSpPr>
          <p:nvPr>
            <p:ph type="body" idx="1"/>
          </p:nvPr>
        </p:nvSpPr>
        <p:spPr>
          <a:xfrm>
            <a:off x="762000" y="1295400"/>
            <a:ext cx="7874000" cy="4641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灯片编号占位符 7"/>
          <p:cNvSpPr>
            <a:spLocks noGrp="1"/>
          </p:cNvSpPr>
          <p:nvPr>
            <p:ph type="sldNum" sz="quarter" idx="4"/>
          </p:nvPr>
        </p:nvSpPr>
        <p:spPr>
          <a:xfrm>
            <a:off x="1600200" y="6400800"/>
            <a:ext cx="914400" cy="381000"/>
          </a:xfrm>
          <a:prstGeom prst="rect">
            <a:avLst/>
          </a:prstGeom>
        </p:spPr>
        <p:txBody>
          <a:bodyPr vert="horz" wrap="square" lIns="91440" tIns="45720" rIns="91440" bIns="45720" numCol="1" anchor="ctr" anchorCtr="0" compatLnSpc="1"/>
          <a:lstStyle>
            <a:lvl1pPr>
              <a:defRPr sz="1000" b="1">
                <a:solidFill>
                  <a:srgbClr val="8B9398"/>
                </a:solidFill>
              </a:defRPr>
            </a:lvl1p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fld>
            <a:endParaRPr lang="zh-CN" altLang="en-US" sz="1000" b="1" dirty="0">
              <a:solidFill>
                <a:srgbClr val="8B9398"/>
              </a:solidFill>
              <a:latin typeface="Arial" panose="020B0604020202020204" pitchFamily="34" charset="0"/>
            </a:endParaRPr>
          </a:p>
        </p:txBody>
      </p:sp>
      <p:sp>
        <p:nvSpPr>
          <p:cNvPr id="2052" name="Rectangle 22"/>
          <p:cNvSpPr>
            <a:spLocks noChangeArrowheads="1"/>
          </p:cNvSpPr>
          <p:nvPr/>
        </p:nvSpPr>
        <p:spPr bwMode="auto">
          <a:xfrm>
            <a:off x="-1981200" y="484188"/>
            <a:ext cx="188753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内页</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标题前红色竖条可自由移动</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标题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(1</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级</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 : 22-24pt</a:t>
            </a:r>
            <a:endPar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7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标题 </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2-5</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级</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:20-22pt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正文</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12-18pt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R89 G89 B89</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中文字体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微软雅黑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英文字体</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en-US" altLang="zh-CN" sz="1100" b="0" i="0" u="none" strike="noStrike" kern="1200" cap="none" spc="0" normalizeH="0" baseline="0" noProof="0" smtClean="0">
                <a:ln>
                  <a:noFill/>
                </a:ln>
                <a:solidFill>
                  <a:schemeClr val="bg1"/>
                </a:solidFill>
                <a:effectLst/>
                <a:uLnTx/>
                <a:uFillTx/>
                <a:latin typeface="FrutigerNext LT Regular"/>
                <a:ea typeface="华文细黑" panose="02010600040101010101" pitchFamily="2" charset="-122"/>
                <a:cs typeface="+mn-cs"/>
              </a:rPr>
              <a:t>Arial</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53" name="标题占位符 6"/>
          <p:cNvSpPr>
            <a:spLocks noGrp="1"/>
          </p:cNvSpPr>
          <p:nvPr>
            <p:ph type="title"/>
          </p:nvPr>
        </p:nvSpPr>
        <p:spPr>
          <a:xfrm>
            <a:off x="762000" y="381000"/>
            <a:ext cx="7696200" cy="533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4"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2055" name="Picture 6"/>
          <p:cNvPicPr>
            <a:picLocks noChangeAspect="1"/>
          </p:cNvPicPr>
          <p:nvPr/>
        </p:nvPicPr>
        <p:blipFill>
          <a:blip r:embed="rId16"/>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sldNum="0" hdr="0" ftr="0" dt="0"/>
  <p:txStyles>
    <p:title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Arial" panose="020B0604020202020204" pitchFamily="34" charset="0"/>
        <a:buChar char="–"/>
        <a:defRPr sz="12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12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12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
          <a:stretch>
            <a:fillRect/>
          </a:stretch>
        </a:blipFill>
        <a:effectLst/>
      </p:bgPr>
    </p:bg>
    <p:spTree>
      <p:nvGrpSpPr>
        <p:cNvPr id="1" name=""/>
        <p:cNvGrpSpPr/>
        <p:nvPr/>
      </p:nvGrpSpPr>
      <p:grpSpPr/>
      <p:sp>
        <p:nvSpPr>
          <p:cNvPr id="3074" name="文本占位符 2"/>
          <p:cNvSpPr>
            <a:spLocks noGrp="1"/>
          </p:cNvSpPr>
          <p:nvPr>
            <p:ph type="body" idx="1"/>
          </p:nvPr>
        </p:nvSpPr>
        <p:spPr>
          <a:xfrm>
            <a:off x="457200" y="2590800"/>
            <a:ext cx="7086600" cy="35353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6" name="灯片编号占位符 5"/>
          <p:cNvSpPr>
            <a:spLocks noGrp="1"/>
          </p:cNvSpPr>
          <p:nvPr>
            <p:ph type="sldNum" sz="quarter" idx="4"/>
          </p:nvPr>
        </p:nvSpPr>
        <p:spPr>
          <a:xfrm>
            <a:off x="1600200" y="6416675"/>
            <a:ext cx="2133600" cy="365125"/>
          </a:xfrm>
          <a:prstGeom prst="rect">
            <a:avLst/>
          </a:prstGeom>
        </p:spPr>
        <p:txBody>
          <a:bodyPr vert="horz" wrap="square" lIns="91440" tIns="45720" rIns="91440" bIns="45720" numCol="1" anchor="ctr" anchorCtr="0" compatLnSpc="1"/>
          <a:lstStyle>
            <a:lvl1pPr>
              <a:defRPr sz="1100">
                <a:solidFill>
                  <a:srgbClr val="898989"/>
                </a:solidFill>
              </a:defRPr>
            </a:lvl1pPr>
          </a:lstStyle>
          <a:p>
            <a:pPr lvl="0">
              <a:buNone/>
            </a:pPr>
            <a:r>
              <a:rPr lang="en-US" altLang="zh-CN" dirty="0">
                <a:latin typeface="Arial" panose="020B0604020202020204" pitchFamily="34" charset="0"/>
                <a:cs typeface="Arial" panose="020B0604020202020204" pitchFamily="34" charset="0"/>
              </a:rPr>
              <a:t>Page</a:t>
            </a:r>
            <a:fld id="{9A0DB2DC-4C9A-4742-B13C-FB6460FD3503}" type="slidenum">
              <a:rPr lang="zh-CN" altLang="en-US" sz="1100" dirty="0">
                <a:solidFill>
                  <a:srgbClr val="898989"/>
                </a:solidFill>
                <a:latin typeface="Arial" panose="020B0604020202020204" pitchFamily="34" charset="0"/>
                <a:cs typeface="Arial" panose="020B0604020202020204" pitchFamily="34" charset="0"/>
              </a:rPr>
            </a:fld>
            <a:endParaRPr lang="zh-CN" altLang="en-US" sz="1100" dirty="0">
              <a:solidFill>
                <a:srgbClr val="898989"/>
              </a:solidFill>
              <a:latin typeface="Arial" panose="020B0604020202020204" pitchFamily="34" charset="0"/>
              <a:ea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p:sp>
        <p:nvSpPr>
          <p:cNvPr id="4098" name="Rectangle 22"/>
          <p:cNvSpPr>
            <a:spLocks noChangeArrowheads="1"/>
          </p:cNvSpPr>
          <p:nvPr/>
        </p:nvSpPr>
        <p:spPr bwMode="auto">
          <a:xfrm>
            <a:off x="-2438400" y="865188"/>
            <a:ext cx="242093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封面：</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封面图片可以更换</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主副标题右对齐，行距不可变</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中文主标题</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微软雅黑 </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32-35pt</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R226 G0 B0</a:t>
            </a:r>
            <a:endPar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中文副标题</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微软雅黑</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18-22pt  </a:t>
            </a:r>
            <a:endPar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smtClean="0">
                <a:ln>
                  <a:noFill/>
                </a:ln>
                <a:solidFill>
                  <a:schemeClr val="bg1"/>
                </a:solidFill>
                <a:effectLst/>
                <a:uLnTx/>
                <a:uFillTx/>
                <a:latin typeface="Arial" panose="020B0604020202020204" pitchFamily="34" charset="0"/>
                <a:ea typeface="华文细黑" panose="02010600040101010101" pitchFamily="2" charset="-122"/>
                <a:cs typeface="+mn-cs"/>
              </a:rPr>
              <a:t>: R64 G64 B64</a:t>
            </a: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 </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99" name="Rectangle 62"/>
          <p:cNvSpPr>
            <a:spLocks noChangeArrowheads="1"/>
          </p:cNvSpPr>
          <p:nvPr/>
        </p:nvSpPr>
        <p:spPr bwMode="auto">
          <a:xfrm>
            <a:off x="9199563" y="1905000"/>
            <a:ext cx="1468438"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4100" name="Picture 6"/>
          <p:cNvPicPr>
            <a:picLocks noChangeAspect="1"/>
          </p:cNvPicPr>
          <p:nvPr/>
        </p:nvPicPr>
        <p:blipFill>
          <a:blip r:embed="rId3"/>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8" r:id="rId1"/>
    <p:sldLayoutId id="2147483669" r:id="rId2"/>
  </p:sldLayoutIdLst>
  <p:hf sldNum="0" hdr="0" ft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defRPr>
      </a:lvl2pPr>
      <a:lvl3pPr algn="l" rtl="0" eaLnBrk="0" fontAlgn="base" hangingPunct="0">
        <a:spcBef>
          <a:spcPct val="0"/>
        </a:spcBef>
        <a:spcAft>
          <a:spcPct val="0"/>
        </a:spcAft>
        <a:defRPr sz="2400">
          <a:solidFill>
            <a:schemeClr val="tx2"/>
          </a:solidFill>
          <a:latin typeface="Arial" panose="020B0604020202020204" pitchFamily="34" charset="0"/>
        </a:defRPr>
      </a:lvl3pPr>
      <a:lvl4pPr algn="l" rtl="0" eaLnBrk="0" fontAlgn="base" hangingPunct="0">
        <a:spcBef>
          <a:spcPct val="0"/>
        </a:spcBef>
        <a:spcAft>
          <a:spcPct val="0"/>
        </a:spcAft>
        <a:defRPr sz="2400">
          <a:solidFill>
            <a:schemeClr val="tx2"/>
          </a:solidFill>
          <a:latin typeface="Arial" panose="020B0604020202020204" pitchFamily="34" charset="0"/>
        </a:defRPr>
      </a:lvl4pPr>
      <a:lvl5pPr algn="l" rtl="0" eaLnBrk="0" fontAlgn="base" hangingPunct="0">
        <a:spcBef>
          <a:spcPct val="0"/>
        </a:spcBef>
        <a:spcAft>
          <a:spcPct val="0"/>
        </a:spcAft>
        <a:defRPr sz="2400">
          <a:solidFill>
            <a:schemeClr val="tx2"/>
          </a:solidFill>
          <a:latin typeface="Arial" panose="020B0604020202020204" pitchFamily="34" charset="0"/>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image" Target="../media/image12.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image" Target="../media/image10.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4.jpe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17.emf"/><Relationship Id="rId3" Type="http://schemas.openxmlformats.org/officeDocument/2006/relationships/image" Target="../media/image16.png"/><Relationship Id="rId2" Type="http://schemas.openxmlformats.org/officeDocument/2006/relationships/image" Target="../media/image10.emf"/><Relationship Id="rId1"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14.xml"/><Relationship Id="rId2" Type="http://schemas.openxmlformats.org/officeDocument/2006/relationships/image" Target="../media/image18.w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5.xml"/><Relationship Id="rId2" Type="http://schemas.openxmlformats.org/officeDocument/2006/relationships/image" Target="../media/image19.w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5.xml"/><Relationship Id="rId2" Type="http://schemas.openxmlformats.org/officeDocument/2006/relationships/image" Target="../media/image20.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5.xml"/><Relationship Id="rId2" Type="http://schemas.openxmlformats.org/officeDocument/2006/relationships/image" Target="../media/image21.wmf"/><Relationship Id="rId1"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7.vml"/><Relationship Id="rId5" Type="http://schemas.openxmlformats.org/officeDocument/2006/relationships/slideLayout" Target="../slideLayouts/slideLayout12.xml"/><Relationship Id="rId4" Type="http://schemas.openxmlformats.org/officeDocument/2006/relationships/image" Target="../media/image23.wmf"/><Relationship Id="rId3" Type="http://schemas.openxmlformats.org/officeDocument/2006/relationships/oleObject" Target="../embeddings/oleObject8.bin"/><Relationship Id="rId2" Type="http://schemas.openxmlformats.org/officeDocument/2006/relationships/image" Target="../media/image22.wmf"/><Relationship Id="rId1"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5.xml"/><Relationship Id="rId2" Type="http://schemas.openxmlformats.org/officeDocument/2006/relationships/image" Target="../media/image19.wmf"/><Relationship Id="rId1"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5.emf"/><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5.emf"/><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image" Target="../media/image9.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7" name="Rectangle 4"/>
          <p:cNvSpPr txBox="1"/>
          <p:nvPr/>
        </p:nvSpPr>
        <p:spPr>
          <a:xfrm>
            <a:off x="1600200" y="1974850"/>
            <a:ext cx="5667375" cy="1000125"/>
          </a:xfrm>
          <a:prstGeom prst="rect">
            <a:avLst/>
          </a:prstGeom>
          <a:noFill/>
          <a:ln w="9525">
            <a:noFill/>
          </a:ln>
        </p:spPr>
        <p:txBody>
          <a:bodyPr anchor="ctr" anchorCtr="0">
            <a:scene3d>
              <a:camera prst="orthographicFront"/>
              <a:lightRig rig="threePt" dir="t"/>
            </a:scene3d>
          </a:bodyPr>
          <a:p>
            <a:pPr algn="r">
              <a:buNone/>
            </a:pPr>
            <a:r>
              <a:rPr lang="zh-CN" altLang="en-US"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新员工以太网及</a:t>
            </a:r>
            <a:r>
              <a:rPr lang="en-US" altLang="zh-CN"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TCP/IP</a:t>
            </a:r>
            <a:r>
              <a:rPr lang="zh-CN" altLang="en-US"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培训</a:t>
            </a:r>
            <a:endParaRPr lang="en-US" altLang="zh-CN"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r">
              <a:buNone/>
            </a:pPr>
            <a:r>
              <a:rPr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Part6</a:t>
            </a:r>
            <a:r>
              <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：二</a:t>
            </a:r>
            <a:r>
              <a:rPr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三层转发</a:t>
            </a:r>
            <a:endPar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17410" name="组合 14"/>
          <p:cNvGrpSpPr/>
          <p:nvPr/>
        </p:nvGrpSpPr>
        <p:grpSpPr>
          <a:xfrm>
            <a:off x="379413" y="1071563"/>
            <a:ext cx="8383587" cy="5264150"/>
            <a:chOff x="379562" y="1071562"/>
            <a:chExt cx="5040163" cy="5264925"/>
          </a:xfrm>
        </p:grpSpPr>
        <p:grpSp>
          <p:nvGrpSpPr>
            <p:cNvPr id="2" name="Gruppe 11"/>
            <p:cNvGrpSpPr/>
            <p:nvPr/>
          </p:nvGrpSpPr>
          <p:grpSpPr>
            <a:xfrm>
              <a:off x="379562" y="1071562"/>
              <a:ext cx="5040163" cy="5258285"/>
              <a:chOff x="3328212" y="876282"/>
              <a:chExt cx="2684379" cy="7358509"/>
            </a:xfrm>
            <a:effectLst>
              <a:outerShdw blurRad="50800" dist="38100" dir="2700000" algn="tl" rotWithShape="0">
                <a:prstClr val="black">
                  <a:alpha val="40000"/>
                </a:prstClr>
              </a:outerShdw>
            </a:effectLst>
          </p:grpSpPr>
          <p:sp>
            <p:nvSpPr>
              <p:cNvPr id="7" name="Rektangel 25"/>
              <p:cNvSpPr/>
              <p:nvPr/>
            </p:nvSpPr>
            <p:spPr bwMode="auto">
              <a:xfrm>
                <a:off x="3328213" y="1078135"/>
                <a:ext cx="2684378" cy="7156656"/>
              </a:xfrm>
              <a:prstGeom prst="rect">
                <a:avLst/>
              </a:prstGeom>
              <a:gradFill rotWithShape="1">
                <a:gsLst>
                  <a:gs pos="0">
                    <a:schemeClr val="bg1"/>
                  </a:gs>
                  <a:gs pos="100000">
                    <a:schemeClr val="bg1">
                      <a:lumMod val="95000"/>
                    </a:schemeClr>
                  </a:gs>
                </a:gsLst>
                <a:lin ang="16200000" scaled="0"/>
              </a:gradFill>
              <a:ln w="9525" cap="flat" cmpd="sng" algn="ctr">
                <a:solidFill>
                  <a:schemeClr val="tx1">
                    <a:lumMod val="50000"/>
                    <a:lumOff val="50000"/>
                  </a:scheme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3" name="Gruppe 55"/>
              <p:cNvGrpSpPr/>
              <p:nvPr/>
            </p:nvGrpSpPr>
            <p:grpSpPr>
              <a:xfrm>
                <a:off x="3328212" y="876282"/>
                <a:ext cx="2684378" cy="220005"/>
                <a:chOff x="3319463" y="876282"/>
                <a:chExt cx="2711486" cy="220005"/>
              </a:xfrm>
            </p:grpSpPr>
            <p:sp>
              <p:nvSpPr>
                <p:cNvPr id="9" name="Rektangel 27"/>
                <p:cNvSpPr/>
                <p:nvPr/>
              </p:nvSpPr>
              <p:spPr bwMode="auto">
                <a:xfrm>
                  <a:off x="3319463" y="876282"/>
                  <a:ext cx="2711486"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S PGothic" panose="020B0600070205080204" pitchFamily="34" charset="-128"/>
                    <a:cs typeface="MS PGothic" panose="020B0600070205080204" pitchFamily="34" charset="-128"/>
                  </a:endParaRPr>
                </a:p>
              </p:txBody>
            </p:sp>
            <p:sp>
              <p:nvSpPr>
                <p:cNvPr id="10"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grpSp>
        </p:grpSp>
        <p:sp>
          <p:nvSpPr>
            <p:cNvPr id="17415" name="Text Box 52"/>
            <p:cNvSpPr txBox="1"/>
            <p:nvPr/>
          </p:nvSpPr>
          <p:spPr>
            <a:xfrm>
              <a:off x="379562" y="1270017"/>
              <a:ext cx="5025541" cy="506647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zh-CN" altLang="en-US" sz="1600" b="1" dirty="0">
                  <a:solidFill>
                    <a:schemeClr val="tx1"/>
                  </a:solidFill>
                </a:rPr>
                <a:t>支持</a:t>
              </a:r>
              <a:r>
                <a:rPr lang="en-US" altLang="zh-CN" sz="1600" b="1" dirty="0">
                  <a:solidFill>
                    <a:schemeClr val="tx1"/>
                  </a:solidFill>
                </a:rPr>
                <a:t>VLAN</a:t>
              </a:r>
              <a:r>
                <a:rPr lang="zh-CN" altLang="en-US" sz="1600" b="1" dirty="0">
                  <a:solidFill>
                    <a:schemeClr val="tx1"/>
                  </a:solidFill>
                </a:rPr>
                <a:t>的二层交换机</a:t>
              </a:r>
              <a:endParaRPr lang="en-US" altLang="zh-CN" sz="1600" b="1" dirty="0">
                <a:solidFill>
                  <a:schemeClr val="tx1"/>
                </a:solidFill>
              </a:endParaRPr>
            </a:p>
            <a:p>
              <a:pPr marL="0" lvl="0" indent="0" defTabSz="802005" eaLnBrk="1" hangingPunct="1">
                <a:buFontTx/>
                <a:buNone/>
              </a:pPr>
              <a:endParaRPr lang="en-US" altLang="zh-CN" sz="1600" dirty="0">
                <a:solidFill>
                  <a:srgbClr val="000000"/>
                </a:solidFill>
                <a:cs typeface="Arial" panose="020B0604020202020204" pitchFamily="34" charset="0"/>
              </a:endParaRPr>
            </a:p>
            <a:p>
              <a:pPr marL="0" lvl="0" indent="0" defTabSz="802005" eaLnBrk="1" hangingPunct="1">
                <a:spcBef>
                  <a:spcPct val="0"/>
                </a:spcBef>
                <a:buFontTx/>
                <a:buNone/>
              </a:pPr>
              <a:r>
                <a:rPr lang="zh-CN" altLang="en-US" sz="1600" dirty="0">
                  <a:solidFill>
                    <a:schemeClr val="tx1"/>
                  </a:solidFill>
                </a:rPr>
                <a:t>二层交换机虽然能够隔离冲突域，但是它并不能有效的划分广播域。</a:t>
              </a:r>
              <a:endParaRPr lang="en-US" altLang="zh-CN" sz="1600" dirty="0">
                <a:solidFill>
                  <a:schemeClr val="tx1"/>
                </a:solidFill>
              </a:endParaRPr>
            </a:p>
            <a:p>
              <a:pPr marL="0" lvl="0" indent="0" defTabSz="802005" eaLnBrk="1" hangingPunct="1">
                <a:spcBef>
                  <a:spcPct val="0"/>
                </a:spcBef>
                <a:buFontTx/>
                <a:buNone/>
              </a:pPr>
              <a:endParaRPr lang="en-US" altLang="zh-CN" sz="1600" dirty="0">
                <a:solidFill>
                  <a:schemeClr val="tx1"/>
                </a:solidFill>
              </a:endParaRPr>
            </a:p>
            <a:p>
              <a:pPr marL="0" lvl="0" indent="0" defTabSz="802005" eaLnBrk="1" hangingPunct="1">
                <a:spcBef>
                  <a:spcPct val="0"/>
                </a:spcBef>
                <a:buFontTx/>
                <a:buNone/>
              </a:pPr>
              <a:r>
                <a:rPr lang="zh-CN" altLang="en-US" sz="1600" dirty="0">
                  <a:solidFill>
                    <a:schemeClr val="tx1"/>
                  </a:solidFill>
                </a:rPr>
                <a:t>因为从前面介绍的二层交换机转发流程可以看出，广播报文以及目的</a:t>
              </a:r>
              <a:r>
                <a:rPr lang="en-US" altLang="zh-CN" sz="1600" dirty="0">
                  <a:solidFill>
                    <a:schemeClr val="tx1"/>
                  </a:solidFill>
                </a:rPr>
                <a:t>MAC</a:t>
              </a:r>
              <a:r>
                <a:rPr lang="zh-CN" altLang="en-US" sz="1600" dirty="0">
                  <a:solidFill>
                    <a:schemeClr val="tx1"/>
                  </a:solidFill>
                </a:rPr>
                <a:t>查找失败的报文会向所有端口转发，当网络中的主机数量增多时，这种情况会消耗大量的网络带宽，并且在安全性方面也带来一系列问题。</a:t>
              </a:r>
              <a:endParaRPr lang="en-US" altLang="zh-CN" sz="1600" dirty="0">
                <a:solidFill>
                  <a:schemeClr val="tx1"/>
                </a:solidFill>
              </a:endParaRPr>
            </a:p>
            <a:p>
              <a:pPr marL="0" lvl="0" indent="0" defTabSz="802005" eaLnBrk="1" hangingPunct="1">
                <a:spcBef>
                  <a:spcPct val="0"/>
                </a:spcBef>
                <a:buFontTx/>
                <a:buNone/>
              </a:pPr>
              <a:endParaRPr lang="en-US" altLang="zh-CN" sz="1600" dirty="0">
                <a:solidFill>
                  <a:schemeClr val="tx1"/>
                </a:solidFill>
              </a:endParaRPr>
            </a:p>
            <a:p>
              <a:pPr marL="0" lvl="0" indent="0" defTabSz="802005" eaLnBrk="1" hangingPunct="1">
                <a:spcBef>
                  <a:spcPct val="0"/>
                </a:spcBef>
                <a:buFontTx/>
                <a:buNone/>
              </a:pPr>
              <a:r>
                <a:rPr lang="zh-CN" altLang="en-US" sz="1600" dirty="0">
                  <a:solidFill>
                    <a:schemeClr val="tx1"/>
                  </a:solidFill>
                </a:rPr>
                <a:t>当然，通过路由器来隔离广播域是一个办法，但是由于路由器的高成本以及转发性能低的特点使得这一方法应用有限。基于这些情况，二层交换中出现了</a:t>
              </a:r>
              <a:r>
                <a:rPr lang="en-US" altLang="zh-CN" sz="1600" dirty="0">
                  <a:solidFill>
                    <a:schemeClr val="tx1"/>
                  </a:solidFill>
                </a:rPr>
                <a:t>VLAN</a:t>
              </a:r>
              <a:r>
                <a:rPr lang="zh-CN" altLang="en-US" sz="1600" dirty="0">
                  <a:solidFill>
                    <a:schemeClr val="tx1"/>
                  </a:solidFill>
                </a:rPr>
                <a:t>技术。</a:t>
              </a:r>
              <a:endParaRPr lang="en-US" altLang="zh-CN" sz="1600" dirty="0">
                <a:solidFill>
                  <a:schemeClr val="tx1"/>
                </a:solidFill>
              </a:endParaRPr>
            </a:p>
            <a:p>
              <a:pPr marL="0" lvl="0" indent="0" defTabSz="802005" eaLnBrk="1" hangingPunct="1">
                <a:spcBef>
                  <a:spcPct val="0"/>
                </a:spcBef>
                <a:buFontTx/>
                <a:buNone/>
              </a:pPr>
              <a:endParaRPr lang="en-US" altLang="zh-CN" sz="1600" dirty="0">
                <a:solidFill>
                  <a:schemeClr val="tx1"/>
                </a:solidFill>
              </a:endParaRPr>
            </a:p>
            <a:p>
              <a:pPr marL="0" lvl="0" indent="0" defTabSz="802005" eaLnBrk="1" hangingPunct="1">
                <a:spcBef>
                  <a:spcPct val="0"/>
                </a:spcBef>
                <a:buFontTx/>
                <a:buNone/>
              </a:pPr>
              <a:r>
                <a:rPr lang="zh-CN" altLang="en-US" sz="1600" dirty="0">
                  <a:solidFill>
                    <a:schemeClr val="tx1"/>
                  </a:solidFill>
                </a:rPr>
                <a:t>我们都知道，位于协议第</a:t>
              </a:r>
              <a:r>
                <a:rPr lang="en-US" altLang="zh-CN" sz="1600" dirty="0">
                  <a:solidFill>
                    <a:schemeClr val="tx1"/>
                  </a:solidFill>
                </a:rPr>
                <a:t>2</a:t>
              </a:r>
              <a:r>
                <a:rPr lang="zh-CN" altLang="en-US" sz="1600" dirty="0">
                  <a:solidFill>
                    <a:schemeClr val="tx1"/>
                  </a:solidFill>
                </a:rPr>
                <a:t>层的交换机虽然能隔离冲突域，提高每一个端口的性能，但并不能隔离广播域，不能进行子网划分，不能层次化规划网络，更无法形成网络的管理策略，因为这些功能全都属于网络的第三层</a:t>
              </a:r>
              <a:r>
                <a:rPr lang="en-US" altLang="zh-CN" sz="1600" dirty="0">
                  <a:solidFill>
                    <a:schemeClr val="tx1"/>
                  </a:solidFill>
                </a:rPr>
                <a:t>———</a:t>
              </a:r>
              <a:r>
                <a:rPr lang="zh-CN" altLang="en-US" sz="1600" dirty="0">
                  <a:solidFill>
                    <a:schemeClr val="tx1"/>
                  </a:solidFill>
                </a:rPr>
                <a:t>网络层。因此，如果只用交换机来构造一个大型计算机网络，将会形成一个巨大的广播域，结果是，网络的性能反而降低以至无法工作，网络的管理束手无策。一般来说，广播域越小越好，一般不应超过</a:t>
              </a:r>
              <a:r>
                <a:rPr lang="en-US" altLang="zh-CN" sz="1600" dirty="0">
                  <a:solidFill>
                    <a:schemeClr val="tx1"/>
                  </a:solidFill>
                </a:rPr>
                <a:t>200</a:t>
              </a:r>
              <a:r>
                <a:rPr lang="zh-CN" altLang="en-US" sz="1600" dirty="0">
                  <a:solidFill>
                    <a:schemeClr val="tx1"/>
                  </a:solidFill>
                </a:rPr>
                <a:t>个站点。那么，如何在一个交换网络中划分广播域呢？交换机借鉴了路由结构中子网的思路，得出了虚网的概念，即通过对网络中的</a:t>
              </a:r>
              <a:r>
                <a:rPr lang="en-US" altLang="zh-CN" sz="1600" dirty="0">
                  <a:solidFill>
                    <a:schemeClr val="tx1"/>
                  </a:solidFill>
                </a:rPr>
                <a:t>IP</a:t>
              </a:r>
              <a:r>
                <a:rPr lang="zh-CN" altLang="en-US" sz="1600" dirty="0">
                  <a:solidFill>
                    <a:schemeClr val="tx1"/>
                  </a:solidFill>
                </a:rPr>
                <a:t>地址或</a:t>
              </a:r>
              <a:r>
                <a:rPr lang="en-US" altLang="zh-CN" sz="1600" dirty="0">
                  <a:solidFill>
                    <a:schemeClr val="tx1"/>
                  </a:solidFill>
                </a:rPr>
                <a:t>MAC</a:t>
              </a:r>
              <a:r>
                <a:rPr lang="zh-CN" altLang="en-US" sz="1600" dirty="0">
                  <a:solidFill>
                    <a:schemeClr val="tx1"/>
                  </a:solidFill>
                </a:rPr>
                <a:t>地址或交换端口进行划分，使之分属于不同的部分，每一个部分形成一个虚拟的局域网络，共享一个单独的广播域。这样就可以把一个大型交换网络划分为许多个独立的广播域，即</a:t>
              </a:r>
              <a:r>
                <a:rPr lang="en-US" altLang="zh-CN" sz="1600" dirty="0">
                  <a:solidFill>
                    <a:schemeClr val="tx1"/>
                  </a:solidFill>
                </a:rPr>
                <a:t>VLAN</a:t>
              </a:r>
              <a:r>
                <a:rPr lang="zh-CN" altLang="en-US" sz="1600" dirty="0">
                  <a:solidFill>
                    <a:schemeClr val="tx1"/>
                  </a:solidFill>
                </a:rPr>
                <a:t>。</a:t>
              </a:r>
              <a:endParaRPr lang="zh-CN" altLang="en-US" sz="1600" dirty="0">
                <a:solidFill>
                  <a:schemeClr val="tx1"/>
                </a:solidFill>
              </a:endParaRPr>
            </a:p>
          </p:txBody>
        </p:sp>
      </p:grpSp>
      <p:sp>
        <p:nvSpPr>
          <p:cNvPr id="11"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支持</a:t>
            </a: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VLAN</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的二层交换原理</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7412"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17413"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aphicFrame>
        <p:nvGraphicFramePr>
          <p:cNvPr id="18434" name="Object 4"/>
          <p:cNvGraphicFramePr>
            <a:graphicFrameLocks noGrp="1" noChangeAspect="1"/>
          </p:cNvGraphicFramePr>
          <p:nvPr>
            <p:ph sz="half" idx="2"/>
          </p:nvPr>
        </p:nvGraphicFramePr>
        <p:xfrm>
          <a:off x="1692275" y="1628775"/>
          <a:ext cx="5400675" cy="4679950"/>
        </p:xfrm>
        <a:graphic>
          <a:graphicData uri="http://schemas.openxmlformats.org/presentationml/2006/ole">
            <mc:AlternateContent xmlns:mc="http://schemas.openxmlformats.org/markup-compatibility/2006">
              <mc:Choice xmlns:v="urn:schemas-microsoft-com:vml" Requires="v">
                <p:oleObj spid="_x0000_s3076" name="" r:id="rId1" imgW="1403350" imgH="1310640" progId="FLW3Drawing">
                  <p:embed/>
                </p:oleObj>
              </mc:Choice>
              <mc:Fallback>
                <p:oleObj name="" r:id="rId1" imgW="1403350" imgH="1310640" progId="FLW3Drawing">
                  <p:embed/>
                  <p:pic>
                    <p:nvPicPr>
                      <p:cNvPr id="0" name="图片 3075"/>
                      <p:cNvPicPr/>
                      <p:nvPr/>
                    </p:nvPicPr>
                    <p:blipFill>
                      <a:blip r:embed="rId2"/>
                      <a:srcRect/>
                      <a:stretch>
                        <a:fillRect/>
                      </a:stretch>
                    </p:blipFill>
                    <p:spPr>
                      <a:xfrm>
                        <a:off x="1692275" y="1628775"/>
                        <a:ext cx="5400675" cy="4679950"/>
                      </a:xfrm>
                      <a:prstGeom prst="rect">
                        <a:avLst/>
                      </a:prstGeom>
                      <a:noFill/>
                      <a:ln w="38100">
                        <a:miter/>
                      </a:ln>
                    </p:spPr>
                  </p:pic>
                </p:oleObj>
              </mc:Fallback>
            </mc:AlternateContent>
          </a:graphicData>
        </a:graphic>
      </p:graphicFrame>
      <p:sp>
        <p:nvSpPr>
          <p:cNvPr id="5"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支持</a:t>
            </a: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VLAN</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的二层交换原理</a:t>
            </a: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二层交换引擎</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8436"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18437"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9458" name="Rectangle 21"/>
          <p:cNvSpPr/>
          <p:nvPr/>
        </p:nvSpPr>
        <p:spPr>
          <a:xfrm>
            <a:off x="611188" y="1598613"/>
            <a:ext cx="6697662" cy="8223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IVL</a:t>
            </a:r>
            <a:r>
              <a:rPr lang="zh-CN" altLang="en-US" sz="1800" dirty="0">
                <a:solidFill>
                  <a:schemeClr val="tx1"/>
                </a:solidFill>
                <a:latin typeface="Arial" panose="020B0604020202020204" pitchFamily="34" charset="0"/>
                <a:ea typeface="宋体" panose="02010600030101010101" pitchFamily="2" charset="-122"/>
              </a:rPr>
              <a:t>：   </a:t>
            </a:r>
            <a:r>
              <a:rPr lang="en-US" altLang="zh-CN" sz="1800" dirty="0">
                <a:solidFill>
                  <a:schemeClr val="tx1"/>
                </a:solidFill>
                <a:latin typeface="Arial" panose="020B0604020202020204" pitchFamily="34" charset="0"/>
                <a:ea typeface="宋体" panose="02010600030101010101" pitchFamily="2" charset="-122"/>
              </a:rPr>
              <a:t>Independent  VLAN Learning</a:t>
            </a:r>
            <a:r>
              <a:rPr lang="zh-CN" altLang="en-US" sz="1800" dirty="0">
                <a:solidFill>
                  <a:schemeClr val="tx1"/>
                </a:solidFill>
                <a:latin typeface="Arial" panose="020B0604020202020204" pitchFamily="34" charset="0"/>
                <a:ea typeface="宋体" panose="02010600030101010101" pitchFamily="2" charset="-122"/>
              </a:rPr>
              <a:t>；</a:t>
            </a:r>
            <a:endParaRPr lang="zh-CN" altLang="en-US" sz="1800" dirty="0">
              <a:solidFill>
                <a:schemeClr val="tx1"/>
              </a:solidFill>
              <a:latin typeface="Arial" panose="020B0604020202020204" pitchFamily="34" charset="0"/>
              <a:ea typeface="宋体" panose="02010600030101010101" pitchFamily="2" charset="-122"/>
            </a:endParaRPr>
          </a:p>
          <a:p>
            <a:pPr marL="0" lvl="0" indent="0">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SVL</a:t>
            </a:r>
            <a:r>
              <a:rPr lang="zh-CN" altLang="en-US" sz="1800" dirty="0">
                <a:solidFill>
                  <a:schemeClr val="tx1"/>
                </a:solidFill>
                <a:latin typeface="Arial" panose="020B0604020202020204" pitchFamily="34" charset="0"/>
                <a:ea typeface="宋体" panose="02010600030101010101" pitchFamily="2" charset="-122"/>
              </a:rPr>
              <a:t>：  </a:t>
            </a:r>
            <a:r>
              <a:rPr lang="en-US" altLang="zh-CN" sz="1800" dirty="0">
                <a:solidFill>
                  <a:schemeClr val="tx1"/>
                </a:solidFill>
                <a:latin typeface="Arial" panose="020B0604020202020204" pitchFamily="34" charset="0"/>
                <a:ea typeface="宋体" panose="02010600030101010101" pitchFamily="2" charset="-122"/>
              </a:rPr>
              <a:t>Shared VLAN Learning</a:t>
            </a:r>
            <a:r>
              <a:rPr lang="zh-CN" altLang="en-US" sz="1800" dirty="0">
                <a:solidFill>
                  <a:schemeClr val="tx1"/>
                </a:solidFill>
                <a:latin typeface="Arial" panose="020B0604020202020204" pitchFamily="34" charset="0"/>
                <a:ea typeface="宋体" panose="02010600030101010101" pitchFamily="2" charset="-122"/>
              </a:rPr>
              <a:t>；</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19459" name="Rectangle 22"/>
          <p:cNvSpPr/>
          <p:nvPr/>
        </p:nvSpPr>
        <p:spPr>
          <a:xfrm>
            <a:off x="755650" y="2924175"/>
            <a:ext cx="2159000" cy="115252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19460" name="Text Box 23"/>
          <p:cNvSpPr txBox="1"/>
          <p:nvPr/>
        </p:nvSpPr>
        <p:spPr>
          <a:xfrm>
            <a:off x="755650" y="2924175"/>
            <a:ext cx="2232025"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MAC1  VLAN1   PORT1</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9461" name="Text Box 24"/>
          <p:cNvSpPr txBox="1"/>
          <p:nvPr/>
        </p:nvSpPr>
        <p:spPr>
          <a:xfrm>
            <a:off x="755650" y="3213100"/>
            <a:ext cx="2232025"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rgbClr val="D91C17"/>
                </a:solidFill>
                <a:latin typeface="Arial" panose="020B0604020202020204" pitchFamily="34" charset="0"/>
                <a:ea typeface="宋体" panose="02010600030101010101" pitchFamily="2" charset="-122"/>
              </a:rPr>
              <a:t>MAC2  VLAN1   PORT2</a:t>
            </a:r>
            <a:endParaRPr lang="en-US" altLang="zh-CN" sz="1400" dirty="0">
              <a:solidFill>
                <a:srgbClr val="D91C17"/>
              </a:solidFill>
              <a:latin typeface="Arial" panose="020B0604020202020204" pitchFamily="34" charset="0"/>
              <a:ea typeface="宋体" panose="02010600030101010101" pitchFamily="2" charset="-122"/>
            </a:endParaRPr>
          </a:p>
        </p:txBody>
      </p:sp>
      <p:sp>
        <p:nvSpPr>
          <p:cNvPr id="19462" name="Rectangle 25"/>
          <p:cNvSpPr/>
          <p:nvPr/>
        </p:nvSpPr>
        <p:spPr>
          <a:xfrm>
            <a:off x="1189038" y="3646488"/>
            <a:ext cx="2159000" cy="115252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19463" name="Text Box 27"/>
          <p:cNvSpPr txBox="1"/>
          <p:nvPr/>
        </p:nvSpPr>
        <p:spPr>
          <a:xfrm>
            <a:off x="1189038" y="3717925"/>
            <a:ext cx="2232025"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rgbClr val="D91C17"/>
                </a:solidFill>
                <a:latin typeface="Arial" panose="020B0604020202020204" pitchFamily="34" charset="0"/>
                <a:ea typeface="宋体" panose="02010600030101010101" pitchFamily="2" charset="-122"/>
              </a:rPr>
              <a:t>MAC2  VLAN2   PORT3</a:t>
            </a:r>
            <a:endParaRPr lang="en-US" altLang="zh-CN" sz="1400" dirty="0">
              <a:solidFill>
                <a:srgbClr val="D91C17"/>
              </a:solidFill>
              <a:latin typeface="Arial" panose="020B0604020202020204" pitchFamily="34" charset="0"/>
              <a:ea typeface="宋体" panose="02010600030101010101" pitchFamily="2" charset="-122"/>
            </a:endParaRPr>
          </a:p>
        </p:txBody>
      </p:sp>
      <p:sp>
        <p:nvSpPr>
          <p:cNvPr id="19464" name="Rectangle 28"/>
          <p:cNvSpPr/>
          <p:nvPr/>
        </p:nvSpPr>
        <p:spPr>
          <a:xfrm>
            <a:off x="1620838" y="4078288"/>
            <a:ext cx="2159000" cy="1152525"/>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19465" name="Text Box 29"/>
          <p:cNvSpPr txBox="1"/>
          <p:nvPr/>
        </p:nvSpPr>
        <p:spPr>
          <a:xfrm>
            <a:off x="1620838" y="4149725"/>
            <a:ext cx="2232025"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MAC3  VLAN3   PORT3</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9466" name="Rectangle 30"/>
          <p:cNvSpPr/>
          <p:nvPr/>
        </p:nvSpPr>
        <p:spPr>
          <a:xfrm>
            <a:off x="5076825" y="3213100"/>
            <a:ext cx="2159000" cy="1439863"/>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19467" name="Text Box 31"/>
          <p:cNvSpPr txBox="1"/>
          <p:nvPr/>
        </p:nvSpPr>
        <p:spPr>
          <a:xfrm>
            <a:off x="5076825" y="3213100"/>
            <a:ext cx="2232025"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MAC1  VLAN1   PORT1</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9468" name="Text Box 32"/>
          <p:cNvSpPr txBox="1"/>
          <p:nvPr/>
        </p:nvSpPr>
        <p:spPr>
          <a:xfrm>
            <a:off x="5076825" y="3502025"/>
            <a:ext cx="2232025"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MAC2  VLAN2   PORT2</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9469" name="Text Box 33"/>
          <p:cNvSpPr txBox="1"/>
          <p:nvPr/>
        </p:nvSpPr>
        <p:spPr>
          <a:xfrm>
            <a:off x="5076825" y="3789363"/>
            <a:ext cx="2232025" cy="304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400" dirty="0">
                <a:solidFill>
                  <a:schemeClr val="tx1"/>
                </a:solidFill>
                <a:latin typeface="Arial" panose="020B0604020202020204" pitchFamily="34" charset="0"/>
                <a:ea typeface="宋体" panose="02010600030101010101" pitchFamily="2" charset="-122"/>
              </a:rPr>
              <a:t>MAC3  VLAN3   PORT3</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9470" name="Text Box 35"/>
          <p:cNvSpPr txBox="1"/>
          <p:nvPr/>
        </p:nvSpPr>
        <p:spPr>
          <a:xfrm>
            <a:off x="1476375" y="5734050"/>
            <a:ext cx="14398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endParaRPr lang="zh-CN" altLang="zh-CN" sz="1800" dirty="0">
              <a:solidFill>
                <a:schemeClr val="tx1"/>
              </a:solidFill>
              <a:latin typeface="Arial" panose="020B0604020202020204" pitchFamily="34" charset="0"/>
              <a:ea typeface="宋体" panose="02010600030101010101" pitchFamily="2" charset="-122"/>
            </a:endParaRPr>
          </a:p>
        </p:txBody>
      </p:sp>
      <p:sp>
        <p:nvSpPr>
          <p:cNvPr id="19471" name="Text Box 36"/>
          <p:cNvSpPr txBox="1"/>
          <p:nvPr/>
        </p:nvSpPr>
        <p:spPr>
          <a:xfrm>
            <a:off x="1619250" y="5373688"/>
            <a:ext cx="8651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800" dirty="0">
                <a:solidFill>
                  <a:schemeClr val="tx1"/>
                </a:solidFill>
                <a:latin typeface="Arial" panose="020B0604020202020204" pitchFamily="34" charset="0"/>
                <a:ea typeface="宋体" panose="02010600030101010101" pitchFamily="2" charset="-122"/>
              </a:rPr>
              <a:t>IVL</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19472" name="Text Box 37"/>
          <p:cNvSpPr txBox="1"/>
          <p:nvPr/>
        </p:nvSpPr>
        <p:spPr>
          <a:xfrm>
            <a:off x="5651500" y="5348288"/>
            <a:ext cx="8651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50000"/>
              </a:spcBef>
              <a:buFontTx/>
              <a:buNone/>
            </a:pPr>
            <a:r>
              <a:rPr lang="en-US" altLang="zh-CN" sz="1800" dirty="0">
                <a:solidFill>
                  <a:schemeClr val="tx1"/>
                </a:solidFill>
                <a:latin typeface="Arial" panose="020B0604020202020204" pitchFamily="34" charset="0"/>
                <a:ea typeface="宋体" panose="02010600030101010101" pitchFamily="2" charset="-122"/>
              </a:rPr>
              <a:t>SVL</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19"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支持</a:t>
            </a: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VLAN</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的二层交换原理</a:t>
            </a: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地址学习方式</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9474"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19475"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0482" name="组合 17"/>
          <p:cNvGrpSpPr/>
          <p:nvPr/>
        </p:nvGrpSpPr>
        <p:grpSpPr>
          <a:xfrm>
            <a:off x="196850" y="1019175"/>
            <a:ext cx="8404225" cy="5260975"/>
            <a:chOff x="196850" y="1019175"/>
            <a:chExt cx="8404225" cy="5260975"/>
          </a:xfrm>
        </p:grpSpPr>
        <p:grpSp>
          <p:nvGrpSpPr>
            <p:cNvPr id="20486" name="Gruppe 91"/>
            <p:cNvGrpSpPr/>
            <p:nvPr/>
          </p:nvGrpSpPr>
          <p:grpSpPr>
            <a:xfrm>
              <a:off x="196850" y="1168400"/>
              <a:ext cx="1403350" cy="1389063"/>
              <a:chOff x="1071835" y="2920232"/>
              <a:chExt cx="1427572" cy="1413777"/>
            </a:xfrm>
          </p:grpSpPr>
          <p:sp>
            <p:nvSpPr>
              <p:cNvPr id="15"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Ellipse 45"/>
              <p:cNvSpPr/>
              <p:nvPr/>
            </p:nvSpPr>
            <p:spPr bwMode="auto">
              <a:xfrm>
                <a:off x="1283387" y="2950932"/>
                <a:ext cx="1027077" cy="765863"/>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12302" name="TextBox 17"/>
            <p:cNvSpPr txBox="1">
              <a:spLocks noChangeArrowheads="1"/>
            </p:cNvSpPr>
            <p:nvPr/>
          </p:nvSpPr>
          <p:spPr bwMode="auto">
            <a:xfrm>
              <a:off x="631825" y="1666875"/>
              <a:ext cx="658813" cy="368300"/>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latin typeface="+mn-ea"/>
                  <a:ea typeface="+mn-ea"/>
                  <a:cs typeface="Arial" panose="020B0604020202020204" pitchFamily="34" charset="0"/>
                </a:rPr>
                <a:t>SVL</a:t>
              </a:r>
              <a:endParaRPr kumimoji="0" lang="en-US" b="1" kern="1200" cap="none" spc="0" normalizeH="0" baseline="0" noProof="0" dirty="0">
                <a:latin typeface="+mn-ea"/>
                <a:ea typeface="+mn-ea"/>
                <a:cs typeface="Arial" panose="020B0604020202020204" pitchFamily="34" charset="0"/>
              </a:endParaRPr>
            </a:p>
          </p:txBody>
        </p:sp>
        <p:sp>
          <p:nvSpPr>
            <p:cNvPr id="21" name="TextBox 20"/>
            <p:cNvSpPr txBox="1"/>
            <p:nvPr/>
          </p:nvSpPr>
          <p:spPr>
            <a:xfrm>
              <a:off x="1971675" y="1019175"/>
              <a:ext cx="6515100" cy="1816100"/>
            </a:xfrm>
            <a:prstGeom prst="rect">
              <a:avLst/>
            </a:prstGeom>
            <a:noFill/>
          </p:spPr>
          <p:txBody>
            <a:bodyPr>
              <a:spAutoFit/>
            </a:bodyPr>
            <a:lstStyle/>
            <a:p>
              <a:pPr marR="0" defTabSz="914400" eaLnBrk="1" hangingPunct="1">
                <a:buClrTx/>
                <a:buSzTx/>
                <a:buFontTx/>
                <a:buNone/>
                <a:defRPr/>
              </a:pPr>
              <a:r>
                <a:rPr kumimoji="0" lang="en-US" altLang="zh-CN" sz="1400" kern="1200" cap="none" spc="0" normalizeH="0" baseline="0" noProof="0" dirty="0">
                  <a:latin typeface="+mn-ea"/>
                  <a:ea typeface="+mn-ea"/>
                  <a:cs typeface="+mn-cs"/>
                </a:rPr>
                <a:t>SVL</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Shared VLAN Learning</a:t>
              </a:r>
              <a:r>
                <a:rPr kumimoji="0" lang="zh-CN" altLang="en-US" sz="1400" kern="1200" cap="none" spc="0" normalizeH="0" baseline="0" noProof="0" dirty="0">
                  <a:latin typeface="+mn-ea"/>
                  <a:ea typeface="+mn-ea"/>
                  <a:cs typeface="+mn-cs"/>
                </a:rPr>
                <a:t>）方式的二层交换机在学习</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地址并建立</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地址表的过程中并不附加</a:t>
              </a:r>
              <a:r>
                <a:rPr kumimoji="0" lang="en-US" altLang="zh-CN" sz="1400" kern="1200" cap="none" spc="0" normalizeH="0" baseline="0" noProof="0" dirty="0">
                  <a:latin typeface="+mn-ea"/>
                  <a:ea typeface="+mn-ea"/>
                  <a:cs typeface="+mn-cs"/>
                </a:rPr>
                <a:t>VLAN ID</a:t>
              </a:r>
              <a:r>
                <a:rPr kumimoji="0" lang="zh-CN" altLang="en-US" sz="1400" kern="1200" cap="none" spc="0" normalizeH="0" baseline="0" noProof="0" dirty="0">
                  <a:latin typeface="+mn-ea"/>
                  <a:ea typeface="+mn-ea"/>
                  <a:cs typeface="+mn-cs"/>
                </a:rPr>
                <a:t>，或者说它的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地址表是为所有</a:t>
              </a:r>
              <a:r>
                <a:rPr kumimoji="0" lang="en-US" altLang="zh-CN" sz="1400" kern="1200" cap="none" spc="0" normalizeH="0" baseline="0" noProof="0" dirty="0">
                  <a:latin typeface="+mn-ea"/>
                  <a:ea typeface="+mn-ea"/>
                  <a:cs typeface="+mn-cs"/>
                </a:rPr>
                <a:t>VLAN</a:t>
              </a:r>
              <a:r>
                <a:rPr kumimoji="0" lang="zh-CN" altLang="en-US" sz="1400" kern="1200" cap="none" spc="0" normalizeH="0" baseline="0" noProof="0" dirty="0">
                  <a:latin typeface="+mn-ea"/>
                  <a:ea typeface="+mn-ea"/>
                  <a:cs typeface="+mn-cs"/>
                </a:rPr>
                <a:t>共享使用的。</a:t>
              </a: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r>
                <a:rPr kumimoji="0" lang="zh-CN" altLang="en-US" sz="1400" kern="1200" cap="none" spc="0" normalizeH="0" baseline="0" noProof="0" dirty="0">
                  <a:latin typeface="+mn-ea"/>
                  <a:ea typeface="+mn-ea"/>
                  <a:cs typeface="+mn-cs"/>
                </a:rPr>
                <a:t>后来随着交换机的发展，又变成多个</a:t>
              </a:r>
              <a:r>
                <a:rPr kumimoji="0" lang="en-US" altLang="zh-CN" sz="1400" kern="1200" cap="none" spc="0" normalizeH="0" baseline="0" noProof="0" dirty="0">
                  <a:latin typeface="+mn-ea"/>
                  <a:ea typeface="+mn-ea"/>
                  <a:cs typeface="+mn-cs"/>
                </a:rPr>
                <a:t>VLAN</a:t>
              </a:r>
              <a:r>
                <a:rPr kumimoji="0" lang="zh-CN" altLang="en-US" sz="1400" kern="1200" cap="none" spc="0" normalizeH="0" baseline="0" noProof="0" dirty="0">
                  <a:latin typeface="+mn-ea"/>
                  <a:ea typeface="+mn-ea"/>
                  <a:cs typeface="+mn-cs"/>
                </a:rPr>
                <a:t>共用一个</a:t>
              </a:r>
              <a:r>
                <a:rPr kumimoji="0" lang="en-US" altLang="zh-CN" sz="1400" kern="1200" cap="none" spc="0" normalizeH="0" baseline="0" noProof="0" dirty="0">
                  <a:latin typeface="+mn-ea"/>
                  <a:ea typeface="+mn-ea"/>
                  <a:cs typeface="+mn-cs"/>
                </a:rPr>
                <a:t>FID</a:t>
              </a:r>
              <a:r>
                <a:rPr kumimoji="0" lang="zh-CN" altLang="en-US" sz="1400" kern="1200" cap="none" spc="0" normalizeH="0" baseline="0" noProof="0" dirty="0">
                  <a:latin typeface="+mn-ea"/>
                  <a:ea typeface="+mn-ea"/>
                  <a:cs typeface="+mn-cs"/>
                </a:rPr>
                <a:t>。比如：</a:t>
              </a:r>
              <a:r>
                <a:rPr kumimoji="0" lang="en-US" altLang="zh-CN" sz="1400" kern="1200" cap="none" spc="0" normalizeH="0" baseline="0" noProof="0" dirty="0">
                  <a:latin typeface="+mn-ea"/>
                  <a:ea typeface="+mn-ea"/>
                  <a:cs typeface="+mn-cs"/>
                </a:rPr>
                <a:t>VLAN 1-5</a:t>
              </a:r>
              <a:r>
                <a:rPr kumimoji="0" lang="zh-CN" altLang="en-US" sz="1400" kern="1200" cap="none" spc="0" normalizeH="0" baseline="0" noProof="0" dirty="0">
                  <a:latin typeface="+mn-ea"/>
                  <a:ea typeface="+mn-ea"/>
                  <a:cs typeface="+mn-cs"/>
                </a:rPr>
                <a:t>在</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表中</a:t>
              </a:r>
              <a:r>
                <a:rPr kumimoji="0" lang="en-US" altLang="zh-CN" sz="1400" kern="1200" cap="none" spc="0" normalizeH="0" baseline="0" noProof="0" dirty="0">
                  <a:latin typeface="+mn-ea"/>
                  <a:ea typeface="+mn-ea"/>
                  <a:cs typeface="+mn-cs"/>
                </a:rPr>
                <a:t>FID</a:t>
              </a:r>
              <a:r>
                <a:rPr kumimoji="0" lang="zh-CN" altLang="en-US" sz="1400" kern="1200" cap="none" spc="0" normalizeH="0" baseline="0" noProof="0" dirty="0">
                  <a:latin typeface="+mn-ea"/>
                  <a:ea typeface="+mn-ea"/>
                  <a:cs typeface="+mn-cs"/>
                </a:rPr>
                <a:t>都是</a:t>
              </a:r>
              <a:r>
                <a:rPr kumimoji="0" lang="en-US" altLang="zh-CN" sz="1400" kern="1200" cap="none" spc="0" normalizeH="0" baseline="0" noProof="0" dirty="0">
                  <a:latin typeface="+mn-ea"/>
                  <a:ea typeface="+mn-ea"/>
                  <a:cs typeface="+mn-cs"/>
                </a:rPr>
                <a:t>1. VLAN 50-500</a:t>
              </a:r>
              <a:r>
                <a:rPr kumimoji="0" lang="zh-CN" altLang="en-US" sz="1400" kern="1200" cap="none" spc="0" normalizeH="0" baseline="0" noProof="0" dirty="0">
                  <a:latin typeface="+mn-ea"/>
                  <a:ea typeface="+mn-ea"/>
                  <a:cs typeface="+mn-cs"/>
                </a:rPr>
                <a:t>在</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表中</a:t>
              </a:r>
              <a:r>
                <a:rPr kumimoji="0" lang="en-US" altLang="zh-CN" sz="1400" kern="1200" cap="none" spc="0" normalizeH="0" baseline="0" noProof="0" dirty="0">
                  <a:latin typeface="+mn-ea"/>
                  <a:ea typeface="+mn-ea"/>
                  <a:cs typeface="+mn-cs"/>
                </a:rPr>
                <a:t>FID</a:t>
              </a:r>
              <a:r>
                <a:rPr kumimoji="0" lang="zh-CN" altLang="en-US" sz="1400" kern="1200" cap="none" spc="0" normalizeH="0" baseline="0" noProof="0" dirty="0">
                  <a:latin typeface="+mn-ea"/>
                  <a:ea typeface="+mn-ea"/>
                  <a:cs typeface="+mn-cs"/>
                </a:rPr>
                <a:t>为</a:t>
              </a:r>
              <a:r>
                <a:rPr kumimoji="0" lang="en-US" altLang="zh-CN" sz="1400" kern="1200" cap="none" spc="0" normalizeH="0" baseline="0" noProof="0" dirty="0">
                  <a:latin typeface="+mn-ea"/>
                  <a:ea typeface="+mn-ea"/>
                  <a:cs typeface="+mn-cs"/>
                </a:rPr>
                <a:t>2。</a:t>
              </a: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r>
                <a:rPr kumimoji="0" lang="zh-CN" altLang="en-US" sz="1400" kern="1200" cap="none" spc="0" normalizeH="0" baseline="0" noProof="0" dirty="0">
                  <a:latin typeface="+mn-ea"/>
                  <a:ea typeface="+mn-ea"/>
                  <a:cs typeface="+mn-cs"/>
                </a:rPr>
                <a:t>在这里，我们只学习早期</a:t>
              </a:r>
              <a:r>
                <a:rPr kumimoji="0" lang="en-US" altLang="zh-CN" sz="1400" kern="1200" cap="none" spc="0" normalizeH="0" baseline="0" noProof="0" dirty="0">
                  <a:latin typeface="+mn-ea"/>
                  <a:ea typeface="+mn-ea"/>
                  <a:cs typeface="+mn-cs"/>
                </a:rPr>
                <a:t>SVL</a:t>
              </a:r>
              <a:r>
                <a:rPr kumimoji="0" lang="zh-CN" altLang="en-US" sz="1400" kern="1200" cap="none" spc="0" normalizeH="0" baseline="0" noProof="0" dirty="0">
                  <a:latin typeface="+mn-ea"/>
                  <a:ea typeface="+mn-ea"/>
                  <a:cs typeface="+mn-cs"/>
                </a:rPr>
                <a:t>的工作方式，即</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地址表中不附加</a:t>
              </a:r>
              <a:r>
                <a:rPr kumimoji="0" lang="en-US" altLang="zh-CN" sz="1400" kern="1200" cap="none" spc="0" normalizeH="0" baseline="0" noProof="0" dirty="0">
                  <a:latin typeface="+mn-ea"/>
                  <a:ea typeface="+mn-ea"/>
                  <a:cs typeface="+mn-cs"/>
                </a:rPr>
                <a:t>VLAN ID</a:t>
              </a:r>
              <a:r>
                <a:rPr kumimoji="0" lang="zh-CN" altLang="en-US" sz="1400" kern="1200" cap="none" spc="0" normalizeH="0" baseline="0" noProof="0" dirty="0">
                  <a:latin typeface="+mn-ea"/>
                  <a:ea typeface="+mn-ea"/>
                  <a:cs typeface="+mn-cs"/>
                </a:rPr>
                <a:t>。先不考虑</a:t>
              </a:r>
              <a:r>
                <a:rPr kumimoji="0" lang="en-US" altLang="zh-CN" sz="1400" kern="1200" cap="none" spc="0" normalizeH="0" baseline="0" noProof="0" dirty="0">
                  <a:latin typeface="+mn-ea"/>
                  <a:ea typeface="+mn-ea"/>
                  <a:cs typeface="+mn-cs"/>
                </a:rPr>
                <a:t>FID</a:t>
              </a:r>
              <a:r>
                <a:rPr kumimoji="0" lang="zh-CN" altLang="en-US" sz="1400" kern="1200" cap="none" spc="0" normalizeH="0" baseline="0" noProof="0" dirty="0">
                  <a:latin typeface="+mn-ea"/>
                  <a:ea typeface="+mn-ea"/>
                  <a:cs typeface="+mn-cs"/>
                </a:rPr>
                <a:t>，因为后面的</a:t>
              </a:r>
              <a:r>
                <a:rPr kumimoji="0" lang="en-US" altLang="zh-CN" sz="1400" kern="1200" cap="none" spc="0" normalizeH="0" baseline="0" noProof="0" dirty="0">
                  <a:latin typeface="+mn-ea"/>
                  <a:ea typeface="+mn-ea"/>
                  <a:cs typeface="+mn-cs"/>
                </a:rPr>
                <a:t>FID + MAC</a:t>
              </a:r>
              <a:r>
                <a:rPr kumimoji="0" lang="zh-CN" altLang="en-US" sz="1400" kern="1200" cap="none" spc="0" normalizeH="0" baseline="0" noProof="0" dirty="0">
                  <a:latin typeface="+mn-ea"/>
                  <a:ea typeface="+mn-ea"/>
                  <a:cs typeface="+mn-cs"/>
                </a:rPr>
                <a:t>方式，本质都是大同小异。可以自己理解。</a:t>
              </a:r>
              <a:endParaRPr kumimoji="0" lang="en-US" altLang="zh-CN" sz="1400" kern="1200" cap="none" spc="0" normalizeH="0" baseline="0" noProof="0" dirty="0">
                <a:latin typeface="+mn-ea"/>
                <a:ea typeface="+mn-ea"/>
                <a:cs typeface="+mn-cs"/>
              </a:endParaRPr>
            </a:p>
          </p:txBody>
        </p:sp>
        <p:sp>
          <p:nvSpPr>
            <p:cNvPr id="22" name="TextBox 21"/>
            <p:cNvSpPr txBox="1"/>
            <p:nvPr/>
          </p:nvSpPr>
          <p:spPr>
            <a:xfrm>
              <a:off x="404813" y="2990850"/>
              <a:ext cx="8196262" cy="1816100"/>
            </a:xfrm>
            <a:prstGeom prst="rect">
              <a:avLst/>
            </a:prstGeom>
            <a:noFill/>
          </p:spPr>
          <p:txBody>
            <a:bodyPr>
              <a:spAutoFit/>
            </a:bodyPr>
            <a:lstStyle/>
            <a:p>
              <a:pPr marR="0" defTabSz="914400" eaLnBrk="1" hangingPunct="1">
                <a:buClrTx/>
                <a:buSzTx/>
                <a:buFontTx/>
                <a:buNone/>
                <a:defRPr/>
              </a:pP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r>
                <a:rPr kumimoji="0" lang="en-US" altLang="zh-CN" sz="1400" kern="1200" cap="none" spc="0" normalizeH="0" baseline="0" noProof="0" dirty="0">
                  <a:latin typeface="+mn-ea"/>
                  <a:ea typeface="+mn-ea"/>
                  <a:cs typeface="+mn-cs"/>
                </a:rPr>
                <a:t>SVL</a:t>
              </a:r>
              <a:r>
                <a:rPr kumimoji="0" lang="zh-CN" altLang="en-US" sz="1400" kern="1200" cap="none" spc="0" normalizeH="0" baseline="0" noProof="0" dirty="0">
                  <a:latin typeface="+mn-ea"/>
                  <a:ea typeface="+mn-ea"/>
                  <a:cs typeface="+mn-cs"/>
                </a:rPr>
                <a:t>方式，在</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它的二层转发基本流程如下：</a:t>
              </a:r>
              <a:endParaRPr kumimoji="0" lang="zh-CN" altLang="en-US" sz="1400" kern="1200" cap="none" spc="0" normalizeH="0" baseline="0" noProof="0" dirty="0">
                <a:latin typeface="+mn-ea"/>
                <a:ea typeface="+mn-ea"/>
                <a:cs typeface="+mn-cs"/>
              </a:endParaRPr>
            </a:p>
            <a:p>
              <a:pPr marR="0" defTabSz="914400" eaLnBrk="1" hangingPunct="1">
                <a:buClrTx/>
                <a:buSzTx/>
                <a:buFontTx/>
                <a:buNone/>
                <a:defRPr/>
              </a:pP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1</a:t>
              </a:r>
              <a:r>
                <a:rPr kumimoji="0" lang="zh-CN" altLang="en-US" sz="1400" kern="1200" cap="none" spc="0" normalizeH="0" baseline="0" noProof="0" dirty="0">
                  <a:latin typeface="+mn-ea"/>
                  <a:ea typeface="+mn-ea"/>
                  <a:cs typeface="+mn-cs"/>
                </a:rPr>
                <a:t>） 根据接收到的以太网帧的源</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信息添加或刷新</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地址表项；</a:t>
              </a:r>
              <a:endParaRPr kumimoji="0" lang="zh-CN" altLang="en-US" sz="1400" kern="1200" cap="none" spc="0" normalizeH="0" baseline="0" noProof="0" dirty="0">
                <a:latin typeface="+mn-ea"/>
                <a:ea typeface="+mn-ea"/>
                <a:cs typeface="+mn-cs"/>
              </a:endParaRPr>
            </a:p>
            <a:p>
              <a:pPr marR="0" defTabSz="914400" eaLnBrk="1" hangingPunct="1">
                <a:buClrTx/>
                <a:buSzTx/>
                <a:buFontTx/>
                <a:buNone/>
                <a:defRPr/>
              </a:pP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2</a:t>
              </a:r>
              <a:r>
                <a:rPr kumimoji="0" lang="zh-CN" altLang="en-US" sz="1400" kern="1200" cap="none" spc="0" normalizeH="0" baseline="0" noProof="0" dirty="0">
                  <a:latin typeface="+mn-ea"/>
                  <a:ea typeface="+mn-ea"/>
                  <a:cs typeface="+mn-cs"/>
                </a:rPr>
                <a:t>） 根据目的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信息查找</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地址表，如果没有找到匹配项，那么在报文对应的</a:t>
              </a:r>
              <a:r>
                <a:rPr kumimoji="0" lang="en-US" altLang="zh-CN" sz="1400" kern="1200" cap="none" spc="0" normalizeH="0" baseline="0" noProof="0" dirty="0">
                  <a:latin typeface="+mn-ea"/>
                  <a:ea typeface="+mn-ea"/>
                  <a:cs typeface="+mn-cs"/>
                </a:rPr>
                <a:t>VLAN</a:t>
              </a:r>
              <a:r>
                <a:rPr kumimoji="0" lang="zh-CN" altLang="en-US" sz="1400" kern="1200" cap="none" spc="0" normalizeH="0" baseline="0" noProof="0" dirty="0">
                  <a:latin typeface="+mn-ea"/>
                  <a:ea typeface="+mn-ea"/>
                  <a:cs typeface="+mn-cs"/>
                </a:rPr>
                <a:t>内广播；</a:t>
              </a:r>
              <a:endParaRPr kumimoji="0" lang="zh-CN" altLang="en-US" sz="1400" kern="1200" cap="none" spc="0" normalizeH="0" baseline="0" noProof="0" dirty="0">
                <a:latin typeface="+mn-ea"/>
                <a:ea typeface="+mn-ea"/>
                <a:cs typeface="+mn-cs"/>
              </a:endParaRPr>
            </a:p>
            <a:p>
              <a:pPr marR="0" defTabSz="914400" eaLnBrk="1" hangingPunct="1">
                <a:buClrTx/>
                <a:buSzTx/>
                <a:buFontTx/>
                <a:buNone/>
                <a:defRPr/>
              </a:pP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3</a:t>
              </a:r>
              <a:r>
                <a:rPr kumimoji="0" lang="zh-CN" altLang="en-US" sz="1400" kern="1200" cap="none" spc="0" normalizeH="0" baseline="0" noProof="0" dirty="0">
                  <a:latin typeface="+mn-ea"/>
                  <a:ea typeface="+mn-ea"/>
                  <a:cs typeface="+mn-cs"/>
                </a:rPr>
                <a:t>） 如果找到匹配项，但是表项对应的端口并不属于报文对应的</a:t>
              </a:r>
              <a:r>
                <a:rPr kumimoji="0" lang="en-US" altLang="zh-CN" sz="1400" kern="1200" cap="none" spc="0" normalizeH="0" baseline="0" noProof="0" dirty="0">
                  <a:latin typeface="+mn-ea"/>
                  <a:ea typeface="+mn-ea"/>
                  <a:cs typeface="+mn-cs"/>
                </a:rPr>
                <a:t>VLAN</a:t>
              </a:r>
              <a:r>
                <a:rPr kumimoji="0" lang="zh-CN" altLang="en-US" sz="1400" kern="1200" cap="none" spc="0" normalizeH="0" baseline="0" noProof="0" dirty="0">
                  <a:latin typeface="+mn-ea"/>
                  <a:ea typeface="+mn-ea"/>
                  <a:cs typeface="+mn-cs"/>
                </a:rPr>
                <a:t>，那么丢弃该帧；</a:t>
              </a:r>
              <a:endParaRPr kumimoji="0" lang="zh-CN" altLang="en-US" sz="1400" kern="1200" cap="none" spc="0" normalizeH="0" baseline="0" noProof="0" dirty="0">
                <a:latin typeface="+mn-ea"/>
                <a:ea typeface="+mn-ea"/>
                <a:cs typeface="+mn-cs"/>
              </a:endParaRPr>
            </a:p>
            <a:p>
              <a:pPr marR="0" defTabSz="914400" eaLnBrk="1" hangingPunct="1">
                <a:buClrTx/>
                <a:buSzTx/>
                <a:buFontTx/>
                <a:buNone/>
                <a:defRPr/>
              </a:pP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4</a:t>
              </a:r>
              <a:r>
                <a:rPr kumimoji="0" lang="zh-CN" altLang="en-US" sz="1400" kern="1200" cap="none" spc="0" normalizeH="0" baseline="0" noProof="0" dirty="0">
                  <a:latin typeface="+mn-ea"/>
                  <a:ea typeface="+mn-ea"/>
                  <a:cs typeface="+mn-cs"/>
                </a:rPr>
                <a:t>） 如果找到匹配项，且表项对应的端口属于报文对应的</a:t>
              </a:r>
              <a:r>
                <a:rPr kumimoji="0" lang="en-US" altLang="zh-CN" sz="1400" kern="1200" cap="none" spc="0" normalizeH="0" baseline="0" noProof="0" dirty="0">
                  <a:latin typeface="+mn-ea"/>
                  <a:ea typeface="+mn-ea"/>
                  <a:cs typeface="+mn-cs"/>
                </a:rPr>
                <a:t>VLAN</a:t>
              </a:r>
              <a:r>
                <a:rPr kumimoji="0" lang="zh-CN" altLang="en-US" sz="1400" kern="1200" cap="none" spc="0" normalizeH="0" baseline="0" noProof="0" dirty="0">
                  <a:latin typeface="+mn-ea"/>
                  <a:ea typeface="+mn-ea"/>
                  <a:cs typeface="+mn-cs"/>
                </a:rPr>
                <a:t>，那么将报文转发到该端口，</a:t>
              </a: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r>
                <a:rPr kumimoji="0" lang="en-US" altLang="zh-CN" sz="1400" kern="1200" cap="none" spc="0" normalizeH="0" baseline="0" noProof="0" dirty="0">
                  <a:latin typeface="+mn-ea"/>
                  <a:ea typeface="+mn-ea"/>
                  <a:cs typeface="+mn-cs"/>
                </a:rPr>
                <a:t>      </a:t>
              </a:r>
              <a:r>
                <a:rPr kumimoji="0" lang="zh-CN" altLang="en-US" sz="1400" kern="1200" cap="none" spc="0" normalizeH="0" baseline="0" noProof="0" dirty="0">
                  <a:latin typeface="+mn-ea"/>
                  <a:ea typeface="+mn-ea"/>
                  <a:cs typeface="+mn-cs"/>
                </a:rPr>
                <a:t>但是如果表项对应端口与收到以太网帧的端口相同，则丢弃该帧。</a:t>
              </a:r>
              <a:endParaRPr kumimoji="0" lang="zh-CN" altLang="en-US" sz="1400" kern="1200" cap="none" spc="0" normalizeH="0" baseline="0" noProof="0" dirty="0">
                <a:latin typeface="+mn-ea"/>
                <a:ea typeface="+mn-ea"/>
                <a:cs typeface="+mn-cs"/>
              </a:endParaRPr>
            </a:p>
            <a:p>
              <a:pPr marR="0" defTabSz="914400" eaLnBrk="1" hangingPunct="1">
                <a:buClrTx/>
                <a:buSzTx/>
                <a:buFontTx/>
                <a:buNone/>
                <a:defRPr/>
              </a:pPr>
              <a:endParaRPr kumimoji="0" lang="en-US" altLang="zh-CN" sz="1400" kern="1200" cap="none" spc="0" normalizeH="0" baseline="0" noProof="0" dirty="0">
                <a:latin typeface="+mn-ea"/>
                <a:ea typeface="+mn-ea"/>
                <a:cs typeface="+mn-cs"/>
              </a:endParaRPr>
            </a:p>
          </p:txBody>
        </p:sp>
        <p:sp>
          <p:nvSpPr>
            <p:cNvPr id="23" name="TextBox 22"/>
            <p:cNvSpPr txBox="1"/>
            <p:nvPr/>
          </p:nvSpPr>
          <p:spPr>
            <a:xfrm>
              <a:off x="331788" y="4679950"/>
              <a:ext cx="8196262" cy="1600200"/>
            </a:xfrm>
            <a:prstGeom prst="rect">
              <a:avLst/>
            </a:prstGeom>
            <a:noFill/>
          </p:spPr>
          <p:txBody>
            <a:bodyPr>
              <a:spAutoFit/>
            </a:bodyPr>
            <a:lstStyle/>
            <a:p>
              <a:pPr marR="0" defTabSz="914400" eaLnBrk="1" hangingPunct="1">
                <a:buClrTx/>
                <a:buSzTx/>
                <a:buFontTx/>
                <a:buNone/>
                <a:defRPr/>
              </a:pP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r>
                <a:rPr kumimoji="0" lang="zh-CN" altLang="en-US" sz="1400" b="1" kern="1200" cap="none" spc="0" normalizeH="0" baseline="0" noProof="0" dirty="0">
                  <a:latin typeface="+mn-ea"/>
                  <a:ea typeface="+mn-ea"/>
                  <a:cs typeface="+mn-cs"/>
                </a:rPr>
                <a:t>这种类型的二层交换机转发与普通二层交换机转发基本相同，只是多了转发过程中的</a:t>
              </a:r>
              <a:r>
                <a:rPr kumimoji="0" lang="en-US" altLang="zh-CN" sz="1400" b="1" kern="1200" cap="none" spc="0" normalizeH="0" baseline="0" noProof="0" dirty="0">
                  <a:latin typeface="+mn-ea"/>
                  <a:ea typeface="+mn-ea"/>
                  <a:cs typeface="+mn-cs"/>
                </a:rPr>
                <a:t>VLAN</a:t>
              </a:r>
              <a:r>
                <a:rPr kumimoji="0" lang="zh-CN" altLang="en-US" sz="1400" b="1" kern="1200" cap="none" spc="0" normalizeH="0" baseline="0" noProof="0" dirty="0">
                  <a:latin typeface="+mn-ea"/>
                  <a:ea typeface="+mn-ea"/>
                  <a:cs typeface="+mn-cs"/>
                </a:rPr>
                <a:t>检查。</a:t>
              </a:r>
              <a:endParaRPr kumimoji="0" lang="en-US" altLang="zh-CN" sz="1400" b="1" kern="1200" cap="none" spc="0" normalizeH="0" baseline="0" noProof="0" dirty="0">
                <a:latin typeface="+mn-ea"/>
                <a:ea typeface="+mn-ea"/>
                <a:cs typeface="+mn-cs"/>
              </a:endParaRPr>
            </a:p>
            <a:p>
              <a:pPr marR="0" defTabSz="914400" eaLnBrk="1" hangingPunct="1">
                <a:buClrTx/>
                <a:buSzTx/>
                <a:buFontTx/>
                <a:buNone/>
                <a:defRPr/>
              </a:pPr>
              <a:endParaRPr kumimoji="0" lang="en-US" altLang="zh-CN" sz="1400" b="1" kern="1200" cap="none" spc="0" normalizeH="0" baseline="0" noProof="0" dirty="0">
                <a:latin typeface="+mn-ea"/>
                <a:ea typeface="+mn-ea"/>
                <a:cs typeface="+mn-cs"/>
              </a:endParaRPr>
            </a:p>
            <a:p>
              <a:pPr marR="0" defTabSz="914400" eaLnBrk="1" hangingPunct="1">
                <a:buClrTx/>
                <a:buSzTx/>
                <a:buFontTx/>
                <a:buNone/>
                <a:defRPr/>
              </a:pPr>
              <a:r>
                <a:rPr kumimoji="0" lang="zh-CN" altLang="en-US" sz="1400" b="1" kern="1200" cap="none" spc="0" normalizeH="0" baseline="0" noProof="0" dirty="0">
                  <a:solidFill>
                    <a:srgbClr val="FF0000"/>
                  </a:solidFill>
                  <a:latin typeface="+mn-ea"/>
                  <a:ea typeface="+mn-ea"/>
                  <a:cs typeface="+mn-cs"/>
                </a:rPr>
                <a:t>这样的交换机可能遇到下述问题：</a:t>
              </a:r>
              <a:endParaRPr kumimoji="0" lang="en-US" altLang="zh-CN" sz="1400" b="1" kern="1200" cap="none" spc="0" normalizeH="0" baseline="0" noProof="0" dirty="0">
                <a:solidFill>
                  <a:srgbClr val="FF0000"/>
                </a:solidFill>
                <a:latin typeface="+mn-ea"/>
                <a:ea typeface="+mn-ea"/>
                <a:cs typeface="+mn-cs"/>
              </a:endParaRPr>
            </a:p>
            <a:p>
              <a:pPr marR="0" defTabSz="914400" eaLnBrk="1" hangingPunct="1">
                <a:buClrTx/>
                <a:buSzTx/>
                <a:buFontTx/>
                <a:buNone/>
                <a:defRPr/>
              </a:pPr>
              <a:r>
                <a:rPr kumimoji="0" lang="zh-CN" altLang="en-US" sz="1400" kern="1200" cap="none" spc="0" normalizeH="0" baseline="0" noProof="0" dirty="0">
                  <a:latin typeface="+mn-ea"/>
                  <a:ea typeface="+mn-ea"/>
                  <a:cs typeface="+mn-cs"/>
                </a:rPr>
                <a:t>位于</a:t>
              </a:r>
              <a:r>
                <a:rPr kumimoji="0" lang="zh-CN" altLang="en-US" sz="1400" b="1" kern="1200" cap="none" spc="0" normalizeH="0" baseline="0" noProof="0" dirty="0">
                  <a:solidFill>
                    <a:schemeClr val="accent2"/>
                  </a:solidFill>
                  <a:latin typeface="+mn-ea"/>
                  <a:ea typeface="+mn-ea"/>
                  <a:cs typeface="+mn-cs"/>
                </a:rPr>
                <a:t>不同</a:t>
              </a:r>
              <a:r>
                <a:rPr kumimoji="0" lang="en-US" altLang="zh-CN" sz="1400" b="1" kern="1200" cap="none" spc="0" normalizeH="0" baseline="0" noProof="0" dirty="0">
                  <a:solidFill>
                    <a:schemeClr val="accent2"/>
                  </a:solidFill>
                  <a:latin typeface="+mn-ea"/>
                  <a:ea typeface="+mn-ea"/>
                  <a:cs typeface="+mn-cs"/>
                </a:rPr>
                <a:t>VLAN</a:t>
              </a:r>
              <a:r>
                <a:rPr kumimoji="0" lang="zh-CN" altLang="en-US" sz="1400" b="1" kern="1200" cap="none" spc="0" normalizeH="0" baseline="0" noProof="0" dirty="0">
                  <a:solidFill>
                    <a:schemeClr val="accent2"/>
                  </a:solidFill>
                  <a:latin typeface="+mn-ea"/>
                  <a:ea typeface="+mn-ea"/>
                  <a:cs typeface="+mn-cs"/>
                </a:rPr>
                <a:t>的主机</a:t>
              </a:r>
              <a:r>
                <a:rPr kumimoji="0" lang="zh-CN" altLang="en-US" sz="1400" kern="1200" cap="none" spc="0" normalizeH="0" baseline="0" noProof="0" dirty="0">
                  <a:latin typeface="+mn-ea"/>
                  <a:ea typeface="+mn-ea"/>
                  <a:cs typeface="+mn-cs"/>
                </a:rPr>
                <a:t>（或网络设备）具有</a:t>
              </a:r>
              <a:r>
                <a:rPr kumimoji="0" lang="zh-CN" altLang="en-US" sz="1400" b="1" kern="1200" cap="none" spc="0" normalizeH="0" baseline="0" noProof="0" dirty="0">
                  <a:solidFill>
                    <a:schemeClr val="accent2"/>
                  </a:solidFill>
                  <a:latin typeface="+mn-ea"/>
                  <a:ea typeface="+mn-ea"/>
                  <a:cs typeface="+mn-cs"/>
                </a:rPr>
                <a:t>相同的</a:t>
              </a:r>
              <a:r>
                <a:rPr kumimoji="0" lang="en-US" altLang="zh-CN" sz="1400" b="1" kern="1200" cap="none" spc="0" normalizeH="0" baseline="0" noProof="0" dirty="0">
                  <a:solidFill>
                    <a:schemeClr val="accent2"/>
                  </a:solidFill>
                  <a:latin typeface="+mn-ea"/>
                  <a:ea typeface="+mn-ea"/>
                  <a:cs typeface="+mn-cs"/>
                </a:rPr>
                <a:t>MAC</a:t>
              </a:r>
              <a:r>
                <a:rPr kumimoji="0" lang="zh-CN" altLang="en-US" sz="1400" b="1" kern="1200" cap="none" spc="0" normalizeH="0" baseline="0" noProof="0" dirty="0">
                  <a:solidFill>
                    <a:schemeClr val="accent2"/>
                  </a:solidFill>
                  <a:latin typeface="+mn-ea"/>
                  <a:ea typeface="+mn-ea"/>
                  <a:cs typeface="+mn-cs"/>
                </a:rPr>
                <a:t>地址</a:t>
              </a:r>
              <a:r>
                <a:rPr kumimoji="0" lang="zh-CN" altLang="en-US" sz="1400" kern="1200" cap="none" spc="0" normalizeH="0" baseline="0" noProof="0" dirty="0">
                  <a:latin typeface="+mn-ea"/>
                  <a:ea typeface="+mn-ea"/>
                  <a:cs typeface="+mn-cs"/>
                </a:rPr>
                <a:t>，由于</a:t>
              </a:r>
              <a:r>
                <a:rPr kumimoji="0" lang="en-US" altLang="zh-CN" sz="1400" kern="1200" cap="none" spc="0" normalizeH="0" baseline="0" noProof="0" dirty="0">
                  <a:latin typeface="+mn-ea"/>
                  <a:ea typeface="+mn-ea"/>
                  <a:cs typeface="+mn-cs"/>
                </a:rPr>
                <a:t>SVL</a:t>
              </a:r>
              <a:r>
                <a:rPr kumimoji="0" lang="zh-CN" altLang="en-US" sz="1400" kern="1200" cap="none" spc="0" normalizeH="0" baseline="0" noProof="0" dirty="0">
                  <a:latin typeface="+mn-ea"/>
                  <a:ea typeface="+mn-ea"/>
                  <a:cs typeface="+mn-cs"/>
                </a:rPr>
                <a:t>交换机所有</a:t>
              </a:r>
              <a:r>
                <a:rPr kumimoji="0" lang="en-US" altLang="zh-CN" sz="1400" kern="1200" cap="none" spc="0" normalizeH="0" baseline="0" noProof="0" dirty="0">
                  <a:latin typeface="+mn-ea"/>
                  <a:ea typeface="+mn-ea"/>
                  <a:cs typeface="+mn-cs"/>
                </a:rPr>
                <a:t>VLAN</a:t>
              </a:r>
              <a:r>
                <a:rPr kumimoji="0" lang="zh-CN" altLang="en-US" sz="1400" kern="1200" cap="none" spc="0" normalizeH="0" baseline="0" noProof="0" dirty="0">
                  <a:latin typeface="+mn-ea"/>
                  <a:ea typeface="+mn-ea"/>
                  <a:cs typeface="+mn-cs"/>
                </a:rPr>
                <a:t>共享一个</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表，这样对应的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表项中端口就会不断的变化，而且两个</a:t>
              </a:r>
              <a:r>
                <a:rPr kumimoji="0" lang="en-US" altLang="zh-CN" sz="1400" kern="1200" cap="none" spc="0" normalizeH="0" baseline="0" noProof="0" dirty="0">
                  <a:latin typeface="+mn-ea"/>
                  <a:ea typeface="+mn-ea"/>
                  <a:cs typeface="+mn-cs"/>
                </a:rPr>
                <a:t>VLAN</a:t>
              </a:r>
              <a:r>
                <a:rPr kumimoji="0" lang="zh-CN" altLang="en-US" sz="1400" kern="1200" cap="none" spc="0" normalizeH="0" baseline="0" noProof="0" dirty="0">
                  <a:latin typeface="+mn-ea"/>
                  <a:ea typeface="+mn-ea"/>
                  <a:cs typeface="+mn-cs"/>
                </a:rPr>
                <a:t>的报文转发也会受到影响，</a:t>
              </a:r>
              <a:r>
                <a:rPr kumimoji="0" lang="zh-CN" altLang="en-US" sz="1400" b="1" kern="1200" cap="none" spc="0" normalizeH="0" baseline="0" noProof="0" dirty="0">
                  <a:latin typeface="+mn-ea"/>
                  <a:ea typeface="+mn-ea"/>
                  <a:cs typeface="+mn-cs"/>
                </a:rPr>
                <a:t>请见下页具体分析。</a:t>
              </a:r>
              <a:endParaRPr kumimoji="0" lang="zh-CN" altLang="en-US" sz="1400" b="1" kern="1200" cap="none" spc="0" normalizeH="0" baseline="0" noProof="0" dirty="0">
                <a:latin typeface="+mn-ea"/>
                <a:ea typeface="+mn-ea"/>
                <a:cs typeface="+mn-cs"/>
              </a:endParaRPr>
            </a:p>
            <a:p>
              <a:pPr marR="0" defTabSz="914400" eaLnBrk="1" hangingPunct="1">
                <a:buClrTx/>
                <a:buSzTx/>
                <a:buFontTx/>
                <a:buNone/>
                <a:defRPr/>
              </a:pPr>
              <a:endParaRPr kumimoji="0" lang="en-US" altLang="zh-CN" sz="1400" kern="1200" cap="none" spc="0" normalizeH="0" baseline="0" noProof="0" dirty="0">
                <a:latin typeface="+mn-ea"/>
                <a:ea typeface="+mn-ea"/>
                <a:cs typeface="+mn-cs"/>
              </a:endParaRPr>
            </a:p>
          </p:txBody>
        </p:sp>
      </p:grpSp>
      <p:sp>
        <p:nvSpPr>
          <p:cNvPr id="11"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支持</a:t>
            </a: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VLAN</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的二层交换原理</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20484"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20485"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aphicFrame>
        <p:nvGraphicFramePr>
          <p:cNvPr id="18" name="Table 4"/>
          <p:cNvGraphicFramePr>
            <a:graphicFrameLocks noGrp="1"/>
          </p:cNvGraphicFramePr>
          <p:nvPr/>
        </p:nvGraphicFramePr>
        <p:xfrm>
          <a:off x="602096" y="1278930"/>
          <a:ext cx="2667000" cy="1111427"/>
        </p:xfrm>
        <a:graphic>
          <a:graphicData uri="http://schemas.openxmlformats.org/drawingml/2006/table">
            <a:tbl>
              <a:tblPr firstRow="1" bandRow="1">
                <a:effectLst/>
                <a:tableStyleId>{327F97BB-C833-4FB7-BDE5-3F7075034690}</a:tableStyleId>
              </a:tblPr>
              <a:tblGrid>
                <a:gridCol w="1333500"/>
                <a:gridCol w="1333500"/>
              </a:tblGrid>
              <a:tr h="323432">
                <a:tc>
                  <a:txBody>
                    <a:bodyPr/>
                    <a:lstStyle/>
                    <a:p>
                      <a:pPr algn="ctr"/>
                      <a:r>
                        <a:rPr lang="en-US" sz="1400" b="0" dirty="0" smtClean="0">
                          <a:solidFill>
                            <a:srgbClr val="000000"/>
                          </a:solidFill>
                        </a:rPr>
                        <a:t>MAC</a:t>
                      </a:r>
                      <a:r>
                        <a:rPr lang="zh-CN" altLang="en-US" sz="1400" b="0" dirty="0" smtClean="0">
                          <a:solidFill>
                            <a:srgbClr val="000000"/>
                          </a:solidFill>
                        </a:rPr>
                        <a:t>地址</a:t>
                      </a:r>
                      <a:endParaRPr lang="en-US" sz="14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altLang="en-US" sz="1400" b="0" dirty="0" smtClean="0">
                          <a:solidFill>
                            <a:srgbClr val="000000"/>
                          </a:solidFill>
                        </a:rPr>
                        <a:t>对应端口</a:t>
                      </a:r>
                      <a:endParaRPr lang="en-US" sz="14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835">
                <a:tc>
                  <a:txBody>
                    <a:bodyPr/>
                    <a:lstStyle/>
                    <a:p>
                      <a:pPr algn="ctr"/>
                      <a:r>
                        <a:rPr lang="en-US" sz="1100" dirty="0" smtClean="0">
                          <a:solidFill>
                            <a:srgbClr val="000000"/>
                          </a:solidFill>
                        </a:rPr>
                        <a:t>MAC</a:t>
                      </a:r>
                      <a:r>
                        <a:rPr lang="en-US" sz="1100" baseline="0" dirty="0" smtClean="0">
                          <a:solidFill>
                            <a:srgbClr val="000000"/>
                          </a:solidFill>
                        </a:rPr>
                        <a:t> A</a:t>
                      </a:r>
                      <a:endParaRPr lang="en-US" sz="11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smtClean="0">
                          <a:solidFill>
                            <a:schemeClr val="tx1"/>
                          </a:solidFill>
                        </a:rPr>
                        <a:t>PORT 1</a:t>
                      </a:r>
                      <a:endParaRPr lang="en-US" sz="1100" b="1"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8652">
                <a:tc>
                  <a:txBody>
                    <a:bodyPr/>
                    <a:lstStyle/>
                    <a:p>
                      <a:pPr algn="ctr"/>
                      <a:r>
                        <a:rPr lang="en-US" sz="1100" dirty="0" smtClean="0">
                          <a:solidFill>
                            <a:srgbClr val="FF0000"/>
                          </a:solidFill>
                        </a:rPr>
                        <a:t>MAC</a:t>
                      </a:r>
                      <a:r>
                        <a:rPr lang="en-US" sz="1100" baseline="0" dirty="0" smtClean="0">
                          <a:solidFill>
                            <a:srgbClr val="FF0000"/>
                          </a:solidFill>
                        </a:rPr>
                        <a:t> B</a:t>
                      </a:r>
                      <a:endParaRPr lang="en-US" sz="1100" dirty="0">
                        <a:solidFill>
                          <a:srgbClr val="FF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smtClean="0">
                          <a:solidFill>
                            <a:srgbClr val="FF0000"/>
                          </a:solidFill>
                        </a:rPr>
                        <a:t>PORT 3</a:t>
                      </a:r>
                      <a:endParaRPr lang="en-US" sz="1100" b="1" dirty="0">
                        <a:solidFill>
                          <a:srgbClr val="FF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042">
                <a:tc>
                  <a:txBody>
                    <a:bodyPr/>
                    <a:lstStyle/>
                    <a:p>
                      <a:pPr algn="ctr"/>
                      <a:r>
                        <a:rPr lang="en-US" sz="1100" dirty="0" smtClean="0">
                          <a:solidFill>
                            <a:srgbClr val="000000"/>
                          </a:solidFill>
                        </a:rPr>
                        <a:t>MAC</a:t>
                      </a:r>
                      <a:r>
                        <a:rPr lang="en-US" sz="1100" baseline="0" dirty="0" smtClean="0">
                          <a:solidFill>
                            <a:srgbClr val="000000"/>
                          </a:solidFill>
                        </a:rPr>
                        <a:t> D</a:t>
                      </a:r>
                      <a:endParaRPr lang="en-US" sz="11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smtClean="0">
                          <a:solidFill>
                            <a:schemeClr val="tx1"/>
                          </a:solidFill>
                        </a:rPr>
                        <a:t>PORT 4</a:t>
                      </a:r>
                      <a:endParaRPr lang="en-US" sz="1100" b="1"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1507" name="组合 50"/>
          <p:cNvGrpSpPr/>
          <p:nvPr/>
        </p:nvGrpSpPr>
        <p:grpSpPr>
          <a:xfrm>
            <a:off x="3822700" y="130175"/>
            <a:ext cx="4860925" cy="2935288"/>
            <a:chOff x="3822699" y="129600"/>
            <a:chExt cx="4860925" cy="2935922"/>
          </a:xfrm>
        </p:grpSpPr>
        <p:grpSp>
          <p:nvGrpSpPr>
            <p:cNvPr id="21542" name="Gruppe 91"/>
            <p:cNvGrpSpPr/>
            <p:nvPr/>
          </p:nvGrpSpPr>
          <p:grpSpPr>
            <a:xfrm>
              <a:off x="7280274" y="129600"/>
              <a:ext cx="1403350" cy="1389063"/>
              <a:chOff x="1071835" y="2920232"/>
              <a:chExt cx="1427572" cy="1413777"/>
            </a:xfrm>
          </p:grpSpPr>
          <p:sp>
            <p:nvSpPr>
              <p:cNvPr id="15"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Ellipse 45"/>
              <p:cNvSpPr/>
              <p:nvPr/>
            </p:nvSpPr>
            <p:spPr bwMode="auto">
              <a:xfrm>
                <a:off x="1283387" y="2950938"/>
                <a:ext cx="1027077" cy="766028"/>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12302" name="TextBox 17"/>
            <p:cNvSpPr txBox="1">
              <a:spLocks noChangeArrowheads="1"/>
            </p:cNvSpPr>
            <p:nvPr/>
          </p:nvSpPr>
          <p:spPr bwMode="auto">
            <a:xfrm>
              <a:off x="7718424" y="623420"/>
              <a:ext cx="658813" cy="369967"/>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latin typeface="+mn-ea"/>
                  <a:ea typeface="+mn-ea"/>
                  <a:cs typeface="Arial" panose="020B0604020202020204" pitchFamily="34" charset="0"/>
                </a:rPr>
                <a:t>SVL</a:t>
              </a:r>
              <a:endParaRPr kumimoji="0" lang="en-US" b="1" kern="1200" cap="none" spc="0" normalizeH="0" baseline="0" noProof="0" dirty="0">
                <a:latin typeface="+mn-ea"/>
                <a:ea typeface="+mn-ea"/>
                <a:cs typeface="Arial" panose="020B0604020202020204" pitchFamily="34" charset="0"/>
              </a:endParaRPr>
            </a:p>
          </p:txBody>
        </p:sp>
        <p:sp>
          <p:nvSpPr>
            <p:cNvPr id="95" name="TextBox 94"/>
            <p:cNvSpPr txBox="1"/>
            <p:nvPr/>
          </p:nvSpPr>
          <p:spPr>
            <a:xfrm>
              <a:off x="3822699" y="1126765"/>
              <a:ext cx="3457575" cy="1938757"/>
            </a:xfrm>
            <a:prstGeom prst="rect">
              <a:avLst/>
            </a:prstGeom>
            <a:noFill/>
          </p:spPr>
          <p:txBody>
            <a:bodyPr>
              <a:spAutoFit/>
            </a:bodyPr>
            <a:lstStyle/>
            <a:p>
              <a:pPr marR="0" defTabSz="914400" eaLnBrk="1" hangingPunct="1">
                <a:buClrTx/>
                <a:buSzTx/>
                <a:buFontTx/>
                <a:buNone/>
                <a:defRPr/>
              </a:pPr>
              <a:r>
                <a:rPr kumimoji="0" lang="en-US" altLang="zh-CN" sz="1200" kern="1200" cap="none" spc="0" normalizeH="0" baseline="0" noProof="0" dirty="0">
                  <a:latin typeface="+mn-ea"/>
                  <a:ea typeface="+mn-ea"/>
                  <a:cs typeface="+mn-cs"/>
                </a:rPr>
                <a:t>VLAN 60</a:t>
              </a:r>
              <a:r>
                <a:rPr kumimoji="0" lang="zh-CN" altLang="en-US" sz="1200" kern="1200" cap="none" spc="0" normalizeH="0" baseline="0" noProof="0" dirty="0">
                  <a:latin typeface="+mn-ea"/>
                  <a:ea typeface="+mn-ea"/>
                  <a:cs typeface="+mn-cs"/>
                </a:rPr>
                <a:t>的</a:t>
              </a:r>
              <a:r>
                <a:rPr kumimoji="0" lang="en-US" altLang="zh-CN" sz="1200" kern="1200" cap="none" spc="0" normalizeH="0" baseline="0" noProof="0" dirty="0">
                  <a:latin typeface="+mn-ea"/>
                  <a:ea typeface="+mn-ea"/>
                  <a:cs typeface="+mn-cs"/>
                </a:rPr>
                <a:t>PC A</a:t>
              </a:r>
              <a:r>
                <a:rPr kumimoji="0" lang="zh-CN" altLang="en-US" sz="1200" kern="1200" cap="none" spc="0" normalizeH="0" baseline="0" noProof="0" dirty="0">
                  <a:latin typeface="+mn-ea"/>
                  <a:ea typeface="+mn-ea"/>
                  <a:cs typeface="+mn-cs"/>
                </a:rPr>
                <a:t>发送给</a:t>
              </a:r>
              <a:r>
                <a:rPr kumimoji="0" lang="en-US" altLang="zh-CN" sz="1200" kern="1200" cap="none" spc="0" normalizeH="0" baseline="0" noProof="0" dirty="0">
                  <a:latin typeface="+mn-ea"/>
                  <a:ea typeface="+mn-ea"/>
                  <a:cs typeface="+mn-cs"/>
                </a:rPr>
                <a:t>PC B</a:t>
              </a:r>
              <a:r>
                <a:rPr kumimoji="0" lang="zh-CN" altLang="en-US" sz="1200" kern="1200" cap="none" spc="0" normalizeH="0" baseline="0" noProof="0" dirty="0">
                  <a:latin typeface="+mn-ea"/>
                  <a:ea typeface="+mn-ea"/>
                  <a:cs typeface="+mn-cs"/>
                </a:rPr>
                <a:t>的报文由于</a:t>
              </a:r>
              <a:r>
                <a:rPr kumimoji="0" lang="en-US" altLang="zh-CN" sz="1200" kern="1200" cap="none" spc="0" normalizeH="0" baseline="0" noProof="0" dirty="0">
                  <a:latin typeface="+mn-ea"/>
                  <a:ea typeface="+mn-ea"/>
                  <a:cs typeface="+mn-cs"/>
                </a:rPr>
                <a:t>MAC</a:t>
              </a:r>
              <a:r>
                <a:rPr kumimoji="0" lang="zh-CN" altLang="en-US" sz="1200" kern="1200" cap="none" spc="0" normalizeH="0" baseline="0" noProof="0" dirty="0">
                  <a:latin typeface="+mn-ea"/>
                  <a:ea typeface="+mn-ea"/>
                  <a:cs typeface="+mn-cs"/>
                </a:rPr>
                <a:t>地址表查找结果为</a:t>
              </a:r>
              <a:r>
                <a:rPr kumimoji="0" lang="en-US" altLang="zh-CN" sz="1200" kern="1200" cap="none" spc="0" normalizeH="0" baseline="0" noProof="0" dirty="0">
                  <a:latin typeface="+mn-ea"/>
                  <a:ea typeface="+mn-ea"/>
                  <a:cs typeface="+mn-cs"/>
                </a:rPr>
                <a:t>PORT 3</a:t>
              </a:r>
              <a:r>
                <a:rPr kumimoji="0" lang="zh-CN" altLang="en-US" sz="1200" kern="1200" cap="none" spc="0" normalizeH="0" baseline="0" noProof="0" dirty="0">
                  <a:latin typeface="+mn-ea"/>
                  <a:ea typeface="+mn-ea"/>
                  <a:cs typeface="+mn-cs"/>
                </a:rPr>
                <a:t>，但</a:t>
              </a:r>
              <a:r>
                <a:rPr kumimoji="0" lang="en-US" altLang="zh-CN" sz="1200" kern="1200" cap="none" spc="0" normalizeH="0" baseline="0" noProof="0" dirty="0">
                  <a:latin typeface="+mn-ea"/>
                  <a:ea typeface="+mn-ea"/>
                  <a:cs typeface="+mn-cs"/>
                </a:rPr>
                <a:t>PORT 3</a:t>
              </a:r>
              <a:r>
                <a:rPr kumimoji="0" lang="zh-CN" altLang="en-US" sz="1200" kern="1200" cap="none" spc="0" normalizeH="0" baseline="0" noProof="0" dirty="0">
                  <a:latin typeface="+mn-ea"/>
                  <a:ea typeface="+mn-ea"/>
                  <a:cs typeface="+mn-cs"/>
                </a:rPr>
                <a:t>属于</a:t>
              </a:r>
              <a:r>
                <a:rPr kumimoji="0" lang="en-US" altLang="zh-CN" sz="1200" kern="1200" cap="none" spc="0" normalizeH="0" baseline="0" noProof="0" dirty="0">
                  <a:latin typeface="+mn-ea"/>
                  <a:ea typeface="+mn-ea"/>
                  <a:cs typeface="+mn-cs"/>
                </a:rPr>
                <a:t>VLAN 50</a:t>
              </a:r>
              <a:r>
                <a:rPr kumimoji="0" lang="zh-CN" altLang="en-US" sz="1200" kern="1200" cap="none" spc="0" normalizeH="0" baseline="0" noProof="0" dirty="0">
                  <a:latin typeface="+mn-ea"/>
                  <a:ea typeface="+mn-ea"/>
                  <a:cs typeface="+mn-cs"/>
                </a:rPr>
                <a:t>与</a:t>
              </a:r>
              <a:r>
                <a:rPr kumimoji="0" lang="en-US" altLang="zh-CN" sz="1200" kern="1200" cap="none" spc="0" normalizeH="0" baseline="0" noProof="0" dirty="0">
                  <a:latin typeface="+mn-ea"/>
                  <a:ea typeface="+mn-ea"/>
                  <a:cs typeface="+mn-cs"/>
                </a:rPr>
                <a:t>PC A</a:t>
              </a:r>
              <a:r>
                <a:rPr kumimoji="0" lang="zh-CN" altLang="en-US" sz="1200" kern="1200" cap="none" spc="0" normalizeH="0" baseline="0" noProof="0" dirty="0">
                  <a:latin typeface="+mn-ea"/>
                  <a:ea typeface="+mn-ea"/>
                  <a:cs typeface="+mn-cs"/>
                </a:rPr>
                <a:t>所在的</a:t>
              </a:r>
              <a:r>
                <a:rPr kumimoji="0" lang="en-US" altLang="zh-CN" sz="1200" kern="1200" cap="none" spc="0" normalizeH="0" baseline="0" noProof="0" dirty="0">
                  <a:latin typeface="+mn-ea"/>
                  <a:ea typeface="+mn-ea"/>
                  <a:cs typeface="+mn-cs"/>
                </a:rPr>
                <a:t>VLAN 60</a:t>
              </a:r>
              <a:r>
                <a:rPr kumimoji="0" lang="zh-CN" altLang="en-US" sz="1200" kern="1200" cap="none" spc="0" normalizeH="0" baseline="0" noProof="0" dirty="0">
                  <a:latin typeface="+mn-ea"/>
                  <a:ea typeface="+mn-ea"/>
                  <a:cs typeface="+mn-cs"/>
                </a:rPr>
                <a:t>不符而被丢弃了；同理，当</a:t>
              </a:r>
              <a:r>
                <a:rPr kumimoji="0" lang="en-US" altLang="zh-CN" sz="1200" kern="1200" cap="none" spc="0" normalizeH="0" baseline="0" noProof="0" dirty="0">
                  <a:latin typeface="+mn-ea"/>
                  <a:ea typeface="+mn-ea"/>
                  <a:cs typeface="+mn-cs"/>
                </a:rPr>
                <a:t>MAC B</a:t>
              </a:r>
              <a:r>
                <a:rPr kumimoji="0" lang="zh-CN" altLang="en-US" sz="1200" kern="1200" cap="none" spc="0" normalizeH="0" baseline="0" noProof="0" dirty="0">
                  <a:latin typeface="+mn-ea"/>
                  <a:ea typeface="+mn-ea"/>
                  <a:cs typeface="+mn-cs"/>
                </a:rPr>
                <a:t>学习到</a:t>
              </a:r>
              <a:r>
                <a:rPr kumimoji="0" lang="en-US" altLang="zh-CN" sz="1200" kern="1200" cap="none" spc="0" normalizeH="0" baseline="0" noProof="0" dirty="0">
                  <a:latin typeface="+mn-ea"/>
                  <a:ea typeface="+mn-ea"/>
                  <a:cs typeface="+mn-cs"/>
                </a:rPr>
                <a:t>PORT 2</a:t>
              </a:r>
              <a:r>
                <a:rPr kumimoji="0" lang="zh-CN" altLang="en-US" sz="1200" kern="1200" cap="none" spc="0" normalizeH="0" baseline="0" noProof="0" dirty="0">
                  <a:latin typeface="+mn-ea"/>
                  <a:ea typeface="+mn-ea"/>
                  <a:cs typeface="+mn-cs"/>
                </a:rPr>
                <a:t>时，</a:t>
              </a:r>
              <a:r>
                <a:rPr kumimoji="0" lang="en-US" altLang="zh-CN" sz="1200" kern="1200" cap="none" spc="0" normalizeH="0" baseline="0" noProof="0" dirty="0">
                  <a:latin typeface="+mn-ea"/>
                  <a:ea typeface="+mn-ea"/>
                  <a:cs typeface="+mn-cs"/>
                </a:rPr>
                <a:t>VLAN 50</a:t>
              </a:r>
              <a:r>
                <a:rPr kumimoji="0" lang="zh-CN" altLang="en-US" sz="1200" kern="1200" cap="none" spc="0" normalizeH="0" baseline="0" noProof="0" dirty="0">
                  <a:latin typeface="+mn-ea"/>
                  <a:ea typeface="+mn-ea"/>
                  <a:cs typeface="+mn-cs"/>
                </a:rPr>
                <a:t>的</a:t>
              </a:r>
              <a:r>
                <a:rPr kumimoji="0" lang="en-US" altLang="zh-CN" sz="1200" kern="1200" cap="none" spc="0" normalizeH="0" baseline="0" noProof="0" dirty="0">
                  <a:latin typeface="+mn-ea"/>
                  <a:ea typeface="+mn-ea"/>
                  <a:cs typeface="+mn-cs"/>
                </a:rPr>
                <a:t>PC D</a:t>
              </a:r>
              <a:r>
                <a:rPr kumimoji="0" lang="zh-CN" altLang="en-US" sz="1200" kern="1200" cap="none" spc="0" normalizeH="0" baseline="0" noProof="0" dirty="0">
                  <a:latin typeface="+mn-ea"/>
                  <a:ea typeface="+mn-ea"/>
                  <a:cs typeface="+mn-cs"/>
                </a:rPr>
                <a:t>和</a:t>
              </a:r>
              <a:r>
                <a:rPr kumimoji="0" lang="en-US" altLang="zh-CN" sz="1200" kern="1200" cap="none" spc="0" normalizeH="0" baseline="0" noProof="0" dirty="0">
                  <a:latin typeface="+mn-ea"/>
                  <a:ea typeface="+mn-ea"/>
                  <a:cs typeface="+mn-cs"/>
                </a:rPr>
                <a:t>PC C</a:t>
              </a:r>
              <a:r>
                <a:rPr kumimoji="0" lang="zh-CN" altLang="en-US" sz="1200" kern="1200" cap="none" spc="0" normalizeH="0" baseline="0" noProof="0" dirty="0">
                  <a:latin typeface="+mn-ea"/>
                  <a:ea typeface="+mn-ea"/>
                  <a:cs typeface="+mn-cs"/>
                </a:rPr>
                <a:t>之间的通信就会出现问题。这样，虽然不同的主机被隔离在了不同的冲突域和广播域中，但是</a:t>
              </a:r>
              <a:r>
                <a:rPr kumimoji="0" lang="en-US" altLang="zh-CN" sz="1200" kern="1200" cap="none" spc="0" normalizeH="0" baseline="0" noProof="0" dirty="0">
                  <a:latin typeface="+mn-ea"/>
                  <a:ea typeface="+mn-ea"/>
                  <a:cs typeface="+mn-cs"/>
                </a:rPr>
                <a:t>MAC</a:t>
              </a:r>
              <a:r>
                <a:rPr kumimoji="0" lang="zh-CN" altLang="en-US" sz="1200" kern="1200" cap="none" spc="0" normalizeH="0" baseline="0" noProof="0" dirty="0">
                  <a:latin typeface="+mn-ea"/>
                  <a:ea typeface="+mn-ea"/>
                  <a:cs typeface="+mn-cs"/>
                </a:rPr>
                <a:t>地址却可能导致不同</a:t>
              </a:r>
              <a:r>
                <a:rPr kumimoji="0" lang="en-US" altLang="zh-CN" sz="1200" kern="1200" cap="none" spc="0" normalizeH="0" baseline="0" noProof="0" dirty="0">
                  <a:latin typeface="+mn-ea"/>
                  <a:ea typeface="+mn-ea"/>
                  <a:cs typeface="+mn-cs"/>
                </a:rPr>
                <a:t>VLAN</a:t>
              </a:r>
              <a:r>
                <a:rPr kumimoji="0" lang="zh-CN" altLang="en-US" sz="1200" kern="1200" cap="none" spc="0" normalizeH="0" baseline="0" noProof="0" dirty="0">
                  <a:latin typeface="+mn-ea"/>
                  <a:ea typeface="+mn-ea"/>
                  <a:cs typeface="+mn-cs"/>
                </a:rPr>
                <a:t>的通信相互影响。</a:t>
              </a:r>
              <a:endParaRPr kumimoji="0" lang="en-US" altLang="zh-CN" sz="1200" kern="1200" cap="none" spc="0" normalizeH="0" baseline="0" noProof="0" dirty="0">
                <a:latin typeface="+mn-ea"/>
                <a:ea typeface="+mn-ea"/>
                <a:cs typeface="+mn-cs"/>
              </a:endParaRPr>
            </a:p>
            <a:p>
              <a:pPr marR="0" defTabSz="914400" eaLnBrk="1" hangingPunct="1">
                <a:buClrTx/>
                <a:buSzTx/>
                <a:buFontTx/>
                <a:buNone/>
                <a:defRPr/>
              </a:pPr>
              <a:endParaRPr kumimoji="0" lang="zh-CN" altLang="en-US" sz="1200" kern="1200" cap="none" spc="0" normalizeH="0" baseline="0" noProof="0" dirty="0">
                <a:latin typeface="+mn-ea"/>
                <a:ea typeface="+mn-ea"/>
                <a:cs typeface="+mn-cs"/>
              </a:endParaRPr>
            </a:p>
            <a:p>
              <a:pPr marR="0" defTabSz="914400" eaLnBrk="1" hangingPunct="1">
                <a:buClrTx/>
                <a:buSzTx/>
                <a:buFontTx/>
                <a:buNone/>
                <a:defRPr/>
              </a:pPr>
              <a:r>
                <a:rPr kumimoji="0" lang="zh-CN" altLang="en-US" sz="1200" b="1" kern="1200" cap="none" spc="0" normalizeH="0" baseline="0" noProof="0" dirty="0">
                  <a:latin typeface="+mn-ea"/>
                  <a:ea typeface="+mn-ea"/>
                  <a:cs typeface="+mn-cs"/>
                </a:rPr>
                <a:t>在实际应用中，</a:t>
              </a:r>
              <a:r>
                <a:rPr kumimoji="0" lang="en-US" altLang="zh-CN" sz="1200" b="1" kern="1200" cap="none" spc="0" normalizeH="0" baseline="0" noProof="0" dirty="0">
                  <a:latin typeface="+mn-ea"/>
                  <a:ea typeface="+mn-ea"/>
                  <a:cs typeface="+mn-cs"/>
                </a:rPr>
                <a:t>SVL</a:t>
              </a:r>
              <a:r>
                <a:rPr kumimoji="0" lang="zh-CN" altLang="en-US" sz="1200" b="1" kern="1200" cap="none" spc="0" normalizeH="0" baseline="0" noProof="0" dirty="0">
                  <a:latin typeface="+mn-ea"/>
                  <a:ea typeface="+mn-ea"/>
                  <a:cs typeface="+mn-cs"/>
                </a:rPr>
                <a:t>方式的二层交换机已经比较少见了。</a:t>
              </a:r>
              <a:endParaRPr kumimoji="0" lang="zh-CN" altLang="en-US" sz="1200" b="1" kern="1200" cap="none" spc="0" normalizeH="0" baseline="0" noProof="0" dirty="0">
                <a:latin typeface="+mn-ea"/>
                <a:ea typeface="+mn-ea"/>
                <a:cs typeface="+mn-cs"/>
              </a:endParaRPr>
            </a:p>
          </p:txBody>
        </p:sp>
      </p:grpSp>
      <p:grpSp>
        <p:nvGrpSpPr>
          <p:cNvPr id="21508" name="组合 46"/>
          <p:cNvGrpSpPr/>
          <p:nvPr/>
        </p:nvGrpSpPr>
        <p:grpSpPr>
          <a:xfrm>
            <a:off x="196850" y="2390775"/>
            <a:ext cx="8751888" cy="4233863"/>
            <a:chOff x="196850" y="2390357"/>
            <a:chExt cx="8751888" cy="4234260"/>
          </a:xfrm>
        </p:grpSpPr>
        <p:pic>
          <p:nvPicPr>
            <p:cNvPr id="21512" name="Picture 118"/>
            <p:cNvPicPr>
              <a:picLocks noChangeAspect="1"/>
            </p:cNvPicPr>
            <p:nvPr/>
          </p:nvPicPr>
          <p:blipFill>
            <a:blip r:embed="rId1"/>
            <a:stretch>
              <a:fillRect/>
            </a:stretch>
          </p:blipFill>
          <p:spPr>
            <a:xfrm>
              <a:off x="3126221" y="4596962"/>
              <a:ext cx="837767" cy="642938"/>
            </a:xfrm>
            <a:prstGeom prst="rect">
              <a:avLst/>
            </a:prstGeom>
            <a:noFill/>
            <a:ln w="9525">
              <a:noFill/>
            </a:ln>
          </p:spPr>
        </p:pic>
        <p:pic>
          <p:nvPicPr>
            <p:cNvPr id="21513" name="Picture 2"/>
            <p:cNvPicPr>
              <a:picLocks noChangeAspect="1"/>
            </p:cNvPicPr>
            <p:nvPr/>
          </p:nvPicPr>
          <p:blipFill>
            <a:blip r:embed="rId2"/>
            <a:stretch>
              <a:fillRect/>
            </a:stretch>
          </p:blipFill>
          <p:spPr>
            <a:xfrm>
              <a:off x="384175" y="4004449"/>
              <a:ext cx="933450" cy="933450"/>
            </a:xfrm>
            <a:prstGeom prst="rect">
              <a:avLst/>
            </a:prstGeom>
            <a:noFill/>
            <a:ln w="9525">
              <a:noFill/>
            </a:ln>
          </p:spPr>
        </p:pic>
        <p:pic>
          <p:nvPicPr>
            <p:cNvPr id="21514" name="Picture 2"/>
            <p:cNvPicPr>
              <a:picLocks noChangeAspect="1"/>
            </p:cNvPicPr>
            <p:nvPr/>
          </p:nvPicPr>
          <p:blipFill>
            <a:blip r:embed="rId2"/>
            <a:stretch>
              <a:fillRect/>
            </a:stretch>
          </p:blipFill>
          <p:spPr>
            <a:xfrm>
              <a:off x="5727700" y="4039750"/>
              <a:ext cx="933450" cy="933450"/>
            </a:xfrm>
            <a:prstGeom prst="rect">
              <a:avLst/>
            </a:prstGeom>
            <a:noFill/>
            <a:ln w="9525">
              <a:noFill/>
            </a:ln>
          </p:spPr>
        </p:pic>
        <p:pic>
          <p:nvPicPr>
            <p:cNvPr id="21515" name="Picture 2"/>
            <p:cNvPicPr>
              <a:picLocks noChangeAspect="1"/>
            </p:cNvPicPr>
            <p:nvPr/>
          </p:nvPicPr>
          <p:blipFill>
            <a:blip r:embed="rId2"/>
            <a:stretch>
              <a:fillRect/>
            </a:stretch>
          </p:blipFill>
          <p:spPr>
            <a:xfrm>
              <a:off x="5727700" y="5077975"/>
              <a:ext cx="933450" cy="933450"/>
            </a:xfrm>
            <a:prstGeom prst="rect">
              <a:avLst/>
            </a:prstGeom>
            <a:noFill/>
            <a:ln w="9525">
              <a:noFill/>
            </a:ln>
          </p:spPr>
        </p:pic>
        <p:sp>
          <p:nvSpPr>
            <p:cNvPr id="31" name="Rektangel 150"/>
            <p:cNvSpPr>
              <a:spLocks noChangeArrowheads="1"/>
            </p:cNvSpPr>
            <p:nvPr/>
          </p:nvSpPr>
          <p:spPr bwMode="auto">
            <a:xfrm>
              <a:off x="3221038" y="5440231"/>
              <a:ext cx="901700" cy="27783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VLAN 50</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pic>
          <p:nvPicPr>
            <p:cNvPr id="21517" name="Picture 2"/>
            <p:cNvPicPr>
              <a:picLocks noChangeAspect="1"/>
            </p:cNvPicPr>
            <p:nvPr/>
          </p:nvPicPr>
          <p:blipFill>
            <a:blip r:embed="rId2"/>
            <a:stretch>
              <a:fillRect/>
            </a:stretch>
          </p:blipFill>
          <p:spPr>
            <a:xfrm>
              <a:off x="441325" y="5173225"/>
              <a:ext cx="933450" cy="933450"/>
            </a:xfrm>
            <a:prstGeom prst="rect">
              <a:avLst/>
            </a:prstGeom>
            <a:noFill/>
            <a:ln w="9525">
              <a:noFill/>
            </a:ln>
          </p:spPr>
        </p:pic>
        <p:sp>
          <p:nvSpPr>
            <p:cNvPr id="37" name="Rektangel 150"/>
            <p:cNvSpPr>
              <a:spLocks noChangeArrowheads="1"/>
            </p:cNvSpPr>
            <p:nvPr/>
          </p:nvSpPr>
          <p:spPr bwMode="auto">
            <a:xfrm>
              <a:off x="3201988" y="4181225"/>
              <a:ext cx="922337" cy="27783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VLAN 60</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9" name="圆角矩形 38"/>
            <p:cNvSpPr/>
            <p:nvPr/>
          </p:nvSpPr>
          <p:spPr>
            <a:xfrm>
              <a:off x="196850" y="5173506"/>
              <a:ext cx="6584950" cy="1173272"/>
            </a:xfrm>
            <a:prstGeom prst="roundRect">
              <a:avLst/>
            </a:prstGeom>
            <a:solidFill>
              <a:schemeClr val="accent6">
                <a:lumMod val="75000"/>
                <a:alpha val="10000"/>
              </a:scheme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6" name="直接连接符 45"/>
            <p:cNvCxnSpPr>
              <a:stCxn id="21513" idx="3"/>
              <a:endCxn id="21512" idx="1"/>
            </p:cNvCxnSpPr>
            <p:nvPr/>
          </p:nvCxnSpPr>
          <p:spPr>
            <a:xfrm>
              <a:off x="1317625" y="4471765"/>
              <a:ext cx="1808163" cy="446129"/>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p:cNvCxnSpPr>
              <a:stCxn id="21517" idx="3"/>
              <a:endCxn id="21512" idx="1"/>
            </p:cNvCxnSpPr>
            <p:nvPr/>
          </p:nvCxnSpPr>
          <p:spPr>
            <a:xfrm flipV="1">
              <a:off x="1374775" y="4917894"/>
              <a:ext cx="1751013" cy="7223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p:cNvCxnSpPr>
              <a:stCxn id="21512" idx="3"/>
              <a:endCxn id="21515" idx="1"/>
            </p:cNvCxnSpPr>
            <p:nvPr/>
          </p:nvCxnSpPr>
          <p:spPr>
            <a:xfrm>
              <a:off x="3963988" y="4917894"/>
              <a:ext cx="1763712" cy="62712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p:cNvCxnSpPr>
              <a:stCxn id="21512" idx="3"/>
              <a:endCxn id="21514" idx="1"/>
            </p:cNvCxnSpPr>
            <p:nvPr/>
          </p:nvCxnSpPr>
          <p:spPr>
            <a:xfrm flipV="1">
              <a:off x="3963988" y="4506693"/>
              <a:ext cx="1763712" cy="411201"/>
            </a:xfrm>
            <a:prstGeom prst="line">
              <a:avLst/>
            </a:prstGeom>
          </p:spPr>
          <p:style>
            <a:lnRef idx="2">
              <a:schemeClr val="accent1"/>
            </a:lnRef>
            <a:fillRef idx="0">
              <a:schemeClr val="accent1"/>
            </a:fillRef>
            <a:effectRef idx="1">
              <a:schemeClr val="accent1"/>
            </a:effectRef>
            <a:fontRef idx="minor">
              <a:schemeClr val="tx1"/>
            </a:fontRef>
          </p:style>
        </p:cxnSp>
        <p:sp>
          <p:nvSpPr>
            <p:cNvPr id="69" name="Rektangel 150"/>
            <p:cNvSpPr>
              <a:spLocks noChangeArrowheads="1"/>
            </p:cNvSpPr>
            <p:nvPr/>
          </p:nvSpPr>
          <p:spPr bwMode="auto">
            <a:xfrm>
              <a:off x="444500" y="3579506"/>
              <a:ext cx="793750" cy="49852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PC  A</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A</a:t>
              </a:r>
              <a:endPar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0" name="Rektangel 150"/>
            <p:cNvSpPr>
              <a:spLocks noChangeArrowheads="1"/>
            </p:cNvSpPr>
            <p:nvPr/>
          </p:nvSpPr>
          <p:spPr bwMode="auto">
            <a:xfrm>
              <a:off x="5695950" y="3600145"/>
              <a:ext cx="809625" cy="49852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PC  B</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FF0000"/>
                  </a:solidFill>
                  <a:effectLst/>
                  <a:uLnTx/>
                  <a:uFillTx/>
                  <a:latin typeface="Arial" panose="020B0604020202020204" pitchFamily="34" charset="0"/>
                  <a:ea typeface="+mn-ea"/>
                  <a:cs typeface="Arial" panose="020B0604020202020204" pitchFamily="34" charset="0"/>
                </a:rPr>
                <a:t>MAC  B</a:t>
              </a:r>
              <a:endParaRPr kumimoji="0" lang="en-US" sz="1200" b="0" i="0" u="none" strike="noStrike" kern="1200" cap="none" spc="0" normalizeH="0" baseline="0" noProof="1">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72" name="Rektangel 150"/>
            <p:cNvSpPr>
              <a:spLocks noChangeArrowheads="1"/>
            </p:cNvSpPr>
            <p:nvPr/>
          </p:nvSpPr>
          <p:spPr bwMode="auto">
            <a:xfrm>
              <a:off x="441325" y="6126095"/>
              <a:ext cx="801688" cy="49852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PC  D</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D</a:t>
              </a:r>
              <a:endPar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3" name="Rektangel 150"/>
            <p:cNvSpPr>
              <a:spLocks noChangeArrowheads="1"/>
            </p:cNvSpPr>
            <p:nvPr/>
          </p:nvSpPr>
          <p:spPr bwMode="auto">
            <a:xfrm>
              <a:off x="5695950" y="5972093"/>
              <a:ext cx="809625" cy="49852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PC  C</a:t>
              </a:r>
              <a:endParaRPr kumimoji="0" lang="en-US" altLang="zh-CN"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FF0000"/>
                  </a:solidFill>
                  <a:effectLst/>
                  <a:uLnTx/>
                  <a:uFillTx/>
                  <a:latin typeface="Arial" panose="020B0604020202020204" pitchFamily="34" charset="0"/>
                  <a:ea typeface="+mn-ea"/>
                  <a:cs typeface="Arial" panose="020B0604020202020204" pitchFamily="34" charset="0"/>
                </a:rPr>
                <a:t>MAC  B</a:t>
              </a:r>
              <a:endParaRPr kumimoji="0" lang="en-US" sz="1200" b="0" i="0" u="none" strike="noStrike" kern="1200" cap="none" spc="0" normalizeH="0" baseline="0" noProof="1">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74" name="Rektangel 150"/>
            <p:cNvSpPr>
              <a:spLocks noChangeArrowheads="1"/>
            </p:cNvSpPr>
            <p:nvPr/>
          </p:nvSpPr>
          <p:spPr bwMode="auto">
            <a:xfrm>
              <a:off x="2513013" y="5154454"/>
              <a:ext cx="766762" cy="27625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PORT 4</a:t>
              </a:r>
              <a:endPar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5" name="Rektangel 150"/>
            <p:cNvSpPr>
              <a:spLocks noChangeArrowheads="1"/>
            </p:cNvSpPr>
            <p:nvPr/>
          </p:nvSpPr>
          <p:spPr bwMode="auto">
            <a:xfrm>
              <a:off x="3935413" y="5173506"/>
              <a:ext cx="766762" cy="27625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PORT 3</a:t>
              </a:r>
              <a:endPar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6" name="Rektangel 150"/>
            <p:cNvSpPr>
              <a:spLocks noChangeArrowheads="1"/>
            </p:cNvSpPr>
            <p:nvPr/>
          </p:nvSpPr>
          <p:spPr bwMode="auto">
            <a:xfrm>
              <a:off x="3935413" y="4419372"/>
              <a:ext cx="766762" cy="27783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PORT 2</a:t>
              </a:r>
              <a:endPar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7" name="Rektangel 150"/>
            <p:cNvSpPr>
              <a:spLocks noChangeArrowheads="1"/>
            </p:cNvSpPr>
            <p:nvPr/>
          </p:nvSpPr>
          <p:spPr bwMode="auto">
            <a:xfrm>
              <a:off x="2495550" y="4441599"/>
              <a:ext cx="766763" cy="276251"/>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PORT 1</a:t>
              </a:r>
              <a:endParaRPr kumimoji="0" lang="en-US" sz="1200" b="0"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7" name="矩形 86"/>
            <p:cNvSpPr/>
            <p:nvPr/>
          </p:nvSpPr>
          <p:spPr>
            <a:xfrm>
              <a:off x="1238250" y="3690642"/>
              <a:ext cx="833438" cy="408025"/>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88" name="矩形 87"/>
            <p:cNvSpPr/>
            <p:nvPr/>
          </p:nvSpPr>
          <p:spPr>
            <a:xfrm>
              <a:off x="2905125" y="3690642"/>
              <a:ext cx="917575" cy="408025"/>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1534" name="TextBox 88"/>
            <p:cNvSpPr txBox="1"/>
            <p:nvPr/>
          </p:nvSpPr>
          <p:spPr>
            <a:xfrm>
              <a:off x="1277982" y="3795178"/>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rgbClr val="FF0000"/>
                  </a:solidFill>
                  <a:latin typeface="Arial" panose="020B0604020202020204" pitchFamily="34" charset="0"/>
                  <a:ea typeface="宋体" panose="02010600030101010101" pitchFamily="2" charset="-122"/>
                </a:rPr>
                <a:t>MAC  B</a:t>
              </a:r>
              <a:endParaRPr lang="zh-CN" altLang="en-US" sz="1000" dirty="0">
                <a:solidFill>
                  <a:srgbClr val="FF0000"/>
                </a:solidFill>
                <a:latin typeface="Arial" panose="020B0604020202020204" pitchFamily="34" charset="0"/>
                <a:ea typeface="宋体" panose="02010600030101010101" pitchFamily="2" charset="-122"/>
              </a:endParaRPr>
            </a:p>
          </p:txBody>
        </p:sp>
        <p:sp>
          <p:nvSpPr>
            <p:cNvPr id="21535" name="TextBox 89"/>
            <p:cNvSpPr txBox="1"/>
            <p:nvPr/>
          </p:nvSpPr>
          <p:spPr>
            <a:xfrm>
              <a:off x="2984454" y="3785653"/>
              <a:ext cx="83824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VLAN  60</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91" name="矩形 90"/>
            <p:cNvSpPr/>
            <p:nvPr/>
          </p:nvSpPr>
          <p:spPr>
            <a:xfrm>
              <a:off x="2071688" y="3690642"/>
              <a:ext cx="833437" cy="408025"/>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1537" name="TextBox 91"/>
            <p:cNvSpPr txBox="1"/>
            <p:nvPr/>
          </p:nvSpPr>
          <p:spPr>
            <a:xfrm>
              <a:off x="2111420" y="3795178"/>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a:t>
              </a:r>
              <a:r>
                <a:rPr lang="zh-CN" altLang="en-US" sz="1000" dirty="0">
                  <a:solidFill>
                    <a:schemeClr val="tx1"/>
                  </a:solidFill>
                  <a:latin typeface="Arial" panose="020B0604020202020204" pitchFamily="34" charset="0"/>
                  <a:ea typeface="宋体" panose="02010600030101010101" pitchFamily="2" charset="-122"/>
                </a:rPr>
                <a:t>  </a:t>
              </a:r>
              <a:r>
                <a:rPr lang="en-US" altLang="zh-CN" sz="1000" dirty="0">
                  <a:solidFill>
                    <a:schemeClr val="tx1"/>
                  </a:solidFill>
                  <a:latin typeface="Arial" panose="020B0604020202020204" pitchFamily="34" charset="0"/>
                  <a:ea typeface="宋体" panose="02010600030101010101" pitchFamily="2" charset="-122"/>
                </a:rPr>
                <a:t>A</a:t>
              </a:r>
              <a:endParaRPr lang="zh-CN" altLang="en-US" sz="1000" dirty="0">
                <a:solidFill>
                  <a:schemeClr val="tx1"/>
                </a:solidFill>
                <a:latin typeface="Arial" panose="020B0604020202020204" pitchFamily="34" charset="0"/>
                <a:ea typeface="宋体" panose="02010600030101010101" pitchFamily="2" charset="-122"/>
              </a:endParaRPr>
            </a:p>
          </p:txBody>
        </p:sp>
        <p:cxnSp>
          <p:nvCxnSpPr>
            <p:cNvPr id="94" name="直接箭头连接符 93"/>
            <p:cNvCxnSpPr/>
            <p:nvPr/>
          </p:nvCxnSpPr>
          <p:spPr>
            <a:xfrm>
              <a:off x="1984375" y="4181225"/>
              <a:ext cx="873125" cy="160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 name="圆角矩形 37"/>
            <p:cNvSpPr/>
            <p:nvPr/>
          </p:nvSpPr>
          <p:spPr>
            <a:xfrm>
              <a:off x="196850" y="3614435"/>
              <a:ext cx="6584950" cy="1154220"/>
            </a:xfrm>
            <a:prstGeom prst="roundRect">
              <a:avLst/>
            </a:prstGeom>
            <a:gradFill flip="none" rotWithShape="1">
              <a:gsLst>
                <a:gs pos="61000">
                  <a:schemeClr val="accent1">
                    <a:lumMod val="20000"/>
                    <a:lumOff val="80000"/>
                    <a:alpha val="0"/>
                  </a:schemeClr>
                </a:gs>
                <a:gs pos="100000">
                  <a:schemeClr val="accent1">
                    <a:tint val="50000"/>
                    <a:shade val="100000"/>
                    <a:satMod val="35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6" name="TextBox 95"/>
            <p:cNvSpPr txBox="1"/>
            <p:nvPr/>
          </p:nvSpPr>
          <p:spPr>
            <a:xfrm>
              <a:off x="6948488" y="3127026"/>
              <a:ext cx="2000250" cy="1108179"/>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latin typeface="+mn-ea"/>
                  <a:ea typeface="+mn-ea"/>
                  <a:cs typeface="+mn-cs"/>
                </a:rPr>
                <a:t>SVL-</a:t>
              </a:r>
              <a:r>
                <a:rPr kumimoji="0" lang="zh-CN" altLang="en-US" b="1" kern="1200" cap="none" spc="0" normalizeH="0" baseline="0" noProof="0" dirty="0">
                  <a:latin typeface="+mn-ea"/>
                  <a:ea typeface="+mn-ea"/>
                  <a:cs typeface="+mn-cs"/>
                </a:rPr>
                <a:t>枯木又逢春</a:t>
              </a:r>
              <a:endParaRPr kumimoji="0" lang="en-US" altLang="zh-CN" b="1" kern="1200" cap="none" spc="0" normalizeH="0" baseline="0" noProof="0" dirty="0">
                <a:latin typeface="+mn-ea"/>
                <a:ea typeface="+mn-ea"/>
                <a:cs typeface="+mn-cs"/>
              </a:endParaRPr>
            </a:p>
            <a:p>
              <a:pPr marR="0" defTabSz="914400" eaLnBrk="1" hangingPunct="1">
                <a:buClrTx/>
                <a:buSzTx/>
                <a:buFontTx/>
                <a:buNone/>
                <a:defRPr/>
              </a:pPr>
              <a:endParaRPr kumimoji="0" lang="en-US" altLang="zh-CN" sz="1200" b="1" kern="1200" cap="none" spc="0" normalizeH="0" baseline="0" noProof="0" dirty="0">
                <a:latin typeface="+mn-ea"/>
                <a:ea typeface="+mn-ea"/>
                <a:cs typeface="+mn-cs"/>
              </a:endParaRPr>
            </a:p>
            <a:p>
              <a:pPr marR="0" defTabSz="914400" eaLnBrk="1" hangingPunct="1">
                <a:buClrTx/>
                <a:buSzTx/>
                <a:buFontTx/>
                <a:buNone/>
                <a:defRPr/>
              </a:pPr>
              <a:r>
                <a:rPr kumimoji="0" lang="zh-CN" altLang="en-US" sz="1200" b="1" kern="1200" cap="none" spc="0" normalizeH="0" baseline="0" noProof="0" dirty="0">
                  <a:solidFill>
                    <a:srgbClr val="00B0F0"/>
                  </a:solidFill>
                  <a:latin typeface="+mn-ea"/>
                  <a:ea typeface="+mn-ea"/>
                  <a:cs typeface="+mn-cs"/>
                </a:rPr>
                <a:t>随着</a:t>
              </a:r>
              <a:r>
                <a:rPr kumimoji="0" lang="en-US" altLang="zh-CN" sz="1200" b="1" kern="1200" cap="none" spc="0" normalizeH="0" baseline="0" noProof="0" dirty="0">
                  <a:solidFill>
                    <a:srgbClr val="00B0F0"/>
                  </a:solidFill>
                  <a:latin typeface="+mn-ea"/>
                  <a:ea typeface="+mn-ea"/>
                  <a:cs typeface="+mn-cs"/>
                </a:rPr>
                <a:t>MPLS</a:t>
              </a:r>
              <a:r>
                <a:rPr kumimoji="0" lang="zh-CN" altLang="en-US" sz="1200" b="1" kern="1200" cap="none" spc="0" normalizeH="0" baseline="0" noProof="0" dirty="0">
                  <a:solidFill>
                    <a:srgbClr val="00B0F0"/>
                  </a:solidFill>
                  <a:latin typeface="+mn-ea"/>
                  <a:ea typeface="+mn-ea"/>
                  <a:cs typeface="+mn-cs"/>
                </a:rPr>
                <a:t>应用的不断扩大，</a:t>
              </a:r>
              <a:r>
                <a:rPr kumimoji="0" lang="en-US" altLang="zh-CN" sz="1200" b="1" kern="1200" cap="none" spc="0" normalizeH="0" baseline="0" noProof="0" dirty="0">
                  <a:solidFill>
                    <a:srgbClr val="00B0F0"/>
                  </a:solidFill>
                  <a:latin typeface="+mn-ea"/>
                  <a:ea typeface="+mn-ea"/>
                  <a:cs typeface="+mn-cs"/>
                </a:rPr>
                <a:t>SVL</a:t>
              </a:r>
              <a:r>
                <a:rPr kumimoji="0" lang="zh-CN" altLang="en-US" sz="1200" b="1" kern="1200" cap="none" spc="0" normalizeH="0" baseline="0" noProof="0" dirty="0">
                  <a:solidFill>
                    <a:srgbClr val="00B0F0"/>
                  </a:solidFill>
                  <a:latin typeface="+mn-ea"/>
                  <a:ea typeface="+mn-ea"/>
                  <a:cs typeface="+mn-cs"/>
                </a:rPr>
                <a:t>方式在</a:t>
              </a:r>
              <a:r>
                <a:rPr kumimoji="0" lang="en-US" altLang="zh-CN" sz="1200" b="1" kern="1200" cap="none" spc="0" normalizeH="0" baseline="0" noProof="0" dirty="0">
                  <a:solidFill>
                    <a:srgbClr val="00B0F0"/>
                  </a:solidFill>
                  <a:latin typeface="+mn-ea"/>
                  <a:ea typeface="+mn-ea"/>
                  <a:cs typeface="+mn-cs"/>
                </a:rPr>
                <a:t>VPLS</a:t>
              </a:r>
              <a:r>
                <a:rPr kumimoji="0" lang="zh-CN" altLang="en-US" sz="1200" b="1" kern="1200" cap="none" spc="0" normalizeH="0" baseline="0" noProof="0" dirty="0">
                  <a:solidFill>
                    <a:srgbClr val="00B0F0"/>
                  </a:solidFill>
                  <a:latin typeface="+mn-ea"/>
                  <a:ea typeface="+mn-ea"/>
                  <a:cs typeface="+mn-cs"/>
                </a:rPr>
                <a:t>应用中又逐渐找到了用武之地。</a:t>
              </a:r>
              <a:endParaRPr kumimoji="0" lang="zh-CN" altLang="en-US" sz="1200" b="1" kern="1200" cap="none" spc="0" normalizeH="0" baseline="0" noProof="0" dirty="0">
                <a:solidFill>
                  <a:srgbClr val="00B0F0"/>
                </a:solidFill>
                <a:latin typeface="+mn-ea"/>
                <a:ea typeface="+mn-ea"/>
                <a:cs typeface="+mn-cs"/>
              </a:endParaRPr>
            </a:p>
          </p:txBody>
        </p:sp>
        <p:sp>
          <p:nvSpPr>
            <p:cNvPr id="100" name="下箭头 99"/>
            <p:cNvSpPr/>
            <p:nvPr/>
          </p:nvSpPr>
          <p:spPr>
            <a:xfrm rot="1673810">
              <a:off x="3279775" y="2390357"/>
              <a:ext cx="493713" cy="1076426"/>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1"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支持</a:t>
            </a: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VLAN</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的二层交换原理</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21510"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21511"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2530" name="组合 17"/>
          <p:cNvGrpSpPr/>
          <p:nvPr/>
        </p:nvGrpSpPr>
        <p:grpSpPr>
          <a:xfrm>
            <a:off x="196850" y="1019175"/>
            <a:ext cx="8404225" cy="4651375"/>
            <a:chOff x="196850" y="1019175"/>
            <a:chExt cx="8404225" cy="4651375"/>
          </a:xfrm>
        </p:grpSpPr>
        <p:grpSp>
          <p:nvGrpSpPr>
            <p:cNvPr id="22534" name="Gruppe 91"/>
            <p:cNvGrpSpPr/>
            <p:nvPr/>
          </p:nvGrpSpPr>
          <p:grpSpPr>
            <a:xfrm>
              <a:off x="196850" y="1168400"/>
              <a:ext cx="1403350" cy="1389063"/>
              <a:chOff x="1071835" y="2920232"/>
              <a:chExt cx="1427572" cy="1413777"/>
            </a:xfrm>
          </p:grpSpPr>
          <p:sp>
            <p:nvSpPr>
              <p:cNvPr id="15"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Ellipse 45"/>
              <p:cNvSpPr/>
              <p:nvPr/>
            </p:nvSpPr>
            <p:spPr bwMode="auto">
              <a:xfrm>
                <a:off x="1283387" y="2950932"/>
                <a:ext cx="1027077" cy="765863"/>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12302" name="TextBox 17"/>
            <p:cNvSpPr txBox="1">
              <a:spLocks noChangeArrowheads="1"/>
            </p:cNvSpPr>
            <p:nvPr/>
          </p:nvSpPr>
          <p:spPr bwMode="auto">
            <a:xfrm>
              <a:off x="631825" y="1666875"/>
              <a:ext cx="658813" cy="368300"/>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b="1" kern="1200" cap="none" spc="0" normalizeH="0" baseline="0" noProof="0" dirty="0">
                  <a:latin typeface="+mn-ea"/>
                  <a:ea typeface="+mn-ea"/>
                  <a:cs typeface="Arial" panose="020B0604020202020204" pitchFamily="34" charset="0"/>
                </a:rPr>
                <a:t>IVL</a:t>
              </a:r>
              <a:endParaRPr kumimoji="0" lang="en-US" b="1" kern="1200" cap="none" spc="0" normalizeH="0" baseline="0" noProof="0" dirty="0">
                <a:latin typeface="+mn-ea"/>
                <a:ea typeface="+mn-ea"/>
                <a:cs typeface="Arial" panose="020B0604020202020204" pitchFamily="34" charset="0"/>
              </a:endParaRPr>
            </a:p>
          </p:txBody>
        </p:sp>
        <p:sp>
          <p:nvSpPr>
            <p:cNvPr id="21" name="TextBox 20"/>
            <p:cNvSpPr txBox="1"/>
            <p:nvPr/>
          </p:nvSpPr>
          <p:spPr>
            <a:xfrm>
              <a:off x="1971675" y="1019175"/>
              <a:ext cx="6515100" cy="1077913"/>
            </a:xfrm>
            <a:prstGeom prst="rect">
              <a:avLst/>
            </a:prstGeom>
            <a:noFill/>
          </p:spPr>
          <p:txBody>
            <a:bodyPr>
              <a:spAutoFit/>
            </a:bodyPr>
            <a:lstStyle/>
            <a:p>
              <a:pPr marR="0" defTabSz="914400" eaLnBrk="1" hangingPunct="1">
                <a:buClrTx/>
                <a:buSzTx/>
                <a:buFontTx/>
                <a:buNone/>
                <a:defRPr/>
              </a:pPr>
              <a:r>
                <a:rPr kumimoji="0" lang="en-US" altLang="zh-CN" sz="1600" kern="1200" cap="none" spc="0" normalizeH="0" baseline="0" noProof="0" dirty="0">
                  <a:latin typeface="+mn-ea"/>
                  <a:ea typeface="+mn-ea"/>
                  <a:cs typeface="+mn-cs"/>
                </a:rPr>
                <a:t>IVL</a:t>
              </a:r>
              <a:r>
                <a:rPr kumimoji="0" lang="zh-CN" altLang="en-US" sz="1600" kern="1200" cap="none" spc="0" normalizeH="0" baseline="0" noProof="0" dirty="0">
                  <a:latin typeface="+mn-ea"/>
                  <a:ea typeface="+mn-ea"/>
                  <a:cs typeface="+mn-cs"/>
                </a:rPr>
                <a:t>（</a:t>
              </a:r>
              <a:r>
                <a:rPr kumimoji="0" lang="en-US" altLang="zh-CN" sz="1600" kern="1200" cap="none" spc="0" normalizeH="0" baseline="0" noProof="0" dirty="0">
                  <a:latin typeface="+mn-ea"/>
                  <a:ea typeface="+mn-ea"/>
                  <a:cs typeface="+mn-cs"/>
                </a:rPr>
                <a:t>Independent VLAN Learning</a:t>
              </a:r>
              <a:r>
                <a:rPr kumimoji="0" lang="zh-CN" altLang="en-US" sz="1600" kern="1200" cap="none" spc="0" normalizeH="0" baseline="0" noProof="0" dirty="0">
                  <a:latin typeface="+mn-ea"/>
                  <a:ea typeface="+mn-ea"/>
                  <a:cs typeface="+mn-cs"/>
                </a:rPr>
                <a:t>）方式的交换机在学习</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地址并建立</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地址表的过程中同时附加</a:t>
              </a:r>
              <a:r>
                <a:rPr kumimoji="0" lang="en-US" altLang="zh-CN" sz="1600" kern="1200" cap="none" spc="0" normalizeH="0" baseline="0" noProof="0" dirty="0">
                  <a:latin typeface="+mn-ea"/>
                  <a:ea typeface="+mn-ea"/>
                  <a:cs typeface="+mn-cs"/>
                </a:rPr>
                <a:t>VLAN ID</a:t>
              </a:r>
              <a:r>
                <a:rPr kumimoji="0" lang="zh-CN" altLang="en-US" sz="1600" kern="1200" cap="none" spc="0" normalizeH="0" baseline="0" noProof="0" dirty="0">
                  <a:latin typeface="+mn-ea"/>
                  <a:ea typeface="+mn-ea"/>
                  <a:cs typeface="+mn-cs"/>
                </a:rPr>
                <a:t>，同一个</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地址可以出现在不同的</a:t>
              </a:r>
              <a:r>
                <a:rPr kumimoji="0" lang="en-US" altLang="zh-CN" sz="1600" kern="1200" cap="none" spc="0" normalizeH="0" baseline="0" noProof="0" dirty="0">
                  <a:latin typeface="+mn-ea"/>
                  <a:ea typeface="+mn-ea"/>
                  <a:cs typeface="+mn-cs"/>
                </a:rPr>
                <a:t>VLAN</a:t>
              </a:r>
              <a:r>
                <a:rPr kumimoji="0" lang="zh-CN" altLang="en-US" sz="1600" kern="1200" cap="none" spc="0" normalizeH="0" baseline="0" noProof="0" dirty="0">
                  <a:latin typeface="+mn-ea"/>
                  <a:ea typeface="+mn-ea"/>
                  <a:cs typeface="+mn-cs"/>
                </a:rPr>
                <a:t>中，这样的方式也可以理解为每个</a:t>
              </a:r>
              <a:r>
                <a:rPr kumimoji="0" lang="en-US" altLang="zh-CN" sz="1600" kern="1200" cap="none" spc="0" normalizeH="0" baseline="0" noProof="0" dirty="0">
                  <a:latin typeface="+mn-ea"/>
                  <a:ea typeface="+mn-ea"/>
                  <a:cs typeface="+mn-cs"/>
                </a:rPr>
                <a:t>VLAN</a:t>
              </a:r>
              <a:r>
                <a:rPr kumimoji="0" lang="zh-CN" altLang="en-US" sz="1600" kern="1200" cap="none" spc="0" normalizeH="0" baseline="0" noProof="0" dirty="0">
                  <a:latin typeface="+mn-ea"/>
                  <a:ea typeface="+mn-ea"/>
                  <a:cs typeface="+mn-cs"/>
                </a:rPr>
                <a:t>都有自己独立的</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地址表。</a:t>
              </a:r>
              <a:endParaRPr kumimoji="0" lang="zh-CN" altLang="en-US" sz="1600" kern="1200" cap="none" spc="0" normalizeH="0" baseline="0" noProof="0" dirty="0">
                <a:latin typeface="+mn-ea"/>
                <a:ea typeface="+mn-ea"/>
                <a:cs typeface="+mn-cs"/>
              </a:endParaRPr>
            </a:p>
          </p:txBody>
        </p:sp>
        <p:sp>
          <p:nvSpPr>
            <p:cNvPr id="22" name="TextBox 21"/>
            <p:cNvSpPr txBox="1"/>
            <p:nvPr/>
          </p:nvSpPr>
          <p:spPr>
            <a:xfrm>
              <a:off x="404813" y="2733675"/>
              <a:ext cx="8196262" cy="1816100"/>
            </a:xfrm>
            <a:prstGeom prst="rect">
              <a:avLst/>
            </a:prstGeom>
            <a:noFill/>
          </p:spPr>
          <p:txBody>
            <a:bodyPr>
              <a:spAutoFit/>
            </a:bodyPr>
            <a:lstStyle/>
            <a:p>
              <a:pPr marR="0" defTabSz="914400" eaLnBrk="1" hangingPunct="1">
                <a:buClrTx/>
                <a:buSzTx/>
                <a:buFontTx/>
                <a:buNone/>
                <a:defRPr/>
              </a:pPr>
              <a:r>
                <a:rPr kumimoji="0" lang="en-US" altLang="zh-CN" sz="1400" kern="1200" cap="none" spc="0" normalizeH="0" baseline="0" noProof="0" dirty="0">
                  <a:latin typeface="+mn-ea"/>
                  <a:ea typeface="+mn-ea"/>
                  <a:cs typeface="+mn-cs"/>
                </a:rPr>
                <a:t>IVL</a:t>
              </a:r>
              <a:r>
                <a:rPr kumimoji="0" lang="zh-CN" altLang="en-US" sz="1400" kern="1200" cap="none" spc="0" normalizeH="0" baseline="0" noProof="0" dirty="0">
                  <a:latin typeface="+mn-ea"/>
                  <a:ea typeface="+mn-ea"/>
                  <a:cs typeface="+mn-cs"/>
                </a:rPr>
                <a:t>的二层转发基本流程如下：</a:t>
              </a: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1</a:t>
              </a:r>
              <a:r>
                <a:rPr kumimoji="0" lang="zh-CN" altLang="en-US" sz="1400" kern="1200" cap="none" spc="0" normalizeH="0" baseline="0" noProof="0" dirty="0">
                  <a:latin typeface="+mn-ea"/>
                  <a:ea typeface="+mn-ea"/>
                  <a:cs typeface="+mn-cs"/>
                </a:rPr>
                <a:t>）  根据接收到的以太网帧的 源</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VLAN-ID </a:t>
              </a:r>
              <a:r>
                <a:rPr kumimoji="0" lang="zh-CN" altLang="en-US" sz="1400" kern="1200" cap="none" spc="0" normalizeH="0" baseline="0" noProof="0" dirty="0">
                  <a:latin typeface="+mn-ea"/>
                  <a:ea typeface="+mn-ea"/>
                  <a:cs typeface="+mn-cs"/>
                </a:rPr>
                <a:t>信息添加或刷新</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地址表项；</a:t>
              </a:r>
              <a:endParaRPr kumimoji="0" lang="zh-CN" altLang="en-US" sz="1400" kern="1200" cap="none" spc="0" normalizeH="0" baseline="0" noProof="0" dirty="0">
                <a:latin typeface="+mn-ea"/>
                <a:ea typeface="+mn-ea"/>
                <a:cs typeface="+mn-cs"/>
              </a:endParaRPr>
            </a:p>
            <a:p>
              <a:pPr marR="0" defTabSz="914400" eaLnBrk="1" hangingPunct="1">
                <a:buClrTx/>
                <a:buSzTx/>
                <a:buFontTx/>
                <a:buNone/>
                <a:defRPr/>
              </a:pP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2</a:t>
              </a:r>
              <a:r>
                <a:rPr kumimoji="0" lang="zh-CN" altLang="en-US" sz="1400" kern="1200" cap="none" spc="0" normalizeH="0" baseline="0" noProof="0" dirty="0">
                  <a:latin typeface="+mn-ea"/>
                  <a:ea typeface="+mn-ea"/>
                  <a:cs typeface="+mn-cs"/>
                </a:rPr>
                <a:t>）  根据 目的</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VLAN-ID </a:t>
              </a:r>
              <a:r>
                <a:rPr kumimoji="0" lang="zh-CN" altLang="en-US" sz="1400" kern="1200" cap="none" spc="0" normalizeH="0" baseline="0" noProof="0" dirty="0">
                  <a:latin typeface="+mn-ea"/>
                  <a:ea typeface="+mn-ea"/>
                  <a:cs typeface="+mn-cs"/>
                </a:rPr>
                <a:t>查找</a:t>
              </a:r>
              <a:r>
                <a:rPr kumimoji="0" lang="en-US" altLang="zh-CN" sz="1400" kern="1200" cap="none" spc="0" normalizeH="0" baseline="0" noProof="0" dirty="0">
                  <a:latin typeface="+mn-ea"/>
                  <a:ea typeface="+mn-ea"/>
                  <a:cs typeface="+mn-cs"/>
                </a:rPr>
                <a:t>MAC</a:t>
              </a:r>
              <a:r>
                <a:rPr kumimoji="0" lang="zh-CN" altLang="en-US" sz="1400" kern="1200" cap="none" spc="0" normalizeH="0" baseline="0" noProof="0" dirty="0">
                  <a:latin typeface="+mn-ea"/>
                  <a:ea typeface="+mn-ea"/>
                  <a:cs typeface="+mn-cs"/>
                </a:rPr>
                <a:t>地址表项，如果没有找到匹配项，</a:t>
              </a: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r>
                <a:rPr kumimoji="0" lang="en-US" altLang="zh-CN" sz="1400" kern="1200" cap="none" spc="0" normalizeH="0" baseline="0" noProof="0" dirty="0">
                  <a:latin typeface="+mn-ea"/>
                  <a:ea typeface="+mn-ea"/>
                  <a:cs typeface="+mn-cs"/>
                </a:rPr>
                <a:t>        </a:t>
              </a:r>
              <a:r>
                <a:rPr kumimoji="0" lang="zh-CN" altLang="en-US" sz="1400" kern="1200" cap="none" spc="0" normalizeH="0" baseline="0" noProof="0" dirty="0">
                  <a:latin typeface="+mn-ea"/>
                  <a:ea typeface="+mn-ea"/>
                  <a:cs typeface="+mn-cs"/>
                </a:rPr>
                <a:t>那么在</a:t>
              </a:r>
              <a:r>
                <a:rPr kumimoji="0" lang="en-US" altLang="zh-CN" sz="1400" kern="1200" cap="none" spc="0" normalizeH="0" baseline="0" noProof="0" dirty="0">
                  <a:latin typeface="+mn-ea"/>
                  <a:ea typeface="+mn-ea"/>
                  <a:cs typeface="+mn-cs"/>
                </a:rPr>
                <a:t>VLAN-ID</a:t>
              </a:r>
              <a:r>
                <a:rPr kumimoji="0" lang="zh-CN" altLang="en-US" sz="1400" kern="1200" cap="none" spc="0" normalizeH="0" baseline="0" noProof="0" dirty="0">
                  <a:latin typeface="+mn-ea"/>
                  <a:ea typeface="+mn-ea"/>
                  <a:cs typeface="+mn-cs"/>
                </a:rPr>
                <a:t>对应的</a:t>
              </a:r>
              <a:r>
                <a:rPr kumimoji="0" lang="en-US" altLang="zh-CN" sz="1400" kern="1200" cap="none" spc="0" normalizeH="0" baseline="0" noProof="0" dirty="0">
                  <a:latin typeface="+mn-ea"/>
                  <a:ea typeface="+mn-ea"/>
                  <a:cs typeface="+mn-cs"/>
                </a:rPr>
                <a:t>VLAN</a:t>
              </a:r>
              <a:r>
                <a:rPr kumimoji="0" lang="zh-CN" altLang="en-US" sz="1400" kern="1200" cap="none" spc="0" normalizeH="0" baseline="0" noProof="0" dirty="0">
                  <a:latin typeface="+mn-ea"/>
                  <a:ea typeface="+mn-ea"/>
                  <a:cs typeface="+mn-cs"/>
                </a:rPr>
                <a:t>内广播；</a:t>
              </a:r>
              <a:endParaRPr kumimoji="0" lang="zh-CN" altLang="en-US" sz="1400" kern="1200" cap="none" spc="0" normalizeH="0" baseline="0" noProof="0" dirty="0">
                <a:latin typeface="+mn-ea"/>
                <a:ea typeface="+mn-ea"/>
                <a:cs typeface="+mn-cs"/>
              </a:endParaRPr>
            </a:p>
            <a:p>
              <a:pPr marR="0" defTabSz="914400" eaLnBrk="1" hangingPunct="1">
                <a:buClrTx/>
                <a:buSzTx/>
                <a:buFontTx/>
                <a:buNone/>
                <a:defRPr/>
              </a:pPr>
              <a:r>
                <a:rPr kumimoji="0" lang="zh-CN" altLang="en-US" sz="1400" kern="1200" cap="none" spc="0" normalizeH="0" baseline="0" noProof="0" dirty="0">
                  <a:latin typeface="+mn-ea"/>
                  <a:ea typeface="+mn-ea"/>
                  <a:cs typeface="+mn-cs"/>
                </a:rPr>
                <a:t>（</a:t>
              </a:r>
              <a:r>
                <a:rPr kumimoji="0" lang="en-US" altLang="zh-CN" sz="1400" kern="1200" cap="none" spc="0" normalizeH="0" baseline="0" noProof="0" dirty="0">
                  <a:latin typeface="+mn-ea"/>
                  <a:ea typeface="+mn-ea"/>
                  <a:cs typeface="+mn-cs"/>
                </a:rPr>
                <a:t>3</a:t>
              </a:r>
              <a:r>
                <a:rPr kumimoji="0" lang="zh-CN" altLang="en-US" sz="1400" kern="1200" cap="none" spc="0" normalizeH="0" baseline="0" noProof="0" dirty="0">
                  <a:latin typeface="+mn-ea"/>
                  <a:ea typeface="+mn-ea"/>
                  <a:cs typeface="+mn-cs"/>
                </a:rPr>
                <a:t>）  如果能够找到匹配表项，则向表项所示的对应端口转发，</a:t>
              </a:r>
              <a:endParaRPr kumimoji="0" lang="en-US" altLang="zh-CN" sz="1400" kern="1200" cap="none" spc="0" normalizeH="0" baseline="0" noProof="0" dirty="0">
                <a:latin typeface="+mn-ea"/>
                <a:ea typeface="+mn-ea"/>
                <a:cs typeface="+mn-cs"/>
              </a:endParaRPr>
            </a:p>
            <a:p>
              <a:pPr marR="0" defTabSz="914400" eaLnBrk="1" hangingPunct="1">
                <a:buClrTx/>
                <a:buSzTx/>
                <a:buFontTx/>
                <a:buNone/>
                <a:defRPr/>
              </a:pPr>
              <a:r>
                <a:rPr kumimoji="0" lang="en-US" altLang="zh-CN" sz="1400" kern="1200" cap="none" spc="0" normalizeH="0" baseline="0" noProof="0" dirty="0">
                  <a:latin typeface="+mn-ea"/>
                  <a:ea typeface="+mn-ea"/>
                  <a:cs typeface="+mn-cs"/>
                </a:rPr>
                <a:t>        </a:t>
              </a:r>
              <a:r>
                <a:rPr kumimoji="0" lang="zh-CN" altLang="en-US" sz="1400" kern="1200" cap="none" spc="0" normalizeH="0" baseline="0" noProof="0" dirty="0">
                  <a:latin typeface="+mn-ea"/>
                  <a:ea typeface="+mn-ea"/>
                  <a:cs typeface="+mn-cs"/>
                </a:rPr>
                <a:t>但是如果表项所示端口与收到以太网帧的端口相同，则丢弃该帧。</a:t>
              </a:r>
              <a:endParaRPr kumimoji="0" lang="zh-CN" altLang="en-US" sz="1400" kern="1200" cap="none" spc="0" normalizeH="0" baseline="0" noProof="0" dirty="0">
                <a:latin typeface="+mn-ea"/>
                <a:ea typeface="+mn-ea"/>
                <a:cs typeface="+mn-cs"/>
              </a:endParaRPr>
            </a:p>
            <a:p>
              <a:pPr marR="0" defTabSz="914400" eaLnBrk="1" hangingPunct="1">
                <a:buClrTx/>
                <a:buSzTx/>
                <a:buFontTx/>
                <a:buNone/>
                <a:defRPr/>
              </a:pPr>
              <a:endParaRPr kumimoji="0" lang="en-US" altLang="zh-CN" sz="1400" kern="1200" cap="none" spc="0" normalizeH="0" baseline="0" noProof="0" dirty="0">
                <a:latin typeface="+mn-ea"/>
                <a:ea typeface="+mn-ea"/>
                <a:cs typeface="+mn-cs"/>
              </a:endParaRPr>
            </a:p>
          </p:txBody>
        </p:sp>
        <p:sp>
          <p:nvSpPr>
            <p:cNvPr id="23" name="TextBox 22"/>
            <p:cNvSpPr txBox="1"/>
            <p:nvPr/>
          </p:nvSpPr>
          <p:spPr>
            <a:xfrm>
              <a:off x="331788" y="4746625"/>
              <a:ext cx="8196262" cy="923925"/>
            </a:xfrm>
            <a:prstGeom prst="rect">
              <a:avLst/>
            </a:prstGeom>
            <a:noFill/>
          </p:spPr>
          <p:txBody>
            <a:bodyPr>
              <a:spAutoFit/>
            </a:bodyPr>
            <a:lstStyle/>
            <a:p>
              <a:pPr marR="0" defTabSz="914400" eaLnBrk="1" hangingPunct="1">
                <a:buClrTx/>
                <a:buSzTx/>
                <a:buFontTx/>
                <a:buNone/>
                <a:defRPr/>
              </a:pPr>
              <a:r>
                <a:rPr kumimoji="0" lang="en-US" altLang="zh-CN" kern="1200" cap="none" spc="0" normalizeH="0" baseline="0" noProof="0" dirty="0">
                  <a:latin typeface="+mn-ea"/>
                  <a:ea typeface="+mn-ea"/>
                  <a:cs typeface="+mn-cs"/>
                </a:rPr>
                <a:t>IVL</a:t>
              </a:r>
              <a:r>
                <a:rPr kumimoji="0" lang="zh-CN" altLang="en-US" kern="1200" cap="none" spc="0" normalizeH="0" baseline="0" noProof="0" dirty="0">
                  <a:latin typeface="+mn-ea"/>
                  <a:ea typeface="+mn-ea"/>
                  <a:cs typeface="+mn-cs"/>
                </a:rPr>
                <a:t>方式的二层交换机转发流程更加清晰，</a:t>
              </a:r>
              <a:r>
                <a:rPr kumimoji="0" lang="en-US" altLang="zh-CN" kern="1200" cap="none" spc="0" normalizeH="0" baseline="0" noProof="0" dirty="0">
                  <a:latin typeface="+mn-ea"/>
                  <a:ea typeface="+mn-ea"/>
                  <a:cs typeface="+mn-cs"/>
                </a:rPr>
                <a:t>VLAN</a:t>
              </a:r>
              <a:r>
                <a:rPr kumimoji="0" lang="zh-CN" altLang="en-US" kern="1200" cap="none" spc="0" normalizeH="0" baseline="0" noProof="0" dirty="0">
                  <a:latin typeface="+mn-ea"/>
                  <a:ea typeface="+mn-ea"/>
                  <a:cs typeface="+mn-cs"/>
                </a:rPr>
                <a:t>之间不会互相影响，目前实际应用中的二层交换机大多采用这种方式。 </a:t>
              </a:r>
              <a:r>
                <a:rPr kumimoji="0" lang="en-US" altLang="zh-CN" kern="1200" cap="none" spc="0" normalizeH="0" baseline="0" noProof="0" dirty="0">
                  <a:latin typeface="+mn-ea"/>
                  <a:ea typeface="+mn-ea"/>
                  <a:cs typeface="+mn-cs"/>
                </a:rPr>
                <a:t>SVL</a:t>
              </a:r>
              <a:r>
                <a:rPr kumimoji="0" lang="zh-CN" altLang="en-US" kern="1200" cap="none" spc="0" normalizeH="0" baseline="0" noProof="0" dirty="0">
                  <a:latin typeface="+mn-ea"/>
                  <a:ea typeface="+mn-ea"/>
                  <a:cs typeface="+mn-cs"/>
                </a:rPr>
                <a:t>方式交换机上可能遇到的转发问题，在</a:t>
              </a:r>
              <a:r>
                <a:rPr kumimoji="0" lang="en-US" altLang="zh-CN" kern="1200" cap="none" spc="0" normalizeH="0" baseline="0" noProof="0" dirty="0">
                  <a:latin typeface="+mn-ea"/>
                  <a:ea typeface="+mn-ea"/>
                  <a:cs typeface="+mn-cs"/>
                </a:rPr>
                <a:t>IVL</a:t>
              </a:r>
              <a:r>
                <a:rPr kumimoji="0" lang="zh-CN" altLang="en-US" kern="1200" cap="none" spc="0" normalizeH="0" baseline="0" noProof="0" dirty="0">
                  <a:latin typeface="+mn-ea"/>
                  <a:ea typeface="+mn-ea"/>
                  <a:cs typeface="+mn-cs"/>
                </a:rPr>
                <a:t>交换机中得以解决。</a:t>
              </a:r>
              <a:endParaRPr kumimoji="0" lang="en-US" altLang="zh-CN" kern="1200" cap="none" spc="0" normalizeH="0" baseline="0" noProof="0" dirty="0">
                <a:latin typeface="+mn-ea"/>
                <a:ea typeface="+mn-ea"/>
                <a:cs typeface="+mn-cs"/>
              </a:endParaRPr>
            </a:p>
          </p:txBody>
        </p:sp>
      </p:grpSp>
      <p:sp>
        <p:nvSpPr>
          <p:cNvPr id="11"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支持</a:t>
            </a: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VLAN</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的二层交换原理</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22532"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22533"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1"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VLAN</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间通信</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23555"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23556"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266700" y="762000"/>
            <a:ext cx="8610600" cy="5334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1"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VLAN</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间通信</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24579"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24580"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pic>
        <p:nvPicPr>
          <p:cNvPr id="24581" name="图片 2"/>
          <p:cNvPicPr>
            <a:picLocks noChangeAspect="1"/>
          </p:cNvPicPr>
          <p:nvPr/>
        </p:nvPicPr>
        <p:blipFill>
          <a:blip r:embed="rId2"/>
          <a:stretch>
            <a:fillRect/>
          </a:stretch>
        </p:blipFill>
        <p:spPr>
          <a:xfrm>
            <a:off x="609600" y="1905000"/>
            <a:ext cx="7869238" cy="29718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5602" name="组合 37"/>
          <p:cNvGrpSpPr/>
          <p:nvPr/>
        </p:nvGrpSpPr>
        <p:grpSpPr>
          <a:xfrm>
            <a:off x="379413" y="1139825"/>
            <a:ext cx="7797800" cy="5386388"/>
            <a:chOff x="379413" y="1139885"/>
            <a:chExt cx="7797800" cy="5386812"/>
          </a:xfrm>
        </p:grpSpPr>
        <p:sp>
          <p:nvSpPr>
            <p:cNvPr id="12300" name="TextBox 13"/>
            <p:cNvSpPr txBox="1">
              <a:spLocks noChangeArrowheads="1"/>
            </p:cNvSpPr>
            <p:nvPr/>
          </p:nvSpPr>
          <p:spPr bwMode="auto">
            <a:xfrm>
              <a:off x="379413" y="1139885"/>
              <a:ext cx="6259512" cy="2308407"/>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1200" kern="1200" cap="none" spc="0" normalizeH="0" baseline="0" noProof="0" dirty="0">
                  <a:latin typeface="+mn-ea"/>
                  <a:ea typeface="+mn-ea"/>
                  <a:cs typeface="+mn-cs"/>
                </a:rPr>
                <a:t>    </a:t>
              </a:r>
              <a:r>
                <a:rPr kumimoji="0" lang="zh-CN" altLang="en-US" sz="1200" kern="1200" cap="none" spc="0" normalizeH="0" baseline="0" noProof="0" dirty="0">
                  <a:latin typeface="+mn-ea"/>
                  <a:ea typeface="+mn-ea"/>
                  <a:cs typeface="+mn-cs"/>
                </a:rPr>
                <a:t>早期的网络中一般使用二层交换机来搭建局域网，而不同局域网之间的网络互通由路由器来完成。那时的网络流量，局域网内部的流量占了绝大部分，而网络间的通信访问量比较少，使用少量路由器已经足够应付了。</a:t>
              </a:r>
              <a:endParaRPr kumimoji="0" lang="en-US" altLang="zh-CN" sz="1200" kern="1200" cap="none" spc="0" normalizeH="0" baseline="0" noProof="0" dirty="0">
                <a:latin typeface="+mn-ea"/>
                <a:ea typeface="+mn-ea"/>
                <a:cs typeface="+mn-cs"/>
              </a:endParaRPr>
            </a:p>
            <a:p>
              <a:pPr marR="0" defTabSz="914400" eaLnBrk="1" hangingPunct="1">
                <a:buClrTx/>
                <a:buSzTx/>
                <a:buFontTx/>
                <a:buNone/>
                <a:defRPr/>
              </a:pPr>
              <a:endParaRPr kumimoji="0" lang="en-US" altLang="zh-CN" sz="1200" kern="1200" cap="none" spc="0" normalizeH="0" baseline="0" noProof="0" dirty="0">
                <a:latin typeface="+mn-ea"/>
                <a:ea typeface="+mn-ea"/>
                <a:cs typeface="+mn-cs"/>
              </a:endParaRPr>
            </a:p>
            <a:p>
              <a:pPr marR="0" defTabSz="914400" eaLnBrk="1" hangingPunct="1">
                <a:buClrTx/>
                <a:buSzTx/>
                <a:buFontTx/>
                <a:buNone/>
                <a:defRPr/>
              </a:pPr>
              <a:r>
                <a:rPr kumimoji="0" lang="zh-CN" altLang="en-US" sz="1200" kern="1200" cap="none" spc="0" normalizeH="0" baseline="0" noProof="0" dirty="0">
                  <a:latin typeface="+mn-ea"/>
                  <a:ea typeface="+mn-ea"/>
                  <a:cs typeface="+mn-cs"/>
                </a:rPr>
                <a:t>    但是，随着数据通信网络范围的不断扩大，网络业务的不断丰富，网络间互访的需求越来越大，而路由器由于自身成本高、转发性能低、端口数量少等特点无法很好的满足网络发展的需求。我们知道，路由器主要是通过</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转发（三层转发）来实现不同网络间的互连，后面，随着技术的发展，交换机转发高性能的特点融入到了三层转发中，就出现了三层交换机，一种实现了高速三层转发的设备。大多数三层交换机采用</a:t>
              </a:r>
              <a:r>
                <a:rPr kumimoji="0" lang="en-US" altLang="zh-CN" sz="1200" kern="1200" cap="none" spc="0" normalizeH="0" baseline="0" noProof="0" dirty="0">
                  <a:latin typeface="+mn-ea"/>
                  <a:ea typeface="+mn-ea"/>
                  <a:cs typeface="+mn-cs"/>
                </a:rPr>
                <a:t>ASIC</a:t>
              </a:r>
              <a:r>
                <a:rPr kumimoji="0" lang="zh-CN" altLang="en-US" sz="1200" kern="1200" cap="none" spc="0" normalizeH="0" baseline="0" noProof="0" dirty="0">
                  <a:latin typeface="+mn-ea"/>
                  <a:ea typeface="+mn-ea"/>
                  <a:cs typeface="+mn-cs"/>
                </a:rPr>
                <a:t>硬件芯片来完成转发，</a:t>
              </a:r>
              <a:r>
                <a:rPr kumimoji="0" lang="en-US" altLang="zh-CN" sz="1200" kern="1200" cap="none" spc="0" normalizeH="0" baseline="0" noProof="0" dirty="0">
                  <a:latin typeface="+mn-ea"/>
                  <a:ea typeface="+mn-ea"/>
                  <a:cs typeface="+mn-cs"/>
                </a:rPr>
                <a:t>ASIC</a:t>
              </a:r>
              <a:r>
                <a:rPr kumimoji="0" lang="zh-CN" altLang="en-US" sz="1200" kern="1200" cap="none" spc="0" normalizeH="0" baseline="0" noProof="0" dirty="0">
                  <a:latin typeface="+mn-ea"/>
                  <a:ea typeface="+mn-ea"/>
                  <a:cs typeface="+mn-cs"/>
                </a:rPr>
                <a:t>芯片内部集成了</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三层转发的功能，包括检查</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报文头、修改存活时间（</a:t>
              </a:r>
              <a:r>
                <a:rPr kumimoji="0" lang="en-US" altLang="zh-CN" sz="1200" kern="1200" cap="none" spc="0" normalizeH="0" baseline="0" noProof="0" dirty="0">
                  <a:latin typeface="+mn-ea"/>
                  <a:ea typeface="+mn-ea"/>
                  <a:cs typeface="+mn-cs"/>
                </a:rPr>
                <a:t>TTL</a:t>
              </a:r>
              <a:r>
                <a:rPr kumimoji="0" lang="zh-CN" altLang="en-US" sz="1200" kern="1200" cap="none" spc="0" normalizeH="0" baseline="0" noProof="0" dirty="0">
                  <a:latin typeface="+mn-ea"/>
                  <a:ea typeface="+mn-ea"/>
                  <a:cs typeface="+mn-cs"/>
                </a:rPr>
                <a:t>）参数、重新计算</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头校验和、</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包的数据链路封装等等。目前三层交换机的基本组网如下图所示：</a:t>
              </a:r>
              <a:endParaRPr kumimoji="0" lang="zh-CN" altLang="en-US" sz="1200" kern="1200" cap="none" spc="0" normalizeH="0" baseline="0" noProof="0" dirty="0">
                <a:latin typeface="+mn-ea"/>
                <a:ea typeface="+mn-ea"/>
                <a:cs typeface="+mn-cs"/>
              </a:endParaRPr>
            </a:p>
          </p:txBody>
        </p:sp>
        <p:pic>
          <p:nvPicPr>
            <p:cNvPr id="25607" name="Picture 14"/>
            <p:cNvPicPr>
              <a:picLocks noChangeAspect="1"/>
            </p:cNvPicPr>
            <p:nvPr/>
          </p:nvPicPr>
          <p:blipFill>
            <a:blip r:embed="rId1"/>
            <a:stretch>
              <a:fillRect/>
            </a:stretch>
          </p:blipFill>
          <p:spPr>
            <a:xfrm>
              <a:off x="4412284" y="3898195"/>
              <a:ext cx="592017" cy="642944"/>
            </a:xfrm>
            <a:prstGeom prst="rect">
              <a:avLst/>
            </a:prstGeom>
            <a:noFill/>
            <a:ln w="9525">
              <a:noFill/>
            </a:ln>
          </p:spPr>
        </p:pic>
        <p:pic>
          <p:nvPicPr>
            <p:cNvPr id="25608" name="Picture 33"/>
            <p:cNvPicPr>
              <a:picLocks noChangeAspect="1"/>
            </p:cNvPicPr>
            <p:nvPr/>
          </p:nvPicPr>
          <p:blipFill>
            <a:blip r:embed="rId2"/>
            <a:stretch>
              <a:fillRect/>
            </a:stretch>
          </p:blipFill>
          <p:spPr>
            <a:xfrm>
              <a:off x="5214937" y="4886162"/>
              <a:ext cx="666759" cy="500069"/>
            </a:xfrm>
            <a:prstGeom prst="rect">
              <a:avLst/>
            </a:prstGeom>
            <a:noFill/>
            <a:ln w="9525">
              <a:noFill/>
            </a:ln>
          </p:spPr>
        </p:pic>
        <p:pic>
          <p:nvPicPr>
            <p:cNvPr id="25609" name="Picture 2"/>
            <p:cNvPicPr>
              <a:picLocks noChangeAspect="1"/>
            </p:cNvPicPr>
            <p:nvPr/>
          </p:nvPicPr>
          <p:blipFill>
            <a:blip r:embed="rId3"/>
            <a:stretch>
              <a:fillRect/>
            </a:stretch>
          </p:blipFill>
          <p:spPr>
            <a:xfrm>
              <a:off x="2250230" y="4102300"/>
              <a:ext cx="760311" cy="760311"/>
            </a:xfrm>
            <a:prstGeom prst="rect">
              <a:avLst/>
            </a:prstGeom>
            <a:noFill/>
            <a:ln w="9525">
              <a:noFill/>
            </a:ln>
          </p:spPr>
        </p:pic>
        <p:pic>
          <p:nvPicPr>
            <p:cNvPr id="25610" name="Picture 9"/>
            <p:cNvPicPr>
              <a:picLocks noChangeAspect="1"/>
            </p:cNvPicPr>
            <p:nvPr/>
          </p:nvPicPr>
          <p:blipFill>
            <a:blip r:embed="rId4"/>
            <a:stretch>
              <a:fillRect/>
            </a:stretch>
          </p:blipFill>
          <p:spPr>
            <a:xfrm>
              <a:off x="5995987" y="3436928"/>
              <a:ext cx="1285875" cy="771525"/>
            </a:xfrm>
            <a:prstGeom prst="rect">
              <a:avLst/>
            </a:prstGeom>
            <a:noFill/>
            <a:ln w="9525">
              <a:noFill/>
            </a:ln>
          </p:spPr>
        </p:pic>
        <p:pic>
          <p:nvPicPr>
            <p:cNvPr id="25611" name="Picture 2"/>
            <p:cNvPicPr>
              <a:picLocks noChangeAspect="1"/>
            </p:cNvPicPr>
            <p:nvPr/>
          </p:nvPicPr>
          <p:blipFill>
            <a:blip r:embed="rId3"/>
            <a:stretch>
              <a:fillRect/>
            </a:stretch>
          </p:blipFill>
          <p:spPr>
            <a:xfrm>
              <a:off x="2857500" y="3448142"/>
              <a:ext cx="760311" cy="760311"/>
            </a:xfrm>
            <a:prstGeom prst="rect">
              <a:avLst/>
            </a:prstGeom>
            <a:noFill/>
            <a:ln w="9525">
              <a:noFill/>
            </a:ln>
          </p:spPr>
        </p:pic>
        <p:pic>
          <p:nvPicPr>
            <p:cNvPr id="25612" name="Picture 2"/>
            <p:cNvPicPr>
              <a:picLocks noChangeAspect="1"/>
            </p:cNvPicPr>
            <p:nvPr/>
          </p:nvPicPr>
          <p:blipFill>
            <a:blip r:embed="rId3"/>
            <a:stretch>
              <a:fillRect/>
            </a:stretch>
          </p:blipFill>
          <p:spPr>
            <a:xfrm>
              <a:off x="3617811" y="5386231"/>
              <a:ext cx="760311" cy="760311"/>
            </a:xfrm>
            <a:prstGeom prst="rect">
              <a:avLst/>
            </a:prstGeom>
            <a:noFill/>
            <a:ln w="9525">
              <a:noFill/>
            </a:ln>
          </p:spPr>
        </p:pic>
        <p:pic>
          <p:nvPicPr>
            <p:cNvPr id="25613" name="Picture 2"/>
            <p:cNvPicPr>
              <a:picLocks noChangeAspect="1"/>
            </p:cNvPicPr>
            <p:nvPr/>
          </p:nvPicPr>
          <p:blipFill>
            <a:blip r:embed="rId3"/>
            <a:stretch>
              <a:fillRect/>
            </a:stretch>
          </p:blipFill>
          <p:spPr>
            <a:xfrm>
              <a:off x="5004301" y="5766386"/>
              <a:ext cx="760311" cy="760311"/>
            </a:xfrm>
            <a:prstGeom prst="rect">
              <a:avLst/>
            </a:prstGeom>
            <a:noFill/>
            <a:ln w="9525">
              <a:noFill/>
            </a:ln>
          </p:spPr>
        </p:pic>
        <p:pic>
          <p:nvPicPr>
            <p:cNvPr id="25614" name="Picture 2"/>
            <p:cNvPicPr>
              <a:picLocks noChangeAspect="1"/>
            </p:cNvPicPr>
            <p:nvPr/>
          </p:nvPicPr>
          <p:blipFill>
            <a:blip r:embed="rId3"/>
            <a:stretch>
              <a:fillRect/>
            </a:stretch>
          </p:blipFill>
          <p:spPr>
            <a:xfrm>
              <a:off x="6331052" y="5386230"/>
              <a:ext cx="760311" cy="760311"/>
            </a:xfrm>
            <a:prstGeom prst="rect">
              <a:avLst/>
            </a:prstGeom>
            <a:noFill/>
            <a:ln w="9525">
              <a:noFill/>
            </a:ln>
          </p:spPr>
        </p:pic>
        <p:pic>
          <p:nvPicPr>
            <p:cNvPr id="25615" name="Picture 2"/>
            <p:cNvPicPr>
              <a:picLocks noChangeAspect="1"/>
            </p:cNvPicPr>
            <p:nvPr/>
          </p:nvPicPr>
          <p:blipFill>
            <a:blip r:embed="rId3"/>
            <a:stretch>
              <a:fillRect/>
            </a:stretch>
          </p:blipFill>
          <p:spPr>
            <a:xfrm>
              <a:off x="6901706" y="4541139"/>
              <a:ext cx="760311" cy="760311"/>
            </a:xfrm>
            <a:prstGeom prst="rect">
              <a:avLst/>
            </a:prstGeom>
            <a:noFill/>
            <a:ln w="9525">
              <a:noFill/>
            </a:ln>
          </p:spPr>
        </p:pic>
        <p:cxnSp>
          <p:nvCxnSpPr>
            <p:cNvPr id="32" name="直接箭头连接符 31"/>
            <p:cNvCxnSpPr>
              <a:stCxn id="25611" idx="3"/>
              <a:endCxn id="25607" idx="1"/>
            </p:cNvCxnSpPr>
            <p:nvPr/>
          </p:nvCxnSpPr>
          <p:spPr>
            <a:xfrm>
              <a:off x="3617913" y="3827735"/>
              <a:ext cx="793750" cy="39214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35" name="直接箭头连接符 34"/>
            <p:cNvCxnSpPr>
              <a:stCxn id="25609" idx="3"/>
              <a:endCxn id="25607" idx="1"/>
            </p:cNvCxnSpPr>
            <p:nvPr/>
          </p:nvCxnSpPr>
          <p:spPr>
            <a:xfrm flipV="1">
              <a:off x="3009900" y="4219877"/>
              <a:ext cx="1401763" cy="26195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a:stCxn id="25612" idx="3"/>
              <a:endCxn id="25608" idx="1"/>
            </p:cNvCxnSpPr>
            <p:nvPr/>
          </p:nvCxnSpPr>
          <p:spPr>
            <a:xfrm flipV="1">
              <a:off x="4378325" y="5135938"/>
              <a:ext cx="836613" cy="630287"/>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2" name="直接箭头连接符 41"/>
            <p:cNvCxnSpPr>
              <a:stCxn id="25613" idx="0"/>
            </p:cNvCxnSpPr>
            <p:nvPr/>
          </p:nvCxnSpPr>
          <p:spPr>
            <a:xfrm rot="5400000" flipH="1" flipV="1">
              <a:off x="5255401" y="5430451"/>
              <a:ext cx="465174" cy="20637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a:stCxn id="25608" idx="3"/>
              <a:endCxn id="25614" idx="1"/>
            </p:cNvCxnSpPr>
            <p:nvPr/>
          </p:nvCxnSpPr>
          <p:spPr>
            <a:xfrm>
              <a:off x="5881688" y="5135938"/>
              <a:ext cx="449262" cy="630287"/>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25608" idx="3"/>
              <a:endCxn id="25615" idx="1"/>
            </p:cNvCxnSpPr>
            <p:nvPr/>
          </p:nvCxnSpPr>
          <p:spPr>
            <a:xfrm flipV="1">
              <a:off x="5881688" y="4921608"/>
              <a:ext cx="1020762" cy="21433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1" name="直接箭头连接符 50"/>
            <p:cNvCxnSpPr>
              <a:stCxn id="25608" idx="0"/>
              <a:endCxn id="25607" idx="2"/>
            </p:cNvCxnSpPr>
            <p:nvPr/>
          </p:nvCxnSpPr>
          <p:spPr>
            <a:xfrm rot="16200000" flipV="1">
              <a:off x="4955367" y="4293735"/>
              <a:ext cx="346102" cy="839788"/>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4" name="直接箭头连接符 53"/>
            <p:cNvCxnSpPr>
              <a:stCxn id="25610" idx="1"/>
              <a:endCxn id="25607" idx="3"/>
            </p:cNvCxnSpPr>
            <p:nvPr/>
          </p:nvCxnSpPr>
          <p:spPr>
            <a:xfrm rot="10800000" flipV="1">
              <a:off x="5003800" y="3822971"/>
              <a:ext cx="992188" cy="396906"/>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57" name="TextBox 17"/>
            <p:cNvSpPr txBox="1">
              <a:spLocks noChangeArrowheads="1"/>
            </p:cNvSpPr>
            <p:nvPr/>
          </p:nvSpPr>
          <p:spPr bwMode="auto">
            <a:xfrm>
              <a:off x="4233863" y="3689611"/>
              <a:ext cx="1084262" cy="277835"/>
            </a:xfrm>
            <a:prstGeom prst="rect">
              <a:avLst/>
            </a:prstGeom>
            <a:noFill/>
            <a:ln w="9525">
              <a:noFill/>
              <a:miter lim="800000"/>
            </a:ln>
          </p:spPr>
          <p:txBody>
            <a:bodyPr>
              <a:spAutoFit/>
            </a:bodyPr>
            <a:lstStyle/>
            <a:p>
              <a:pPr marR="0" defTabSz="914400" eaLnBrk="1" hangingPunct="1">
                <a:buClrTx/>
                <a:buSzTx/>
                <a:buFontTx/>
                <a:buNone/>
                <a:defRPr/>
              </a:pPr>
              <a:r>
                <a:rPr kumimoji="0" lang="zh-CN" altLang="en-US" sz="1200" b="1" kern="1200" cap="none" spc="0" normalizeH="0" baseline="0" noProof="0" dirty="0">
                  <a:latin typeface="+mn-ea"/>
                  <a:ea typeface="+mn-ea"/>
                  <a:cs typeface="Arial" panose="020B0604020202020204" pitchFamily="34" charset="0"/>
                </a:rPr>
                <a:t>三层交换机</a:t>
              </a:r>
              <a:endParaRPr kumimoji="0" lang="en-US" sz="1200" b="1" kern="1200" cap="none" spc="0" normalizeH="0" baseline="0" noProof="0" dirty="0">
                <a:latin typeface="+mn-ea"/>
                <a:ea typeface="+mn-ea"/>
                <a:cs typeface="Arial" panose="020B0604020202020204" pitchFamily="34" charset="0"/>
              </a:endParaRPr>
            </a:p>
          </p:txBody>
        </p:sp>
        <p:sp>
          <p:nvSpPr>
            <p:cNvPr id="58" name="TextBox 17"/>
            <p:cNvSpPr txBox="1">
              <a:spLocks noChangeArrowheads="1"/>
            </p:cNvSpPr>
            <p:nvPr/>
          </p:nvSpPr>
          <p:spPr bwMode="auto">
            <a:xfrm>
              <a:off x="5591175" y="4783485"/>
              <a:ext cx="1082675" cy="276247"/>
            </a:xfrm>
            <a:prstGeom prst="rect">
              <a:avLst/>
            </a:prstGeom>
            <a:noFill/>
            <a:ln w="9525">
              <a:noFill/>
              <a:miter lim="800000"/>
            </a:ln>
          </p:spPr>
          <p:txBody>
            <a:bodyPr>
              <a:spAutoFit/>
            </a:bodyPr>
            <a:lstStyle/>
            <a:p>
              <a:pPr marR="0" defTabSz="914400" eaLnBrk="1" hangingPunct="1">
                <a:buClrTx/>
                <a:buSzTx/>
                <a:buFontTx/>
                <a:buNone/>
                <a:defRPr/>
              </a:pPr>
              <a:r>
                <a:rPr kumimoji="0" lang="zh-CN" altLang="en-US" sz="1200" b="1" kern="1200" cap="none" spc="0" normalizeH="0" baseline="0" noProof="0" dirty="0">
                  <a:latin typeface="+mn-ea"/>
                  <a:ea typeface="+mn-ea"/>
                  <a:cs typeface="Arial" panose="020B0604020202020204" pitchFamily="34" charset="0"/>
                </a:rPr>
                <a:t>二层交换机</a:t>
              </a:r>
              <a:endParaRPr kumimoji="0" lang="en-US" sz="1200" b="1" kern="1200" cap="none" spc="0" normalizeH="0" baseline="0" noProof="0" dirty="0">
                <a:latin typeface="+mn-ea"/>
                <a:ea typeface="+mn-ea"/>
                <a:cs typeface="Arial" panose="020B0604020202020204" pitchFamily="34" charset="0"/>
              </a:endParaRPr>
            </a:p>
          </p:txBody>
        </p:sp>
        <p:sp>
          <p:nvSpPr>
            <p:cNvPr id="59" name="椭圆 58"/>
            <p:cNvSpPr/>
            <p:nvPr/>
          </p:nvSpPr>
          <p:spPr>
            <a:xfrm>
              <a:off x="1890713" y="3362560"/>
              <a:ext cx="1966912" cy="2024222"/>
            </a:xfrm>
            <a:prstGeom prst="ellipse">
              <a:avLst/>
            </a:prstGeom>
            <a:solidFill>
              <a:srgbClr val="FFFF00">
                <a:alpha val="15000"/>
              </a:srgb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0" name="椭圆 59"/>
            <p:cNvSpPr/>
            <p:nvPr/>
          </p:nvSpPr>
          <p:spPr>
            <a:xfrm>
              <a:off x="3400425" y="5301051"/>
              <a:ext cx="2747963" cy="1225646"/>
            </a:xfrm>
            <a:prstGeom prst="ellipse">
              <a:avLst/>
            </a:prstGeom>
            <a:solidFill>
              <a:srgbClr val="7030A0">
                <a:alpha val="15000"/>
              </a:srgb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 name="椭圆 60"/>
            <p:cNvSpPr/>
            <p:nvPr/>
          </p:nvSpPr>
          <p:spPr>
            <a:xfrm>
              <a:off x="6199188" y="4356413"/>
              <a:ext cx="1978025" cy="2059150"/>
            </a:xfrm>
            <a:prstGeom prst="ellipse">
              <a:avLst/>
            </a:prstGeom>
            <a:solidFill>
              <a:srgbClr val="FF0000">
                <a:alpha val="11000"/>
              </a:srgb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TextBox 17"/>
            <p:cNvSpPr txBox="1">
              <a:spLocks noChangeArrowheads="1"/>
            </p:cNvSpPr>
            <p:nvPr/>
          </p:nvSpPr>
          <p:spPr bwMode="auto">
            <a:xfrm>
              <a:off x="2451100" y="4921608"/>
              <a:ext cx="812800" cy="276247"/>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1200" b="1" kern="1200" cap="none" spc="0" normalizeH="0" baseline="0" noProof="0" dirty="0">
                  <a:latin typeface="+mn-ea"/>
                  <a:ea typeface="+mn-ea"/>
                  <a:cs typeface="Arial" panose="020B0604020202020204" pitchFamily="34" charset="0"/>
                </a:rPr>
                <a:t>VLAN 10</a:t>
              </a:r>
              <a:endParaRPr kumimoji="0" lang="en-US" sz="1200" b="1" kern="1200" cap="none" spc="0" normalizeH="0" baseline="0" noProof="0" dirty="0">
                <a:latin typeface="+mn-ea"/>
                <a:ea typeface="+mn-ea"/>
                <a:cs typeface="Arial" panose="020B0604020202020204" pitchFamily="34" charset="0"/>
              </a:endParaRPr>
            </a:p>
          </p:txBody>
        </p:sp>
        <p:sp>
          <p:nvSpPr>
            <p:cNvPr id="63" name="TextBox 17"/>
            <p:cNvSpPr txBox="1">
              <a:spLocks noChangeArrowheads="1"/>
            </p:cNvSpPr>
            <p:nvPr/>
          </p:nvSpPr>
          <p:spPr bwMode="auto">
            <a:xfrm>
              <a:off x="4229100" y="6147254"/>
              <a:ext cx="774700" cy="276247"/>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1200" b="1" kern="1200" cap="none" spc="0" normalizeH="0" baseline="0" noProof="0" dirty="0">
                  <a:latin typeface="+mn-ea"/>
                  <a:ea typeface="+mn-ea"/>
                  <a:cs typeface="Arial" panose="020B0604020202020204" pitchFamily="34" charset="0"/>
                </a:rPr>
                <a:t>VLAN 20</a:t>
              </a:r>
              <a:endParaRPr kumimoji="0" lang="en-US" sz="1200" b="1" kern="1200" cap="none" spc="0" normalizeH="0" baseline="0" noProof="0" dirty="0">
                <a:latin typeface="+mn-ea"/>
                <a:ea typeface="+mn-ea"/>
                <a:cs typeface="Arial" panose="020B0604020202020204" pitchFamily="34" charset="0"/>
              </a:endParaRPr>
            </a:p>
          </p:txBody>
        </p:sp>
        <p:sp>
          <p:nvSpPr>
            <p:cNvPr id="64" name="TextBox 17"/>
            <p:cNvSpPr txBox="1">
              <a:spLocks noChangeArrowheads="1"/>
            </p:cNvSpPr>
            <p:nvPr/>
          </p:nvSpPr>
          <p:spPr bwMode="auto">
            <a:xfrm>
              <a:off x="7091363" y="5386782"/>
              <a:ext cx="823912" cy="276247"/>
            </a:xfrm>
            <a:prstGeom prst="rect">
              <a:avLst/>
            </a:prstGeom>
            <a:noFill/>
            <a:ln w="9525">
              <a:noFill/>
              <a:miter lim="800000"/>
            </a:ln>
          </p:spPr>
          <p:txBody>
            <a:bodyPr>
              <a:spAutoFit/>
            </a:bodyPr>
            <a:lstStyle/>
            <a:p>
              <a:pPr marR="0" defTabSz="914400" eaLnBrk="1" hangingPunct="1">
                <a:buClrTx/>
                <a:buSzTx/>
                <a:buFontTx/>
                <a:buNone/>
                <a:defRPr/>
              </a:pPr>
              <a:r>
                <a:rPr kumimoji="0" lang="en-US" altLang="zh-CN" sz="1200" b="1" kern="1200" cap="none" spc="0" normalizeH="0" baseline="0" noProof="0" dirty="0">
                  <a:latin typeface="+mn-ea"/>
                  <a:ea typeface="+mn-ea"/>
                  <a:cs typeface="Arial" panose="020B0604020202020204" pitchFamily="34" charset="0"/>
                </a:rPr>
                <a:t>VLAN 30</a:t>
              </a:r>
              <a:endParaRPr kumimoji="0" lang="en-US" sz="1200" b="1" kern="1200" cap="none" spc="0" normalizeH="0" baseline="0" noProof="0" dirty="0">
                <a:latin typeface="+mn-ea"/>
                <a:ea typeface="+mn-ea"/>
                <a:cs typeface="Arial" panose="020B0604020202020204" pitchFamily="34" charset="0"/>
              </a:endParaRPr>
            </a:p>
          </p:txBody>
        </p:sp>
      </p:grpSp>
      <p:sp>
        <p:nvSpPr>
          <p:cNvPr id="34"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三</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层交换原理</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25604" name="Picture 5" descr="C:\Documents and Settings\Administrator\My Documents\Tencent Files\517623394\FileRecv\锐捷ppt元素修改11.01.18\小红条.png"/>
          <p:cNvPicPr>
            <a:picLocks noChangeAspect="1"/>
          </p:cNvPicPr>
          <p:nvPr/>
        </p:nvPicPr>
        <p:blipFill>
          <a:blip r:embed="rId5"/>
          <a:stretch>
            <a:fillRect/>
          </a:stretch>
        </p:blipFill>
        <p:spPr>
          <a:xfrm>
            <a:off x="381000" y="207963"/>
            <a:ext cx="125413" cy="401637"/>
          </a:xfrm>
          <a:prstGeom prst="rect">
            <a:avLst/>
          </a:prstGeom>
          <a:noFill/>
          <a:ln w="9525">
            <a:noFill/>
          </a:ln>
        </p:spPr>
      </p:pic>
      <p:sp>
        <p:nvSpPr>
          <p:cNvPr id="25605"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26626" name="组合 164"/>
          <p:cNvGrpSpPr/>
          <p:nvPr/>
        </p:nvGrpSpPr>
        <p:grpSpPr>
          <a:xfrm>
            <a:off x="557213" y="1171575"/>
            <a:ext cx="7777162" cy="4987925"/>
            <a:chOff x="557213" y="1171946"/>
            <a:chExt cx="7777818" cy="4987554"/>
          </a:xfrm>
        </p:grpSpPr>
        <p:sp>
          <p:nvSpPr>
            <p:cNvPr id="50" name="Rectangle 49"/>
            <p:cNvSpPr>
              <a:spLocks noChangeArrowheads="1"/>
            </p:cNvSpPr>
            <p:nvPr/>
          </p:nvSpPr>
          <p:spPr bwMode="auto">
            <a:xfrm>
              <a:off x="1565931" y="1171946"/>
              <a:ext cx="6769100" cy="4527556"/>
            </a:xfrm>
            <a:prstGeom prst="rect">
              <a:avLst/>
            </a:prstGeom>
            <a:gradFill flip="none" rotWithShape="1">
              <a:gsLst>
                <a:gs pos="0">
                  <a:srgbClr val="74F4FF"/>
                </a:gs>
                <a:gs pos="100000">
                  <a:srgbClr val="208ECD"/>
                </a:gs>
              </a:gsLst>
              <a:lin ang="5400000" scaled="1"/>
              <a:tileRect/>
            </a:gradFill>
            <a:ln w="9525" algn="ctr">
              <a:solidFill>
                <a:srgbClr val="208ECD"/>
              </a:solidFill>
              <a:miter lim="800000"/>
            </a:ln>
            <a:scene3d>
              <a:camera prst="orthographicFront"/>
              <a:lightRig rig="balanced" dir="t"/>
            </a:scene3d>
            <a:sp3d prstMaterial="metal"/>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51" name="Rectangle 50"/>
            <p:cNvSpPr>
              <a:spLocks noChangeArrowheads="1"/>
            </p:cNvSpPr>
            <p:nvPr/>
          </p:nvSpPr>
          <p:spPr bwMode="auto">
            <a:xfrm>
              <a:off x="1673517" y="1250212"/>
              <a:ext cx="6553929" cy="4371024"/>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zh-CN" sz="1100" b="0" i="0" u="none" strike="noStrike" kern="1200" cap="none" spc="0" normalizeH="0" baseline="0" noProof="1" smtClean="0">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16396" name="Rektangel 23"/>
            <p:cNvSpPr>
              <a:spLocks noChangeArrowheads="1"/>
            </p:cNvSpPr>
            <p:nvPr/>
          </p:nvSpPr>
          <p:spPr bwMode="auto">
            <a:xfrm>
              <a:off x="2041650" y="1611651"/>
              <a:ext cx="6021896" cy="412401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600" b="1" i="0" u="none" strike="noStrike" kern="1200" cap="none" spc="0" normalizeH="0" baseline="0" noProof="1">
                  <a:ln>
                    <a:noFill/>
                  </a:ln>
                  <a:solidFill>
                    <a:srgbClr val="151616"/>
                  </a:solidFill>
                  <a:effectLst/>
                  <a:uLnTx/>
                  <a:uFillTx/>
                  <a:latin typeface="+mn-ea"/>
                  <a:ea typeface="+mn-ea"/>
                  <a:cs typeface="Arial" panose="020B0604020202020204" pitchFamily="34" charset="0"/>
                </a:rPr>
                <a:t>三层转发必备入门知识：</a:t>
              </a:r>
              <a:endParaRPr kumimoji="0" lang="en-US" altLang="zh-CN" sz="1600" b="1" i="0" u="none" strike="noStrike" kern="1200" cap="none" spc="0" normalizeH="0" baseline="0" noProof="1">
                <a:ln>
                  <a:noFill/>
                </a:ln>
                <a:solidFill>
                  <a:srgbClr val="151616"/>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sz="1600" b="1" i="0" u="none" strike="noStrike" kern="1200" cap="none" spc="0" normalizeH="0" baseline="0" noProof="1">
                <a:ln>
                  <a:noFill/>
                </a:ln>
                <a:solidFill>
                  <a:srgbClr val="151616"/>
                </a:solidFill>
                <a:effectLst/>
                <a:uLnTx/>
                <a:uFillTx/>
                <a:latin typeface="+mn-ea"/>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ea"/>
                  <a:ea typeface="+mn-ea"/>
                  <a:cs typeface="+mn-cs"/>
                </a:rPr>
                <a:t>不同网络的主机之间如何互访？</a:t>
              </a: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1</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 源主机在发起通信之前，将自己的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IP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与目的主机的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IP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进行比较，如果两者位于同一网段（用网络掩码计算后具有相同的网络号），那么源主机直接向目的主机发送</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ARP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请求，在收到目的主机的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ARP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应答后获得对方的物理层（</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）地址，然后用对方</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作为报文的目的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进行报文发送。位于同一</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VLAN</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（网段）中的主机互访时属于这种情况，这时用于互连的交换机作二层交换转发；</a:t>
              </a: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2</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 当源主机判断目的主机与自己位于不同网段时，它会通过网关（</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Gateway</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）来递交报文，即发送</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ARP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请求来获取网关</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IP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地址对应的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，在得到网关的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ARP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应答后，用网关</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作为报文的目的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进行报文发送。注意，发送报文的源</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IP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是源主机的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IP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，目的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IP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仍然是目的主机的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IP</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。位于不同</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VLAN</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（网段）中的主机互访时属于这种情况，这时用于互连的交换机作三层交换转发。</a:t>
              </a:r>
              <a:endParaRPr kumimoji="0" lang="zh-CN" altLang="en-US"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sz="1400" b="0" i="0" u="none" strike="noStrike" kern="1200" cap="none" spc="0" normalizeH="0" baseline="0" noProof="1">
                <a:ln>
                  <a:noFill/>
                </a:ln>
                <a:solidFill>
                  <a:srgbClr val="151616"/>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nvGrpSpPr>
            <p:cNvPr id="26634" name="Gruppe 291"/>
            <p:cNvGrpSpPr/>
            <p:nvPr/>
          </p:nvGrpSpPr>
          <p:grpSpPr>
            <a:xfrm>
              <a:off x="557213" y="3452813"/>
              <a:ext cx="1466850" cy="2706687"/>
              <a:chOff x="0" y="-1241698"/>
              <a:chExt cx="5000628" cy="9231488"/>
            </a:xfrm>
          </p:grpSpPr>
          <p:grpSp>
            <p:nvGrpSpPr>
              <p:cNvPr id="3" name="Gruppe 111"/>
              <p:cNvGrpSpPr/>
              <p:nvPr/>
            </p:nvGrpSpPr>
            <p:grpSpPr>
              <a:xfrm>
                <a:off x="26" y="-1241643"/>
                <a:ext cx="5000644" cy="9231529"/>
                <a:chOff x="3295650" y="3451225"/>
                <a:chExt cx="1392238" cy="2570163"/>
              </a:xfrm>
              <a:solidFill>
                <a:schemeClr val="tx1"/>
              </a:solidFill>
            </p:grpSpPr>
            <p:sp>
              <p:nvSpPr>
                <p:cNvPr id="58" name="Freeform 207"/>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59" name="Freeform 212"/>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214"/>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216"/>
                <p:cNvSpPr/>
                <p:nvPr/>
              </p:nvSpPr>
              <p:spPr bwMode="auto">
                <a:xfrm>
                  <a:off x="4465638" y="4408488"/>
                  <a:ext cx="60325" cy="20637"/>
                </a:xfrm>
                <a:custGeom>
                  <a:avLst/>
                  <a:gdLst>
                    <a:gd name="T0" fmla="*/ 60325 w 38"/>
                    <a:gd name="T1" fmla="*/ 20637 h 13"/>
                    <a:gd name="T2" fmla="*/ 60325 w 38"/>
                    <a:gd name="T3" fmla="*/ 20637 h 13"/>
                    <a:gd name="T4" fmla="*/ 60325 w 38"/>
                    <a:gd name="T5" fmla="*/ 11112 h 13"/>
                    <a:gd name="T6" fmla="*/ 50800 w 38"/>
                    <a:gd name="T7" fmla="*/ 0 h 13"/>
                    <a:gd name="T8" fmla="*/ 30163 w 38"/>
                    <a:gd name="T9" fmla="*/ 0 h 13"/>
                    <a:gd name="T10" fmla="*/ 0 w 38"/>
                    <a:gd name="T11" fmla="*/ 0 h 13"/>
                    <a:gd name="T12" fmla="*/ 0 w 38"/>
                    <a:gd name="T13" fmla="*/ 11112 h 13"/>
                    <a:gd name="T14" fmla="*/ 0 w 38"/>
                    <a:gd name="T15" fmla="*/ 20637 h 13"/>
                    <a:gd name="T16" fmla="*/ 0 w 38"/>
                    <a:gd name="T17" fmla="*/ 20637 h 13"/>
                    <a:gd name="T18" fmla="*/ 9525 w 38"/>
                    <a:gd name="T19" fmla="*/ 20637 h 13"/>
                    <a:gd name="T20" fmla="*/ 30163 w 38"/>
                    <a:gd name="T21" fmla="*/ 20637 h 13"/>
                    <a:gd name="T22" fmla="*/ 50800 w 38"/>
                    <a:gd name="T23" fmla="*/ 11112 h 13"/>
                    <a:gd name="T24" fmla="*/ 60325 w 38"/>
                    <a:gd name="T25" fmla="*/ 20637 h 13"/>
                    <a:gd name="T26" fmla="*/ 60325 w 38"/>
                    <a:gd name="T27" fmla="*/ 20637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3"/>
                    <a:gd name="T44" fmla="*/ 38 w 38"/>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3">
                      <a:moveTo>
                        <a:pt x="38" y="13"/>
                      </a:moveTo>
                      <a:lnTo>
                        <a:pt x="38" y="13"/>
                      </a:lnTo>
                      <a:lnTo>
                        <a:pt x="38" y="7"/>
                      </a:lnTo>
                      <a:lnTo>
                        <a:pt x="32" y="0"/>
                      </a:lnTo>
                      <a:lnTo>
                        <a:pt x="19" y="0"/>
                      </a:lnTo>
                      <a:lnTo>
                        <a:pt x="0" y="0"/>
                      </a:lnTo>
                      <a:lnTo>
                        <a:pt x="0" y="7"/>
                      </a:lnTo>
                      <a:lnTo>
                        <a:pt x="0" y="13"/>
                      </a:lnTo>
                      <a:lnTo>
                        <a:pt x="6" y="13"/>
                      </a:lnTo>
                      <a:lnTo>
                        <a:pt x="19" y="13"/>
                      </a:lnTo>
                      <a:lnTo>
                        <a:pt x="32" y="7"/>
                      </a:lnTo>
                      <a:lnTo>
                        <a:pt x="38"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219"/>
                <p:cNvSpPr/>
                <p:nvPr/>
              </p:nvSpPr>
              <p:spPr bwMode="auto">
                <a:xfrm>
                  <a:off x="4475163" y="4176713"/>
                  <a:ext cx="50800" cy="30162"/>
                </a:xfrm>
                <a:custGeom>
                  <a:avLst/>
                  <a:gdLst>
                    <a:gd name="T0" fmla="*/ 50800 w 32"/>
                    <a:gd name="T1" fmla="*/ 30162 h 19"/>
                    <a:gd name="T2" fmla="*/ 50800 w 32"/>
                    <a:gd name="T3" fmla="*/ 30162 h 19"/>
                    <a:gd name="T4" fmla="*/ 50800 w 32"/>
                    <a:gd name="T5" fmla="*/ 9525 h 19"/>
                    <a:gd name="T6" fmla="*/ 41275 w 32"/>
                    <a:gd name="T7" fmla="*/ 0 h 19"/>
                    <a:gd name="T8" fmla="*/ 41275 w 32"/>
                    <a:gd name="T9" fmla="*/ 0 h 19"/>
                    <a:gd name="T10" fmla="*/ 30162 w 32"/>
                    <a:gd name="T11" fmla="*/ 9525 h 19"/>
                    <a:gd name="T12" fmla="*/ 11112 w 32"/>
                    <a:gd name="T13" fmla="*/ 20637 h 19"/>
                    <a:gd name="T14" fmla="*/ 0 w 32"/>
                    <a:gd name="T15" fmla="*/ 20637 h 19"/>
                    <a:gd name="T16" fmla="*/ 0 w 32"/>
                    <a:gd name="T17" fmla="*/ 30162 h 19"/>
                    <a:gd name="T18" fmla="*/ 0 w 32"/>
                    <a:gd name="T19" fmla="*/ 30162 h 19"/>
                    <a:gd name="T20" fmla="*/ 11112 w 32"/>
                    <a:gd name="T21" fmla="*/ 30162 h 19"/>
                    <a:gd name="T22" fmla="*/ 20637 w 32"/>
                    <a:gd name="T23" fmla="*/ 30162 h 19"/>
                    <a:gd name="T24" fmla="*/ 50800 w 32"/>
                    <a:gd name="T25" fmla="*/ 30162 h 19"/>
                    <a:gd name="T26" fmla="*/ 50800 w 32"/>
                    <a:gd name="T27" fmla="*/ 30162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6"/>
                      </a:lnTo>
                      <a:lnTo>
                        <a:pt x="26" y="0"/>
                      </a:lnTo>
                      <a:lnTo>
                        <a:pt x="19" y="6"/>
                      </a:lnTo>
                      <a:lnTo>
                        <a:pt x="7" y="13"/>
                      </a:lnTo>
                      <a:lnTo>
                        <a:pt x="0" y="13"/>
                      </a:lnTo>
                      <a:lnTo>
                        <a:pt x="0" y="19"/>
                      </a:lnTo>
                      <a:lnTo>
                        <a:pt x="7" y="19"/>
                      </a:lnTo>
                      <a:lnTo>
                        <a:pt x="13" y="19"/>
                      </a:lnTo>
                      <a:lnTo>
                        <a:pt x="32"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63" name="Freeform 220"/>
                <p:cNvSpPr/>
                <p:nvPr/>
              </p:nvSpPr>
              <p:spPr bwMode="auto">
                <a:xfrm>
                  <a:off x="4586288" y="4176713"/>
                  <a:ext cx="30162" cy="30162"/>
                </a:xfrm>
                <a:custGeom>
                  <a:avLst/>
                  <a:gdLst>
                    <a:gd name="T0" fmla="*/ 20637 w 19"/>
                    <a:gd name="T1" fmla="*/ 0 h 19"/>
                    <a:gd name="T2" fmla="*/ 20637 w 19"/>
                    <a:gd name="T3" fmla="*/ 0 h 19"/>
                    <a:gd name="T4" fmla="*/ 20637 w 19"/>
                    <a:gd name="T5" fmla="*/ 9525 h 19"/>
                    <a:gd name="T6" fmla="*/ 9525 w 19"/>
                    <a:gd name="T7" fmla="*/ 9525 h 19"/>
                    <a:gd name="T8" fmla="*/ 0 w 19"/>
                    <a:gd name="T9" fmla="*/ 0 h 19"/>
                    <a:gd name="T10" fmla="*/ 0 w 19"/>
                    <a:gd name="T11" fmla="*/ 0 h 19"/>
                    <a:gd name="T12" fmla="*/ 0 w 19"/>
                    <a:gd name="T13" fmla="*/ 30162 h 19"/>
                    <a:gd name="T14" fmla="*/ 0 w 19"/>
                    <a:gd name="T15" fmla="*/ 30162 h 19"/>
                    <a:gd name="T16" fmla="*/ 9525 w 19"/>
                    <a:gd name="T17" fmla="*/ 30162 h 19"/>
                    <a:gd name="T18" fmla="*/ 30162 w 19"/>
                    <a:gd name="T19" fmla="*/ 20637 h 19"/>
                    <a:gd name="T20" fmla="*/ 30162 w 19"/>
                    <a:gd name="T21" fmla="*/ 9525 h 19"/>
                    <a:gd name="T22" fmla="*/ 20637 w 19"/>
                    <a:gd name="T23" fmla="*/ 0 h 19"/>
                    <a:gd name="T24" fmla="*/ 20637 w 19"/>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19"/>
                    <a:gd name="T41" fmla="*/ 19 w 19"/>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19">
                      <a:moveTo>
                        <a:pt x="13" y="0"/>
                      </a:moveTo>
                      <a:lnTo>
                        <a:pt x="13" y="0"/>
                      </a:lnTo>
                      <a:lnTo>
                        <a:pt x="13" y="6"/>
                      </a:lnTo>
                      <a:lnTo>
                        <a:pt x="6" y="6"/>
                      </a:lnTo>
                      <a:lnTo>
                        <a:pt x="0" y="0"/>
                      </a:lnTo>
                      <a:lnTo>
                        <a:pt x="0" y="19"/>
                      </a:lnTo>
                      <a:lnTo>
                        <a:pt x="6" y="19"/>
                      </a:lnTo>
                      <a:lnTo>
                        <a:pt x="19" y="13"/>
                      </a:lnTo>
                      <a:lnTo>
                        <a:pt x="19" y="6"/>
                      </a:lnTo>
                      <a:lnTo>
                        <a:pt x="13"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226"/>
                <p:cNvSpPr/>
                <p:nvPr/>
              </p:nvSpPr>
              <p:spPr bwMode="auto">
                <a:xfrm>
                  <a:off x="4465638" y="4348163"/>
                  <a:ext cx="80962" cy="20637"/>
                </a:xfrm>
                <a:custGeom>
                  <a:avLst/>
                  <a:gdLst>
                    <a:gd name="T0" fmla="*/ 0 w 51"/>
                    <a:gd name="T1" fmla="*/ 0 h 13"/>
                    <a:gd name="T2" fmla="*/ 0 w 51"/>
                    <a:gd name="T3" fmla="*/ 0 h 13"/>
                    <a:gd name="T4" fmla="*/ 0 w 51"/>
                    <a:gd name="T5" fmla="*/ 9525 h 13"/>
                    <a:gd name="T6" fmla="*/ 9525 w 51"/>
                    <a:gd name="T7" fmla="*/ 20637 h 13"/>
                    <a:gd name="T8" fmla="*/ 30162 w 51"/>
                    <a:gd name="T9" fmla="*/ 20637 h 13"/>
                    <a:gd name="T10" fmla="*/ 50800 w 51"/>
                    <a:gd name="T11" fmla="*/ 20637 h 13"/>
                    <a:gd name="T12" fmla="*/ 80962 w 51"/>
                    <a:gd name="T13" fmla="*/ 20637 h 13"/>
                    <a:gd name="T14" fmla="*/ 80962 w 51"/>
                    <a:gd name="T15" fmla="*/ 20637 h 13"/>
                    <a:gd name="T16" fmla="*/ 80962 w 51"/>
                    <a:gd name="T17" fmla="*/ 9525 h 13"/>
                    <a:gd name="T18" fmla="*/ 69850 w 51"/>
                    <a:gd name="T19" fmla="*/ 0 h 13"/>
                    <a:gd name="T20" fmla="*/ 39687 w 51"/>
                    <a:gd name="T21" fmla="*/ 0 h 13"/>
                    <a:gd name="T22" fmla="*/ 9525 w 51"/>
                    <a:gd name="T23" fmla="*/ 0 h 13"/>
                    <a:gd name="T24" fmla="*/ 0 w 51"/>
                    <a:gd name="T25" fmla="*/ 0 h 13"/>
                    <a:gd name="T26" fmla="*/ 0 w 51"/>
                    <a:gd name="T27" fmla="*/ 0 h 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13"/>
                    <a:gd name="T44" fmla="*/ 51 w 51"/>
                    <a:gd name="T45" fmla="*/ 13 h 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13">
                      <a:moveTo>
                        <a:pt x="0" y="0"/>
                      </a:moveTo>
                      <a:lnTo>
                        <a:pt x="0" y="0"/>
                      </a:lnTo>
                      <a:lnTo>
                        <a:pt x="0" y="6"/>
                      </a:lnTo>
                      <a:lnTo>
                        <a:pt x="6" y="13"/>
                      </a:lnTo>
                      <a:lnTo>
                        <a:pt x="19" y="13"/>
                      </a:lnTo>
                      <a:lnTo>
                        <a:pt x="32" y="13"/>
                      </a:lnTo>
                      <a:lnTo>
                        <a:pt x="51" y="13"/>
                      </a:lnTo>
                      <a:lnTo>
                        <a:pt x="51" y="6"/>
                      </a:lnTo>
                      <a:lnTo>
                        <a:pt x="44" y="0"/>
                      </a:lnTo>
                      <a:lnTo>
                        <a:pt x="25" y="0"/>
                      </a:lnTo>
                      <a:lnTo>
                        <a:pt x="6" y="0"/>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228"/>
                <p:cNvSpPr/>
                <p:nvPr/>
              </p:nvSpPr>
              <p:spPr bwMode="auto">
                <a:xfrm>
                  <a:off x="4475163" y="4378325"/>
                  <a:ext cx="71437" cy="30163"/>
                </a:xfrm>
                <a:custGeom>
                  <a:avLst/>
                  <a:gdLst>
                    <a:gd name="T0" fmla="*/ 0 w 45"/>
                    <a:gd name="T1" fmla="*/ 0 h 19"/>
                    <a:gd name="T2" fmla="*/ 0 w 45"/>
                    <a:gd name="T3" fmla="*/ 0 h 19"/>
                    <a:gd name="T4" fmla="*/ 0 w 45"/>
                    <a:gd name="T5" fmla="*/ 30163 h 19"/>
                    <a:gd name="T6" fmla="*/ 0 w 45"/>
                    <a:gd name="T7" fmla="*/ 30163 h 19"/>
                    <a:gd name="T8" fmla="*/ 41275 w 45"/>
                    <a:gd name="T9" fmla="*/ 20638 h 19"/>
                    <a:gd name="T10" fmla="*/ 71437 w 45"/>
                    <a:gd name="T11" fmla="*/ 20638 h 19"/>
                    <a:gd name="T12" fmla="*/ 71437 w 45"/>
                    <a:gd name="T13" fmla="*/ 20638 h 19"/>
                    <a:gd name="T14" fmla="*/ 60325 w 45"/>
                    <a:gd name="T15" fmla="*/ 0 h 19"/>
                    <a:gd name="T16" fmla="*/ 41275 w 45"/>
                    <a:gd name="T17" fmla="*/ 0 h 19"/>
                    <a:gd name="T18" fmla="*/ 0 w 45"/>
                    <a:gd name="T19" fmla="*/ 0 h 19"/>
                    <a:gd name="T20" fmla="*/ 0 w 45"/>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9"/>
                    <a:gd name="T35" fmla="*/ 45 w 45"/>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9">
                      <a:moveTo>
                        <a:pt x="0" y="0"/>
                      </a:moveTo>
                      <a:lnTo>
                        <a:pt x="0" y="0"/>
                      </a:lnTo>
                      <a:lnTo>
                        <a:pt x="0" y="19"/>
                      </a:lnTo>
                      <a:lnTo>
                        <a:pt x="26" y="13"/>
                      </a:lnTo>
                      <a:lnTo>
                        <a:pt x="45" y="13"/>
                      </a:lnTo>
                      <a:lnTo>
                        <a:pt x="38" y="0"/>
                      </a:lnTo>
                      <a:lnTo>
                        <a:pt x="26" y="0"/>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231"/>
                <p:cNvSpPr/>
                <p:nvPr/>
              </p:nvSpPr>
              <p:spPr bwMode="auto">
                <a:xfrm>
                  <a:off x="4475163" y="4498975"/>
                  <a:ext cx="50800" cy="30163"/>
                </a:xfrm>
                <a:custGeom>
                  <a:avLst/>
                  <a:gdLst>
                    <a:gd name="T0" fmla="*/ 50800 w 32"/>
                    <a:gd name="T1" fmla="*/ 30163 h 19"/>
                    <a:gd name="T2" fmla="*/ 50800 w 32"/>
                    <a:gd name="T3" fmla="*/ 30163 h 19"/>
                    <a:gd name="T4" fmla="*/ 50800 w 32"/>
                    <a:gd name="T5" fmla="*/ 11113 h 19"/>
                    <a:gd name="T6" fmla="*/ 41275 w 32"/>
                    <a:gd name="T7" fmla="*/ 0 h 19"/>
                    <a:gd name="T8" fmla="*/ 41275 w 32"/>
                    <a:gd name="T9" fmla="*/ 0 h 19"/>
                    <a:gd name="T10" fmla="*/ 30162 w 32"/>
                    <a:gd name="T11" fmla="*/ 11113 h 19"/>
                    <a:gd name="T12" fmla="*/ 11112 w 32"/>
                    <a:gd name="T13" fmla="*/ 20638 h 19"/>
                    <a:gd name="T14" fmla="*/ 0 w 32"/>
                    <a:gd name="T15" fmla="*/ 20638 h 19"/>
                    <a:gd name="T16" fmla="*/ 0 w 32"/>
                    <a:gd name="T17" fmla="*/ 30163 h 19"/>
                    <a:gd name="T18" fmla="*/ 0 w 32"/>
                    <a:gd name="T19" fmla="*/ 30163 h 19"/>
                    <a:gd name="T20" fmla="*/ 11112 w 32"/>
                    <a:gd name="T21" fmla="*/ 30163 h 19"/>
                    <a:gd name="T22" fmla="*/ 20637 w 32"/>
                    <a:gd name="T23" fmla="*/ 30163 h 19"/>
                    <a:gd name="T24" fmla="*/ 50800 w 32"/>
                    <a:gd name="T25" fmla="*/ 30163 h 19"/>
                    <a:gd name="T26" fmla="*/ 50800 w 32"/>
                    <a:gd name="T27" fmla="*/ 30163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9"/>
                    <a:gd name="T44" fmla="*/ 32 w 32"/>
                    <a:gd name="T45" fmla="*/ 19 h 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9">
                      <a:moveTo>
                        <a:pt x="32" y="19"/>
                      </a:moveTo>
                      <a:lnTo>
                        <a:pt x="32" y="19"/>
                      </a:lnTo>
                      <a:lnTo>
                        <a:pt x="32" y="7"/>
                      </a:lnTo>
                      <a:lnTo>
                        <a:pt x="26" y="0"/>
                      </a:lnTo>
                      <a:lnTo>
                        <a:pt x="19" y="7"/>
                      </a:lnTo>
                      <a:lnTo>
                        <a:pt x="7" y="13"/>
                      </a:lnTo>
                      <a:lnTo>
                        <a:pt x="0" y="13"/>
                      </a:lnTo>
                      <a:lnTo>
                        <a:pt x="0" y="19"/>
                      </a:lnTo>
                      <a:lnTo>
                        <a:pt x="7" y="19"/>
                      </a:lnTo>
                      <a:lnTo>
                        <a:pt x="13" y="19"/>
                      </a:lnTo>
                      <a:lnTo>
                        <a:pt x="32"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234"/>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68" name="Freeform 236"/>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238"/>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70" name="Freeform 241"/>
                <p:cNvSpPr/>
                <p:nvPr/>
              </p:nvSpPr>
              <p:spPr bwMode="auto">
                <a:xfrm>
                  <a:off x="4465638" y="4579938"/>
                  <a:ext cx="80962" cy="20637"/>
                </a:xfrm>
                <a:custGeom>
                  <a:avLst/>
                  <a:gdLst>
                    <a:gd name="T0" fmla="*/ 80962 w 51"/>
                    <a:gd name="T1" fmla="*/ 0 h 13"/>
                    <a:gd name="T2" fmla="*/ 80962 w 51"/>
                    <a:gd name="T3" fmla="*/ 0 h 13"/>
                    <a:gd name="T4" fmla="*/ 39687 w 51"/>
                    <a:gd name="T5" fmla="*/ 0 h 13"/>
                    <a:gd name="T6" fmla="*/ 20637 w 51"/>
                    <a:gd name="T7" fmla="*/ 0 h 13"/>
                    <a:gd name="T8" fmla="*/ 0 w 51"/>
                    <a:gd name="T9" fmla="*/ 20637 h 13"/>
                    <a:gd name="T10" fmla="*/ 0 w 51"/>
                    <a:gd name="T11" fmla="*/ 20637 h 13"/>
                    <a:gd name="T12" fmla="*/ 50800 w 51"/>
                    <a:gd name="T13" fmla="*/ 20637 h 13"/>
                    <a:gd name="T14" fmla="*/ 69850 w 51"/>
                    <a:gd name="T15" fmla="*/ 9525 h 13"/>
                    <a:gd name="T16" fmla="*/ 80962 w 51"/>
                    <a:gd name="T17" fmla="*/ 0 h 13"/>
                    <a:gd name="T18" fmla="*/ 80962 w 51"/>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13"/>
                    <a:gd name="T32" fmla="*/ 51 w 5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13">
                      <a:moveTo>
                        <a:pt x="51" y="0"/>
                      </a:moveTo>
                      <a:lnTo>
                        <a:pt x="51" y="0"/>
                      </a:lnTo>
                      <a:lnTo>
                        <a:pt x="25" y="0"/>
                      </a:lnTo>
                      <a:lnTo>
                        <a:pt x="13" y="0"/>
                      </a:lnTo>
                      <a:lnTo>
                        <a:pt x="0" y="13"/>
                      </a:lnTo>
                      <a:lnTo>
                        <a:pt x="32" y="13"/>
                      </a:lnTo>
                      <a:lnTo>
                        <a:pt x="44" y="6"/>
                      </a:lnTo>
                      <a:lnTo>
                        <a:pt x="51"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243"/>
                <p:cNvSpPr/>
                <p:nvPr/>
              </p:nvSpPr>
              <p:spPr bwMode="auto">
                <a:xfrm>
                  <a:off x="4465638" y="4610100"/>
                  <a:ext cx="60325" cy="20638"/>
                </a:xfrm>
                <a:custGeom>
                  <a:avLst/>
                  <a:gdLst>
                    <a:gd name="T0" fmla="*/ 9525 w 38"/>
                    <a:gd name="T1" fmla="*/ 20638 h 13"/>
                    <a:gd name="T2" fmla="*/ 9525 w 38"/>
                    <a:gd name="T3" fmla="*/ 20638 h 13"/>
                    <a:gd name="T4" fmla="*/ 30163 w 38"/>
                    <a:gd name="T5" fmla="*/ 20638 h 13"/>
                    <a:gd name="T6" fmla="*/ 60325 w 38"/>
                    <a:gd name="T7" fmla="*/ 20638 h 13"/>
                    <a:gd name="T8" fmla="*/ 60325 w 38"/>
                    <a:gd name="T9" fmla="*/ 20638 h 13"/>
                    <a:gd name="T10" fmla="*/ 60325 w 38"/>
                    <a:gd name="T11" fmla="*/ 0 h 13"/>
                    <a:gd name="T12" fmla="*/ 60325 w 38"/>
                    <a:gd name="T13" fmla="*/ 0 h 13"/>
                    <a:gd name="T14" fmla="*/ 60325 w 38"/>
                    <a:gd name="T15" fmla="*/ 0 h 13"/>
                    <a:gd name="T16" fmla="*/ 50800 w 38"/>
                    <a:gd name="T17" fmla="*/ 0 h 13"/>
                    <a:gd name="T18" fmla="*/ 50800 w 38"/>
                    <a:gd name="T19" fmla="*/ 0 h 13"/>
                    <a:gd name="T20" fmla="*/ 39687 w 38"/>
                    <a:gd name="T21" fmla="*/ 0 h 13"/>
                    <a:gd name="T22" fmla="*/ 20637 w 38"/>
                    <a:gd name="T23" fmla="*/ 11113 h 13"/>
                    <a:gd name="T24" fmla="*/ 0 w 38"/>
                    <a:gd name="T25" fmla="*/ 11113 h 13"/>
                    <a:gd name="T26" fmla="*/ 0 w 38"/>
                    <a:gd name="T27" fmla="*/ 11113 h 13"/>
                    <a:gd name="T28" fmla="*/ 9525 w 38"/>
                    <a:gd name="T29" fmla="*/ 20638 h 13"/>
                    <a:gd name="T30" fmla="*/ 9525 w 38"/>
                    <a:gd name="T31" fmla="*/ 20638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13"/>
                    <a:gd name="T50" fmla="*/ 38 w 38"/>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13">
                      <a:moveTo>
                        <a:pt x="6" y="13"/>
                      </a:moveTo>
                      <a:lnTo>
                        <a:pt x="6" y="13"/>
                      </a:lnTo>
                      <a:lnTo>
                        <a:pt x="19" y="13"/>
                      </a:lnTo>
                      <a:lnTo>
                        <a:pt x="38" y="13"/>
                      </a:lnTo>
                      <a:lnTo>
                        <a:pt x="38" y="0"/>
                      </a:lnTo>
                      <a:lnTo>
                        <a:pt x="32" y="0"/>
                      </a:lnTo>
                      <a:lnTo>
                        <a:pt x="25" y="0"/>
                      </a:lnTo>
                      <a:lnTo>
                        <a:pt x="13" y="7"/>
                      </a:lnTo>
                      <a:lnTo>
                        <a:pt x="0" y="7"/>
                      </a:lnTo>
                      <a:lnTo>
                        <a:pt x="6"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72" name="Freeform 245"/>
                <p:cNvSpPr/>
                <p:nvPr/>
              </p:nvSpPr>
              <p:spPr bwMode="auto">
                <a:xfrm>
                  <a:off x="4465638" y="4540250"/>
                  <a:ext cx="60325" cy="30163"/>
                </a:xfrm>
                <a:custGeom>
                  <a:avLst/>
                  <a:gdLst>
                    <a:gd name="T0" fmla="*/ 50800 w 38"/>
                    <a:gd name="T1" fmla="*/ 0 h 19"/>
                    <a:gd name="T2" fmla="*/ 50800 w 38"/>
                    <a:gd name="T3" fmla="*/ 0 h 19"/>
                    <a:gd name="T4" fmla="*/ 50800 w 38"/>
                    <a:gd name="T5" fmla="*/ 9525 h 19"/>
                    <a:gd name="T6" fmla="*/ 50800 w 38"/>
                    <a:gd name="T7" fmla="*/ 9525 h 19"/>
                    <a:gd name="T8" fmla="*/ 30163 w 38"/>
                    <a:gd name="T9" fmla="*/ 9525 h 19"/>
                    <a:gd name="T10" fmla="*/ 9525 w 38"/>
                    <a:gd name="T11" fmla="*/ 9525 h 19"/>
                    <a:gd name="T12" fmla="*/ 0 w 38"/>
                    <a:gd name="T13" fmla="*/ 9525 h 19"/>
                    <a:gd name="T14" fmla="*/ 0 w 38"/>
                    <a:gd name="T15" fmla="*/ 30163 h 19"/>
                    <a:gd name="T16" fmla="*/ 0 w 38"/>
                    <a:gd name="T17" fmla="*/ 30163 h 19"/>
                    <a:gd name="T18" fmla="*/ 50800 w 38"/>
                    <a:gd name="T19" fmla="*/ 30163 h 19"/>
                    <a:gd name="T20" fmla="*/ 60325 w 38"/>
                    <a:gd name="T21" fmla="*/ 19050 h 19"/>
                    <a:gd name="T22" fmla="*/ 50800 w 38"/>
                    <a:gd name="T23" fmla="*/ 0 h 19"/>
                    <a:gd name="T24" fmla="*/ 50800 w 38"/>
                    <a:gd name="T25" fmla="*/ 0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9"/>
                    <a:gd name="T41" fmla="*/ 38 w 38"/>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9">
                      <a:moveTo>
                        <a:pt x="32" y="0"/>
                      </a:moveTo>
                      <a:lnTo>
                        <a:pt x="32" y="0"/>
                      </a:lnTo>
                      <a:lnTo>
                        <a:pt x="32" y="6"/>
                      </a:lnTo>
                      <a:lnTo>
                        <a:pt x="19" y="6"/>
                      </a:lnTo>
                      <a:lnTo>
                        <a:pt x="6" y="6"/>
                      </a:lnTo>
                      <a:lnTo>
                        <a:pt x="0" y="6"/>
                      </a:lnTo>
                      <a:lnTo>
                        <a:pt x="0" y="19"/>
                      </a:lnTo>
                      <a:lnTo>
                        <a:pt x="32" y="19"/>
                      </a:lnTo>
                      <a:lnTo>
                        <a:pt x="38" y="12"/>
                      </a:lnTo>
                      <a:lnTo>
                        <a:pt x="32"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73" name="Freeform 281"/>
                <p:cNvSpPr/>
                <p:nvPr/>
              </p:nvSpPr>
              <p:spPr bwMode="auto">
                <a:xfrm>
                  <a:off x="3629025" y="34512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74" name="Freeform 282"/>
                <p:cNvSpPr/>
                <p:nvPr/>
              </p:nvSpPr>
              <p:spPr bwMode="auto">
                <a:xfrm>
                  <a:off x="3629025" y="3511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283"/>
                <p:cNvSpPr/>
                <p:nvPr/>
              </p:nvSpPr>
              <p:spPr bwMode="auto">
                <a:xfrm>
                  <a:off x="3629025" y="351155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76" name="Rectangle 284"/>
                <p:cNvSpPr>
                  <a:spLocks noChangeArrowheads="1"/>
                </p:cNvSpPr>
                <p:nvPr/>
              </p:nvSpPr>
              <p:spPr bwMode="auto">
                <a:xfrm>
                  <a:off x="3629025" y="352107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285"/>
                <p:cNvSpPr/>
                <p:nvPr/>
              </p:nvSpPr>
              <p:spPr bwMode="auto">
                <a:xfrm>
                  <a:off x="3608388" y="353218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78" name="Freeform 286"/>
                <p:cNvSpPr/>
                <p:nvPr/>
              </p:nvSpPr>
              <p:spPr bwMode="auto">
                <a:xfrm>
                  <a:off x="3629025" y="3532188"/>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79" name="Freeform 287"/>
                <p:cNvSpPr/>
                <p:nvPr/>
              </p:nvSpPr>
              <p:spPr bwMode="auto">
                <a:xfrm>
                  <a:off x="3648075" y="3551238"/>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80" name="Rectangle 290"/>
                <p:cNvSpPr>
                  <a:spLocks noChangeArrowheads="1"/>
                </p:cNvSpPr>
                <p:nvPr/>
              </p:nvSpPr>
              <p:spPr bwMode="auto">
                <a:xfrm>
                  <a:off x="3648075" y="38338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81" name="Freeform 291"/>
                <p:cNvSpPr/>
                <p:nvPr/>
              </p:nvSpPr>
              <p:spPr bwMode="auto">
                <a:xfrm>
                  <a:off x="3659188" y="3833813"/>
                  <a:ext cx="1587" cy="11112"/>
                </a:xfrm>
                <a:custGeom>
                  <a:avLst/>
                  <a:gdLst>
                    <a:gd name="T0" fmla="*/ 0 w 1588"/>
                    <a:gd name="T1" fmla="*/ 11112 h 7"/>
                    <a:gd name="T2" fmla="*/ 0 w 1588"/>
                    <a:gd name="T3" fmla="*/ 11112 h 7"/>
                    <a:gd name="T4" fmla="*/ 0 w 1588"/>
                    <a:gd name="T5" fmla="*/ 0 h 7"/>
                    <a:gd name="T6" fmla="*/ 0 w 1588"/>
                    <a:gd name="T7" fmla="*/ 11112 h 7"/>
                    <a:gd name="T8" fmla="*/ 0 w 1588"/>
                    <a:gd name="T9" fmla="*/ 11112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82" name="Rectangle 292"/>
                <p:cNvSpPr>
                  <a:spLocks noChangeArrowheads="1"/>
                </p:cNvSpPr>
                <p:nvPr/>
              </p:nvSpPr>
              <p:spPr bwMode="auto">
                <a:xfrm>
                  <a:off x="3538538" y="384492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83" name="Rectangle 293"/>
                <p:cNvSpPr>
                  <a:spLocks noChangeArrowheads="1"/>
                </p:cNvSpPr>
                <p:nvPr/>
              </p:nvSpPr>
              <p:spPr bwMode="auto">
                <a:xfrm>
                  <a:off x="3659188" y="384492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84" name="Freeform 294"/>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85" name="Freeform 295"/>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86" name="Rectangle 296"/>
                <p:cNvSpPr>
                  <a:spLocks noChangeArrowheads="1"/>
                </p:cNvSpPr>
                <p:nvPr/>
              </p:nvSpPr>
              <p:spPr bwMode="auto">
                <a:xfrm>
                  <a:off x="3659188"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87" name="Freeform 297"/>
                <p:cNvSpPr/>
                <p:nvPr/>
              </p:nvSpPr>
              <p:spPr bwMode="auto">
                <a:xfrm>
                  <a:off x="3638550" y="39147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88" name="Rectangle 298"/>
                <p:cNvSpPr>
                  <a:spLocks noChangeArrowheads="1"/>
                </p:cNvSpPr>
                <p:nvPr/>
              </p:nvSpPr>
              <p:spPr bwMode="auto">
                <a:xfrm>
                  <a:off x="3668713"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89" name="Freeform 299"/>
                <p:cNvSpPr/>
                <p:nvPr/>
              </p:nvSpPr>
              <p:spPr bwMode="auto">
                <a:xfrm>
                  <a:off x="367982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90" name="Rectangle 300"/>
                <p:cNvSpPr>
                  <a:spLocks noChangeArrowheads="1"/>
                </p:cNvSpPr>
                <p:nvPr/>
              </p:nvSpPr>
              <p:spPr bwMode="auto">
                <a:xfrm>
                  <a:off x="3709988"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91" name="Freeform 301"/>
                <p:cNvSpPr/>
                <p:nvPr/>
              </p:nvSpPr>
              <p:spPr bwMode="auto">
                <a:xfrm>
                  <a:off x="3587750" y="3914775"/>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30163 h 19"/>
                    <a:gd name="T10" fmla="*/ 0 w 1588"/>
                    <a:gd name="T11" fmla="*/ 30163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92" name="Freeform 302"/>
                <p:cNvSpPr/>
                <p:nvPr/>
              </p:nvSpPr>
              <p:spPr bwMode="auto">
                <a:xfrm>
                  <a:off x="369887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93" name="Freeform 303"/>
                <p:cNvSpPr/>
                <p:nvPr/>
              </p:nvSpPr>
              <p:spPr bwMode="auto">
                <a:xfrm>
                  <a:off x="3587750" y="39243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11113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94" name="Rectangle 304"/>
                <p:cNvSpPr>
                  <a:spLocks noChangeArrowheads="1"/>
                </p:cNvSpPr>
                <p:nvPr/>
              </p:nvSpPr>
              <p:spPr bwMode="auto">
                <a:xfrm>
                  <a:off x="3659188" y="3924300"/>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95" name="Freeform 305"/>
                <p:cNvSpPr/>
                <p:nvPr/>
              </p:nvSpPr>
              <p:spPr bwMode="auto">
                <a:xfrm>
                  <a:off x="3578225" y="3924300"/>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20638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96" name="Freeform 306"/>
                <p:cNvSpPr/>
                <p:nvPr/>
              </p:nvSpPr>
              <p:spPr bwMode="auto">
                <a:xfrm>
                  <a:off x="3568700" y="3924300"/>
                  <a:ext cx="9525" cy="30163"/>
                </a:xfrm>
                <a:custGeom>
                  <a:avLst/>
                  <a:gdLst>
                    <a:gd name="T0" fmla="*/ 0 w 6"/>
                    <a:gd name="T1" fmla="*/ 0 h 19"/>
                    <a:gd name="T2" fmla="*/ 0 w 6"/>
                    <a:gd name="T3" fmla="*/ 0 h 19"/>
                    <a:gd name="T4" fmla="*/ 0 w 6"/>
                    <a:gd name="T5" fmla="*/ 20638 h 19"/>
                    <a:gd name="T6" fmla="*/ 9525 w 6"/>
                    <a:gd name="T7" fmla="*/ 30163 h 19"/>
                    <a:gd name="T8" fmla="*/ 9525 w 6"/>
                    <a:gd name="T9" fmla="*/ 30163 h 19"/>
                    <a:gd name="T10" fmla="*/ 0 w 6"/>
                    <a:gd name="T11" fmla="*/ 0 h 19"/>
                    <a:gd name="T12" fmla="*/ 0 w 6"/>
                    <a:gd name="T13" fmla="*/ 0 h 19"/>
                    <a:gd name="T14" fmla="*/ 0 60000 65536"/>
                    <a:gd name="T15" fmla="*/ 0 60000 65536"/>
                    <a:gd name="T16" fmla="*/ 0 60000 65536"/>
                    <a:gd name="T17" fmla="*/ 0 60000 65536"/>
                    <a:gd name="T18" fmla="*/ 0 60000 65536"/>
                    <a:gd name="T19" fmla="*/ 0 60000 65536"/>
                    <a:gd name="T20" fmla="*/ 0 60000 65536"/>
                    <a:gd name="T21" fmla="*/ 0 w 6"/>
                    <a:gd name="T22" fmla="*/ 0 h 19"/>
                    <a:gd name="T23" fmla="*/ 6 w 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9">
                      <a:moveTo>
                        <a:pt x="0" y="0"/>
                      </a:moveTo>
                      <a:lnTo>
                        <a:pt x="0" y="0"/>
                      </a:lnTo>
                      <a:lnTo>
                        <a:pt x="0" y="13"/>
                      </a:lnTo>
                      <a:lnTo>
                        <a:pt x="6" y="19"/>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97" name="Rectangle 307"/>
                <p:cNvSpPr>
                  <a:spLocks noChangeArrowheads="1"/>
                </p:cNvSpPr>
                <p:nvPr/>
              </p:nvSpPr>
              <p:spPr bwMode="auto">
                <a:xfrm>
                  <a:off x="3648075" y="39354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98" name="Rectangle 308"/>
                <p:cNvSpPr>
                  <a:spLocks noChangeArrowheads="1"/>
                </p:cNvSpPr>
                <p:nvPr/>
              </p:nvSpPr>
              <p:spPr bwMode="auto">
                <a:xfrm>
                  <a:off x="3648075" y="39354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99" name="Freeform 309"/>
                <p:cNvSpPr/>
                <p:nvPr/>
              </p:nvSpPr>
              <p:spPr bwMode="auto">
                <a:xfrm>
                  <a:off x="3557588" y="3944938"/>
                  <a:ext cx="1587" cy="9525"/>
                </a:xfrm>
                <a:custGeom>
                  <a:avLst/>
                  <a:gdLst>
                    <a:gd name="T0" fmla="*/ 0 w 1588"/>
                    <a:gd name="T1" fmla="*/ 0 h 6"/>
                    <a:gd name="T2" fmla="*/ 0 w 1588"/>
                    <a:gd name="T3" fmla="*/ 0 h 6"/>
                    <a:gd name="T4" fmla="*/ 0 w 1588"/>
                    <a:gd name="T5" fmla="*/ 0 h 6"/>
                    <a:gd name="T6" fmla="*/ 0 w 1588"/>
                    <a:gd name="T7" fmla="*/ 0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00" name="Freeform 310"/>
                <p:cNvSpPr/>
                <p:nvPr/>
              </p:nvSpPr>
              <p:spPr bwMode="auto">
                <a:xfrm>
                  <a:off x="3557588" y="39544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01" name="Freeform 311"/>
                <p:cNvSpPr/>
                <p:nvPr/>
              </p:nvSpPr>
              <p:spPr bwMode="auto">
                <a:xfrm>
                  <a:off x="3557588" y="3954463"/>
                  <a:ext cx="11112" cy="11112"/>
                </a:xfrm>
                <a:custGeom>
                  <a:avLst/>
                  <a:gdLst>
                    <a:gd name="T0" fmla="*/ 11112 w 7"/>
                    <a:gd name="T1" fmla="*/ 0 h 7"/>
                    <a:gd name="T2" fmla="*/ 11112 w 7"/>
                    <a:gd name="T3" fmla="*/ 0 h 7"/>
                    <a:gd name="T4" fmla="*/ 0 w 7"/>
                    <a:gd name="T5" fmla="*/ 0 h 7"/>
                    <a:gd name="T6" fmla="*/ 0 w 7"/>
                    <a:gd name="T7" fmla="*/ 11112 h 7"/>
                    <a:gd name="T8" fmla="*/ 0 w 7"/>
                    <a:gd name="T9" fmla="*/ 11112 h 7"/>
                    <a:gd name="T10" fmla="*/ 11112 w 7"/>
                    <a:gd name="T11" fmla="*/ 11112 h 7"/>
                    <a:gd name="T12" fmla="*/ 11112 w 7"/>
                    <a:gd name="T13" fmla="*/ 0 h 7"/>
                    <a:gd name="T14" fmla="*/ 11112 w 7"/>
                    <a:gd name="T15" fmla="*/ 0 h 7"/>
                    <a:gd name="T16" fmla="*/ 11112 w 7"/>
                    <a:gd name="T17" fmla="*/ 0 h 7"/>
                    <a:gd name="T18" fmla="*/ 11112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7" y="0"/>
                      </a:moveTo>
                      <a:lnTo>
                        <a:pt x="7" y="0"/>
                      </a:lnTo>
                      <a:lnTo>
                        <a:pt x="0" y="0"/>
                      </a:lnTo>
                      <a:lnTo>
                        <a:pt x="0" y="7"/>
                      </a:lnTo>
                      <a:lnTo>
                        <a:pt x="7" y="7"/>
                      </a:lnTo>
                      <a:lnTo>
                        <a:pt x="7"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02" name="Freeform 312"/>
                <p:cNvSpPr/>
                <p:nvPr/>
              </p:nvSpPr>
              <p:spPr bwMode="auto">
                <a:xfrm>
                  <a:off x="3587750" y="3954463"/>
                  <a:ext cx="1588" cy="20637"/>
                </a:xfrm>
                <a:custGeom>
                  <a:avLst/>
                  <a:gdLst>
                    <a:gd name="T0" fmla="*/ 0 w 1588"/>
                    <a:gd name="T1" fmla="*/ 20637 h 13"/>
                    <a:gd name="T2" fmla="*/ 0 w 1588"/>
                    <a:gd name="T3" fmla="*/ 20637 h 13"/>
                    <a:gd name="T4" fmla="*/ 0 w 1588"/>
                    <a:gd name="T5" fmla="*/ 11112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03" name="Freeform 313"/>
                <p:cNvSpPr/>
                <p:nvPr/>
              </p:nvSpPr>
              <p:spPr bwMode="auto">
                <a:xfrm>
                  <a:off x="3587750" y="3954463"/>
                  <a:ext cx="1588" cy="30162"/>
                </a:xfrm>
                <a:custGeom>
                  <a:avLst/>
                  <a:gdLst>
                    <a:gd name="T0" fmla="*/ 0 w 1588"/>
                    <a:gd name="T1" fmla="*/ 30162 h 19"/>
                    <a:gd name="T2" fmla="*/ 0 w 1588"/>
                    <a:gd name="T3" fmla="*/ 30162 h 19"/>
                    <a:gd name="T4" fmla="*/ 0 w 1588"/>
                    <a:gd name="T5" fmla="*/ 11112 h 19"/>
                    <a:gd name="T6" fmla="*/ 0 w 1588"/>
                    <a:gd name="T7" fmla="*/ 0 h 19"/>
                    <a:gd name="T8" fmla="*/ 0 w 1588"/>
                    <a:gd name="T9" fmla="*/ 0 h 19"/>
                    <a:gd name="T10" fmla="*/ 0 w 1588"/>
                    <a:gd name="T11" fmla="*/ 30162 h 19"/>
                    <a:gd name="T12" fmla="*/ 0 w 1588"/>
                    <a:gd name="T13" fmla="*/ 30162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04" name="Freeform 314"/>
                <p:cNvSpPr/>
                <p:nvPr/>
              </p:nvSpPr>
              <p:spPr bwMode="auto">
                <a:xfrm>
                  <a:off x="3578225" y="3965575"/>
                  <a:ext cx="1588" cy="19050"/>
                </a:xfrm>
                <a:custGeom>
                  <a:avLst/>
                  <a:gdLst>
                    <a:gd name="T0" fmla="*/ 0 w 1588"/>
                    <a:gd name="T1" fmla="*/ 0 h 12"/>
                    <a:gd name="T2" fmla="*/ 0 w 1588"/>
                    <a:gd name="T3" fmla="*/ 0 h 12"/>
                    <a:gd name="T4" fmla="*/ 0 w 1588"/>
                    <a:gd name="T5" fmla="*/ 9525 h 12"/>
                    <a:gd name="T6" fmla="*/ 0 w 1588"/>
                    <a:gd name="T7" fmla="*/ 19050 h 12"/>
                    <a:gd name="T8" fmla="*/ 0 w 1588"/>
                    <a:gd name="T9" fmla="*/ 19050 h 12"/>
                    <a:gd name="T10" fmla="*/ 0 w 1588"/>
                    <a:gd name="T11" fmla="*/ 9525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05" name="Freeform 315"/>
                <p:cNvSpPr/>
                <p:nvPr/>
              </p:nvSpPr>
              <p:spPr bwMode="auto">
                <a:xfrm>
                  <a:off x="3568700" y="3965575"/>
                  <a:ext cx="9525" cy="19050"/>
                </a:xfrm>
                <a:custGeom>
                  <a:avLst/>
                  <a:gdLst>
                    <a:gd name="T0" fmla="*/ 9525 w 6"/>
                    <a:gd name="T1" fmla="*/ 19050 h 12"/>
                    <a:gd name="T2" fmla="*/ 9525 w 6"/>
                    <a:gd name="T3" fmla="*/ 19050 h 12"/>
                    <a:gd name="T4" fmla="*/ 0 w 6"/>
                    <a:gd name="T5" fmla="*/ 0 h 12"/>
                    <a:gd name="T6" fmla="*/ 0 w 6"/>
                    <a:gd name="T7" fmla="*/ 0 h 12"/>
                    <a:gd name="T8" fmla="*/ 9525 w 6"/>
                    <a:gd name="T9" fmla="*/ 19050 h 12"/>
                    <a:gd name="T10" fmla="*/ 9525 w 6"/>
                    <a:gd name="T11" fmla="*/ 19050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6" y="12"/>
                      </a:moveTo>
                      <a:lnTo>
                        <a:pt x="6" y="12"/>
                      </a:lnTo>
                      <a:lnTo>
                        <a:pt x="0" y="0"/>
                      </a:lnTo>
                      <a:lnTo>
                        <a:pt x="6" y="12"/>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06" name="Freeform 316"/>
                <p:cNvSpPr/>
                <p:nvPr/>
              </p:nvSpPr>
              <p:spPr bwMode="auto">
                <a:xfrm>
                  <a:off x="3648075" y="39655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07" name="Freeform 317"/>
                <p:cNvSpPr/>
                <p:nvPr/>
              </p:nvSpPr>
              <p:spPr bwMode="auto">
                <a:xfrm>
                  <a:off x="3568700" y="3965575"/>
                  <a:ext cx="1588" cy="30163"/>
                </a:xfrm>
                <a:custGeom>
                  <a:avLst/>
                  <a:gdLst>
                    <a:gd name="T0" fmla="*/ 0 w 1588"/>
                    <a:gd name="T1" fmla="*/ 30163 h 19"/>
                    <a:gd name="T2" fmla="*/ 0 w 1588"/>
                    <a:gd name="T3" fmla="*/ 30163 h 19"/>
                    <a:gd name="T4" fmla="*/ 0 w 1588"/>
                    <a:gd name="T5" fmla="*/ 19050 h 19"/>
                    <a:gd name="T6" fmla="*/ 0 w 1588"/>
                    <a:gd name="T7" fmla="*/ 0 h 19"/>
                    <a:gd name="T8" fmla="*/ 0 w 1588"/>
                    <a:gd name="T9" fmla="*/ 0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08" name="Freeform 318"/>
                <p:cNvSpPr/>
                <p:nvPr/>
              </p:nvSpPr>
              <p:spPr bwMode="auto">
                <a:xfrm>
                  <a:off x="3557588" y="3975100"/>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9525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09" name="Freeform 319"/>
                <p:cNvSpPr/>
                <p:nvPr/>
              </p:nvSpPr>
              <p:spPr bwMode="auto">
                <a:xfrm>
                  <a:off x="3659188" y="39846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10" name="Freeform 320"/>
                <p:cNvSpPr/>
                <p:nvPr/>
              </p:nvSpPr>
              <p:spPr bwMode="auto">
                <a:xfrm>
                  <a:off x="3729038" y="3984625"/>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11" name="Freeform 322"/>
                <p:cNvSpPr/>
                <p:nvPr/>
              </p:nvSpPr>
              <p:spPr bwMode="auto">
                <a:xfrm>
                  <a:off x="365918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12" name="Rectangle 323"/>
                <p:cNvSpPr>
                  <a:spLocks noChangeArrowheads="1"/>
                </p:cNvSpPr>
                <p:nvPr/>
              </p:nvSpPr>
              <p:spPr bwMode="auto">
                <a:xfrm>
                  <a:off x="3648075" y="3995738"/>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13" name="Freeform 324"/>
                <p:cNvSpPr/>
                <p:nvPr/>
              </p:nvSpPr>
              <p:spPr bwMode="auto">
                <a:xfrm>
                  <a:off x="353853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14" name="Freeform 325"/>
                <p:cNvSpPr/>
                <p:nvPr/>
              </p:nvSpPr>
              <p:spPr bwMode="auto">
                <a:xfrm>
                  <a:off x="3587750" y="3995738"/>
                  <a:ext cx="1588" cy="20637"/>
                </a:xfrm>
                <a:custGeom>
                  <a:avLst/>
                  <a:gdLst>
                    <a:gd name="T0" fmla="*/ 0 w 1588"/>
                    <a:gd name="T1" fmla="*/ 20637 h 13"/>
                    <a:gd name="T2" fmla="*/ 0 w 1588"/>
                    <a:gd name="T3" fmla="*/ 20637 h 13"/>
                    <a:gd name="T4" fmla="*/ 0 w 1588"/>
                    <a:gd name="T5" fmla="*/ 0 h 13"/>
                    <a:gd name="T6" fmla="*/ 0 w 1588"/>
                    <a:gd name="T7" fmla="*/ 0 h 13"/>
                    <a:gd name="T8" fmla="*/ 0 w 1588"/>
                    <a:gd name="T9" fmla="*/ 9525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15" name="Rectangle 326"/>
                <p:cNvSpPr>
                  <a:spLocks noChangeArrowheads="1"/>
                </p:cNvSpPr>
                <p:nvPr/>
              </p:nvSpPr>
              <p:spPr bwMode="auto">
                <a:xfrm>
                  <a:off x="3538538" y="3995738"/>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16" name="Freeform 327"/>
                <p:cNvSpPr/>
                <p:nvPr/>
              </p:nvSpPr>
              <p:spPr bwMode="auto">
                <a:xfrm>
                  <a:off x="3587750" y="4005263"/>
                  <a:ext cx="11113" cy="11112"/>
                </a:xfrm>
                <a:custGeom>
                  <a:avLst/>
                  <a:gdLst>
                    <a:gd name="T0" fmla="*/ 0 w 7"/>
                    <a:gd name="T1" fmla="*/ 11112 h 7"/>
                    <a:gd name="T2" fmla="*/ 0 w 7"/>
                    <a:gd name="T3" fmla="*/ 11112 h 7"/>
                    <a:gd name="T4" fmla="*/ 11113 w 7"/>
                    <a:gd name="T5" fmla="*/ 0 h 7"/>
                    <a:gd name="T6" fmla="*/ 0 w 7"/>
                    <a:gd name="T7" fmla="*/ 0 h 7"/>
                    <a:gd name="T8" fmla="*/ 0 w 7"/>
                    <a:gd name="T9" fmla="*/ 0 h 7"/>
                    <a:gd name="T10" fmla="*/ 0 w 7"/>
                    <a:gd name="T11" fmla="*/ 11112 h 7"/>
                    <a:gd name="T12" fmla="*/ 0 w 7"/>
                    <a:gd name="T13" fmla="*/ 11112 h 7"/>
                    <a:gd name="T14" fmla="*/ 0 60000 65536"/>
                    <a:gd name="T15" fmla="*/ 0 60000 65536"/>
                    <a:gd name="T16" fmla="*/ 0 60000 65536"/>
                    <a:gd name="T17" fmla="*/ 0 60000 65536"/>
                    <a:gd name="T18" fmla="*/ 0 60000 65536"/>
                    <a:gd name="T19" fmla="*/ 0 60000 65536"/>
                    <a:gd name="T20" fmla="*/ 0 60000 65536"/>
                    <a:gd name="T21" fmla="*/ 0 w 7"/>
                    <a:gd name="T22" fmla="*/ 0 h 7"/>
                    <a:gd name="T23" fmla="*/ 7 w 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7">
                      <a:moveTo>
                        <a:pt x="0" y="7"/>
                      </a:moveTo>
                      <a:lnTo>
                        <a:pt x="0" y="7"/>
                      </a:lnTo>
                      <a:lnTo>
                        <a:pt x="7" y="0"/>
                      </a:lnTo>
                      <a:lnTo>
                        <a:pt x="0" y="0"/>
                      </a:lnTo>
                      <a:lnTo>
                        <a:pt x="0" y="7"/>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17" name="Rectangle 328"/>
                <p:cNvSpPr>
                  <a:spLocks noChangeArrowheads="1"/>
                </p:cNvSpPr>
                <p:nvPr/>
              </p:nvSpPr>
              <p:spPr bwMode="auto">
                <a:xfrm>
                  <a:off x="3527425" y="400526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329"/>
                <p:cNvSpPr/>
                <p:nvPr/>
              </p:nvSpPr>
              <p:spPr bwMode="auto">
                <a:xfrm>
                  <a:off x="3578225" y="4005263"/>
                  <a:ext cx="1588" cy="11112"/>
                </a:xfrm>
                <a:custGeom>
                  <a:avLst/>
                  <a:gdLst>
                    <a:gd name="T0" fmla="*/ 0 w 1588"/>
                    <a:gd name="T1" fmla="*/ 0 h 7"/>
                    <a:gd name="T2" fmla="*/ 0 w 1588"/>
                    <a:gd name="T3" fmla="*/ 0 h 7"/>
                    <a:gd name="T4" fmla="*/ 0 w 1588"/>
                    <a:gd name="T5" fmla="*/ 0 h 7"/>
                    <a:gd name="T6" fmla="*/ 0 w 1588"/>
                    <a:gd name="T7" fmla="*/ 11112 h 7"/>
                    <a:gd name="T8" fmla="*/ 0 w 1588"/>
                    <a:gd name="T9" fmla="*/ 11112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Freeform 330"/>
                <p:cNvSpPr/>
                <p:nvPr/>
              </p:nvSpPr>
              <p:spPr bwMode="auto">
                <a:xfrm>
                  <a:off x="3568700" y="4005263"/>
                  <a:ext cx="9525" cy="20637"/>
                </a:xfrm>
                <a:custGeom>
                  <a:avLst/>
                  <a:gdLst>
                    <a:gd name="T0" fmla="*/ 9525 w 6"/>
                    <a:gd name="T1" fmla="*/ 0 h 13"/>
                    <a:gd name="T2" fmla="*/ 9525 w 6"/>
                    <a:gd name="T3" fmla="*/ 0 h 13"/>
                    <a:gd name="T4" fmla="*/ 0 w 6"/>
                    <a:gd name="T5" fmla="*/ 0 h 13"/>
                    <a:gd name="T6" fmla="*/ 9525 w 6"/>
                    <a:gd name="T7" fmla="*/ 20637 h 13"/>
                    <a:gd name="T8" fmla="*/ 9525 w 6"/>
                    <a:gd name="T9" fmla="*/ 20637 h 13"/>
                    <a:gd name="T10" fmla="*/ 9525 w 6"/>
                    <a:gd name="T11" fmla="*/ 0 h 13"/>
                    <a:gd name="T12" fmla="*/ 9525 w 6"/>
                    <a:gd name="T13" fmla="*/ 0 h 13"/>
                    <a:gd name="T14" fmla="*/ 0 60000 65536"/>
                    <a:gd name="T15" fmla="*/ 0 60000 65536"/>
                    <a:gd name="T16" fmla="*/ 0 60000 65536"/>
                    <a:gd name="T17" fmla="*/ 0 60000 65536"/>
                    <a:gd name="T18" fmla="*/ 0 60000 65536"/>
                    <a:gd name="T19" fmla="*/ 0 60000 65536"/>
                    <a:gd name="T20" fmla="*/ 0 60000 65536"/>
                    <a:gd name="T21" fmla="*/ 0 w 6"/>
                    <a:gd name="T22" fmla="*/ 0 h 13"/>
                    <a:gd name="T23" fmla="*/ 6 w 6"/>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3">
                      <a:moveTo>
                        <a:pt x="6" y="0"/>
                      </a:moveTo>
                      <a:lnTo>
                        <a:pt x="6" y="0"/>
                      </a:lnTo>
                      <a:lnTo>
                        <a:pt x="0" y="0"/>
                      </a:lnTo>
                      <a:lnTo>
                        <a:pt x="6" y="13"/>
                      </a:lnTo>
                      <a:lnTo>
                        <a:pt x="6"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331"/>
                <p:cNvSpPr/>
                <p:nvPr/>
              </p:nvSpPr>
              <p:spPr bwMode="auto">
                <a:xfrm>
                  <a:off x="3648075" y="4005263"/>
                  <a:ext cx="11113" cy="11112"/>
                </a:xfrm>
                <a:custGeom>
                  <a:avLst/>
                  <a:gdLst>
                    <a:gd name="T0" fmla="*/ 0 w 7"/>
                    <a:gd name="T1" fmla="*/ 0 h 7"/>
                    <a:gd name="T2" fmla="*/ 0 w 7"/>
                    <a:gd name="T3" fmla="*/ 0 h 7"/>
                    <a:gd name="T4" fmla="*/ 0 w 7"/>
                    <a:gd name="T5" fmla="*/ 11112 h 7"/>
                    <a:gd name="T6" fmla="*/ 0 w 7"/>
                    <a:gd name="T7" fmla="*/ 11112 h 7"/>
                    <a:gd name="T8" fmla="*/ 0 w 7"/>
                    <a:gd name="T9" fmla="*/ 0 h 7"/>
                    <a:gd name="T10" fmla="*/ 0 w 7"/>
                    <a:gd name="T11" fmla="*/ 0 h 7"/>
                    <a:gd name="T12" fmla="*/ 11113 w 7"/>
                    <a:gd name="T13" fmla="*/ 0 h 7"/>
                    <a:gd name="T14" fmla="*/ 11113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Rectangle 332"/>
                <p:cNvSpPr>
                  <a:spLocks noChangeArrowheads="1"/>
                </p:cNvSpPr>
                <p:nvPr/>
              </p:nvSpPr>
              <p:spPr bwMode="auto">
                <a:xfrm>
                  <a:off x="3648075" y="400526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Rectangle 333"/>
                <p:cNvSpPr>
                  <a:spLocks noChangeArrowheads="1"/>
                </p:cNvSpPr>
                <p:nvPr/>
              </p:nvSpPr>
              <p:spPr bwMode="auto">
                <a:xfrm>
                  <a:off x="3779838" y="4005263"/>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334"/>
                <p:cNvSpPr/>
                <p:nvPr/>
              </p:nvSpPr>
              <p:spPr bwMode="auto">
                <a:xfrm>
                  <a:off x="3729038" y="4016375"/>
                  <a:ext cx="1587"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Rectangle 335"/>
                <p:cNvSpPr>
                  <a:spLocks noChangeArrowheads="1"/>
                </p:cNvSpPr>
                <p:nvPr/>
              </p:nvSpPr>
              <p:spPr bwMode="auto">
                <a:xfrm>
                  <a:off x="3648075" y="401637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336"/>
                <p:cNvSpPr/>
                <p:nvPr/>
              </p:nvSpPr>
              <p:spPr bwMode="auto">
                <a:xfrm>
                  <a:off x="3729038" y="401637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337"/>
                <p:cNvSpPr/>
                <p:nvPr/>
              </p:nvSpPr>
              <p:spPr bwMode="auto">
                <a:xfrm>
                  <a:off x="3648075" y="4016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338"/>
                <p:cNvSpPr/>
                <p:nvPr/>
              </p:nvSpPr>
              <p:spPr bwMode="auto">
                <a:xfrm>
                  <a:off x="3648075" y="4016375"/>
                  <a:ext cx="1588" cy="9525"/>
                </a:xfrm>
                <a:custGeom>
                  <a:avLst/>
                  <a:gdLst>
                    <a:gd name="T0" fmla="*/ 0 w 1588"/>
                    <a:gd name="T1" fmla="*/ 0 h 6"/>
                    <a:gd name="T2" fmla="*/ 0 w 1588"/>
                    <a:gd name="T3" fmla="*/ 0 h 6"/>
                    <a:gd name="T4" fmla="*/ 0 w 1588"/>
                    <a:gd name="T5" fmla="*/ 9525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Rectangle 339"/>
                <p:cNvSpPr>
                  <a:spLocks noChangeArrowheads="1"/>
                </p:cNvSpPr>
                <p:nvPr/>
              </p:nvSpPr>
              <p:spPr bwMode="auto">
                <a:xfrm>
                  <a:off x="3587750" y="4025900"/>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340"/>
                <p:cNvSpPr/>
                <p:nvPr/>
              </p:nvSpPr>
              <p:spPr bwMode="auto">
                <a:xfrm>
                  <a:off x="3587750" y="40259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341"/>
                <p:cNvSpPr/>
                <p:nvPr/>
              </p:nvSpPr>
              <p:spPr bwMode="auto">
                <a:xfrm>
                  <a:off x="3587750" y="4025900"/>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342"/>
                <p:cNvSpPr>
                  <a:spLocks noChangeArrowheads="1"/>
                </p:cNvSpPr>
                <p:nvPr/>
              </p:nvSpPr>
              <p:spPr bwMode="auto">
                <a:xfrm>
                  <a:off x="3578225" y="4025900"/>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343"/>
                <p:cNvSpPr/>
                <p:nvPr/>
              </p:nvSpPr>
              <p:spPr bwMode="auto">
                <a:xfrm>
                  <a:off x="3578225" y="40259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Freeform 344"/>
                <p:cNvSpPr/>
                <p:nvPr/>
              </p:nvSpPr>
              <p:spPr bwMode="auto">
                <a:xfrm>
                  <a:off x="3648075"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Freeform 345"/>
                <p:cNvSpPr/>
                <p:nvPr/>
              </p:nvSpPr>
              <p:spPr bwMode="auto">
                <a:xfrm>
                  <a:off x="3568700" y="4025900"/>
                  <a:ext cx="9525" cy="20638"/>
                </a:xfrm>
                <a:custGeom>
                  <a:avLst/>
                  <a:gdLst>
                    <a:gd name="T0" fmla="*/ 0 w 6"/>
                    <a:gd name="T1" fmla="*/ 0 h 13"/>
                    <a:gd name="T2" fmla="*/ 0 w 6"/>
                    <a:gd name="T3" fmla="*/ 0 h 13"/>
                    <a:gd name="T4" fmla="*/ 0 w 6"/>
                    <a:gd name="T5" fmla="*/ 9525 h 13"/>
                    <a:gd name="T6" fmla="*/ 9525 w 6"/>
                    <a:gd name="T7" fmla="*/ 20638 h 13"/>
                    <a:gd name="T8" fmla="*/ 9525 w 6"/>
                    <a:gd name="T9" fmla="*/ 20638 h 13"/>
                    <a:gd name="T10" fmla="*/ 9525 w 6"/>
                    <a:gd name="T11" fmla="*/ 9525 h 13"/>
                    <a:gd name="T12" fmla="*/ 0 w 6"/>
                    <a:gd name="T13" fmla="*/ 0 h 13"/>
                    <a:gd name="T14" fmla="*/ 0 w 6"/>
                    <a:gd name="T15" fmla="*/ 0 h 1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3"/>
                    <a:gd name="T26" fmla="*/ 6 w 6"/>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3">
                      <a:moveTo>
                        <a:pt x="0" y="0"/>
                      </a:moveTo>
                      <a:lnTo>
                        <a:pt x="0" y="0"/>
                      </a:lnTo>
                      <a:lnTo>
                        <a:pt x="0" y="6"/>
                      </a:lnTo>
                      <a:lnTo>
                        <a:pt x="6" y="13"/>
                      </a:lnTo>
                      <a:lnTo>
                        <a:pt x="6"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Freeform 346"/>
                <p:cNvSpPr/>
                <p:nvPr/>
              </p:nvSpPr>
              <p:spPr bwMode="auto">
                <a:xfrm>
                  <a:off x="3587750"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Freeform 347"/>
                <p:cNvSpPr/>
                <p:nvPr/>
              </p:nvSpPr>
              <p:spPr bwMode="auto">
                <a:xfrm>
                  <a:off x="3527425" y="4035425"/>
                  <a:ext cx="11113" cy="11113"/>
                </a:xfrm>
                <a:custGeom>
                  <a:avLst/>
                  <a:gdLst>
                    <a:gd name="T0" fmla="*/ 11113 w 7"/>
                    <a:gd name="T1" fmla="*/ 11113 h 7"/>
                    <a:gd name="T2" fmla="*/ 11113 w 7"/>
                    <a:gd name="T3" fmla="*/ 11113 h 7"/>
                    <a:gd name="T4" fmla="*/ 11113 w 7"/>
                    <a:gd name="T5" fmla="*/ 0 h 7"/>
                    <a:gd name="T6" fmla="*/ 11113 w 7"/>
                    <a:gd name="T7" fmla="*/ 0 h 7"/>
                    <a:gd name="T8" fmla="*/ 0 w 7"/>
                    <a:gd name="T9" fmla="*/ 0 h 7"/>
                    <a:gd name="T10" fmla="*/ 0 w 7"/>
                    <a:gd name="T11" fmla="*/ 0 h 7"/>
                    <a:gd name="T12" fmla="*/ 0 w 7"/>
                    <a:gd name="T13" fmla="*/ 11113 h 7"/>
                    <a:gd name="T14" fmla="*/ 0 w 7"/>
                    <a:gd name="T15" fmla="*/ 11113 h 7"/>
                    <a:gd name="T16" fmla="*/ 11113 w 7"/>
                    <a:gd name="T17" fmla="*/ 11113 h 7"/>
                    <a:gd name="T18" fmla="*/ 11113 w 7"/>
                    <a:gd name="T19" fmla="*/ 11113 h 7"/>
                    <a:gd name="T20" fmla="*/ 11113 w 7"/>
                    <a:gd name="T21" fmla="*/ 11113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7"/>
                    <a:gd name="T35" fmla="*/ 7 w 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7">
                      <a:moveTo>
                        <a:pt x="7" y="7"/>
                      </a:moveTo>
                      <a:lnTo>
                        <a:pt x="7" y="7"/>
                      </a:lnTo>
                      <a:lnTo>
                        <a:pt x="7" y="0"/>
                      </a:lnTo>
                      <a:lnTo>
                        <a:pt x="0" y="0"/>
                      </a:lnTo>
                      <a:lnTo>
                        <a:pt x="0" y="7"/>
                      </a:lnTo>
                      <a:lnTo>
                        <a:pt x="7" y="7"/>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Rectangle 348"/>
                <p:cNvSpPr>
                  <a:spLocks noChangeArrowheads="1"/>
                </p:cNvSpPr>
                <p:nvPr/>
              </p:nvSpPr>
              <p:spPr bwMode="auto">
                <a:xfrm>
                  <a:off x="3648075" y="403542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Freeform 349"/>
                <p:cNvSpPr/>
                <p:nvPr/>
              </p:nvSpPr>
              <p:spPr bwMode="auto">
                <a:xfrm>
                  <a:off x="3648075" y="40354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350"/>
                <p:cNvSpPr/>
                <p:nvPr/>
              </p:nvSpPr>
              <p:spPr bwMode="auto">
                <a:xfrm>
                  <a:off x="3729038" y="40354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Freeform 351"/>
                <p:cNvSpPr/>
                <p:nvPr/>
              </p:nvSpPr>
              <p:spPr bwMode="auto">
                <a:xfrm>
                  <a:off x="3587750" y="4046538"/>
                  <a:ext cx="11113" cy="19050"/>
                </a:xfrm>
                <a:custGeom>
                  <a:avLst/>
                  <a:gdLst>
                    <a:gd name="T0" fmla="*/ 0 w 7"/>
                    <a:gd name="T1" fmla="*/ 0 h 12"/>
                    <a:gd name="T2" fmla="*/ 0 w 7"/>
                    <a:gd name="T3" fmla="*/ 0 h 12"/>
                    <a:gd name="T4" fmla="*/ 0 w 7"/>
                    <a:gd name="T5" fmla="*/ 9525 h 12"/>
                    <a:gd name="T6" fmla="*/ 11113 w 7"/>
                    <a:gd name="T7" fmla="*/ 19050 h 12"/>
                    <a:gd name="T8" fmla="*/ 11113 w 7"/>
                    <a:gd name="T9" fmla="*/ 19050 h 12"/>
                    <a:gd name="T10" fmla="*/ 0 w 7"/>
                    <a:gd name="T11" fmla="*/ 0 h 12"/>
                    <a:gd name="T12" fmla="*/ 0 w 7"/>
                    <a:gd name="T13" fmla="*/ 0 h 12"/>
                    <a:gd name="T14" fmla="*/ 0 60000 65536"/>
                    <a:gd name="T15" fmla="*/ 0 60000 65536"/>
                    <a:gd name="T16" fmla="*/ 0 60000 65536"/>
                    <a:gd name="T17" fmla="*/ 0 60000 65536"/>
                    <a:gd name="T18" fmla="*/ 0 60000 65536"/>
                    <a:gd name="T19" fmla="*/ 0 60000 65536"/>
                    <a:gd name="T20" fmla="*/ 0 60000 65536"/>
                    <a:gd name="T21" fmla="*/ 0 w 7"/>
                    <a:gd name="T22" fmla="*/ 0 h 12"/>
                    <a:gd name="T23" fmla="*/ 7 w 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12">
                      <a:moveTo>
                        <a:pt x="0" y="0"/>
                      </a:moveTo>
                      <a:lnTo>
                        <a:pt x="0" y="0"/>
                      </a:lnTo>
                      <a:lnTo>
                        <a:pt x="0" y="6"/>
                      </a:lnTo>
                      <a:lnTo>
                        <a:pt x="7" y="12"/>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Freeform 352"/>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Freeform 353"/>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Freeform 354"/>
                <p:cNvSpPr/>
                <p:nvPr/>
              </p:nvSpPr>
              <p:spPr bwMode="auto">
                <a:xfrm>
                  <a:off x="3578225"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Freeform 355"/>
                <p:cNvSpPr/>
                <p:nvPr/>
              </p:nvSpPr>
              <p:spPr bwMode="auto">
                <a:xfrm>
                  <a:off x="3587750"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Freeform 356"/>
                <p:cNvSpPr/>
                <p:nvPr/>
              </p:nvSpPr>
              <p:spPr bwMode="auto">
                <a:xfrm>
                  <a:off x="3568700" y="4056063"/>
                  <a:ext cx="9525" cy="9525"/>
                </a:xfrm>
                <a:custGeom>
                  <a:avLst/>
                  <a:gdLst>
                    <a:gd name="T0" fmla="*/ 0 w 6"/>
                    <a:gd name="T1" fmla="*/ 0 h 6"/>
                    <a:gd name="T2" fmla="*/ 0 w 6"/>
                    <a:gd name="T3" fmla="*/ 0 h 6"/>
                    <a:gd name="T4" fmla="*/ 0 w 6"/>
                    <a:gd name="T5" fmla="*/ 9525 h 6"/>
                    <a:gd name="T6" fmla="*/ 9525 w 6"/>
                    <a:gd name="T7" fmla="*/ 9525 h 6"/>
                    <a:gd name="T8" fmla="*/ 9525 w 6"/>
                    <a:gd name="T9" fmla="*/ 9525 h 6"/>
                    <a:gd name="T10" fmla="*/ 9525 w 6"/>
                    <a:gd name="T11" fmla="*/ 0 h 6"/>
                    <a:gd name="T12" fmla="*/ 0 w 6"/>
                    <a:gd name="T13" fmla="*/ 0 h 6"/>
                    <a:gd name="T14" fmla="*/ 0 w 6"/>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6"/>
                    <a:gd name="T26" fmla="*/ 6 w 6"/>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6">
                      <a:moveTo>
                        <a:pt x="0" y="0"/>
                      </a:moveTo>
                      <a:lnTo>
                        <a:pt x="0" y="0"/>
                      </a:lnTo>
                      <a:lnTo>
                        <a:pt x="0" y="6"/>
                      </a:lnTo>
                      <a:lnTo>
                        <a:pt x="6" y="6"/>
                      </a:lnTo>
                      <a:lnTo>
                        <a:pt x="6" y="0"/>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357"/>
                <p:cNvSpPr/>
                <p:nvPr/>
              </p:nvSpPr>
              <p:spPr bwMode="auto">
                <a:xfrm>
                  <a:off x="3568700" y="4056063"/>
                  <a:ext cx="1588"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9525 h 13"/>
                    <a:gd name="T12" fmla="*/ 0 w 1588"/>
                    <a:gd name="T13" fmla="*/ 20637 h 13"/>
                    <a:gd name="T14" fmla="*/ 0 w 1588"/>
                    <a:gd name="T15" fmla="*/ 20637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358"/>
                <p:cNvSpPr/>
                <p:nvPr/>
              </p:nvSpPr>
              <p:spPr bwMode="auto">
                <a:xfrm>
                  <a:off x="3557588" y="4056063"/>
                  <a:ext cx="1587"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Rectangle 359"/>
                <p:cNvSpPr>
                  <a:spLocks noChangeArrowheads="1"/>
                </p:cNvSpPr>
                <p:nvPr/>
              </p:nvSpPr>
              <p:spPr bwMode="auto">
                <a:xfrm>
                  <a:off x="3729038" y="4065588"/>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360"/>
                <p:cNvSpPr/>
                <p:nvPr/>
              </p:nvSpPr>
              <p:spPr bwMode="auto">
                <a:xfrm>
                  <a:off x="3729038" y="4065588"/>
                  <a:ext cx="1587" cy="11112"/>
                </a:xfrm>
                <a:custGeom>
                  <a:avLst/>
                  <a:gdLst>
                    <a:gd name="T0" fmla="*/ 0 w 1588"/>
                    <a:gd name="T1" fmla="*/ 0 h 7"/>
                    <a:gd name="T2" fmla="*/ 0 w 1588"/>
                    <a:gd name="T3" fmla="*/ 0 h 7"/>
                    <a:gd name="T4" fmla="*/ 0 w 1588"/>
                    <a:gd name="T5" fmla="*/ 11112 h 7"/>
                    <a:gd name="T6" fmla="*/ 0 w 1588"/>
                    <a:gd name="T7" fmla="*/ 11112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361"/>
                <p:cNvSpPr/>
                <p:nvPr/>
              </p:nvSpPr>
              <p:spPr bwMode="auto">
                <a:xfrm>
                  <a:off x="3729038" y="4076700"/>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362"/>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9525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Rectangle 363"/>
                <p:cNvSpPr>
                  <a:spLocks noChangeArrowheads="1"/>
                </p:cNvSpPr>
                <p:nvPr/>
              </p:nvSpPr>
              <p:spPr bwMode="auto">
                <a:xfrm>
                  <a:off x="3568700" y="4076700"/>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364"/>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19050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365"/>
                <p:cNvSpPr/>
                <p:nvPr/>
              </p:nvSpPr>
              <p:spPr bwMode="auto">
                <a:xfrm>
                  <a:off x="3527425" y="4076700"/>
                  <a:ext cx="11113" cy="9525"/>
                </a:xfrm>
                <a:custGeom>
                  <a:avLst/>
                  <a:gdLst>
                    <a:gd name="T0" fmla="*/ 11113 w 7"/>
                    <a:gd name="T1" fmla="*/ 9525 h 6"/>
                    <a:gd name="T2" fmla="*/ 11113 w 7"/>
                    <a:gd name="T3" fmla="*/ 9525 h 6"/>
                    <a:gd name="T4" fmla="*/ 0 w 7"/>
                    <a:gd name="T5" fmla="*/ 9525 h 6"/>
                    <a:gd name="T6" fmla="*/ 0 w 7"/>
                    <a:gd name="T7" fmla="*/ 9525 h 6"/>
                    <a:gd name="T8" fmla="*/ 0 w 7"/>
                    <a:gd name="T9" fmla="*/ 9525 h 6"/>
                    <a:gd name="T10" fmla="*/ 0 w 7"/>
                    <a:gd name="T11" fmla="*/ 9525 h 6"/>
                    <a:gd name="T12" fmla="*/ 0 w 7"/>
                    <a:gd name="T13" fmla="*/ 9525 h 6"/>
                    <a:gd name="T14" fmla="*/ 11113 w 7"/>
                    <a:gd name="T15" fmla="*/ 9525 h 6"/>
                    <a:gd name="T16" fmla="*/ 11113 w 7"/>
                    <a:gd name="T17" fmla="*/ 9525 h 6"/>
                    <a:gd name="T18" fmla="*/ 11113 w 7"/>
                    <a:gd name="T19" fmla="*/ 0 h 6"/>
                    <a:gd name="T20" fmla="*/ 11113 w 7"/>
                    <a:gd name="T21" fmla="*/ 0 h 6"/>
                    <a:gd name="T22" fmla="*/ 11113 w 7"/>
                    <a:gd name="T23" fmla="*/ 9525 h 6"/>
                    <a:gd name="T24" fmla="*/ 11113 w 7"/>
                    <a:gd name="T25" fmla="*/ 95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7" y="6"/>
                      </a:moveTo>
                      <a:lnTo>
                        <a:pt x="7" y="6"/>
                      </a:lnTo>
                      <a:lnTo>
                        <a:pt x="0" y="6"/>
                      </a:lnTo>
                      <a:lnTo>
                        <a:pt x="7" y="6"/>
                      </a:lnTo>
                      <a:lnTo>
                        <a:pt x="7" y="0"/>
                      </a:lnTo>
                      <a:lnTo>
                        <a:pt x="7"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Freeform 366"/>
                <p:cNvSpPr/>
                <p:nvPr/>
              </p:nvSpPr>
              <p:spPr bwMode="auto">
                <a:xfrm>
                  <a:off x="3587750" y="40767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56" name="Freeform 367"/>
                <p:cNvSpPr/>
                <p:nvPr/>
              </p:nvSpPr>
              <p:spPr bwMode="auto">
                <a:xfrm>
                  <a:off x="3587750" y="4076700"/>
                  <a:ext cx="11113" cy="9525"/>
                </a:xfrm>
                <a:custGeom>
                  <a:avLst/>
                  <a:gdLst>
                    <a:gd name="T0" fmla="*/ 0 w 7"/>
                    <a:gd name="T1" fmla="*/ 0 h 6"/>
                    <a:gd name="T2" fmla="*/ 0 w 7"/>
                    <a:gd name="T3" fmla="*/ 0 h 6"/>
                    <a:gd name="T4" fmla="*/ 11113 w 7"/>
                    <a:gd name="T5" fmla="*/ 9525 h 6"/>
                    <a:gd name="T6" fmla="*/ 11113 w 7"/>
                    <a:gd name="T7" fmla="*/ 9525 h 6"/>
                    <a:gd name="T8" fmla="*/ 11113 w 7"/>
                    <a:gd name="T9" fmla="*/ 9525 h 6"/>
                    <a:gd name="T10" fmla="*/ 0 w 7"/>
                    <a:gd name="T11" fmla="*/ 0 h 6"/>
                    <a:gd name="T12" fmla="*/ 0 w 7"/>
                    <a:gd name="T13" fmla="*/ 0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0"/>
                      </a:moveTo>
                      <a:lnTo>
                        <a:pt x="0" y="0"/>
                      </a:lnTo>
                      <a:lnTo>
                        <a:pt x="7"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57" name="Freeform 368"/>
                <p:cNvSpPr/>
                <p:nvPr/>
              </p:nvSpPr>
              <p:spPr bwMode="auto">
                <a:xfrm>
                  <a:off x="355758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58" name="Freeform 369"/>
                <p:cNvSpPr/>
                <p:nvPr/>
              </p:nvSpPr>
              <p:spPr bwMode="auto">
                <a:xfrm>
                  <a:off x="3568700" y="408622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59" name="Freeform 370"/>
                <p:cNvSpPr/>
                <p:nvPr/>
              </p:nvSpPr>
              <p:spPr bwMode="auto">
                <a:xfrm>
                  <a:off x="372903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60" name="Oval 371"/>
                <p:cNvSpPr>
                  <a:spLocks noChangeArrowheads="1"/>
                </p:cNvSpPr>
                <p:nvPr/>
              </p:nvSpPr>
              <p:spPr bwMode="auto">
                <a:xfrm>
                  <a:off x="3538538" y="4086225"/>
                  <a:ext cx="1587" cy="9525"/>
                </a:xfrm>
                <a:prstGeom prst="ellipse">
                  <a:avLst/>
                </a:pr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61" name="Freeform 372"/>
                <p:cNvSpPr/>
                <p:nvPr/>
              </p:nvSpPr>
              <p:spPr bwMode="auto">
                <a:xfrm>
                  <a:off x="3729038" y="409575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62" name="Rectangle 373"/>
                <p:cNvSpPr>
                  <a:spLocks noChangeArrowheads="1"/>
                </p:cNvSpPr>
                <p:nvPr/>
              </p:nvSpPr>
              <p:spPr bwMode="auto">
                <a:xfrm>
                  <a:off x="3598863" y="4095750"/>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63" name="Freeform 380"/>
                <p:cNvSpPr/>
                <p:nvPr/>
              </p:nvSpPr>
              <p:spPr bwMode="auto">
                <a:xfrm>
                  <a:off x="4264025" y="3824288"/>
                  <a:ext cx="261938" cy="331787"/>
                </a:xfrm>
                <a:custGeom>
                  <a:avLst/>
                  <a:gdLst>
                    <a:gd name="T0" fmla="*/ 141288 w 165"/>
                    <a:gd name="T1" fmla="*/ 9525 h 209"/>
                    <a:gd name="T2" fmla="*/ 141288 w 165"/>
                    <a:gd name="T3" fmla="*/ 9525 h 209"/>
                    <a:gd name="T4" fmla="*/ 100013 w 165"/>
                    <a:gd name="T5" fmla="*/ 0 h 209"/>
                    <a:gd name="T6" fmla="*/ 100013 w 165"/>
                    <a:gd name="T7" fmla="*/ 0 h 209"/>
                    <a:gd name="T8" fmla="*/ 90488 w 165"/>
                    <a:gd name="T9" fmla="*/ 9525 h 209"/>
                    <a:gd name="T10" fmla="*/ 80963 w 165"/>
                    <a:gd name="T11" fmla="*/ 20637 h 209"/>
                    <a:gd name="T12" fmla="*/ 80963 w 165"/>
                    <a:gd name="T13" fmla="*/ 20637 h 209"/>
                    <a:gd name="T14" fmla="*/ 50800 w 165"/>
                    <a:gd name="T15" fmla="*/ 60325 h 209"/>
                    <a:gd name="T16" fmla="*/ 39688 w 165"/>
                    <a:gd name="T17" fmla="*/ 111125 h 209"/>
                    <a:gd name="T18" fmla="*/ 39688 w 165"/>
                    <a:gd name="T19" fmla="*/ 111125 h 209"/>
                    <a:gd name="T20" fmla="*/ 39688 w 165"/>
                    <a:gd name="T21" fmla="*/ 160337 h 209"/>
                    <a:gd name="T22" fmla="*/ 30163 w 165"/>
                    <a:gd name="T23" fmla="*/ 211137 h 209"/>
                    <a:gd name="T24" fmla="*/ 30163 w 165"/>
                    <a:gd name="T25" fmla="*/ 211137 h 209"/>
                    <a:gd name="T26" fmla="*/ 9525 w 165"/>
                    <a:gd name="T27" fmla="*/ 252412 h 209"/>
                    <a:gd name="T28" fmla="*/ 0 w 165"/>
                    <a:gd name="T29" fmla="*/ 282575 h 209"/>
                    <a:gd name="T30" fmla="*/ 9525 w 165"/>
                    <a:gd name="T31" fmla="*/ 312737 h 209"/>
                    <a:gd name="T32" fmla="*/ 9525 w 165"/>
                    <a:gd name="T33" fmla="*/ 312737 h 209"/>
                    <a:gd name="T34" fmla="*/ 39688 w 165"/>
                    <a:gd name="T35" fmla="*/ 331787 h 209"/>
                    <a:gd name="T36" fmla="*/ 39688 w 165"/>
                    <a:gd name="T37" fmla="*/ 331787 h 209"/>
                    <a:gd name="T38" fmla="*/ 60325 w 165"/>
                    <a:gd name="T39" fmla="*/ 331787 h 209"/>
                    <a:gd name="T40" fmla="*/ 80963 w 165"/>
                    <a:gd name="T41" fmla="*/ 322262 h 209"/>
                    <a:gd name="T42" fmla="*/ 80963 w 165"/>
                    <a:gd name="T43" fmla="*/ 322262 h 209"/>
                    <a:gd name="T44" fmla="*/ 160338 w 165"/>
                    <a:gd name="T45" fmla="*/ 322262 h 209"/>
                    <a:gd name="T46" fmla="*/ 241300 w 165"/>
                    <a:gd name="T47" fmla="*/ 322262 h 209"/>
                    <a:gd name="T48" fmla="*/ 241300 w 165"/>
                    <a:gd name="T49" fmla="*/ 322262 h 209"/>
                    <a:gd name="T50" fmla="*/ 261938 w 165"/>
                    <a:gd name="T51" fmla="*/ 312737 h 209"/>
                    <a:gd name="T52" fmla="*/ 261938 w 165"/>
                    <a:gd name="T53" fmla="*/ 312737 h 209"/>
                    <a:gd name="T54" fmla="*/ 261938 w 165"/>
                    <a:gd name="T55" fmla="*/ 282575 h 209"/>
                    <a:gd name="T56" fmla="*/ 261938 w 165"/>
                    <a:gd name="T57" fmla="*/ 282575 h 209"/>
                    <a:gd name="T58" fmla="*/ 252413 w 165"/>
                    <a:gd name="T59" fmla="*/ 252412 h 209"/>
                    <a:gd name="T60" fmla="*/ 241300 w 165"/>
                    <a:gd name="T61" fmla="*/ 222250 h 209"/>
                    <a:gd name="T62" fmla="*/ 241300 w 165"/>
                    <a:gd name="T63" fmla="*/ 222250 h 209"/>
                    <a:gd name="T64" fmla="*/ 231775 w 165"/>
                    <a:gd name="T65" fmla="*/ 201612 h 209"/>
                    <a:gd name="T66" fmla="*/ 222250 w 165"/>
                    <a:gd name="T67" fmla="*/ 171450 h 209"/>
                    <a:gd name="T68" fmla="*/ 222250 w 165"/>
                    <a:gd name="T69" fmla="*/ 120650 h 209"/>
                    <a:gd name="T70" fmla="*/ 222250 w 165"/>
                    <a:gd name="T71" fmla="*/ 120650 h 209"/>
                    <a:gd name="T72" fmla="*/ 211138 w 165"/>
                    <a:gd name="T73" fmla="*/ 60325 h 209"/>
                    <a:gd name="T74" fmla="*/ 211138 w 165"/>
                    <a:gd name="T75" fmla="*/ 60325 h 209"/>
                    <a:gd name="T76" fmla="*/ 211138 w 165"/>
                    <a:gd name="T77" fmla="*/ 39687 h 209"/>
                    <a:gd name="T78" fmla="*/ 201613 w 165"/>
                    <a:gd name="T79" fmla="*/ 20637 h 209"/>
                    <a:gd name="T80" fmla="*/ 201613 w 165"/>
                    <a:gd name="T81" fmla="*/ 20637 h 209"/>
                    <a:gd name="T82" fmla="*/ 171450 w 165"/>
                    <a:gd name="T83" fmla="*/ 9525 h 209"/>
                    <a:gd name="T84" fmla="*/ 171450 w 165"/>
                    <a:gd name="T85" fmla="*/ 9525 h 209"/>
                    <a:gd name="T86" fmla="*/ 150813 w 165"/>
                    <a:gd name="T87" fmla="*/ 0 h 209"/>
                    <a:gd name="T88" fmla="*/ 141288 w 165"/>
                    <a:gd name="T89" fmla="*/ 0 h 209"/>
                    <a:gd name="T90" fmla="*/ 141288 w 165"/>
                    <a:gd name="T91" fmla="*/ 9525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209"/>
                    <a:gd name="T140" fmla="*/ 165 w 165"/>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209">
                      <a:moveTo>
                        <a:pt x="89" y="6"/>
                      </a:moveTo>
                      <a:lnTo>
                        <a:pt x="89" y="6"/>
                      </a:lnTo>
                      <a:lnTo>
                        <a:pt x="63" y="0"/>
                      </a:lnTo>
                      <a:lnTo>
                        <a:pt x="57" y="6"/>
                      </a:lnTo>
                      <a:lnTo>
                        <a:pt x="51" y="13"/>
                      </a:lnTo>
                      <a:lnTo>
                        <a:pt x="32" y="38"/>
                      </a:lnTo>
                      <a:lnTo>
                        <a:pt x="25" y="70"/>
                      </a:lnTo>
                      <a:lnTo>
                        <a:pt x="25" y="101"/>
                      </a:lnTo>
                      <a:lnTo>
                        <a:pt x="19" y="133"/>
                      </a:lnTo>
                      <a:lnTo>
                        <a:pt x="6" y="159"/>
                      </a:lnTo>
                      <a:lnTo>
                        <a:pt x="0" y="178"/>
                      </a:lnTo>
                      <a:lnTo>
                        <a:pt x="6" y="197"/>
                      </a:lnTo>
                      <a:lnTo>
                        <a:pt x="25" y="209"/>
                      </a:lnTo>
                      <a:lnTo>
                        <a:pt x="38" y="209"/>
                      </a:lnTo>
                      <a:lnTo>
                        <a:pt x="51" y="203"/>
                      </a:lnTo>
                      <a:lnTo>
                        <a:pt x="101" y="203"/>
                      </a:lnTo>
                      <a:lnTo>
                        <a:pt x="152" y="203"/>
                      </a:lnTo>
                      <a:lnTo>
                        <a:pt x="165" y="197"/>
                      </a:lnTo>
                      <a:lnTo>
                        <a:pt x="165" y="178"/>
                      </a:lnTo>
                      <a:lnTo>
                        <a:pt x="159" y="159"/>
                      </a:lnTo>
                      <a:lnTo>
                        <a:pt x="152" y="140"/>
                      </a:lnTo>
                      <a:lnTo>
                        <a:pt x="146" y="127"/>
                      </a:lnTo>
                      <a:lnTo>
                        <a:pt x="140" y="108"/>
                      </a:lnTo>
                      <a:lnTo>
                        <a:pt x="140" y="76"/>
                      </a:lnTo>
                      <a:lnTo>
                        <a:pt x="133" y="38"/>
                      </a:lnTo>
                      <a:lnTo>
                        <a:pt x="133" y="25"/>
                      </a:lnTo>
                      <a:lnTo>
                        <a:pt x="127" y="13"/>
                      </a:lnTo>
                      <a:lnTo>
                        <a:pt x="108" y="6"/>
                      </a:lnTo>
                      <a:lnTo>
                        <a:pt x="95" y="0"/>
                      </a:lnTo>
                      <a:lnTo>
                        <a:pt x="89" y="0"/>
                      </a:lnTo>
                      <a:lnTo>
                        <a:pt x="89"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sp>
              <p:nvSpPr>
                <p:cNvPr id="164" name="Freeform 381"/>
                <p:cNvSpPr/>
                <p:nvPr/>
              </p:nvSpPr>
              <p:spPr bwMode="auto">
                <a:xfrm>
                  <a:off x="3295650" y="3733800"/>
                  <a:ext cx="1392238" cy="2287588"/>
                </a:xfrm>
                <a:custGeom>
                  <a:avLst/>
                  <a:gdLst>
                    <a:gd name="T0" fmla="*/ 161925 w 877"/>
                    <a:gd name="T1" fmla="*/ 211138 h 1441"/>
                    <a:gd name="T2" fmla="*/ 242888 w 877"/>
                    <a:gd name="T3" fmla="*/ 90488 h 1441"/>
                    <a:gd name="T4" fmla="*/ 333375 w 877"/>
                    <a:gd name="T5" fmla="*/ 201613 h 1441"/>
                    <a:gd name="T6" fmla="*/ 342900 w 877"/>
                    <a:gd name="T7" fmla="*/ 271463 h 1441"/>
                    <a:gd name="T8" fmla="*/ 463550 w 877"/>
                    <a:gd name="T9" fmla="*/ 422275 h 1441"/>
                    <a:gd name="T10" fmla="*/ 685800 w 877"/>
                    <a:gd name="T11" fmla="*/ 292100 h 1441"/>
                    <a:gd name="T12" fmla="*/ 685800 w 877"/>
                    <a:gd name="T13" fmla="*/ 141288 h 1441"/>
                    <a:gd name="T14" fmla="*/ 736600 w 877"/>
                    <a:gd name="T15" fmla="*/ 19050 h 1441"/>
                    <a:gd name="T16" fmla="*/ 847725 w 877"/>
                    <a:gd name="T17" fmla="*/ 19050 h 1441"/>
                    <a:gd name="T18" fmla="*/ 887413 w 877"/>
                    <a:gd name="T19" fmla="*/ 171450 h 1441"/>
                    <a:gd name="T20" fmla="*/ 836613 w 877"/>
                    <a:gd name="T21" fmla="*/ 301625 h 1441"/>
                    <a:gd name="T22" fmla="*/ 1049338 w 877"/>
                    <a:gd name="T23" fmla="*/ 331788 h 1441"/>
                    <a:gd name="T24" fmla="*/ 1028700 w 877"/>
                    <a:gd name="T25" fmla="*/ 282575 h 1441"/>
                    <a:gd name="T26" fmla="*/ 1049338 w 877"/>
                    <a:gd name="T27" fmla="*/ 120650 h 1441"/>
                    <a:gd name="T28" fmla="*/ 1179513 w 877"/>
                    <a:gd name="T29" fmla="*/ 211138 h 1441"/>
                    <a:gd name="T30" fmla="*/ 1169988 w 877"/>
                    <a:gd name="T31" fmla="*/ 312738 h 1441"/>
                    <a:gd name="T32" fmla="*/ 1160463 w 877"/>
                    <a:gd name="T33" fmla="*/ 342900 h 1441"/>
                    <a:gd name="T34" fmla="*/ 1320800 w 877"/>
                    <a:gd name="T35" fmla="*/ 433388 h 1441"/>
                    <a:gd name="T36" fmla="*/ 1290638 w 877"/>
                    <a:gd name="T37" fmla="*/ 584200 h 1441"/>
                    <a:gd name="T38" fmla="*/ 1281113 w 877"/>
                    <a:gd name="T39" fmla="*/ 1411288 h 1441"/>
                    <a:gd name="T40" fmla="*/ 1270000 w 877"/>
                    <a:gd name="T41" fmla="*/ 1522413 h 1441"/>
                    <a:gd name="T42" fmla="*/ 1350963 w 877"/>
                    <a:gd name="T43" fmla="*/ 1944688 h 1441"/>
                    <a:gd name="T44" fmla="*/ 1239838 w 877"/>
                    <a:gd name="T45" fmla="*/ 1955801 h 1441"/>
                    <a:gd name="T46" fmla="*/ 1160463 w 877"/>
                    <a:gd name="T47" fmla="*/ 1874838 h 1441"/>
                    <a:gd name="T48" fmla="*/ 1160463 w 877"/>
                    <a:gd name="T49" fmla="*/ 1511300 h 1441"/>
                    <a:gd name="T50" fmla="*/ 1058863 w 877"/>
                    <a:gd name="T51" fmla="*/ 1077913 h 1441"/>
                    <a:gd name="T52" fmla="*/ 1068388 w 877"/>
                    <a:gd name="T53" fmla="*/ 1450975 h 1441"/>
                    <a:gd name="T54" fmla="*/ 1139825 w 877"/>
                    <a:gd name="T55" fmla="*/ 1814513 h 1441"/>
                    <a:gd name="T56" fmla="*/ 1089025 w 877"/>
                    <a:gd name="T57" fmla="*/ 1865313 h 1441"/>
                    <a:gd name="T58" fmla="*/ 989013 w 877"/>
                    <a:gd name="T59" fmla="*/ 1874838 h 1441"/>
                    <a:gd name="T60" fmla="*/ 977900 w 877"/>
                    <a:gd name="T61" fmla="*/ 1592263 h 1441"/>
                    <a:gd name="T62" fmla="*/ 908050 w 877"/>
                    <a:gd name="T63" fmla="*/ 1784351 h 1441"/>
                    <a:gd name="T64" fmla="*/ 817563 w 877"/>
                    <a:gd name="T65" fmla="*/ 2046288 h 1441"/>
                    <a:gd name="T66" fmla="*/ 787400 w 877"/>
                    <a:gd name="T67" fmla="*/ 1965326 h 1441"/>
                    <a:gd name="T68" fmla="*/ 787400 w 877"/>
                    <a:gd name="T69" fmla="*/ 1712913 h 1441"/>
                    <a:gd name="T70" fmla="*/ 766763 w 877"/>
                    <a:gd name="T71" fmla="*/ 1279525 h 1441"/>
                    <a:gd name="T72" fmla="*/ 715963 w 877"/>
                    <a:gd name="T73" fmla="*/ 1481138 h 1441"/>
                    <a:gd name="T74" fmla="*/ 695325 w 877"/>
                    <a:gd name="T75" fmla="*/ 2016126 h 1441"/>
                    <a:gd name="T76" fmla="*/ 685800 w 877"/>
                    <a:gd name="T77" fmla="*/ 2097088 h 1441"/>
                    <a:gd name="T78" fmla="*/ 646113 w 877"/>
                    <a:gd name="T79" fmla="*/ 2206626 h 1441"/>
                    <a:gd name="T80" fmla="*/ 514350 w 877"/>
                    <a:gd name="T81" fmla="*/ 2278063 h 1441"/>
                    <a:gd name="T82" fmla="*/ 554038 w 877"/>
                    <a:gd name="T83" fmla="*/ 1925638 h 1441"/>
                    <a:gd name="T84" fmla="*/ 554038 w 877"/>
                    <a:gd name="T85" fmla="*/ 1370013 h 1441"/>
                    <a:gd name="T86" fmla="*/ 544513 w 877"/>
                    <a:gd name="T87" fmla="*/ 1089025 h 1441"/>
                    <a:gd name="T88" fmla="*/ 463550 w 877"/>
                    <a:gd name="T89" fmla="*/ 1179513 h 1441"/>
                    <a:gd name="T90" fmla="*/ 523875 w 877"/>
                    <a:gd name="T91" fmla="*/ 1733551 h 1441"/>
                    <a:gd name="T92" fmla="*/ 514350 w 877"/>
                    <a:gd name="T93" fmla="*/ 2025651 h 1441"/>
                    <a:gd name="T94" fmla="*/ 423863 w 877"/>
                    <a:gd name="T95" fmla="*/ 2076451 h 1441"/>
                    <a:gd name="T96" fmla="*/ 403225 w 877"/>
                    <a:gd name="T97" fmla="*/ 1884363 h 1441"/>
                    <a:gd name="T98" fmla="*/ 292100 w 877"/>
                    <a:gd name="T99" fmla="*/ 1309688 h 1441"/>
                    <a:gd name="T100" fmla="*/ 292100 w 877"/>
                    <a:gd name="T101" fmla="*/ 1582738 h 1441"/>
                    <a:gd name="T102" fmla="*/ 303213 w 877"/>
                    <a:gd name="T103" fmla="*/ 1895476 h 1441"/>
                    <a:gd name="T104" fmla="*/ 212725 w 877"/>
                    <a:gd name="T105" fmla="*/ 1974851 h 1441"/>
                    <a:gd name="T106" fmla="*/ 171450 w 877"/>
                    <a:gd name="T107" fmla="*/ 1874838 h 1441"/>
                    <a:gd name="T108" fmla="*/ 141288 w 877"/>
                    <a:gd name="T109" fmla="*/ 1622425 h 1441"/>
                    <a:gd name="T110" fmla="*/ 11113 w 877"/>
                    <a:gd name="T111" fmla="*/ 1098550 h 1441"/>
                    <a:gd name="T112" fmla="*/ 50800 w 877"/>
                    <a:gd name="T113" fmla="*/ 533400 h 1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77"/>
                    <a:gd name="T172" fmla="*/ 0 h 1441"/>
                    <a:gd name="T173" fmla="*/ 877 w 877"/>
                    <a:gd name="T174" fmla="*/ 1441 h 1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77" h="1441">
                      <a:moveTo>
                        <a:pt x="57" y="279"/>
                      </a:moveTo>
                      <a:lnTo>
                        <a:pt x="127" y="247"/>
                      </a:lnTo>
                      <a:lnTo>
                        <a:pt x="134" y="222"/>
                      </a:lnTo>
                      <a:lnTo>
                        <a:pt x="121" y="216"/>
                      </a:lnTo>
                      <a:lnTo>
                        <a:pt x="108" y="184"/>
                      </a:lnTo>
                      <a:lnTo>
                        <a:pt x="102" y="133"/>
                      </a:lnTo>
                      <a:lnTo>
                        <a:pt x="102" y="101"/>
                      </a:lnTo>
                      <a:lnTo>
                        <a:pt x="108" y="89"/>
                      </a:lnTo>
                      <a:lnTo>
                        <a:pt x="121" y="70"/>
                      </a:lnTo>
                      <a:lnTo>
                        <a:pt x="134" y="63"/>
                      </a:lnTo>
                      <a:lnTo>
                        <a:pt x="153" y="57"/>
                      </a:lnTo>
                      <a:lnTo>
                        <a:pt x="172" y="70"/>
                      </a:lnTo>
                      <a:lnTo>
                        <a:pt x="197" y="89"/>
                      </a:lnTo>
                      <a:lnTo>
                        <a:pt x="203" y="101"/>
                      </a:lnTo>
                      <a:lnTo>
                        <a:pt x="210" y="127"/>
                      </a:lnTo>
                      <a:lnTo>
                        <a:pt x="216" y="127"/>
                      </a:lnTo>
                      <a:lnTo>
                        <a:pt x="216" y="133"/>
                      </a:lnTo>
                      <a:lnTo>
                        <a:pt x="216" y="146"/>
                      </a:lnTo>
                      <a:lnTo>
                        <a:pt x="216" y="165"/>
                      </a:lnTo>
                      <a:lnTo>
                        <a:pt x="216" y="171"/>
                      </a:lnTo>
                      <a:lnTo>
                        <a:pt x="210" y="165"/>
                      </a:lnTo>
                      <a:lnTo>
                        <a:pt x="210" y="197"/>
                      </a:lnTo>
                      <a:lnTo>
                        <a:pt x="216" y="216"/>
                      </a:lnTo>
                      <a:lnTo>
                        <a:pt x="222" y="228"/>
                      </a:lnTo>
                      <a:lnTo>
                        <a:pt x="248" y="247"/>
                      </a:lnTo>
                      <a:lnTo>
                        <a:pt x="292" y="266"/>
                      </a:lnTo>
                      <a:lnTo>
                        <a:pt x="343" y="235"/>
                      </a:lnTo>
                      <a:lnTo>
                        <a:pt x="381" y="216"/>
                      </a:lnTo>
                      <a:lnTo>
                        <a:pt x="419" y="209"/>
                      </a:lnTo>
                      <a:lnTo>
                        <a:pt x="426" y="190"/>
                      </a:lnTo>
                      <a:lnTo>
                        <a:pt x="432" y="184"/>
                      </a:lnTo>
                      <a:lnTo>
                        <a:pt x="432" y="133"/>
                      </a:lnTo>
                      <a:lnTo>
                        <a:pt x="426" y="114"/>
                      </a:lnTo>
                      <a:lnTo>
                        <a:pt x="419" y="95"/>
                      </a:lnTo>
                      <a:lnTo>
                        <a:pt x="426" y="89"/>
                      </a:lnTo>
                      <a:lnTo>
                        <a:pt x="432" y="89"/>
                      </a:lnTo>
                      <a:lnTo>
                        <a:pt x="438" y="57"/>
                      </a:lnTo>
                      <a:lnTo>
                        <a:pt x="445" y="31"/>
                      </a:lnTo>
                      <a:lnTo>
                        <a:pt x="451" y="19"/>
                      </a:lnTo>
                      <a:lnTo>
                        <a:pt x="464" y="12"/>
                      </a:lnTo>
                      <a:lnTo>
                        <a:pt x="470" y="12"/>
                      </a:lnTo>
                      <a:lnTo>
                        <a:pt x="489" y="6"/>
                      </a:lnTo>
                      <a:lnTo>
                        <a:pt x="508" y="0"/>
                      </a:lnTo>
                      <a:lnTo>
                        <a:pt x="521" y="6"/>
                      </a:lnTo>
                      <a:lnTo>
                        <a:pt x="534" y="12"/>
                      </a:lnTo>
                      <a:lnTo>
                        <a:pt x="546" y="25"/>
                      </a:lnTo>
                      <a:lnTo>
                        <a:pt x="559" y="44"/>
                      </a:lnTo>
                      <a:lnTo>
                        <a:pt x="559" y="57"/>
                      </a:lnTo>
                      <a:lnTo>
                        <a:pt x="559" y="70"/>
                      </a:lnTo>
                      <a:lnTo>
                        <a:pt x="559" y="108"/>
                      </a:lnTo>
                      <a:lnTo>
                        <a:pt x="559" y="127"/>
                      </a:lnTo>
                      <a:lnTo>
                        <a:pt x="553" y="146"/>
                      </a:lnTo>
                      <a:lnTo>
                        <a:pt x="546" y="152"/>
                      </a:lnTo>
                      <a:lnTo>
                        <a:pt x="527" y="190"/>
                      </a:lnTo>
                      <a:lnTo>
                        <a:pt x="521" y="222"/>
                      </a:lnTo>
                      <a:lnTo>
                        <a:pt x="527" y="241"/>
                      </a:lnTo>
                      <a:lnTo>
                        <a:pt x="584" y="260"/>
                      </a:lnTo>
                      <a:lnTo>
                        <a:pt x="635" y="254"/>
                      </a:lnTo>
                      <a:lnTo>
                        <a:pt x="661" y="222"/>
                      </a:lnTo>
                      <a:lnTo>
                        <a:pt x="661" y="209"/>
                      </a:lnTo>
                      <a:lnTo>
                        <a:pt x="654" y="203"/>
                      </a:lnTo>
                      <a:lnTo>
                        <a:pt x="642" y="209"/>
                      </a:lnTo>
                      <a:lnTo>
                        <a:pt x="648" y="190"/>
                      </a:lnTo>
                      <a:lnTo>
                        <a:pt x="648" y="178"/>
                      </a:lnTo>
                      <a:lnTo>
                        <a:pt x="642" y="165"/>
                      </a:lnTo>
                      <a:lnTo>
                        <a:pt x="642" y="152"/>
                      </a:lnTo>
                      <a:lnTo>
                        <a:pt x="642" y="133"/>
                      </a:lnTo>
                      <a:lnTo>
                        <a:pt x="642" y="108"/>
                      </a:lnTo>
                      <a:lnTo>
                        <a:pt x="661" y="76"/>
                      </a:lnTo>
                      <a:lnTo>
                        <a:pt x="667" y="63"/>
                      </a:lnTo>
                      <a:lnTo>
                        <a:pt x="686" y="63"/>
                      </a:lnTo>
                      <a:lnTo>
                        <a:pt x="699" y="63"/>
                      </a:lnTo>
                      <a:lnTo>
                        <a:pt x="724" y="70"/>
                      </a:lnTo>
                      <a:lnTo>
                        <a:pt x="743" y="101"/>
                      </a:lnTo>
                      <a:lnTo>
                        <a:pt x="743" y="133"/>
                      </a:lnTo>
                      <a:lnTo>
                        <a:pt x="743" y="146"/>
                      </a:lnTo>
                      <a:lnTo>
                        <a:pt x="743" y="158"/>
                      </a:lnTo>
                      <a:lnTo>
                        <a:pt x="737" y="171"/>
                      </a:lnTo>
                      <a:lnTo>
                        <a:pt x="737" y="197"/>
                      </a:lnTo>
                      <a:lnTo>
                        <a:pt x="731" y="197"/>
                      </a:lnTo>
                      <a:lnTo>
                        <a:pt x="724" y="197"/>
                      </a:lnTo>
                      <a:lnTo>
                        <a:pt x="724" y="209"/>
                      </a:lnTo>
                      <a:lnTo>
                        <a:pt x="731" y="216"/>
                      </a:lnTo>
                      <a:lnTo>
                        <a:pt x="756" y="235"/>
                      </a:lnTo>
                      <a:lnTo>
                        <a:pt x="800" y="235"/>
                      </a:lnTo>
                      <a:lnTo>
                        <a:pt x="819" y="247"/>
                      </a:lnTo>
                      <a:lnTo>
                        <a:pt x="832" y="260"/>
                      </a:lnTo>
                      <a:lnTo>
                        <a:pt x="832" y="273"/>
                      </a:lnTo>
                      <a:lnTo>
                        <a:pt x="832" y="279"/>
                      </a:lnTo>
                      <a:lnTo>
                        <a:pt x="832" y="292"/>
                      </a:lnTo>
                      <a:lnTo>
                        <a:pt x="819" y="324"/>
                      </a:lnTo>
                      <a:lnTo>
                        <a:pt x="813" y="368"/>
                      </a:lnTo>
                      <a:lnTo>
                        <a:pt x="800" y="406"/>
                      </a:lnTo>
                      <a:lnTo>
                        <a:pt x="788" y="444"/>
                      </a:lnTo>
                      <a:lnTo>
                        <a:pt x="826" y="597"/>
                      </a:lnTo>
                      <a:lnTo>
                        <a:pt x="794" y="609"/>
                      </a:lnTo>
                      <a:lnTo>
                        <a:pt x="807" y="889"/>
                      </a:lnTo>
                      <a:lnTo>
                        <a:pt x="807" y="895"/>
                      </a:lnTo>
                      <a:lnTo>
                        <a:pt x="807" y="901"/>
                      </a:lnTo>
                      <a:lnTo>
                        <a:pt x="807" y="914"/>
                      </a:lnTo>
                      <a:lnTo>
                        <a:pt x="800" y="940"/>
                      </a:lnTo>
                      <a:lnTo>
                        <a:pt x="800" y="959"/>
                      </a:lnTo>
                      <a:lnTo>
                        <a:pt x="800" y="1009"/>
                      </a:lnTo>
                      <a:lnTo>
                        <a:pt x="794" y="1048"/>
                      </a:lnTo>
                      <a:lnTo>
                        <a:pt x="800" y="1111"/>
                      </a:lnTo>
                      <a:lnTo>
                        <a:pt x="807" y="1187"/>
                      </a:lnTo>
                      <a:lnTo>
                        <a:pt x="826" y="1206"/>
                      </a:lnTo>
                      <a:lnTo>
                        <a:pt x="851" y="1225"/>
                      </a:lnTo>
                      <a:lnTo>
                        <a:pt x="870" y="1238"/>
                      </a:lnTo>
                      <a:lnTo>
                        <a:pt x="877" y="1251"/>
                      </a:lnTo>
                      <a:lnTo>
                        <a:pt x="794" y="1238"/>
                      </a:lnTo>
                      <a:lnTo>
                        <a:pt x="788" y="1238"/>
                      </a:lnTo>
                      <a:lnTo>
                        <a:pt x="781" y="1232"/>
                      </a:lnTo>
                      <a:lnTo>
                        <a:pt x="775" y="1219"/>
                      </a:lnTo>
                      <a:lnTo>
                        <a:pt x="762" y="1200"/>
                      </a:lnTo>
                      <a:lnTo>
                        <a:pt x="743" y="1187"/>
                      </a:lnTo>
                      <a:lnTo>
                        <a:pt x="737" y="1213"/>
                      </a:lnTo>
                      <a:lnTo>
                        <a:pt x="731" y="1213"/>
                      </a:lnTo>
                      <a:lnTo>
                        <a:pt x="731" y="1181"/>
                      </a:lnTo>
                      <a:lnTo>
                        <a:pt x="724" y="1175"/>
                      </a:lnTo>
                      <a:lnTo>
                        <a:pt x="724" y="1117"/>
                      </a:lnTo>
                      <a:lnTo>
                        <a:pt x="731" y="1073"/>
                      </a:lnTo>
                      <a:lnTo>
                        <a:pt x="731" y="990"/>
                      </a:lnTo>
                      <a:lnTo>
                        <a:pt x="731" y="971"/>
                      </a:lnTo>
                      <a:lnTo>
                        <a:pt x="731" y="952"/>
                      </a:lnTo>
                      <a:lnTo>
                        <a:pt x="718" y="921"/>
                      </a:lnTo>
                      <a:lnTo>
                        <a:pt x="718" y="876"/>
                      </a:lnTo>
                      <a:lnTo>
                        <a:pt x="711" y="800"/>
                      </a:lnTo>
                      <a:lnTo>
                        <a:pt x="692" y="724"/>
                      </a:lnTo>
                      <a:lnTo>
                        <a:pt x="673" y="673"/>
                      </a:lnTo>
                      <a:lnTo>
                        <a:pt x="667" y="679"/>
                      </a:lnTo>
                      <a:lnTo>
                        <a:pt x="667" y="705"/>
                      </a:lnTo>
                      <a:lnTo>
                        <a:pt x="667" y="774"/>
                      </a:lnTo>
                      <a:lnTo>
                        <a:pt x="667" y="844"/>
                      </a:lnTo>
                      <a:lnTo>
                        <a:pt x="667" y="870"/>
                      </a:lnTo>
                      <a:lnTo>
                        <a:pt x="673" y="889"/>
                      </a:lnTo>
                      <a:lnTo>
                        <a:pt x="673" y="914"/>
                      </a:lnTo>
                      <a:lnTo>
                        <a:pt x="680" y="952"/>
                      </a:lnTo>
                      <a:lnTo>
                        <a:pt x="686" y="990"/>
                      </a:lnTo>
                      <a:lnTo>
                        <a:pt x="699" y="1028"/>
                      </a:lnTo>
                      <a:lnTo>
                        <a:pt x="705" y="1060"/>
                      </a:lnTo>
                      <a:lnTo>
                        <a:pt x="718" y="1098"/>
                      </a:lnTo>
                      <a:lnTo>
                        <a:pt x="718" y="1143"/>
                      </a:lnTo>
                      <a:lnTo>
                        <a:pt x="711" y="1143"/>
                      </a:lnTo>
                      <a:lnTo>
                        <a:pt x="705" y="1168"/>
                      </a:lnTo>
                      <a:lnTo>
                        <a:pt x="699" y="1175"/>
                      </a:lnTo>
                      <a:lnTo>
                        <a:pt x="692" y="1149"/>
                      </a:lnTo>
                      <a:lnTo>
                        <a:pt x="686" y="1175"/>
                      </a:lnTo>
                      <a:lnTo>
                        <a:pt x="680" y="1181"/>
                      </a:lnTo>
                      <a:lnTo>
                        <a:pt x="673" y="1194"/>
                      </a:lnTo>
                      <a:lnTo>
                        <a:pt x="661" y="1200"/>
                      </a:lnTo>
                      <a:lnTo>
                        <a:pt x="610" y="1213"/>
                      </a:lnTo>
                      <a:lnTo>
                        <a:pt x="604" y="1200"/>
                      </a:lnTo>
                      <a:lnTo>
                        <a:pt x="623" y="1181"/>
                      </a:lnTo>
                      <a:lnTo>
                        <a:pt x="629" y="1162"/>
                      </a:lnTo>
                      <a:lnTo>
                        <a:pt x="642" y="1149"/>
                      </a:lnTo>
                      <a:lnTo>
                        <a:pt x="648" y="1124"/>
                      </a:lnTo>
                      <a:lnTo>
                        <a:pt x="635" y="1086"/>
                      </a:lnTo>
                      <a:lnTo>
                        <a:pt x="629" y="1048"/>
                      </a:lnTo>
                      <a:lnTo>
                        <a:pt x="616" y="1003"/>
                      </a:lnTo>
                      <a:lnTo>
                        <a:pt x="610" y="952"/>
                      </a:lnTo>
                      <a:lnTo>
                        <a:pt x="604" y="908"/>
                      </a:lnTo>
                      <a:lnTo>
                        <a:pt x="597" y="844"/>
                      </a:lnTo>
                      <a:lnTo>
                        <a:pt x="578" y="959"/>
                      </a:lnTo>
                      <a:lnTo>
                        <a:pt x="572" y="1022"/>
                      </a:lnTo>
                      <a:lnTo>
                        <a:pt x="572" y="1124"/>
                      </a:lnTo>
                      <a:lnTo>
                        <a:pt x="546" y="1200"/>
                      </a:lnTo>
                      <a:lnTo>
                        <a:pt x="559" y="1244"/>
                      </a:lnTo>
                      <a:lnTo>
                        <a:pt x="578" y="1263"/>
                      </a:lnTo>
                      <a:lnTo>
                        <a:pt x="578" y="1308"/>
                      </a:lnTo>
                      <a:lnTo>
                        <a:pt x="540" y="1314"/>
                      </a:lnTo>
                      <a:lnTo>
                        <a:pt x="515" y="1289"/>
                      </a:lnTo>
                      <a:lnTo>
                        <a:pt x="508" y="1282"/>
                      </a:lnTo>
                      <a:lnTo>
                        <a:pt x="502" y="1276"/>
                      </a:lnTo>
                      <a:lnTo>
                        <a:pt x="502" y="1257"/>
                      </a:lnTo>
                      <a:lnTo>
                        <a:pt x="496" y="1238"/>
                      </a:lnTo>
                      <a:lnTo>
                        <a:pt x="477" y="1225"/>
                      </a:lnTo>
                      <a:lnTo>
                        <a:pt x="477" y="1206"/>
                      </a:lnTo>
                      <a:lnTo>
                        <a:pt x="483" y="1181"/>
                      </a:lnTo>
                      <a:lnTo>
                        <a:pt x="483" y="1143"/>
                      </a:lnTo>
                      <a:lnTo>
                        <a:pt x="483" y="1117"/>
                      </a:lnTo>
                      <a:lnTo>
                        <a:pt x="496" y="1079"/>
                      </a:lnTo>
                      <a:lnTo>
                        <a:pt x="496" y="1022"/>
                      </a:lnTo>
                      <a:lnTo>
                        <a:pt x="496" y="952"/>
                      </a:lnTo>
                      <a:lnTo>
                        <a:pt x="489" y="895"/>
                      </a:lnTo>
                      <a:lnTo>
                        <a:pt x="489" y="844"/>
                      </a:lnTo>
                      <a:lnTo>
                        <a:pt x="483" y="819"/>
                      </a:lnTo>
                      <a:lnTo>
                        <a:pt x="483" y="806"/>
                      </a:lnTo>
                      <a:lnTo>
                        <a:pt x="477" y="819"/>
                      </a:lnTo>
                      <a:lnTo>
                        <a:pt x="457" y="889"/>
                      </a:lnTo>
                      <a:lnTo>
                        <a:pt x="451" y="927"/>
                      </a:lnTo>
                      <a:lnTo>
                        <a:pt x="451" y="933"/>
                      </a:lnTo>
                      <a:lnTo>
                        <a:pt x="451" y="1003"/>
                      </a:lnTo>
                      <a:lnTo>
                        <a:pt x="451" y="1086"/>
                      </a:lnTo>
                      <a:lnTo>
                        <a:pt x="451" y="1155"/>
                      </a:lnTo>
                      <a:lnTo>
                        <a:pt x="445" y="1238"/>
                      </a:lnTo>
                      <a:lnTo>
                        <a:pt x="438" y="1270"/>
                      </a:lnTo>
                      <a:lnTo>
                        <a:pt x="432" y="1282"/>
                      </a:lnTo>
                      <a:lnTo>
                        <a:pt x="426" y="1289"/>
                      </a:lnTo>
                      <a:lnTo>
                        <a:pt x="432" y="1295"/>
                      </a:lnTo>
                      <a:lnTo>
                        <a:pt x="432" y="1314"/>
                      </a:lnTo>
                      <a:lnTo>
                        <a:pt x="432" y="1321"/>
                      </a:lnTo>
                      <a:lnTo>
                        <a:pt x="432" y="1327"/>
                      </a:lnTo>
                      <a:lnTo>
                        <a:pt x="419" y="1352"/>
                      </a:lnTo>
                      <a:lnTo>
                        <a:pt x="407" y="1352"/>
                      </a:lnTo>
                      <a:lnTo>
                        <a:pt x="407" y="1378"/>
                      </a:lnTo>
                      <a:lnTo>
                        <a:pt x="407" y="1390"/>
                      </a:lnTo>
                      <a:lnTo>
                        <a:pt x="400" y="1403"/>
                      </a:lnTo>
                      <a:lnTo>
                        <a:pt x="394" y="1416"/>
                      </a:lnTo>
                      <a:lnTo>
                        <a:pt x="375" y="1435"/>
                      </a:lnTo>
                      <a:lnTo>
                        <a:pt x="369" y="1441"/>
                      </a:lnTo>
                      <a:lnTo>
                        <a:pt x="324" y="1435"/>
                      </a:lnTo>
                      <a:lnTo>
                        <a:pt x="324" y="1390"/>
                      </a:lnTo>
                      <a:lnTo>
                        <a:pt x="330" y="1378"/>
                      </a:lnTo>
                      <a:lnTo>
                        <a:pt x="349" y="1327"/>
                      </a:lnTo>
                      <a:lnTo>
                        <a:pt x="356" y="1308"/>
                      </a:lnTo>
                      <a:lnTo>
                        <a:pt x="349" y="1270"/>
                      </a:lnTo>
                      <a:lnTo>
                        <a:pt x="349" y="1213"/>
                      </a:lnTo>
                      <a:lnTo>
                        <a:pt x="343" y="1143"/>
                      </a:lnTo>
                      <a:lnTo>
                        <a:pt x="349" y="1079"/>
                      </a:lnTo>
                      <a:lnTo>
                        <a:pt x="349" y="1016"/>
                      </a:lnTo>
                      <a:lnTo>
                        <a:pt x="356" y="946"/>
                      </a:lnTo>
                      <a:lnTo>
                        <a:pt x="349" y="908"/>
                      </a:lnTo>
                      <a:lnTo>
                        <a:pt x="349" y="863"/>
                      </a:lnTo>
                      <a:lnTo>
                        <a:pt x="349" y="781"/>
                      </a:lnTo>
                      <a:lnTo>
                        <a:pt x="356" y="736"/>
                      </a:lnTo>
                      <a:lnTo>
                        <a:pt x="362" y="698"/>
                      </a:lnTo>
                      <a:lnTo>
                        <a:pt x="362" y="692"/>
                      </a:lnTo>
                      <a:lnTo>
                        <a:pt x="356" y="686"/>
                      </a:lnTo>
                      <a:lnTo>
                        <a:pt x="343" y="686"/>
                      </a:lnTo>
                      <a:lnTo>
                        <a:pt x="337" y="679"/>
                      </a:lnTo>
                      <a:lnTo>
                        <a:pt x="330" y="667"/>
                      </a:lnTo>
                      <a:lnTo>
                        <a:pt x="305" y="698"/>
                      </a:lnTo>
                      <a:lnTo>
                        <a:pt x="299" y="698"/>
                      </a:lnTo>
                      <a:lnTo>
                        <a:pt x="299" y="717"/>
                      </a:lnTo>
                      <a:lnTo>
                        <a:pt x="292" y="743"/>
                      </a:lnTo>
                      <a:lnTo>
                        <a:pt x="292" y="876"/>
                      </a:lnTo>
                      <a:lnTo>
                        <a:pt x="305" y="914"/>
                      </a:lnTo>
                      <a:lnTo>
                        <a:pt x="311" y="952"/>
                      </a:lnTo>
                      <a:lnTo>
                        <a:pt x="311" y="997"/>
                      </a:lnTo>
                      <a:lnTo>
                        <a:pt x="324" y="1048"/>
                      </a:lnTo>
                      <a:lnTo>
                        <a:pt x="330" y="1092"/>
                      </a:lnTo>
                      <a:lnTo>
                        <a:pt x="337" y="1149"/>
                      </a:lnTo>
                      <a:lnTo>
                        <a:pt x="330" y="1162"/>
                      </a:lnTo>
                      <a:lnTo>
                        <a:pt x="337" y="1181"/>
                      </a:lnTo>
                      <a:lnTo>
                        <a:pt x="324" y="1206"/>
                      </a:lnTo>
                      <a:lnTo>
                        <a:pt x="324" y="1276"/>
                      </a:lnTo>
                      <a:lnTo>
                        <a:pt x="324" y="1282"/>
                      </a:lnTo>
                      <a:lnTo>
                        <a:pt x="318" y="1295"/>
                      </a:lnTo>
                      <a:lnTo>
                        <a:pt x="305" y="1302"/>
                      </a:lnTo>
                      <a:lnTo>
                        <a:pt x="280" y="1308"/>
                      </a:lnTo>
                      <a:lnTo>
                        <a:pt x="267" y="1308"/>
                      </a:lnTo>
                      <a:lnTo>
                        <a:pt x="254" y="1302"/>
                      </a:lnTo>
                      <a:lnTo>
                        <a:pt x="248" y="1282"/>
                      </a:lnTo>
                      <a:lnTo>
                        <a:pt x="254" y="1257"/>
                      </a:lnTo>
                      <a:lnTo>
                        <a:pt x="261" y="1238"/>
                      </a:lnTo>
                      <a:lnTo>
                        <a:pt x="267" y="1213"/>
                      </a:lnTo>
                      <a:lnTo>
                        <a:pt x="254" y="1187"/>
                      </a:lnTo>
                      <a:lnTo>
                        <a:pt x="261" y="1168"/>
                      </a:lnTo>
                      <a:lnTo>
                        <a:pt x="242" y="1130"/>
                      </a:lnTo>
                      <a:lnTo>
                        <a:pt x="222" y="1041"/>
                      </a:lnTo>
                      <a:lnTo>
                        <a:pt x="203" y="940"/>
                      </a:lnTo>
                      <a:lnTo>
                        <a:pt x="191" y="876"/>
                      </a:lnTo>
                      <a:lnTo>
                        <a:pt x="184" y="825"/>
                      </a:lnTo>
                      <a:lnTo>
                        <a:pt x="172" y="838"/>
                      </a:lnTo>
                      <a:lnTo>
                        <a:pt x="172" y="882"/>
                      </a:lnTo>
                      <a:lnTo>
                        <a:pt x="172" y="908"/>
                      </a:lnTo>
                      <a:lnTo>
                        <a:pt x="178" y="933"/>
                      </a:lnTo>
                      <a:lnTo>
                        <a:pt x="178" y="959"/>
                      </a:lnTo>
                      <a:lnTo>
                        <a:pt x="184" y="997"/>
                      </a:lnTo>
                      <a:lnTo>
                        <a:pt x="184" y="1054"/>
                      </a:lnTo>
                      <a:lnTo>
                        <a:pt x="191" y="1098"/>
                      </a:lnTo>
                      <a:lnTo>
                        <a:pt x="197" y="1111"/>
                      </a:lnTo>
                      <a:lnTo>
                        <a:pt x="203" y="1136"/>
                      </a:lnTo>
                      <a:lnTo>
                        <a:pt x="191" y="1155"/>
                      </a:lnTo>
                      <a:lnTo>
                        <a:pt x="191" y="1194"/>
                      </a:lnTo>
                      <a:lnTo>
                        <a:pt x="172" y="1206"/>
                      </a:lnTo>
                      <a:lnTo>
                        <a:pt x="165" y="1200"/>
                      </a:lnTo>
                      <a:lnTo>
                        <a:pt x="146" y="1225"/>
                      </a:lnTo>
                      <a:lnTo>
                        <a:pt x="140" y="1238"/>
                      </a:lnTo>
                      <a:lnTo>
                        <a:pt x="134" y="1244"/>
                      </a:lnTo>
                      <a:lnTo>
                        <a:pt x="121" y="1251"/>
                      </a:lnTo>
                      <a:lnTo>
                        <a:pt x="102" y="1251"/>
                      </a:lnTo>
                      <a:lnTo>
                        <a:pt x="76" y="1238"/>
                      </a:lnTo>
                      <a:lnTo>
                        <a:pt x="70" y="1225"/>
                      </a:lnTo>
                      <a:lnTo>
                        <a:pt x="89" y="1206"/>
                      </a:lnTo>
                      <a:lnTo>
                        <a:pt x="108" y="1181"/>
                      </a:lnTo>
                      <a:lnTo>
                        <a:pt x="121" y="1162"/>
                      </a:lnTo>
                      <a:lnTo>
                        <a:pt x="121" y="1136"/>
                      </a:lnTo>
                      <a:lnTo>
                        <a:pt x="102" y="1124"/>
                      </a:lnTo>
                      <a:lnTo>
                        <a:pt x="102" y="1111"/>
                      </a:lnTo>
                      <a:lnTo>
                        <a:pt x="95" y="1060"/>
                      </a:lnTo>
                      <a:lnTo>
                        <a:pt x="89" y="1022"/>
                      </a:lnTo>
                      <a:lnTo>
                        <a:pt x="83" y="965"/>
                      </a:lnTo>
                      <a:lnTo>
                        <a:pt x="64" y="889"/>
                      </a:lnTo>
                      <a:lnTo>
                        <a:pt x="51" y="819"/>
                      </a:lnTo>
                      <a:lnTo>
                        <a:pt x="38" y="749"/>
                      </a:lnTo>
                      <a:lnTo>
                        <a:pt x="32" y="730"/>
                      </a:lnTo>
                      <a:lnTo>
                        <a:pt x="7" y="692"/>
                      </a:lnTo>
                      <a:lnTo>
                        <a:pt x="0" y="654"/>
                      </a:lnTo>
                      <a:lnTo>
                        <a:pt x="7" y="597"/>
                      </a:lnTo>
                      <a:lnTo>
                        <a:pt x="7" y="520"/>
                      </a:lnTo>
                      <a:lnTo>
                        <a:pt x="19" y="470"/>
                      </a:lnTo>
                      <a:lnTo>
                        <a:pt x="26" y="406"/>
                      </a:lnTo>
                      <a:lnTo>
                        <a:pt x="32" y="336"/>
                      </a:lnTo>
                      <a:lnTo>
                        <a:pt x="38" y="298"/>
                      </a:lnTo>
                      <a:lnTo>
                        <a:pt x="38" y="292"/>
                      </a:lnTo>
                      <a:lnTo>
                        <a:pt x="57" y="27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6636" name="Freeform 382"/>
              <p:cNvSpPr/>
              <p:nvPr/>
            </p:nvSpPr>
            <p:spPr>
              <a:xfrm>
                <a:off x="507477" y="1004877"/>
                <a:ext cx="758360" cy="2064112"/>
              </a:xfrm>
              <a:custGeom>
                <a:avLst/>
                <a:gdLst>
                  <a:gd name="txL" fmla="*/ 0 w 133"/>
                  <a:gd name="txT" fmla="*/ 0 h 362"/>
                  <a:gd name="txR" fmla="*/ 133 w 133"/>
                  <a:gd name="txB" fmla="*/ 362 h 362"/>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rgbClr val="FFFFFF">
                  <a:alpha val="100000"/>
                </a:srgbClr>
              </a:solidFill>
              <a:ln w="9525">
                <a:noFill/>
              </a:ln>
            </p:spPr>
            <p:txBody>
              <a:bodyPr/>
              <a:p>
                <a:endParaRPr lang="zh-CN" altLang="en-US"/>
              </a:p>
            </p:txBody>
          </p:sp>
          <p:sp>
            <p:nvSpPr>
              <p:cNvPr id="26637" name="Freeform 383"/>
              <p:cNvSpPr/>
              <p:nvPr/>
            </p:nvSpPr>
            <p:spPr>
              <a:xfrm>
                <a:off x="2605801" y="1147428"/>
                <a:ext cx="473262" cy="1699186"/>
              </a:xfrm>
              <a:custGeom>
                <a:avLst/>
                <a:gdLst>
                  <a:gd name="txL" fmla="*/ 0 w 83"/>
                  <a:gd name="txT" fmla="*/ 0 h 298"/>
                  <a:gd name="txR" fmla="*/ 83 w 83"/>
                  <a:gd name="txB" fmla="*/ 298 h 29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Lst>
                <a:rect l="txL" t="txT" r="txR" b="txB"/>
                <a:pathLst>
                  <a:path w="83" h="298">
                    <a:moveTo>
                      <a:pt x="13" y="0"/>
                    </a:moveTo>
                    <a:lnTo>
                      <a:pt x="32" y="6"/>
                    </a:lnTo>
                    <a:lnTo>
                      <a:pt x="45" y="25"/>
                    </a:lnTo>
                    <a:lnTo>
                      <a:pt x="39" y="44"/>
                    </a:lnTo>
                    <a:lnTo>
                      <a:pt x="64" y="95"/>
                    </a:lnTo>
                    <a:lnTo>
                      <a:pt x="64" y="114"/>
                    </a:lnTo>
                    <a:lnTo>
                      <a:pt x="70" y="146"/>
                    </a:lnTo>
                    <a:lnTo>
                      <a:pt x="83" y="241"/>
                    </a:lnTo>
                    <a:lnTo>
                      <a:pt x="83" y="267"/>
                    </a:lnTo>
                    <a:lnTo>
                      <a:pt x="58" y="298"/>
                    </a:lnTo>
                    <a:lnTo>
                      <a:pt x="20" y="273"/>
                    </a:lnTo>
                    <a:lnTo>
                      <a:pt x="7" y="133"/>
                    </a:lnTo>
                    <a:lnTo>
                      <a:pt x="7" y="70"/>
                    </a:lnTo>
                    <a:lnTo>
                      <a:pt x="20" y="38"/>
                    </a:lnTo>
                    <a:lnTo>
                      <a:pt x="0" y="19"/>
                    </a:lnTo>
                    <a:lnTo>
                      <a:pt x="13" y="0"/>
                    </a:lnTo>
                    <a:close/>
                  </a:path>
                </a:pathLst>
              </a:custGeom>
              <a:solidFill>
                <a:srgbClr val="FFFFFF">
                  <a:alpha val="100000"/>
                </a:srgbClr>
              </a:solidFill>
              <a:ln w="9525">
                <a:noFill/>
              </a:ln>
            </p:spPr>
            <p:txBody>
              <a:bodyPr/>
              <a:p>
                <a:endParaRPr lang="zh-CN" altLang="en-US"/>
              </a:p>
            </p:txBody>
          </p:sp>
          <p:sp>
            <p:nvSpPr>
              <p:cNvPr id="26638" name="Freeform 384"/>
              <p:cNvSpPr/>
              <p:nvPr/>
            </p:nvSpPr>
            <p:spPr>
              <a:xfrm>
                <a:off x="3694875" y="1039089"/>
                <a:ext cx="473265" cy="650024"/>
              </a:xfrm>
              <a:custGeom>
                <a:avLst/>
                <a:gdLst>
                  <a:gd name="txL" fmla="*/ 0 w 83"/>
                  <a:gd name="txT" fmla="*/ 0 h 114"/>
                  <a:gd name="txR" fmla="*/ 83 w 83"/>
                  <a:gd name="txB" fmla="*/ 114 h 114"/>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83" h="114">
                    <a:moveTo>
                      <a:pt x="25" y="114"/>
                    </a:moveTo>
                    <a:lnTo>
                      <a:pt x="19" y="114"/>
                    </a:lnTo>
                    <a:lnTo>
                      <a:pt x="13" y="76"/>
                    </a:lnTo>
                    <a:lnTo>
                      <a:pt x="0" y="57"/>
                    </a:lnTo>
                    <a:lnTo>
                      <a:pt x="6" y="32"/>
                    </a:lnTo>
                    <a:lnTo>
                      <a:pt x="13" y="13"/>
                    </a:lnTo>
                    <a:lnTo>
                      <a:pt x="25" y="32"/>
                    </a:lnTo>
                    <a:lnTo>
                      <a:pt x="44" y="32"/>
                    </a:lnTo>
                    <a:lnTo>
                      <a:pt x="70" y="19"/>
                    </a:lnTo>
                    <a:lnTo>
                      <a:pt x="83" y="0"/>
                    </a:lnTo>
                    <a:lnTo>
                      <a:pt x="83" y="32"/>
                    </a:lnTo>
                    <a:lnTo>
                      <a:pt x="57" y="57"/>
                    </a:lnTo>
                    <a:lnTo>
                      <a:pt x="44" y="76"/>
                    </a:lnTo>
                    <a:lnTo>
                      <a:pt x="25" y="114"/>
                    </a:lnTo>
                    <a:close/>
                  </a:path>
                </a:pathLst>
              </a:custGeom>
              <a:solidFill>
                <a:srgbClr val="FFFFFF">
                  <a:alpha val="100000"/>
                </a:srgbClr>
              </a:solidFill>
              <a:ln w="9525">
                <a:noFill/>
              </a:ln>
            </p:spPr>
            <p:txBody>
              <a:bodyPr/>
              <a:p>
                <a:endParaRPr lang="zh-CN" altLang="en-US"/>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9218" name="Picture 6"/>
          <p:cNvPicPr>
            <a:picLocks noChangeAspect="1"/>
          </p:cNvPicPr>
          <p:nvPr/>
        </p:nvPicPr>
        <p:blipFill>
          <a:blip r:embed="rId1"/>
          <a:stretch>
            <a:fillRect/>
          </a:stretch>
        </p:blipFill>
        <p:spPr>
          <a:xfrm>
            <a:off x="0" y="1350963"/>
            <a:ext cx="1476375" cy="401637"/>
          </a:xfrm>
          <a:prstGeom prst="rect">
            <a:avLst/>
          </a:prstGeom>
          <a:noFill/>
          <a:ln w="9525">
            <a:noFill/>
          </a:ln>
        </p:spPr>
      </p:pic>
      <p:sp>
        <p:nvSpPr>
          <p:cNvPr id="6" name="Rectangle 4"/>
          <p:cNvSpPr txBox="1">
            <a:spLocks noChangeArrowheads="1"/>
          </p:cNvSpPr>
          <p:nvPr/>
        </p:nvSpPr>
        <p:spPr>
          <a:xfrm>
            <a:off x="652463" y="1219200"/>
            <a:ext cx="7745413" cy="609600"/>
          </a:xfrm>
          <a:prstGeom prst="rect">
            <a:avLst/>
          </a:prstGeom>
          <a:noFill/>
        </p:spPr>
        <p:txBody>
          <a:bodyPr anchor="ctr">
            <a:normAutofit/>
          </a:bodyPr>
          <a:lstStyle/>
          <a:p>
            <a:pPr marR="0" defTabSz="784225" fontAlgn="auto">
              <a:spcBef>
                <a:spcPts val="0"/>
              </a:spcBef>
              <a:spcAft>
                <a:spcPts val="0"/>
              </a:spcAft>
              <a:buClrTx/>
              <a:buSzTx/>
              <a:buFontTx/>
              <a:buNone/>
              <a:defRPr/>
            </a:pPr>
            <a:r>
              <a:rPr kumimoji="0" lang="zh-CN" altLang="en-US" sz="2400" b="1" kern="1200" cap="none" spc="0" normalizeH="0" baseline="0" noProof="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目 录  </a:t>
            </a:r>
            <a:r>
              <a:rPr kumimoji="0" lang="en-US" altLang="zh-CN" sz="24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Contents</a:t>
            </a:r>
            <a:endParaRPr kumimoji="0" lang="en-US" altLang="zh-CN" sz="24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220" name="Rectangle 5"/>
          <p:cNvSpPr txBox="1"/>
          <p:nvPr/>
        </p:nvSpPr>
        <p:spPr>
          <a:xfrm>
            <a:off x="638175" y="1828800"/>
            <a:ext cx="6419850" cy="4648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294005" lvl="0" indent="-294005" defTabSz="784225">
              <a:lnSpc>
                <a:spcPts val="3200"/>
              </a:lnSpc>
              <a:buFont typeface="Wingdings" panose="05000000000000000000" pitchFamily="2" charset="2"/>
              <a:buChar char="n"/>
            </a:pPr>
            <a:r>
              <a:rPr lang="zh-CN" altLang="en-US" dirty="0">
                <a:solidFill>
                  <a:schemeClr val="tx1"/>
                </a:solidFill>
                <a:cs typeface="Arial" panose="020B0604020202020204" pitchFamily="34" charset="0"/>
              </a:rPr>
              <a:t>二层交换基本原理</a:t>
            </a:r>
            <a:endParaRPr lang="en-US" altLang="zh-CN" dirty="0">
              <a:solidFill>
                <a:schemeClr val="tx1"/>
              </a:solidFill>
              <a:cs typeface="Arial" panose="020B0604020202020204" pitchFamily="34" charset="0"/>
            </a:endParaRPr>
          </a:p>
          <a:p>
            <a:pPr marL="294005" lvl="0" indent="-294005" defTabSz="784225">
              <a:lnSpc>
                <a:spcPts val="3200"/>
              </a:lnSpc>
              <a:buFont typeface="Wingdings" panose="05000000000000000000" pitchFamily="2" charset="2"/>
              <a:buChar char="n"/>
            </a:pPr>
            <a:r>
              <a:rPr lang="zh-CN" altLang="en-US" dirty="0">
                <a:solidFill>
                  <a:schemeClr val="tx1"/>
                </a:solidFill>
                <a:cs typeface="Arial" panose="020B0604020202020204" pitchFamily="34" charset="0"/>
              </a:rPr>
              <a:t>支持</a:t>
            </a:r>
            <a:r>
              <a:rPr lang="en-US" altLang="zh-CN" dirty="0">
                <a:solidFill>
                  <a:schemeClr val="tx1"/>
                </a:solidFill>
                <a:cs typeface="Arial" panose="020B0604020202020204" pitchFamily="34" charset="0"/>
              </a:rPr>
              <a:t>VLAN</a:t>
            </a:r>
            <a:r>
              <a:rPr lang="zh-CN" altLang="en-US" dirty="0">
                <a:solidFill>
                  <a:schemeClr val="tx1"/>
                </a:solidFill>
                <a:cs typeface="Arial" panose="020B0604020202020204" pitchFamily="34" charset="0"/>
              </a:rPr>
              <a:t>的二层交换原理</a:t>
            </a:r>
            <a:endParaRPr lang="en-US" altLang="zh-CN" dirty="0">
              <a:solidFill>
                <a:schemeClr val="tx1"/>
              </a:solidFill>
              <a:cs typeface="Arial" panose="020B0604020202020204" pitchFamily="34" charset="0"/>
            </a:endParaRPr>
          </a:p>
          <a:p>
            <a:pPr marL="294005" lvl="0" indent="-294005" defTabSz="784225">
              <a:lnSpc>
                <a:spcPts val="3200"/>
              </a:lnSpc>
              <a:buFont typeface="Wingdings" panose="05000000000000000000" pitchFamily="2" charset="2"/>
              <a:buChar char="n"/>
            </a:pPr>
            <a:r>
              <a:rPr lang="zh-CN" altLang="en-US" dirty="0">
                <a:solidFill>
                  <a:schemeClr val="tx1"/>
                </a:solidFill>
                <a:cs typeface="Arial" panose="020B0604020202020204" pitchFamily="34" charset="0"/>
              </a:rPr>
              <a:t>三层交换基本原理</a:t>
            </a:r>
            <a:endParaRPr lang="en-US" altLang="zh-CN" dirty="0">
              <a:solidFill>
                <a:schemeClr val="tx1"/>
              </a:solidFill>
              <a:cs typeface="Arial" panose="020B0604020202020204" pitchFamily="34" charset="0"/>
            </a:endParaRPr>
          </a:p>
          <a:p>
            <a:pPr marL="294005" lvl="0" indent="-294005" defTabSz="784225">
              <a:lnSpc>
                <a:spcPts val="3200"/>
              </a:lnSpc>
              <a:buFont typeface="Wingdings" panose="05000000000000000000" pitchFamily="2" charset="2"/>
              <a:buChar char="Ø"/>
            </a:pPr>
            <a:endParaRPr lang="en-US" altLang="zh-CN" dirty="0">
              <a:cs typeface="Arial" panose="020B0604020202020204" pitchFamily="34" charset="0"/>
            </a:endParaRPr>
          </a:p>
          <a:p>
            <a:pPr marL="294005" lvl="0" indent="-294005" defTabSz="784225">
              <a:spcBef>
                <a:spcPct val="0"/>
              </a:spcBef>
              <a:buFontTx/>
              <a:buNone/>
            </a:pPr>
            <a:endParaRPr lang="zh-CN" altLang="en-US" dirty="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7650" name="Rektangel 23"/>
          <p:cNvSpPr/>
          <p:nvPr/>
        </p:nvSpPr>
        <p:spPr>
          <a:xfrm>
            <a:off x="381000" y="381000"/>
            <a:ext cx="8610600" cy="62976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en-US" sz="1600" b="1" dirty="0">
                <a:solidFill>
                  <a:srgbClr val="151616"/>
                </a:solidFill>
                <a:cs typeface="Arial" panose="020B0604020202020204" pitchFamily="34" charset="0"/>
              </a:rPr>
              <a:t>三层转发，你还需要了解的入门知识：</a:t>
            </a:r>
            <a:endParaRPr lang="en-US" altLang="zh-CN" sz="1600" b="1" dirty="0">
              <a:solidFill>
                <a:srgbClr val="151616"/>
              </a:solidFill>
              <a:cs typeface="Arial" panose="020B0604020202020204" pitchFamily="34" charset="0"/>
            </a:endParaRPr>
          </a:p>
          <a:p>
            <a:pPr marL="0" lvl="0" indent="0" eaLnBrk="1" hangingPunct="1">
              <a:spcBef>
                <a:spcPct val="0"/>
              </a:spcBef>
              <a:buFontTx/>
              <a:buNone/>
            </a:pP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zh-CN" altLang="en-US" sz="1600" dirty="0">
                <a:solidFill>
                  <a:schemeClr val="tx1"/>
                </a:solidFill>
                <a:cs typeface="Arial" panose="020B0604020202020204" pitchFamily="34" charset="0"/>
              </a:rPr>
              <a:t>    对于三层交换机而言，有</a:t>
            </a:r>
            <a:r>
              <a:rPr lang="en-US" altLang="zh-CN" sz="1600" dirty="0">
                <a:solidFill>
                  <a:schemeClr val="tx1"/>
                </a:solidFill>
                <a:cs typeface="Arial" panose="020B0604020202020204" pitchFamily="34" charset="0"/>
              </a:rPr>
              <a:t>CPU</a:t>
            </a:r>
            <a:r>
              <a:rPr lang="zh-CN" altLang="en-US" sz="1600" dirty="0">
                <a:solidFill>
                  <a:schemeClr val="tx1"/>
                </a:solidFill>
                <a:cs typeface="Arial" panose="020B0604020202020204" pitchFamily="34" charset="0"/>
              </a:rPr>
              <a:t>和</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芯片，那到底是靠</a:t>
            </a:r>
            <a:r>
              <a:rPr lang="en-US" altLang="zh-CN" sz="1600" dirty="0">
                <a:solidFill>
                  <a:schemeClr val="tx1"/>
                </a:solidFill>
                <a:cs typeface="Arial" panose="020B0604020202020204" pitchFamily="34" charset="0"/>
              </a:rPr>
              <a:t>CPU</a:t>
            </a:r>
            <a:r>
              <a:rPr lang="zh-CN" altLang="en-US" sz="1600" dirty="0">
                <a:solidFill>
                  <a:schemeClr val="tx1"/>
                </a:solidFill>
                <a:cs typeface="Arial" panose="020B0604020202020204" pitchFamily="34" charset="0"/>
              </a:rPr>
              <a:t>来转发三层报文还是靠</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芯片来转发呢？这个问题在平时也经常困扰一些三层学习入门者。</a:t>
            </a:r>
            <a:endParaRPr lang="en-US" altLang="zh-CN" sz="1600" dirty="0">
              <a:solidFill>
                <a:schemeClr val="tx1"/>
              </a:solidFill>
              <a:cs typeface="Arial" panose="020B0604020202020204" pitchFamily="34" charset="0"/>
            </a:endParaRPr>
          </a:p>
          <a:p>
            <a:pPr marL="0" lvl="0" indent="0" eaLnBrk="1" hangingPunct="1">
              <a:spcBef>
                <a:spcPct val="0"/>
              </a:spcBef>
              <a:buFontTx/>
              <a:buNone/>
            </a:pP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1</a:t>
            </a:r>
            <a:r>
              <a:rPr lang="zh-CN" altLang="en-US" sz="1600" dirty="0">
                <a:solidFill>
                  <a:schemeClr val="tx1"/>
                </a:solidFill>
                <a:cs typeface="Arial" panose="020B0604020202020204" pitchFamily="34" charset="0"/>
              </a:rPr>
              <a:t>） 我们必须明白所有的软件代码都是在</a:t>
            </a:r>
            <a:r>
              <a:rPr lang="en-US" altLang="zh-CN" sz="1600" dirty="0">
                <a:solidFill>
                  <a:schemeClr val="tx1"/>
                </a:solidFill>
                <a:cs typeface="Arial" panose="020B0604020202020204" pitchFamily="34" charset="0"/>
              </a:rPr>
              <a:t>CPU</a:t>
            </a:r>
            <a:r>
              <a:rPr lang="zh-CN" altLang="en-US" sz="1600" dirty="0">
                <a:solidFill>
                  <a:schemeClr val="tx1"/>
                </a:solidFill>
                <a:cs typeface="Arial" panose="020B0604020202020204" pitchFamily="34" charset="0"/>
              </a:rPr>
              <a:t>上跑的，千万不要认为</a:t>
            </a:r>
            <a:r>
              <a:rPr lang="en-US" altLang="zh-CN" sz="1600" dirty="0">
                <a:solidFill>
                  <a:schemeClr val="tx1"/>
                </a:solidFill>
                <a:cs typeface="Arial" panose="020B0604020202020204" pitchFamily="34" charset="0"/>
              </a:rPr>
              <a:t>SSP</a:t>
            </a:r>
            <a:r>
              <a:rPr lang="zh-CN" altLang="en-US" sz="1600" dirty="0">
                <a:solidFill>
                  <a:schemeClr val="tx1"/>
                </a:solidFill>
                <a:cs typeface="Arial" panose="020B0604020202020204" pitchFamily="34" charset="0"/>
              </a:rPr>
              <a:t>的代码是在</a:t>
            </a:r>
            <a:r>
              <a:rPr lang="en-US" altLang="zh-CN" sz="1600" dirty="0">
                <a:solidFill>
                  <a:schemeClr val="tx1"/>
                </a:solidFill>
                <a:cs typeface="Arial" panose="020B0604020202020204" pitchFamily="34" charset="0"/>
              </a:rPr>
              <a:t>ASIC</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芯片上执行的。切记。</a:t>
            </a:r>
            <a:r>
              <a:rPr lang="en-US" altLang="zh-CN" sz="1600" dirty="0">
                <a:solidFill>
                  <a:schemeClr val="tx1"/>
                </a:solidFill>
                <a:cs typeface="Arial" panose="020B0604020202020204" pitchFamily="34" charset="0"/>
              </a:rPr>
              <a:t>SSP</a:t>
            </a:r>
            <a:r>
              <a:rPr lang="zh-CN" altLang="en-US" sz="1600" dirty="0">
                <a:solidFill>
                  <a:schemeClr val="tx1"/>
                </a:solidFill>
                <a:cs typeface="Arial" panose="020B0604020202020204" pitchFamily="34" charset="0"/>
              </a:rPr>
              <a:t>（交换机底层驱动）只是起到设置</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硬件表项的作用。</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ASIC</a:t>
            </a:r>
            <a:r>
              <a:rPr lang="zh-CN" altLang="en-US" sz="1600" dirty="0">
                <a:solidFill>
                  <a:schemeClr val="tx1"/>
                </a:solidFill>
                <a:cs typeface="Arial" panose="020B0604020202020204" pitchFamily="34" charset="0"/>
              </a:rPr>
              <a:t>设置完三层转发表项后，从三层端口接收到的报文就可以在</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芯片执行三层</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转发了。</a:t>
            </a:r>
            <a:endParaRPr lang="en-US" altLang="zh-CN" sz="1600" dirty="0">
              <a:solidFill>
                <a:schemeClr val="tx1"/>
              </a:solidFill>
              <a:cs typeface="Arial" panose="020B0604020202020204" pitchFamily="34" charset="0"/>
            </a:endParaRPr>
          </a:p>
          <a:p>
            <a:pPr marL="0" lvl="0" indent="0" eaLnBrk="1" hangingPunct="1">
              <a:spcBef>
                <a:spcPct val="0"/>
              </a:spcBef>
              <a:buFontTx/>
              <a:buNone/>
            </a:pP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2</a:t>
            </a:r>
            <a:r>
              <a:rPr lang="zh-CN" altLang="en-US" sz="1600" dirty="0">
                <a:solidFill>
                  <a:schemeClr val="tx1"/>
                </a:solidFill>
                <a:cs typeface="Arial" panose="020B0604020202020204" pitchFamily="34" charset="0"/>
              </a:rPr>
              <a:t>） </a:t>
            </a:r>
            <a:r>
              <a:rPr lang="en-US" altLang="zh-CN" sz="1600" dirty="0">
                <a:solidFill>
                  <a:schemeClr val="tx1"/>
                </a:solidFill>
                <a:cs typeface="Arial" panose="020B0604020202020204" pitchFamily="34" charset="0"/>
              </a:rPr>
              <a:t>CPU</a:t>
            </a:r>
            <a:r>
              <a:rPr lang="zh-CN" altLang="en-US" sz="1600" dirty="0">
                <a:solidFill>
                  <a:schemeClr val="tx1"/>
                </a:solidFill>
                <a:cs typeface="Arial" panose="020B0604020202020204" pitchFamily="34" charset="0"/>
              </a:rPr>
              <a:t>：用于转发的控制，主要维护一些软件表项（包括软件路由表、软件</a:t>
            </a:r>
            <a:r>
              <a:rPr lang="en-US" altLang="zh-CN" sz="1600" dirty="0">
                <a:solidFill>
                  <a:schemeClr val="tx1"/>
                </a:solidFill>
                <a:cs typeface="Arial" panose="020B0604020202020204" pitchFamily="34" charset="0"/>
              </a:rPr>
              <a:t>ARP</a:t>
            </a:r>
            <a:r>
              <a:rPr lang="zh-CN" altLang="en-US" sz="1600" dirty="0">
                <a:solidFill>
                  <a:schemeClr val="tx1"/>
                </a:solidFill>
                <a:cs typeface="Arial" panose="020B0604020202020204" pitchFamily="34" charset="0"/>
              </a:rPr>
              <a:t>表等</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等），并根据软件表项的转发信息来配置</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的硬件三层转发表。当然，</a:t>
            </a:r>
            <a:r>
              <a:rPr lang="en-US" altLang="zh-CN" sz="1600" dirty="0">
                <a:solidFill>
                  <a:schemeClr val="tx1"/>
                </a:solidFill>
                <a:cs typeface="Arial" panose="020B0604020202020204" pitchFamily="34" charset="0"/>
              </a:rPr>
              <a:t>CPU</a:t>
            </a:r>
            <a:r>
              <a:rPr lang="zh-CN" altLang="en-US" sz="1600" dirty="0">
                <a:solidFill>
                  <a:schemeClr val="tx1"/>
                </a:solidFill>
                <a:cs typeface="Arial" panose="020B0604020202020204" pitchFamily="34" charset="0"/>
              </a:rPr>
              <a:t>本身也</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可以完成软件三层转发。从三层交换机的结构和各部分作用可以看出，真正决定高</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速交换转发的是</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中的二三层硬件表项，而</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的硬件表项来源于</a:t>
            </a:r>
            <a:r>
              <a:rPr lang="en-US" altLang="zh-CN" sz="1600" dirty="0">
                <a:solidFill>
                  <a:schemeClr val="tx1"/>
                </a:solidFill>
                <a:cs typeface="Arial" panose="020B0604020202020204" pitchFamily="34" charset="0"/>
              </a:rPr>
              <a:t>CPU</a:t>
            </a:r>
            <a:r>
              <a:rPr lang="zh-CN" altLang="en-US" sz="1600" dirty="0">
                <a:solidFill>
                  <a:schemeClr val="tx1"/>
                </a:solidFill>
                <a:cs typeface="Arial" panose="020B0604020202020204" pitchFamily="34" charset="0"/>
              </a:rPr>
              <a:t>维护的软件</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表项。</a:t>
            </a:r>
            <a:endParaRPr lang="en-US" altLang="zh-CN" sz="1600" dirty="0">
              <a:solidFill>
                <a:schemeClr val="tx1"/>
              </a:solidFill>
              <a:cs typeface="Arial" panose="020B0604020202020204" pitchFamily="34" charset="0"/>
            </a:endParaRPr>
          </a:p>
          <a:p>
            <a:pPr marL="0" lvl="0" indent="0" eaLnBrk="1" hangingPunct="1">
              <a:spcBef>
                <a:spcPct val="0"/>
              </a:spcBef>
              <a:buFontTx/>
              <a:buNone/>
            </a:pP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3</a:t>
            </a:r>
            <a:r>
              <a:rPr lang="zh-CN" altLang="en-US" sz="1600" dirty="0">
                <a:solidFill>
                  <a:schemeClr val="tx1"/>
                </a:solidFill>
                <a:cs typeface="Arial" panose="020B0604020202020204" pitchFamily="34" charset="0"/>
              </a:rPr>
              <a:t>） 从前页的三层转发基本入门知识可以看出，配置好三层接口与</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地址后，这个时候</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交换机可能还没有学习到某个指定</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地址的出口信息，这个时候，协议层是不会通</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告</a:t>
            </a:r>
            <a:r>
              <a:rPr lang="en-US" altLang="zh-CN" sz="1600" dirty="0">
                <a:solidFill>
                  <a:schemeClr val="tx1"/>
                </a:solidFill>
                <a:cs typeface="Arial" panose="020B0604020202020204" pitchFamily="34" charset="0"/>
              </a:rPr>
              <a:t>SSP</a:t>
            </a:r>
            <a:r>
              <a:rPr lang="zh-CN" altLang="en-US" sz="1600" dirty="0">
                <a:solidFill>
                  <a:schemeClr val="tx1"/>
                </a:solidFill>
                <a:cs typeface="Arial" panose="020B0604020202020204" pitchFamily="34" charset="0"/>
              </a:rPr>
              <a:t>去设置</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表项的。这个时候，如果接收到对应的三层报文，在</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芯片上肯</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定查找不到出口。而查找失败的报文，通常都是送</a:t>
            </a:r>
            <a:r>
              <a:rPr lang="en-US" altLang="zh-CN" sz="1600" dirty="0">
                <a:solidFill>
                  <a:schemeClr val="tx1"/>
                </a:solidFill>
                <a:cs typeface="Arial" panose="020B0604020202020204" pitchFamily="34" charset="0"/>
              </a:rPr>
              <a:t>CPU</a:t>
            </a:r>
            <a:r>
              <a:rPr lang="zh-CN" altLang="en-US" sz="1600" dirty="0">
                <a:solidFill>
                  <a:schemeClr val="tx1"/>
                </a:solidFill>
                <a:cs typeface="Arial" panose="020B0604020202020204" pitchFamily="34" charset="0"/>
              </a:rPr>
              <a:t>处理。</a:t>
            </a:r>
            <a:endParaRPr lang="en-US" altLang="zh-CN" sz="1600" dirty="0">
              <a:solidFill>
                <a:schemeClr val="tx1"/>
              </a:solidFill>
              <a:cs typeface="Arial" panose="020B0604020202020204" pitchFamily="34" charset="0"/>
            </a:endParaRPr>
          </a:p>
          <a:p>
            <a:pPr marL="0" lvl="0" indent="0" eaLnBrk="1" hangingPunct="1">
              <a:spcBef>
                <a:spcPct val="0"/>
              </a:spcBef>
              <a:buFontTx/>
              <a:buNone/>
            </a:pP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4</a:t>
            </a:r>
            <a:r>
              <a:rPr lang="zh-CN" altLang="en-US" sz="1600" dirty="0">
                <a:solidFill>
                  <a:schemeClr val="tx1"/>
                </a:solidFill>
                <a:cs typeface="Arial" panose="020B0604020202020204" pitchFamily="34" charset="0"/>
              </a:rPr>
              <a:t>） </a:t>
            </a:r>
            <a:r>
              <a:rPr lang="en-US" altLang="zh-CN" sz="1600" dirty="0">
                <a:solidFill>
                  <a:schemeClr val="tx1"/>
                </a:solidFill>
                <a:cs typeface="Arial" panose="020B0604020202020204" pitchFamily="34" charset="0"/>
              </a:rPr>
              <a:t>CPU</a:t>
            </a:r>
            <a:r>
              <a:rPr lang="zh-CN" altLang="en-US" sz="1600" dirty="0">
                <a:solidFill>
                  <a:schemeClr val="tx1"/>
                </a:solidFill>
                <a:cs typeface="Arial" panose="020B0604020202020204" pitchFamily="34" charset="0"/>
              </a:rPr>
              <a:t>收到报文后，按照前面说的，发出</a:t>
            </a:r>
            <a:r>
              <a:rPr lang="en-US" altLang="zh-CN" sz="1600" dirty="0">
                <a:solidFill>
                  <a:schemeClr val="tx1"/>
                </a:solidFill>
                <a:cs typeface="Arial" panose="020B0604020202020204" pitchFamily="34" charset="0"/>
              </a:rPr>
              <a:t>ARP</a:t>
            </a:r>
            <a:r>
              <a:rPr lang="zh-CN" altLang="en-US" sz="1600" dirty="0">
                <a:solidFill>
                  <a:schemeClr val="tx1"/>
                </a:solidFill>
                <a:cs typeface="Arial" panose="020B0604020202020204" pitchFamily="34" charset="0"/>
              </a:rPr>
              <a:t>等操作，最后完成报文转发，然后将对应</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的出口信息通告给</a:t>
            </a:r>
            <a:r>
              <a:rPr lang="en-US" altLang="zh-CN" sz="1600" dirty="0">
                <a:solidFill>
                  <a:schemeClr val="tx1"/>
                </a:solidFill>
                <a:cs typeface="Arial" panose="020B0604020202020204" pitchFamily="34" charset="0"/>
              </a:rPr>
              <a:t>SSP</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SSP</a:t>
            </a:r>
            <a:r>
              <a:rPr lang="zh-CN" altLang="en-US" sz="1600" dirty="0">
                <a:solidFill>
                  <a:schemeClr val="tx1"/>
                </a:solidFill>
                <a:cs typeface="Arial" panose="020B0604020202020204" pitchFamily="34" charset="0"/>
              </a:rPr>
              <a:t>将信息设置到</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芯片上。设置完</a:t>
            </a:r>
            <a:r>
              <a:rPr lang="en-US" altLang="zh-CN" sz="1600" dirty="0">
                <a:solidFill>
                  <a:schemeClr val="tx1"/>
                </a:solidFill>
                <a:cs typeface="Arial" panose="020B0604020202020204" pitchFamily="34" charset="0"/>
              </a:rPr>
              <a:t>ASIC</a:t>
            </a:r>
            <a:r>
              <a:rPr lang="zh-CN" altLang="en-US" sz="1600" dirty="0">
                <a:solidFill>
                  <a:schemeClr val="tx1"/>
                </a:solidFill>
                <a:cs typeface="Arial" panose="020B0604020202020204" pitchFamily="34" charset="0"/>
              </a:rPr>
              <a:t>芯片后，三层报</a:t>
            </a:r>
            <a:endParaRPr lang="en-US" altLang="zh-CN" sz="1600" dirty="0">
              <a:solidFill>
                <a:schemeClr val="tx1"/>
              </a:solidFill>
              <a:cs typeface="Arial" panose="020B0604020202020204" pitchFamily="34" charset="0"/>
            </a:endParaRPr>
          </a:p>
          <a:p>
            <a:pPr marL="0" lvl="0" indent="0"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文就能在硬件上直接进行三层转发，就不会送</a:t>
            </a:r>
            <a:r>
              <a:rPr lang="en-US" altLang="zh-CN" sz="1600" dirty="0">
                <a:solidFill>
                  <a:schemeClr val="tx1"/>
                </a:solidFill>
                <a:cs typeface="Arial" panose="020B0604020202020204" pitchFamily="34" charset="0"/>
              </a:rPr>
              <a:t>CPU</a:t>
            </a:r>
            <a:r>
              <a:rPr lang="zh-CN" altLang="en-US" sz="1600" dirty="0">
                <a:solidFill>
                  <a:schemeClr val="tx1"/>
                </a:solidFill>
                <a:cs typeface="Arial" panose="020B0604020202020204" pitchFamily="34" charset="0"/>
              </a:rPr>
              <a:t>了。</a:t>
            </a:r>
            <a:endParaRPr lang="zh-CN" altLang="en-US" sz="1600" dirty="0">
              <a:solidFill>
                <a:schemeClr val="tx1"/>
              </a:solidFill>
              <a:cs typeface="Arial" panose="020B0604020202020204" pitchFamily="34" charset="0"/>
            </a:endParaRPr>
          </a:p>
          <a:p>
            <a:pPr marL="0" lvl="0" indent="0" eaLnBrk="1" hangingPunct="1">
              <a:buFontTx/>
              <a:buNone/>
            </a:pPr>
            <a:endParaRPr lang="en-US" altLang="zh-CN" sz="1600" dirty="0">
              <a:solidFill>
                <a:srgbClr val="151616"/>
              </a:solidFill>
              <a:ea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8674" name="Rectangle 2"/>
          <p:cNvSpPr>
            <a:spLocks noGrp="1"/>
          </p:cNvSpPr>
          <p:nvPr>
            <p:ph type="title"/>
          </p:nvPr>
        </p:nvSpPr>
        <p:spPr>
          <a:xfrm>
            <a:off x="457200" y="274638"/>
            <a:ext cx="8229600" cy="1143000"/>
          </a:xfrm>
        </p:spPr>
        <p:txBody>
          <a:bodyPr vert="horz" wrap="square" lIns="91440" tIns="45720" rIns="91440" bIns="45720" anchor="t" anchorCtr="0"/>
          <a:p>
            <a:r>
              <a:rPr lang="zh-CN" altLang="en-US" sz="3200" dirty="0">
                <a:solidFill>
                  <a:srgbClr val="CC0000"/>
                </a:solidFill>
              </a:rPr>
              <a:t>三层交换引擎</a:t>
            </a:r>
            <a:endParaRPr lang="zh-CN" altLang="en-US" sz="3200" dirty="0">
              <a:solidFill>
                <a:srgbClr val="CC0000"/>
              </a:solidFill>
            </a:endParaRPr>
          </a:p>
        </p:txBody>
      </p:sp>
      <p:graphicFrame>
        <p:nvGraphicFramePr>
          <p:cNvPr id="28675" name="Object 4"/>
          <p:cNvGraphicFramePr>
            <a:graphicFrameLocks noGrp="1" noChangeAspect="1"/>
          </p:cNvGraphicFramePr>
          <p:nvPr>
            <p:ph idx="1"/>
          </p:nvPr>
        </p:nvGraphicFramePr>
        <p:xfrm>
          <a:off x="1763713" y="1557338"/>
          <a:ext cx="5329237" cy="4946650"/>
        </p:xfrm>
        <a:graphic>
          <a:graphicData uri="http://schemas.openxmlformats.org/presentationml/2006/ole">
            <mc:AlternateContent xmlns:mc="http://schemas.openxmlformats.org/markup-compatibility/2006">
              <mc:Choice xmlns:v="urn:schemas-microsoft-com:vml" Requires="v">
                <p:oleObj spid="_x0000_s3077" name="" r:id="rId1" imgW="1468120" imgH="1458595" progId="FLW3Drawing">
                  <p:embed/>
                </p:oleObj>
              </mc:Choice>
              <mc:Fallback>
                <p:oleObj name="" r:id="rId1" imgW="1468120" imgH="1458595" progId="FLW3Drawing">
                  <p:embed/>
                  <p:pic>
                    <p:nvPicPr>
                      <p:cNvPr id="0" name="图片 3076"/>
                      <p:cNvPicPr/>
                      <p:nvPr/>
                    </p:nvPicPr>
                    <p:blipFill>
                      <a:blip r:embed="rId2"/>
                      <a:srcRect/>
                      <a:stretch>
                        <a:fillRect/>
                      </a:stretch>
                    </p:blipFill>
                    <p:spPr>
                      <a:xfrm>
                        <a:off x="1763713" y="1557338"/>
                        <a:ext cx="5329237" cy="4946650"/>
                      </a:xfrm>
                      <a:prstGeom prst="rect">
                        <a:avLst/>
                      </a:prstGeom>
                      <a:noFill/>
                      <a:ln w="38100">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9698" name="Rectangle 2"/>
          <p:cNvSpPr>
            <a:spLocks noGrp="1"/>
          </p:cNvSpPr>
          <p:nvPr>
            <p:ph type="title"/>
          </p:nvPr>
        </p:nvSpPr>
        <p:spPr>
          <a:xfrm>
            <a:off x="457200" y="274638"/>
            <a:ext cx="8229600" cy="1143000"/>
          </a:xfrm>
        </p:spPr>
        <p:txBody>
          <a:bodyPr vert="horz" wrap="square" lIns="91440" tIns="45720" rIns="91440" bIns="45720" anchor="t" anchorCtr="0"/>
          <a:p>
            <a:r>
              <a:rPr lang="en-US" altLang="zh-CN" sz="3200" dirty="0">
                <a:solidFill>
                  <a:srgbClr val="CC0000"/>
                </a:solidFill>
              </a:rPr>
              <a:t>IP</a:t>
            </a:r>
            <a:r>
              <a:rPr lang="zh-CN" altLang="en-US" sz="3200" dirty="0">
                <a:solidFill>
                  <a:srgbClr val="CC0000"/>
                </a:solidFill>
              </a:rPr>
              <a:t>网络规则</a:t>
            </a:r>
            <a:endParaRPr lang="zh-CN" altLang="en-US" sz="3200" dirty="0">
              <a:solidFill>
                <a:srgbClr val="CC0000"/>
              </a:solidFill>
            </a:endParaRPr>
          </a:p>
        </p:txBody>
      </p:sp>
      <p:sp>
        <p:nvSpPr>
          <p:cNvPr id="221192" name="Rectangle 8"/>
          <p:cNvSpPr/>
          <p:nvPr/>
        </p:nvSpPr>
        <p:spPr>
          <a:xfrm>
            <a:off x="2557463" y="1557338"/>
            <a:ext cx="3311525" cy="719137"/>
          </a:xfrm>
          <a:prstGeom prst="rect">
            <a:avLst/>
          </a:prstGeom>
          <a:solidFill>
            <a:srgbClr val="CCFFCC"/>
          </a:solidFill>
          <a:ln w="9525"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主机</a:t>
            </a:r>
            <a:r>
              <a:rPr lang="en-US" altLang="zh-CN" sz="1800" dirty="0">
                <a:solidFill>
                  <a:schemeClr val="tx1"/>
                </a:solidFill>
                <a:latin typeface="Arial" panose="020B0604020202020204" pitchFamily="34" charset="0"/>
                <a:ea typeface="宋体" panose="02010600030101010101" pitchFamily="2" charset="-122"/>
              </a:rPr>
              <a:t>IP/</a:t>
            </a:r>
            <a:r>
              <a:rPr lang="zh-CN" altLang="en-US" sz="1800" dirty="0">
                <a:solidFill>
                  <a:schemeClr val="tx1"/>
                </a:solidFill>
                <a:latin typeface="Arial" panose="020B0604020202020204" pitchFamily="34" charset="0"/>
                <a:ea typeface="宋体" panose="02010600030101010101" pitchFamily="2" charset="-122"/>
              </a:rPr>
              <a:t>掩码</a:t>
            </a:r>
            <a:r>
              <a:rPr lang="en-US" altLang="zh-CN" sz="1800" dirty="0">
                <a:solidFill>
                  <a:schemeClr val="tx1"/>
                </a:solidFill>
                <a:latin typeface="Arial" panose="020B0604020202020204" pitchFamily="34" charset="0"/>
                <a:ea typeface="宋体" panose="02010600030101010101" pitchFamily="2" charset="-122"/>
              </a:rPr>
              <a:t>/</a:t>
            </a:r>
            <a:r>
              <a:rPr lang="zh-CN" altLang="en-US" sz="1800" dirty="0">
                <a:solidFill>
                  <a:schemeClr val="tx1"/>
                </a:solidFill>
                <a:latin typeface="Arial" panose="020B0604020202020204" pitchFamily="34" charset="0"/>
                <a:ea typeface="宋体" panose="02010600030101010101" pitchFamily="2" charset="-122"/>
              </a:rPr>
              <a:t>目的主机</a:t>
            </a:r>
            <a:r>
              <a:rPr lang="en-US" altLang="zh-CN" sz="1800" dirty="0">
                <a:solidFill>
                  <a:schemeClr val="tx1"/>
                </a:solidFill>
                <a:latin typeface="Arial" panose="020B0604020202020204" pitchFamily="34" charset="0"/>
                <a:ea typeface="宋体" panose="02010600030101010101" pitchFamily="2" charset="-122"/>
              </a:rPr>
              <a:t>IP</a:t>
            </a:r>
            <a:r>
              <a:rPr lang="zh-CN" altLang="en-US" sz="1800" dirty="0">
                <a:solidFill>
                  <a:schemeClr val="tx1"/>
                </a:solidFill>
                <a:latin typeface="Arial" panose="020B0604020202020204" pitchFamily="34" charset="0"/>
                <a:ea typeface="宋体" panose="02010600030101010101" pitchFamily="2" charset="-122"/>
              </a:rPr>
              <a:t>确定目的主机是否在本地网络内</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193" name="Rectangle 9"/>
          <p:cNvSpPr/>
          <p:nvPr/>
        </p:nvSpPr>
        <p:spPr>
          <a:xfrm>
            <a:off x="1116013" y="2925763"/>
            <a:ext cx="2376487" cy="5048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ARP</a:t>
            </a:r>
            <a:r>
              <a:rPr lang="zh-CN" altLang="en-US" sz="1800" dirty="0">
                <a:solidFill>
                  <a:schemeClr val="tx1"/>
                </a:solidFill>
                <a:latin typeface="Arial" panose="020B0604020202020204" pitchFamily="34" charset="0"/>
                <a:ea typeface="宋体" panose="02010600030101010101" pitchFamily="2" charset="-122"/>
              </a:rPr>
              <a:t>请求目的主机</a:t>
            </a:r>
            <a:r>
              <a:rPr lang="en-US" altLang="zh-CN" sz="1800" dirty="0">
                <a:solidFill>
                  <a:schemeClr val="tx1"/>
                </a:solidFill>
                <a:latin typeface="Arial" panose="020B0604020202020204" pitchFamily="34" charset="0"/>
                <a:ea typeface="宋体" panose="02010600030101010101" pitchFamily="2" charset="-122"/>
              </a:rPr>
              <a:t>MAC</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221194" name="Rectangle 10"/>
          <p:cNvSpPr/>
          <p:nvPr/>
        </p:nvSpPr>
        <p:spPr>
          <a:xfrm>
            <a:off x="4932363" y="2925763"/>
            <a:ext cx="2376487" cy="5048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ARP</a:t>
            </a:r>
            <a:r>
              <a:rPr lang="zh-CN" altLang="en-US" sz="1800" dirty="0">
                <a:solidFill>
                  <a:schemeClr val="tx1"/>
                </a:solidFill>
                <a:latin typeface="Arial" panose="020B0604020202020204" pitchFamily="34" charset="0"/>
                <a:ea typeface="宋体" panose="02010600030101010101" pitchFamily="2" charset="-122"/>
              </a:rPr>
              <a:t>查找设定网关</a:t>
            </a:r>
            <a:r>
              <a:rPr lang="en-US" altLang="zh-CN" sz="1800" dirty="0">
                <a:solidFill>
                  <a:schemeClr val="tx1"/>
                </a:solidFill>
                <a:latin typeface="Arial" panose="020B0604020202020204" pitchFamily="34" charset="0"/>
                <a:ea typeface="宋体" panose="02010600030101010101" pitchFamily="2" charset="-122"/>
              </a:rPr>
              <a:t>MAC</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221195" name="Rectangle 11"/>
          <p:cNvSpPr/>
          <p:nvPr/>
        </p:nvSpPr>
        <p:spPr>
          <a:xfrm>
            <a:off x="4932363" y="4437063"/>
            <a:ext cx="2376487" cy="5048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网关</a:t>
            </a:r>
            <a:r>
              <a:rPr lang="en-US" altLang="zh-CN" sz="1800" dirty="0">
                <a:solidFill>
                  <a:schemeClr val="tx1"/>
                </a:solidFill>
                <a:latin typeface="Arial" panose="020B0604020202020204" pitchFamily="34" charset="0"/>
                <a:ea typeface="宋体" panose="02010600030101010101" pitchFamily="2" charset="-122"/>
              </a:rPr>
              <a:t>MAC</a:t>
            </a:r>
            <a:r>
              <a:rPr lang="zh-CN" altLang="en-US" sz="1800" dirty="0">
                <a:solidFill>
                  <a:schemeClr val="tx1"/>
                </a:solidFill>
                <a:latin typeface="Arial" panose="020B0604020202020204" pitchFamily="34" charset="0"/>
                <a:ea typeface="宋体" panose="02010600030101010101" pitchFamily="2" charset="-122"/>
              </a:rPr>
              <a:t>填入以太网帧</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196" name="Rectangle 12"/>
          <p:cNvSpPr/>
          <p:nvPr/>
        </p:nvSpPr>
        <p:spPr>
          <a:xfrm>
            <a:off x="4932363" y="5876925"/>
            <a:ext cx="2376487" cy="5048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三层交换完成通信</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197" name="Rectangle 13"/>
          <p:cNvSpPr/>
          <p:nvPr/>
        </p:nvSpPr>
        <p:spPr>
          <a:xfrm>
            <a:off x="1116013" y="4438650"/>
            <a:ext cx="2376487" cy="5048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目的</a:t>
            </a:r>
            <a:r>
              <a:rPr lang="en-US" altLang="zh-CN" sz="1800" dirty="0">
                <a:solidFill>
                  <a:schemeClr val="tx1"/>
                </a:solidFill>
                <a:latin typeface="Arial" panose="020B0604020202020204" pitchFamily="34" charset="0"/>
                <a:ea typeface="宋体" panose="02010600030101010101" pitchFamily="2" charset="-122"/>
              </a:rPr>
              <a:t>MAC</a:t>
            </a:r>
            <a:r>
              <a:rPr lang="zh-CN" altLang="en-US" sz="1800" dirty="0">
                <a:solidFill>
                  <a:schemeClr val="tx1"/>
                </a:solidFill>
                <a:latin typeface="Arial" panose="020B0604020202020204" pitchFamily="34" charset="0"/>
                <a:ea typeface="宋体" panose="02010600030101010101" pitchFamily="2" charset="-122"/>
              </a:rPr>
              <a:t>填入以太网帧</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198" name="Rectangle 14"/>
          <p:cNvSpPr/>
          <p:nvPr/>
        </p:nvSpPr>
        <p:spPr>
          <a:xfrm>
            <a:off x="1116013" y="5876925"/>
            <a:ext cx="2376487" cy="5048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二层交换完成通信</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199" name="AutoShape 15"/>
          <p:cNvSpPr/>
          <p:nvPr/>
        </p:nvSpPr>
        <p:spPr>
          <a:xfrm rot="1487311">
            <a:off x="4645025" y="2439988"/>
            <a:ext cx="1223963" cy="341312"/>
          </a:xfrm>
          <a:prstGeom prst="rightArrow">
            <a:avLst>
              <a:gd name="adj1" fmla="val 50000"/>
              <a:gd name="adj2" fmla="val 89651"/>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200" name="AutoShape 16"/>
          <p:cNvSpPr/>
          <p:nvPr/>
        </p:nvSpPr>
        <p:spPr>
          <a:xfrm rot="9323904">
            <a:off x="2413000" y="2439988"/>
            <a:ext cx="1223963" cy="341312"/>
          </a:xfrm>
          <a:prstGeom prst="rightArrow">
            <a:avLst>
              <a:gd name="adj1" fmla="val 50000"/>
              <a:gd name="adj2" fmla="val 89651"/>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201" name="AutoShape 17"/>
          <p:cNvSpPr/>
          <p:nvPr/>
        </p:nvSpPr>
        <p:spPr>
          <a:xfrm rot="5400000">
            <a:off x="2155825" y="3759200"/>
            <a:ext cx="855663" cy="341313"/>
          </a:xfrm>
          <a:prstGeom prst="rightArrow">
            <a:avLst>
              <a:gd name="adj1" fmla="val 50000"/>
              <a:gd name="adj2" fmla="val 62674"/>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202" name="AutoShape 18"/>
          <p:cNvSpPr/>
          <p:nvPr/>
        </p:nvSpPr>
        <p:spPr>
          <a:xfrm rot="5400000">
            <a:off x="5251450" y="3759200"/>
            <a:ext cx="855663" cy="341313"/>
          </a:xfrm>
          <a:prstGeom prst="rightArrow">
            <a:avLst>
              <a:gd name="adj1" fmla="val 50000"/>
              <a:gd name="adj2" fmla="val 62674"/>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203" name="AutoShape 19"/>
          <p:cNvSpPr/>
          <p:nvPr/>
        </p:nvSpPr>
        <p:spPr>
          <a:xfrm rot="5400000">
            <a:off x="5251450" y="5272088"/>
            <a:ext cx="855663" cy="341312"/>
          </a:xfrm>
          <a:prstGeom prst="rightArrow">
            <a:avLst>
              <a:gd name="adj1" fmla="val 50000"/>
              <a:gd name="adj2" fmla="val 62674"/>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204" name="AutoShape 20"/>
          <p:cNvSpPr/>
          <p:nvPr/>
        </p:nvSpPr>
        <p:spPr>
          <a:xfrm rot="5400000">
            <a:off x="2155825" y="5280025"/>
            <a:ext cx="855663" cy="341313"/>
          </a:xfrm>
          <a:prstGeom prst="rightArrow">
            <a:avLst>
              <a:gd name="adj1" fmla="val 50000"/>
              <a:gd name="adj2" fmla="val 62674"/>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205" name="Text Box 21"/>
          <p:cNvSpPr txBox="1"/>
          <p:nvPr/>
        </p:nvSpPr>
        <p:spPr>
          <a:xfrm>
            <a:off x="1116013" y="2349500"/>
            <a:ext cx="15557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在本地网络内</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1206" name="Text Box 22"/>
          <p:cNvSpPr txBox="1"/>
          <p:nvPr/>
        </p:nvSpPr>
        <p:spPr>
          <a:xfrm>
            <a:off x="5724525" y="2349500"/>
            <a:ext cx="17843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不在本地网络内</a:t>
            </a: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21192"/>
                                        </p:tgtEl>
                                        <p:attrNameLst>
                                          <p:attrName>style.visibility</p:attrName>
                                        </p:attrNameLst>
                                      </p:cBhvr>
                                      <p:to>
                                        <p:strVal val="visible"/>
                                      </p:to>
                                    </p:set>
                                    <p:animEffect transition="in" filter="wedge">
                                      <p:cBhvr>
                                        <p:cTn id="7" dur="2000"/>
                                        <p:tgtEl>
                                          <p:spTgt spid="2211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1205"/>
                                        </p:tgtEl>
                                        <p:attrNameLst>
                                          <p:attrName>style.visibility</p:attrName>
                                        </p:attrNameLst>
                                      </p:cBhvr>
                                      <p:to>
                                        <p:strVal val="visible"/>
                                      </p:to>
                                    </p:set>
                                    <p:animEffect transition="in" filter="blinds(horizontal)">
                                      <p:cBhvr>
                                        <p:cTn id="12" dur="500"/>
                                        <p:tgtEl>
                                          <p:spTgt spid="22120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221200"/>
                                        </p:tgtEl>
                                        <p:attrNameLst>
                                          <p:attrName>style.visibility</p:attrName>
                                        </p:attrNameLst>
                                      </p:cBhvr>
                                      <p:to>
                                        <p:strVal val="visible"/>
                                      </p:to>
                                    </p:set>
                                    <p:animEffect transition="in" filter="wheel(4)">
                                      <p:cBhvr>
                                        <p:cTn id="17" dur="2000"/>
                                        <p:tgtEl>
                                          <p:spTgt spid="221200"/>
                                        </p:tgtEl>
                                      </p:cBhvr>
                                    </p:animEffect>
                                  </p:childTnLst>
                                </p:cTn>
                              </p:par>
                              <p:par>
                                <p:cTn id="18" presetID="21" presetClass="entr" presetSubtype="4" fill="hold" grpId="0" nodeType="withEffect">
                                  <p:stCondLst>
                                    <p:cond delay="0"/>
                                  </p:stCondLst>
                                  <p:childTnLst>
                                    <p:set>
                                      <p:cBhvr>
                                        <p:cTn id="19" dur="1" fill="hold">
                                          <p:stCondLst>
                                            <p:cond delay="0"/>
                                          </p:stCondLst>
                                        </p:cTn>
                                        <p:tgtEl>
                                          <p:spTgt spid="221193"/>
                                        </p:tgtEl>
                                        <p:attrNameLst>
                                          <p:attrName>style.visibility</p:attrName>
                                        </p:attrNameLst>
                                      </p:cBhvr>
                                      <p:to>
                                        <p:strVal val="visible"/>
                                      </p:to>
                                    </p:set>
                                    <p:animEffect transition="in" filter="wheel(4)">
                                      <p:cBhvr>
                                        <p:cTn id="20" dur="2000"/>
                                        <p:tgtEl>
                                          <p:spTgt spid="221193"/>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221201"/>
                                        </p:tgtEl>
                                        <p:attrNameLst>
                                          <p:attrName>style.visibility</p:attrName>
                                        </p:attrNameLst>
                                      </p:cBhvr>
                                      <p:to>
                                        <p:strVal val="visible"/>
                                      </p:to>
                                    </p:set>
                                    <p:animEffect transition="in" filter="wheel(4)">
                                      <p:cBhvr>
                                        <p:cTn id="25" dur="2000"/>
                                        <p:tgtEl>
                                          <p:spTgt spid="221201"/>
                                        </p:tgtEl>
                                      </p:cBhvr>
                                    </p:animEffect>
                                  </p:childTnLst>
                                </p:cTn>
                              </p:par>
                              <p:par>
                                <p:cTn id="26" presetID="21" presetClass="entr" presetSubtype="4" fill="hold" grpId="0" nodeType="withEffect">
                                  <p:stCondLst>
                                    <p:cond delay="0"/>
                                  </p:stCondLst>
                                  <p:childTnLst>
                                    <p:set>
                                      <p:cBhvr>
                                        <p:cTn id="27" dur="1" fill="hold">
                                          <p:stCondLst>
                                            <p:cond delay="0"/>
                                          </p:stCondLst>
                                        </p:cTn>
                                        <p:tgtEl>
                                          <p:spTgt spid="221197"/>
                                        </p:tgtEl>
                                        <p:attrNameLst>
                                          <p:attrName>style.visibility</p:attrName>
                                        </p:attrNameLst>
                                      </p:cBhvr>
                                      <p:to>
                                        <p:strVal val="visible"/>
                                      </p:to>
                                    </p:set>
                                    <p:animEffect transition="in" filter="wheel(4)">
                                      <p:cBhvr>
                                        <p:cTn id="28" dur="2000"/>
                                        <p:tgtEl>
                                          <p:spTgt spid="221197"/>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4" fill="hold" grpId="0" nodeType="clickEffect">
                                  <p:stCondLst>
                                    <p:cond delay="0"/>
                                  </p:stCondLst>
                                  <p:childTnLst>
                                    <p:set>
                                      <p:cBhvr>
                                        <p:cTn id="32" dur="1" fill="hold">
                                          <p:stCondLst>
                                            <p:cond delay="0"/>
                                          </p:stCondLst>
                                        </p:cTn>
                                        <p:tgtEl>
                                          <p:spTgt spid="221204"/>
                                        </p:tgtEl>
                                        <p:attrNameLst>
                                          <p:attrName>style.visibility</p:attrName>
                                        </p:attrNameLst>
                                      </p:cBhvr>
                                      <p:to>
                                        <p:strVal val="visible"/>
                                      </p:to>
                                    </p:set>
                                    <p:animEffect transition="in" filter="wheel(4)">
                                      <p:cBhvr>
                                        <p:cTn id="33" dur="2000"/>
                                        <p:tgtEl>
                                          <p:spTgt spid="221204"/>
                                        </p:tgtEl>
                                      </p:cBhvr>
                                    </p:animEffect>
                                  </p:childTnLst>
                                </p:cTn>
                              </p:par>
                              <p:par>
                                <p:cTn id="34" presetID="21" presetClass="entr" presetSubtype="4" fill="hold" grpId="0" nodeType="withEffect">
                                  <p:stCondLst>
                                    <p:cond delay="0"/>
                                  </p:stCondLst>
                                  <p:childTnLst>
                                    <p:set>
                                      <p:cBhvr>
                                        <p:cTn id="35" dur="1" fill="hold">
                                          <p:stCondLst>
                                            <p:cond delay="0"/>
                                          </p:stCondLst>
                                        </p:cTn>
                                        <p:tgtEl>
                                          <p:spTgt spid="221198"/>
                                        </p:tgtEl>
                                        <p:attrNameLst>
                                          <p:attrName>style.visibility</p:attrName>
                                        </p:attrNameLst>
                                      </p:cBhvr>
                                      <p:to>
                                        <p:strVal val="visible"/>
                                      </p:to>
                                    </p:set>
                                    <p:animEffect transition="in" filter="wheel(4)">
                                      <p:cBhvr>
                                        <p:cTn id="36" dur="2000"/>
                                        <p:tgtEl>
                                          <p:spTgt spid="22119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1206"/>
                                        </p:tgtEl>
                                        <p:attrNameLst>
                                          <p:attrName>style.visibility</p:attrName>
                                        </p:attrNameLst>
                                      </p:cBhvr>
                                      <p:to>
                                        <p:strVal val="visible"/>
                                      </p:to>
                                    </p:set>
                                    <p:animEffect transition="in" filter="blinds(horizontal)">
                                      <p:cBhvr>
                                        <p:cTn id="41" dur="500"/>
                                        <p:tgtEl>
                                          <p:spTgt spid="221206"/>
                                        </p:tgtEl>
                                      </p:cBhvr>
                                    </p:animEffect>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221199"/>
                                        </p:tgtEl>
                                        <p:attrNameLst>
                                          <p:attrName>style.visibility</p:attrName>
                                        </p:attrNameLst>
                                      </p:cBhvr>
                                      <p:to>
                                        <p:strVal val="visible"/>
                                      </p:to>
                                    </p:set>
                                    <p:animEffect transition="in" filter="diamond(in)">
                                      <p:cBhvr>
                                        <p:cTn id="46" dur="2000"/>
                                        <p:tgtEl>
                                          <p:spTgt spid="221199"/>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221194"/>
                                        </p:tgtEl>
                                        <p:attrNameLst>
                                          <p:attrName>style.visibility</p:attrName>
                                        </p:attrNameLst>
                                      </p:cBhvr>
                                      <p:to>
                                        <p:strVal val="visible"/>
                                      </p:to>
                                    </p:set>
                                    <p:animEffect transition="in" filter="diamond(in)">
                                      <p:cBhvr>
                                        <p:cTn id="49" dur="2000"/>
                                        <p:tgtEl>
                                          <p:spTgt spid="221194"/>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221202"/>
                                        </p:tgtEl>
                                        <p:attrNameLst>
                                          <p:attrName>style.visibility</p:attrName>
                                        </p:attrNameLst>
                                      </p:cBhvr>
                                      <p:to>
                                        <p:strVal val="visible"/>
                                      </p:to>
                                    </p:set>
                                    <p:animEffect transition="in" filter="diamond(in)">
                                      <p:cBhvr>
                                        <p:cTn id="54" dur="2000"/>
                                        <p:tgtEl>
                                          <p:spTgt spid="221202"/>
                                        </p:tgtEl>
                                      </p:cBhvr>
                                    </p:animEffect>
                                  </p:childTnLst>
                                </p:cTn>
                              </p:par>
                              <p:par>
                                <p:cTn id="55" presetID="8" presetClass="entr" presetSubtype="16" fill="hold" grpId="0" nodeType="withEffect">
                                  <p:stCondLst>
                                    <p:cond delay="0"/>
                                  </p:stCondLst>
                                  <p:childTnLst>
                                    <p:set>
                                      <p:cBhvr>
                                        <p:cTn id="56" dur="1" fill="hold">
                                          <p:stCondLst>
                                            <p:cond delay="0"/>
                                          </p:stCondLst>
                                        </p:cTn>
                                        <p:tgtEl>
                                          <p:spTgt spid="221195"/>
                                        </p:tgtEl>
                                        <p:attrNameLst>
                                          <p:attrName>style.visibility</p:attrName>
                                        </p:attrNameLst>
                                      </p:cBhvr>
                                      <p:to>
                                        <p:strVal val="visible"/>
                                      </p:to>
                                    </p:set>
                                    <p:animEffect transition="in" filter="diamond(in)">
                                      <p:cBhvr>
                                        <p:cTn id="57" dur="2000"/>
                                        <p:tgtEl>
                                          <p:spTgt spid="221195"/>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221203"/>
                                        </p:tgtEl>
                                        <p:attrNameLst>
                                          <p:attrName>style.visibility</p:attrName>
                                        </p:attrNameLst>
                                      </p:cBhvr>
                                      <p:to>
                                        <p:strVal val="visible"/>
                                      </p:to>
                                    </p:set>
                                    <p:animEffect transition="in" filter="diamond(in)">
                                      <p:cBhvr>
                                        <p:cTn id="62" dur="2000"/>
                                        <p:tgtEl>
                                          <p:spTgt spid="221203"/>
                                        </p:tgtEl>
                                      </p:cBhvr>
                                    </p:animEffect>
                                  </p:childTnLst>
                                </p:cTn>
                              </p:par>
                              <p:par>
                                <p:cTn id="63" presetID="8" presetClass="entr" presetSubtype="16" fill="hold" grpId="0" nodeType="withEffect">
                                  <p:stCondLst>
                                    <p:cond delay="0"/>
                                  </p:stCondLst>
                                  <p:childTnLst>
                                    <p:set>
                                      <p:cBhvr>
                                        <p:cTn id="64" dur="1" fill="hold">
                                          <p:stCondLst>
                                            <p:cond delay="0"/>
                                          </p:stCondLst>
                                        </p:cTn>
                                        <p:tgtEl>
                                          <p:spTgt spid="221196"/>
                                        </p:tgtEl>
                                        <p:attrNameLst>
                                          <p:attrName>style.visibility</p:attrName>
                                        </p:attrNameLst>
                                      </p:cBhvr>
                                      <p:to>
                                        <p:strVal val="visible"/>
                                      </p:to>
                                    </p:set>
                                    <p:animEffect transition="in" filter="diamond(in)">
                                      <p:cBhvr>
                                        <p:cTn id="65" dur="2000"/>
                                        <p:tgtEl>
                                          <p:spTgt spid="221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2" grpId="0" animBg="1"/>
      <p:bldP spid="221193" grpId="0" animBg="1"/>
      <p:bldP spid="221194" grpId="0" animBg="1"/>
      <p:bldP spid="221195" grpId="0" animBg="1"/>
      <p:bldP spid="221196" grpId="0" animBg="1"/>
      <p:bldP spid="221197" grpId="0" animBg="1"/>
      <p:bldP spid="221198" grpId="0" animBg="1"/>
      <p:bldP spid="221199" grpId="0" animBg="1"/>
      <p:bldP spid="221200" grpId="0" animBg="1"/>
      <p:bldP spid="221201" grpId="0" animBg="1"/>
      <p:bldP spid="221202" grpId="0" animBg="1"/>
      <p:bldP spid="221203" grpId="0" animBg="1"/>
      <p:bldP spid="221204" grpId="0" animBg="1"/>
      <p:bldP spid="221205" grpId="0"/>
      <p:bldP spid="22120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0722" name="Rectangle 2"/>
          <p:cNvSpPr>
            <a:spLocks noGrp="1"/>
          </p:cNvSpPr>
          <p:nvPr>
            <p:ph type="title"/>
          </p:nvPr>
        </p:nvSpPr>
        <p:spPr>
          <a:xfrm>
            <a:off x="457200" y="274638"/>
            <a:ext cx="8229600" cy="1143000"/>
          </a:xfrm>
        </p:spPr>
        <p:txBody>
          <a:bodyPr vert="horz" wrap="square" lIns="91440" tIns="45720" rIns="91440" bIns="45720" anchor="t" anchorCtr="0"/>
          <a:p>
            <a:r>
              <a:rPr lang="zh-CN" altLang="en-US" sz="3200" dirty="0">
                <a:solidFill>
                  <a:srgbClr val="CC0000"/>
                </a:solidFill>
              </a:rPr>
              <a:t>三层交换机选择二层或三层交换</a:t>
            </a:r>
            <a:endParaRPr lang="zh-CN" altLang="en-US" sz="3200" dirty="0">
              <a:solidFill>
                <a:srgbClr val="CC0000"/>
              </a:solidFill>
            </a:endParaRPr>
          </a:p>
        </p:txBody>
      </p:sp>
      <p:sp>
        <p:nvSpPr>
          <p:cNvPr id="263401" name="Rectangle 1257"/>
          <p:cNvSpPr/>
          <p:nvPr/>
        </p:nvSpPr>
        <p:spPr>
          <a:xfrm>
            <a:off x="2627313" y="4221163"/>
            <a:ext cx="3311525" cy="503237"/>
          </a:xfrm>
          <a:prstGeom prst="rect">
            <a:avLst/>
          </a:prstGeom>
          <a:solidFill>
            <a:srgbClr val="CCFFCC"/>
          </a:solidFill>
          <a:ln w="9525"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目的</a:t>
            </a:r>
            <a:r>
              <a:rPr lang="en-US" altLang="zh-CN" sz="1800" dirty="0">
                <a:solidFill>
                  <a:schemeClr val="tx1"/>
                </a:solidFill>
                <a:latin typeface="Arial" panose="020B0604020202020204" pitchFamily="34" charset="0"/>
                <a:ea typeface="宋体" panose="02010600030101010101" pitchFamily="2" charset="-122"/>
              </a:rPr>
              <a:t>MAC</a:t>
            </a:r>
            <a:r>
              <a:rPr lang="zh-CN" altLang="en-US" sz="1800" dirty="0">
                <a:solidFill>
                  <a:schemeClr val="tx1"/>
                </a:solidFill>
                <a:latin typeface="Arial" panose="020B0604020202020204" pitchFamily="34" charset="0"/>
                <a:ea typeface="宋体" panose="02010600030101010101" pitchFamily="2" charset="-122"/>
              </a:rPr>
              <a:t>是否为三层接口</a:t>
            </a:r>
            <a:r>
              <a:rPr lang="en-US" altLang="zh-CN" sz="1800" dirty="0">
                <a:solidFill>
                  <a:schemeClr val="tx1"/>
                </a:solidFill>
                <a:latin typeface="Arial" panose="020B0604020202020204" pitchFamily="34" charset="0"/>
                <a:ea typeface="宋体" panose="02010600030101010101" pitchFamily="2" charset="-122"/>
              </a:rPr>
              <a:t>MAC</a:t>
            </a:r>
            <a:endParaRPr lang="en-US" altLang="zh-CN" sz="1800" dirty="0">
              <a:solidFill>
                <a:schemeClr val="tx1"/>
              </a:solidFill>
              <a:latin typeface="Arial" panose="020B0604020202020204" pitchFamily="34" charset="0"/>
              <a:ea typeface="宋体" panose="02010600030101010101" pitchFamily="2" charset="-122"/>
            </a:endParaRPr>
          </a:p>
        </p:txBody>
      </p:sp>
      <p:sp>
        <p:nvSpPr>
          <p:cNvPr id="263402" name="Rectangle 1258"/>
          <p:cNvSpPr/>
          <p:nvPr/>
        </p:nvSpPr>
        <p:spPr>
          <a:xfrm>
            <a:off x="1185863" y="5445125"/>
            <a:ext cx="2881312" cy="6477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三层交换</a:t>
            </a:r>
            <a:endParaRPr lang="zh-CN" altLang="en-US" sz="1800" dirty="0">
              <a:solidFill>
                <a:schemeClr val="tx1"/>
              </a:solidFill>
              <a:latin typeface="Arial" panose="020B0604020202020204" pitchFamily="34" charset="0"/>
              <a:ea typeface="宋体" panose="02010600030101010101" pitchFamily="2" charset="-122"/>
            </a:endParaRPr>
          </a:p>
          <a:p>
            <a:pPr marL="0" lvl="0" indent="0" algn="ctr">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VLAN</a:t>
            </a:r>
            <a:r>
              <a:rPr lang="zh-CN" altLang="en-US" sz="1800" dirty="0">
                <a:solidFill>
                  <a:schemeClr val="tx1"/>
                </a:solidFill>
                <a:latin typeface="Arial" panose="020B0604020202020204" pitchFamily="34" charset="0"/>
                <a:ea typeface="宋体" panose="02010600030101010101" pitchFamily="2" charset="-122"/>
              </a:rPr>
              <a:t>间转发</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3403" name="AutoShape 1259"/>
          <p:cNvSpPr/>
          <p:nvPr/>
        </p:nvSpPr>
        <p:spPr>
          <a:xfrm rot="1487311">
            <a:off x="4714875" y="4959350"/>
            <a:ext cx="1223963" cy="341313"/>
          </a:xfrm>
          <a:prstGeom prst="rightArrow">
            <a:avLst>
              <a:gd name="adj1" fmla="val 50000"/>
              <a:gd name="adj2" fmla="val 89651"/>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3404" name="AutoShape 1260"/>
          <p:cNvSpPr/>
          <p:nvPr/>
        </p:nvSpPr>
        <p:spPr>
          <a:xfrm rot="9323904">
            <a:off x="2482850" y="4959350"/>
            <a:ext cx="1223963" cy="341313"/>
          </a:xfrm>
          <a:prstGeom prst="rightArrow">
            <a:avLst>
              <a:gd name="adj1" fmla="val 50000"/>
              <a:gd name="adj2" fmla="val 89651"/>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3405" name="Text Box 1261"/>
          <p:cNvSpPr txBox="1"/>
          <p:nvPr/>
        </p:nvSpPr>
        <p:spPr>
          <a:xfrm>
            <a:off x="2338388" y="4868863"/>
            <a:ext cx="4127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是</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3406" name="Text Box 1262"/>
          <p:cNvSpPr txBox="1"/>
          <p:nvPr/>
        </p:nvSpPr>
        <p:spPr>
          <a:xfrm>
            <a:off x="5794375" y="4868863"/>
            <a:ext cx="4127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否</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3407" name="Rectangle 1263"/>
          <p:cNvSpPr/>
          <p:nvPr/>
        </p:nvSpPr>
        <p:spPr>
          <a:xfrm>
            <a:off x="3132138" y="2852738"/>
            <a:ext cx="2376487" cy="5048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检查</a:t>
            </a:r>
            <a:r>
              <a:rPr lang="en-US" altLang="zh-CN" sz="1800" dirty="0">
                <a:solidFill>
                  <a:schemeClr val="tx1"/>
                </a:solidFill>
                <a:latin typeface="Arial" panose="020B0604020202020204" pitchFamily="34" charset="0"/>
                <a:ea typeface="宋体" panose="02010600030101010101" pitchFamily="2" charset="-122"/>
              </a:rPr>
              <a:t>VLAN</a:t>
            </a:r>
            <a:r>
              <a:rPr lang="zh-CN" altLang="en-US" sz="1800" dirty="0">
                <a:solidFill>
                  <a:schemeClr val="tx1"/>
                </a:solidFill>
                <a:latin typeface="Arial" panose="020B0604020202020204" pitchFamily="34" charset="0"/>
                <a:ea typeface="宋体" panose="02010600030101010101" pitchFamily="2" charset="-122"/>
              </a:rPr>
              <a:t>属性</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3408" name="AutoShape 1264"/>
          <p:cNvSpPr/>
          <p:nvPr/>
        </p:nvSpPr>
        <p:spPr>
          <a:xfrm rot="5400000">
            <a:off x="3952875" y="3614738"/>
            <a:ext cx="712788" cy="341312"/>
          </a:xfrm>
          <a:prstGeom prst="rightArrow">
            <a:avLst>
              <a:gd name="adj1" fmla="val 50000"/>
              <a:gd name="adj2" fmla="val 52209"/>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3409" name="Rectangle 1265"/>
          <p:cNvSpPr/>
          <p:nvPr/>
        </p:nvSpPr>
        <p:spPr>
          <a:xfrm>
            <a:off x="3132138" y="1484313"/>
            <a:ext cx="2376487" cy="5048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以太网帧输入</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3410" name="AutoShape 1266"/>
          <p:cNvSpPr/>
          <p:nvPr/>
        </p:nvSpPr>
        <p:spPr>
          <a:xfrm rot="5400000">
            <a:off x="3952875" y="2246313"/>
            <a:ext cx="714375" cy="341312"/>
          </a:xfrm>
          <a:prstGeom prst="rightArrow">
            <a:avLst>
              <a:gd name="adj1" fmla="val 50000"/>
              <a:gd name="adj2" fmla="val 52325"/>
            </a:avLst>
          </a:prstGeom>
          <a:solidFill>
            <a:srgbClr val="FF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3411" name="Rectangle 1267"/>
          <p:cNvSpPr/>
          <p:nvPr/>
        </p:nvSpPr>
        <p:spPr>
          <a:xfrm>
            <a:off x="5075238" y="5445125"/>
            <a:ext cx="2376487" cy="6477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二层交换</a:t>
            </a:r>
            <a:endParaRPr lang="zh-CN" altLang="en-US" sz="1800" dirty="0">
              <a:solidFill>
                <a:schemeClr val="tx1"/>
              </a:solidFill>
              <a:latin typeface="Arial" panose="020B0604020202020204" pitchFamily="34" charset="0"/>
              <a:ea typeface="宋体" panose="02010600030101010101" pitchFamily="2" charset="-122"/>
            </a:endParaRPr>
          </a:p>
          <a:p>
            <a:pPr marL="0" lvl="0" indent="0" algn="ctr">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VLAN</a:t>
            </a:r>
            <a:r>
              <a:rPr lang="zh-CN" altLang="en-US" sz="1800" dirty="0">
                <a:solidFill>
                  <a:schemeClr val="tx1"/>
                </a:solidFill>
                <a:latin typeface="Arial" panose="020B0604020202020204" pitchFamily="34" charset="0"/>
                <a:ea typeface="宋体" panose="02010600030101010101" pitchFamily="2" charset="-122"/>
              </a:rPr>
              <a:t>内转发</a:t>
            </a: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63409"/>
                                        </p:tgtEl>
                                        <p:attrNameLst>
                                          <p:attrName>style.visibility</p:attrName>
                                        </p:attrNameLst>
                                      </p:cBhvr>
                                      <p:to>
                                        <p:strVal val="visible"/>
                                      </p:to>
                                    </p:set>
                                    <p:animEffect transition="in" filter="wedge">
                                      <p:cBhvr>
                                        <p:cTn id="7" dur="2000"/>
                                        <p:tgtEl>
                                          <p:spTgt spid="26340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263410"/>
                                        </p:tgtEl>
                                        <p:attrNameLst>
                                          <p:attrName>style.visibility</p:attrName>
                                        </p:attrNameLst>
                                      </p:cBhvr>
                                      <p:to>
                                        <p:strVal val="visible"/>
                                      </p:to>
                                    </p:set>
                                    <p:animEffect transition="in" filter="wheel(4)">
                                      <p:cBhvr>
                                        <p:cTn id="12" dur="2000"/>
                                        <p:tgtEl>
                                          <p:spTgt spid="2634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3407"/>
                                        </p:tgtEl>
                                        <p:attrNameLst>
                                          <p:attrName>style.visibility</p:attrName>
                                        </p:attrNameLst>
                                      </p:cBhvr>
                                      <p:to>
                                        <p:strVal val="visible"/>
                                      </p:to>
                                    </p:set>
                                    <p:animEffect transition="in" filter="fade">
                                      <p:cBhvr>
                                        <p:cTn id="15" dur="2000"/>
                                        <p:tgtEl>
                                          <p:spTgt spid="263407"/>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4" fill="hold" grpId="0" nodeType="clickEffect">
                                  <p:stCondLst>
                                    <p:cond delay="0"/>
                                  </p:stCondLst>
                                  <p:childTnLst>
                                    <p:set>
                                      <p:cBhvr>
                                        <p:cTn id="19" dur="1" fill="hold">
                                          <p:stCondLst>
                                            <p:cond delay="0"/>
                                          </p:stCondLst>
                                        </p:cTn>
                                        <p:tgtEl>
                                          <p:spTgt spid="263408"/>
                                        </p:tgtEl>
                                        <p:attrNameLst>
                                          <p:attrName>style.visibility</p:attrName>
                                        </p:attrNameLst>
                                      </p:cBhvr>
                                      <p:to>
                                        <p:strVal val="visible"/>
                                      </p:to>
                                    </p:set>
                                    <p:animEffect transition="in" filter="wheel(4)">
                                      <p:cBhvr>
                                        <p:cTn id="20" dur="2000"/>
                                        <p:tgtEl>
                                          <p:spTgt spid="263408"/>
                                        </p:tgtEl>
                                      </p:cBhvr>
                                    </p:animEffect>
                                  </p:childTnLst>
                                </p:cTn>
                              </p:par>
                              <p:par>
                                <p:cTn id="21" presetID="21" presetClass="entr" presetSubtype="4" fill="hold" grpId="0" nodeType="withEffect">
                                  <p:stCondLst>
                                    <p:cond delay="0"/>
                                  </p:stCondLst>
                                  <p:childTnLst>
                                    <p:set>
                                      <p:cBhvr>
                                        <p:cTn id="22" dur="1" fill="hold">
                                          <p:stCondLst>
                                            <p:cond delay="0"/>
                                          </p:stCondLst>
                                        </p:cTn>
                                        <p:tgtEl>
                                          <p:spTgt spid="263401"/>
                                        </p:tgtEl>
                                        <p:attrNameLst>
                                          <p:attrName>style.visibility</p:attrName>
                                        </p:attrNameLst>
                                      </p:cBhvr>
                                      <p:to>
                                        <p:strVal val="visible"/>
                                      </p:to>
                                    </p:set>
                                    <p:animEffect transition="in" filter="wheel(4)">
                                      <p:cBhvr>
                                        <p:cTn id="23" dur="2000"/>
                                        <p:tgtEl>
                                          <p:spTgt spid="26340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263405"/>
                                        </p:tgtEl>
                                        <p:attrNameLst>
                                          <p:attrName>style.visibility</p:attrName>
                                        </p:attrNameLst>
                                      </p:cBhvr>
                                      <p:to>
                                        <p:strVal val="visible"/>
                                      </p:to>
                                    </p:set>
                                    <p:animEffect transition="in" filter="strips(downLeft)">
                                      <p:cBhvr>
                                        <p:cTn id="28" dur="500"/>
                                        <p:tgtEl>
                                          <p:spTgt spid="26340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263404"/>
                                        </p:tgtEl>
                                        <p:attrNameLst>
                                          <p:attrName>style.visibility</p:attrName>
                                        </p:attrNameLst>
                                      </p:cBhvr>
                                      <p:to>
                                        <p:strVal val="visible"/>
                                      </p:to>
                                    </p:set>
                                    <p:animEffect transition="in" filter="strips(downLeft)">
                                      <p:cBhvr>
                                        <p:cTn id="31" dur="500"/>
                                        <p:tgtEl>
                                          <p:spTgt spid="263404"/>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263402"/>
                                        </p:tgtEl>
                                        <p:attrNameLst>
                                          <p:attrName>style.visibility</p:attrName>
                                        </p:attrNameLst>
                                      </p:cBhvr>
                                      <p:to>
                                        <p:strVal val="visible"/>
                                      </p:to>
                                    </p:set>
                                    <p:animEffect transition="in" filter="strips(downLeft)">
                                      <p:cBhvr>
                                        <p:cTn id="34" dur="500"/>
                                        <p:tgtEl>
                                          <p:spTgt spid="263402"/>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4" fill="hold" grpId="0" nodeType="clickEffect">
                                  <p:stCondLst>
                                    <p:cond delay="0"/>
                                  </p:stCondLst>
                                  <p:childTnLst>
                                    <p:set>
                                      <p:cBhvr>
                                        <p:cTn id="38" dur="1" fill="hold">
                                          <p:stCondLst>
                                            <p:cond delay="0"/>
                                          </p:stCondLst>
                                        </p:cTn>
                                        <p:tgtEl>
                                          <p:spTgt spid="263403"/>
                                        </p:tgtEl>
                                        <p:attrNameLst>
                                          <p:attrName>style.visibility</p:attrName>
                                        </p:attrNameLst>
                                      </p:cBhvr>
                                      <p:to>
                                        <p:strVal val="visible"/>
                                      </p:to>
                                    </p:set>
                                    <p:animEffect transition="in" filter="wheel(4)">
                                      <p:cBhvr>
                                        <p:cTn id="39" dur="2000"/>
                                        <p:tgtEl>
                                          <p:spTgt spid="263403"/>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263406"/>
                                        </p:tgtEl>
                                        <p:attrNameLst>
                                          <p:attrName>style.visibility</p:attrName>
                                        </p:attrNameLst>
                                      </p:cBhvr>
                                      <p:to>
                                        <p:strVal val="visible"/>
                                      </p:to>
                                    </p:set>
                                    <p:animEffect transition="in" filter="wheel(4)">
                                      <p:cBhvr>
                                        <p:cTn id="42" dur="2000"/>
                                        <p:tgtEl>
                                          <p:spTgt spid="263406"/>
                                        </p:tgtEl>
                                      </p:cBhvr>
                                    </p:animEffect>
                                  </p:childTnLst>
                                </p:cTn>
                              </p:par>
                              <p:par>
                                <p:cTn id="43" presetID="21" presetClass="entr" presetSubtype="4" fill="hold" grpId="0" nodeType="withEffect">
                                  <p:stCondLst>
                                    <p:cond delay="0"/>
                                  </p:stCondLst>
                                  <p:childTnLst>
                                    <p:set>
                                      <p:cBhvr>
                                        <p:cTn id="44" dur="1" fill="hold">
                                          <p:stCondLst>
                                            <p:cond delay="0"/>
                                          </p:stCondLst>
                                        </p:cTn>
                                        <p:tgtEl>
                                          <p:spTgt spid="263411"/>
                                        </p:tgtEl>
                                        <p:attrNameLst>
                                          <p:attrName>style.visibility</p:attrName>
                                        </p:attrNameLst>
                                      </p:cBhvr>
                                      <p:to>
                                        <p:strVal val="visible"/>
                                      </p:to>
                                    </p:set>
                                    <p:animEffect transition="in" filter="wheel(4)">
                                      <p:cBhvr>
                                        <p:cTn id="45" dur="2000"/>
                                        <p:tgtEl>
                                          <p:spTgt spid="26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401" grpId="0" animBg="1"/>
      <p:bldP spid="263402" grpId="0" animBg="1"/>
      <p:bldP spid="263403" grpId="0" animBg="1"/>
      <p:bldP spid="263404" grpId="0" animBg="1"/>
      <p:bldP spid="263405" grpId="0"/>
      <p:bldP spid="263406" grpId="0"/>
      <p:bldP spid="263407" grpId="0" animBg="1"/>
      <p:bldP spid="263408" grpId="0" animBg="1"/>
      <p:bldP spid="263409" grpId="0" animBg="1"/>
      <p:bldP spid="263410" grpId="0" animBg="1"/>
      <p:bldP spid="2634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1746" name="Rectangle 2"/>
          <p:cNvSpPr>
            <a:spLocks noGrp="1"/>
          </p:cNvSpPr>
          <p:nvPr>
            <p:ph type="title"/>
          </p:nvPr>
        </p:nvSpPr>
        <p:spPr>
          <a:xfrm>
            <a:off x="457200" y="274638"/>
            <a:ext cx="8229600" cy="1143000"/>
          </a:xfrm>
        </p:spPr>
        <p:txBody>
          <a:bodyPr vert="horz" wrap="square" lIns="91440" tIns="45720" rIns="91440" bIns="45720" anchor="t" anchorCtr="0"/>
          <a:p>
            <a:r>
              <a:rPr lang="zh-CN" altLang="en-US" sz="3200" dirty="0">
                <a:solidFill>
                  <a:srgbClr val="CC0000"/>
                </a:solidFill>
              </a:rPr>
              <a:t>路由器选路</a:t>
            </a:r>
            <a:r>
              <a:rPr lang="en-US" altLang="zh-CN" sz="3200" dirty="0">
                <a:solidFill>
                  <a:srgbClr val="CC0000"/>
                </a:solidFill>
              </a:rPr>
              <a:t>---</a:t>
            </a:r>
            <a:r>
              <a:rPr lang="zh-CN" altLang="en-US" sz="3200" dirty="0">
                <a:solidFill>
                  <a:srgbClr val="CC0000"/>
                </a:solidFill>
              </a:rPr>
              <a:t>最长匹配</a:t>
            </a:r>
            <a:endParaRPr lang="zh-CN" altLang="en-US" sz="3200" dirty="0">
              <a:solidFill>
                <a:srgbClr val="CC0000"/>
              </a:solidFill>
            </a:endParaRPr>
          </a:p>
        </p:txBody>
      </p:sp>
      <p:sp>
        <p:nvSpPr>
          <p:cNvPr id="31747" name="Rectangle 3"/>
          <p:cNvSpPr>
            <a:spLocks noGrp="1"/>
          </p:cNvSpPr>
          <p:nvPr>
            <p:ph type="body" sz="half" idx="1"/>
          </p:nvPr>
        </p:nvSpPr>
        <p:spPr>
          <a:xfrm>
            <a:off x="33338" y="1484313"/>
            <a:ext cx="4826000" cy="3600450"/>
          </a:xfrm>
        </p:spPr>
        <p:txBody>
          <a:bodyPr vert="horz" wrap="square" lIns="91440" tIns="45720" rIns="91440" bIns="45720" anchor="t" anchorCtr="0"/>
          <a:p>
            <a:pPr>
              <a:lnSpc>
                <a:spcPct val="80000"/>
              </a:lnSpc>
              <a:buClr>
                <a:srgbClr val="D91C17"/>
              </a:buClr>
              <a:buSzTx/>
              <a:buFont typeface="Arial" panose="020B0604020202020204" pitchFamily="34" charset="0"/>
            </a:pPr>
            <a:r>
              <a:rPr lang="zh-CN" altLang="en-US" sz="1600" dirty="0"/>
              <a:t>根据报文的目的地址，与路由项进行匹配操作；</a:t>
            </a:r>
            <a:endParaRPr lang="zh-CN" altLang="en-US" sz="1600" dirty="0"/>
          </a:p>
          <a:p>
            <a:pPr>
              <a:lnSpc>
                <a:spcPct val="80000"/>
              </a:lnSpc>
              <a:buClr>
                <a:srgbClr val="D91C17"/>
              </a:buClr>
              <a:buSzTx/>
              <a:buFont typeface="Arial" panose="020B0604020202020204" pitchFamily="34" charset="0"/>
            </a:pPr>
            <a:r>
              <a:rPr lang="zh-CN" altLang="en-US" sz="1600" dirty="0"/>
              <a:t>匹配的动作是用报文目的地址与路由项的子网掩码进行“与”；如图 目的</a:t>
            </a:r>
            <a:r>
              <a:rPr lang="en-US" altLang="zh-CN" sz="1600" dirty="0"/>
              <a:t>IP10.111.1.88</a:t>
            </a:r>
            <a:r>
              <a:rPr lang="zh-CN" altLang="en-US" sz="1600" dirty="0"/>
              <a:t>和各表项子网掩码“与”的结果如下</a:t>
            </a:r>
            <a:endParaRPr lang="zh-CN" altLang="en-US" sz="1600" dirty="0"/>
          </a:p>
          <a:p>
            <a:pPr lvl="1">
              <a:lnSpc>
                <a:spcPct val="80000"/>
              </a:lnSpc>
              <a:buClr>
                <a:srgbClr val="D91C17"/>
              </a:buClr>
              <a:buFont typeface="Arial" panose="020B0604020202020204" pitchFamily="34" charset="0"/>
            </a:pPr>
            <a:r>
              <a:rPr lang="en-US" altLang="zh-CN" sz="1200" dirty="0"/>
              <a:t>10.111.1.88 &amp; 255.255.0.0 </a:t>
            </a:r>
            <a:r>
              <a:rPr lang="zh-CN" altLang="en-US" sz="1200" dirty="0"/>
              <a:t>＝ </a:t>
            </a:r>
            <a:r>
              <a:rPr lang="en-US" altLang="zh-CN" sz="1200" dirty="0"/>
              <a:t>10.111.0.0</a:t>
            </a:r>
            <a:endParaRPr lang="en-US" altLang="zh-CN" sz="1200" dirty="0"/>
          </a:p>
          <a:p>
            <a:pPr lvl="1">
              <a:lnSpc>
                <a:spcPct val="80000"/>
              </a:lnSpc>
              <a:buClr>
                <a:srgbClr val="D91C17"/>
              </a:buClr>
              <a:buFont typeface="Arial" panose="020B0604020202020204" pitchFamily="34" charset="0"/>
            </a:pPr>
            <a:r>
              <a:rPr lang="en-US" altLang="zh-CN" sz="1200" dirty="0"/>
              <a:t>10.111.1.88 &amp; 255.255.255.0 </a:t>
            </a:r>
            <a:r>
              <a:rPr lang="zh-CN" altLang="en-US" sz="1200" dirty="0"/>
              <a:t>＝ </a:t>
            </a:r>
            <a:r>
              <a:rPr lang="en-US" altLang="zh-CN" sz="1200" dirty="0"/>
              <a:t>10.111.1.0</a:t>
            </a:r>
            <a:endParaRPr lang="en-US" altLang="zh-CN" sz="1200" dirty="0"/>
          </a:p>
          <a:p>
            <a:pPr lvl="1">
              <a:lnSpc>
                <a:spcPct val="80000"/>
              </a:lnSpc>
              <a:buClr>
                <a:srgbClr val="D91C17"/>
              </a:buClr>
              <a:buFont typeface="Arial" panose="020B0604020202020204" pitchFamily="34" charset="0"/>
            </a:pPr>
            <a:r>
              <a:rPr lang="en-US" altLang="zh-CN" sz="1200" dirty="0"/>
              <a:t>10.111.1.88 &amp; 255.255.0.0 </a:t>
            </a:r>
            <a:r>
              <a:rPr lang="zh-CN" altLang="en-US" sz="1200" dirty="0"/>
              <a:t>＝ </a:t>
            </a:r>
            <a:r>
              <a:rPr lang="en-US" altLang="zh-CN" sz="1200" dirty="0"/>
              <a:t>10.111.0.0</a:t>
            </a:r>
            <a:endParaRPr lang="en-US" altLang="zh-CN" sz="1200" dirty="0"/>
          </a:p>
          <a:p>
            <a:pPr>
              <a:lnSpc>
                <a:spcPct val="80000"/>
              </a:lnSpc>
              <a:buClr>
                <a:srgbClr val="D91C17"/>
              </a:buClr>
              <a:buSzTx/>
              <a:buFont typeface="Arial" panose="020B0604020202020204" pitchFamily="34" charset="0"/>
            </a:pPr>
            <a:r>
              <a:rPr lang="zh-CN" altLang="en-US" sz="1600" dirty="0"/>
              <a:t>如果“与”的结果和路由项中网络地址相同，则认为路由匹配</a:t>
            </a:r>
            <a:endParaRPr lang="zh-CN" altLang="en-US" sz="1600" dirty="0"/>
          </a:p>
          <a:p>
            <a:pPr>
              <a:lnSpc>
                <a:spcPct val="80000"/>
              </a:lnSpc>
              <a:buClr>
                <a:srgbClr val="D91C17"/>
              </a:buClr>
              <a:buSzTx/>
              <a:buFont typeface="Arial" panose="020B0604020202020204" pitchFamily="34" charset="0"/>
            </a:pPr>
            <a:r>
              <a:rPr lang="zh-CN" altLang="en-US" sz="1600" dirty="0"/>
              <a:t>所有匹配项中子网掩码位数最长的为最佳匹配项，报文据此进行转发（从该表项对应接口发送）</a:t>
            </a:r>
            <a:endParaRPr lang="zh-CN" altLang="en-US" sz="1600" dirty="0"/>
          </a:p>
          <a:p>
            <a:pPr>
              <a:lnSpc>
                <a:spcPct val="80000"/>
              </a:lnSpc>
              <a:buClr>
                <a:srgbClr val="D91C17"/>
              </a:buClr>
              <a:buSzTx/>
              <a:buFont typeface="Arial" panose="020B0604020202020204" pitchFamily="34" charset="0"/>
            </a:pPr>
            <a:r>
              <a:rPr lang="zh-CN" altLang="en-US" sz="1600" dirty="0"/>
              <a:t>如果找不到匹配项，则根据缺省路由</a:t>
            </a:r>
            <a:r>
              <a:rPr lang="en-US" altLang="zh-CN" sz="1600" dirty="0"/>
              <a:t>0.0.0.0/0</a:t>
            </a:r>
            <a:r>
              <a:rPr lang="zh-CN" altLang="en-US" sz="1600" dirty="0"/>
              <a:t>进行转发</a:t>
            </a:r>
            <a:endParaRPr lang="zh-CN" altLang="en-US" sz="1600" dirty="0"/>
          </a:p>
          <a:p>
            <a:pPr>
              <a:lnSpc>
                <a:spcPct val="80000"/>
              </a:lnSpc>
              <a:buClr>
                <a:srgbClr val="D91C17"/>
              </a:buClr>
              <a:buSzTx/>
              <a:buFont typeface="Arial" panose="020B0604020202020204" pitchFamily="34" charset="0"/>
            </a:pPr>
            <a:r>
              <a:rPr lang="zh-CN" altLang="en-US" sz="1600" dirty="0"/>
              <a:t>如果没有缺省路由则报文被丢弃 </a:t>
            </a:r>
            <a:endParaRPr lang="zh-CN" altLang="en-US" sz="1600" dirty="0"/>
          </a:p>
          <a:p>
            <a:pPr>
              <a:lnSpc>
                <a:spcPct val="80000"/>
              </a:lnSpc>
              <a:buClr>
                <a:srgbClr val="D91C17"/>
              </a:buClr>
              <a:buSzTx/>
              <a:buFont typeface="Arial" panose="020B0604020202020204" pitchFamily="34" charset="0"/>
            </a:pPr>
            <a:r>
              <a:rPr lang="zh-CN" altLang="en-US" sz="1600" dirty="0"/>
              <a:t>路由表和</a:t>
            </a:r>
            <a:r>
              <a:rPr lang="en-US" altLang="zh-CN" sz="1600" dirty="0"/>
              <a:t>FIB</a:t>
            </a:r>
            <a:r>
              <a:rPr lang="zh-CN" altLang="en-US" sz="1600" dirty="0"/>
              <a:t>表</a:t>
            </a:r>
            <a:endParaRPr lang="zh-CN" altLang="en-US" sz="1600" dirty="0"/>
          </a:p>
        </p:txBody>
      </p:sp>
      <p:graphicFrame>
        <p:nvGraphicFramePr>
          <p:cNvPr id="31748" name="Object 7"/>
          <p:cNvGraphicFramePr>
            <a:graphicFrameLocks noGrp="1" noChangeAspect="1"/>
          </p:cNvGraphicFramePr>
          <p:nvPr>
            <p:ph sz="half" idx="2"/>
          </p:nvPr>
        </p:nvGraphicFramePr>
        <p:xfrm>
          <a:off x="1403350" y="2392363"/>
          <a:ext cx="7705725" cy="4041775"/>
        </p:xfrm>
        <a:graphic>
          <a:graphicData uri="http://schemas.openxmlformats.org/presentationml/2006/ole">
            <mc:AlternateContent xmlns:mc="http://schemas.openxmlformats.org/markup-compatibility/2006">
              <mc:Choice xmlns:v="urn:schemas-microsoft-com:vml" Requires="v">
                <p:oleObj spid="_x0000_s3078" name="" r:id="rId1" imgW="2526665" imgH="1325245" progId="FLW3Drawing">
                  <p:embed/>
                </p:oleObj>
              </mc:Choice>
              <mc:Fallback>
                <p:oleObj name="" r:id="rId1" imgW="2526665" imgH="1325245" progId="FLW3Drawing">
                  <p:embed/>
                  <p:pic>
                    <p:nvPicPr>
                      <p:cNvPr id="0" name="图片 3077"/>
                      <p:cNvPicPr/>
                      <p:nvPr/>
                    </p:nvPicPr>
                    <p:blipFill>
                      <a:blip r:embed="rId2"/>
                      <a:srcRect/>
                      <a:stretch>
                        <a:fillRect/>
                      </a:stretch>
                    </p:blipFill>
                    <p:spPr>
                      <a:xfrm>
                        <a:off x="1403350" y="2392363"/>
                        <a:ext cx="7705725" cy="4041775"/>
                      </a:xfrm>
                      <a:prstGeom prst="rect">
                        <a:avLst/>
                      </a:prstGeom>
                      <a:noFill/>
                      <a:ln w="38100">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2770" name="Rectangle 2"/>
          <p:cNvSpPr>
            <a:spLocks noGrp="1"/>
          </p:cNvSpPr>
          <p:nvPr>
            <p:ph type="title"/>
          </p:nvPr>
        </p:nvSpPr>
        <p:spPr>
          <a:xfrm>
            <a:off x="457200" y="274638"/>
            <a:ext cx="8229600" cy="1143000"/>
          </a:xfrm>
        </p:spPr>
        <p:txBody>
          <a:bodyPr vert="horz" wrap="square" lIns="91440" tIns="45720" rIns="91440" bIns="45720" anchor="t" anchorCtr="0"/>
          <a:p>
            <a:r>
              <a:rPr lang="zh-CN" altLang="en-US" sz="3200" dirty="0">
                <a:solidFill>
                  <a:srgbClr val="CC0000"/>
                </a:solidFill>
              </a:rPr>
              <a:t>交换机选路</a:t>
            </a:r>
            <a:endParaRPr lang="zh-CN" altLang="en-US" sz="3200" dirty="0">
              <a:solidFill>
                <a:srgbClr val="CC0000"/>
              </a:solidFill>
            </a:endParaRPr>
          </a:p>
        </p:txBody>
      </p:sp>
      <p:sp>
        <p:nvSpPr>
          <p:cNvPr id="32771" name="Rectangle 3"/>
          <p:cNvSpPr>
            <a:spLocks noGrp="1"/>
          </p:cNvSpPr>
          <p:nvPr>
            <p:ph type="body" sz="half" idx="1"/>
          </p:nvPr>
        </p:nvSpPr>
        <p:spPr>
          <a:xfrm>
            <a:off x="457200" y="1916113"/>
            <a:ext cx="8362950" cy="4210050"/>
          </a:xfrm>
        </p:spPr>
        <p:txBody>
          <a:bodyPr vert="horz" wrap="square" lIns="91440" tIns="45720" rIns="91440" bIns="45720" anchor="t" anchorCtr="0"/>
          <a:p>
            <a:pPr>
              <a:buClr>
                <a:srgbClr val="D91C17"/>
              </a:buClr>
              <a:buSzTx/>
              <a:buFont typeface="Arial" panose="020B0604020202020204" pitchFamily="34" charset="0"/>
            </a:pPr>
            <a:r>
              <a:rPr lang="zh-CN" altLang="en-US" sz="2800" dirty="0"/>
              <a:t>交换机的报文选路转发通过</a:t>
            </a:r>
            <a:r>
              <a:rPr lang="en-US" altLang="zh-CN" sz="2800" dirty="0"/>
              <a:t>ASIC</a:t>
            </a:r>
            <a:r>
              <a:rPr lang="zh-CN" altLang="en-US" sz="2800" dirty="0"/>
              <a:t>硬件进行，效率大大超过路由器；</a:t>
            </a:r>
            <a:endParaRPr lang="zh-CN" altLang="en-US" sz="2800" dirty="0"/>
          </a:p>
          <a:p>
            <a:pPr>
              <a:buClr>
                <a:srgbClr val="D91C17"/>
              </a:buClr>
              <a:buSzTx/>
              <a:buFont typeface="Arial" panose="020B0604020202020204" pitchFamily="34" charset="0"/>
            </a:pPr>
            <a:r>
              <a:rPr lang="zh-CN" altLang="en-US" sz="2800" dirty="0"/>
              <a:t>交换机除了支持最长匹配转发外（和路由器相同），还支持精确匹配转发 </a:t>
            </a:r>
            <a:endParaRPr lang="zh-CN" altLang="en-US" sz="2800" dirty="0"/>
          </a:p>
          <a:p>
            <a:pPr>
              <a:buClr>
                <a:srgbClr val="D91C17"/>
              </a:buClr>
              <a:buSzTx/>
              <a:buFont typeface="Arial" panose="020B0604020202020204" pitchFamily="34" charset="0"/>
            </a:pPr>
            <a:r>
              <a:rPr lang="en-US" altLang="zh-CN" sz="2800" dirty="0"/>
              <a:t>L3FDB</a:t>
            </a:r>
            <a:r>
              <a:rPr lang="zh-CN" altLang="en-US" sz="2800" dirty="0"/>
              <a:t>表是三层交换机转发的基础 </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3794" name="Rectangle 2"/>
          <p:cNvSpPr>
            <a:spLocks noGrp="1"/>
          </p:cNvSpPr>
          <p:nvPr>
            <p:ph type="title"/>
          </p:nvPr>
        </p:nvSpPr>
        <p:spPr>
          <a:xfrm>
            <a:off x="457200" y="274638"/>
            <a:ext cx="8229600" cy="1143000"/>
          </a:xfrm>
        </p:spPr>
        <p:txBody>
          <a:bodyPr vert="horz" wrap="square" lIns="91440" tIns="45720" rIns="91440" bIns="45720" anchor="t" anchorCtr="0"/>
          <a:p>
            <a:r>
              <a:rPr lang="zh-CN" altLang="en-US" sz="3200" dirty="0">
                <a:solidFill>
                  <a:srgbClr val="CC0000"/>
                </a:solidFill>
              </a:rPr>
              <a:t>三层交换机转发</a:t>
            </a:r>
            <a:r>
              <a:rPr lang="en-US" altLang="zh-CN" sz="3200" dirty="0">
                <a:solidFill>
                  <a:srgbClr val="CC0000"/>
                </a:solidFill>
              </a:rPr>
              <a:t>---</a:t>
            </a:r>
            <a:r>
              <a:rPr lang="zh-CN" altLang="en-US" sz="3200" dirty="0">
                <a:solidFill>
                  <a:srgbClr val="CC0000"/>
                </a:solidFill>
              </a:rPr>
              <a:t>精确匹配（流转发）</a:t>
            </a:r>
            <a:endParaRPr lang="zh-CN" altLang="en-US" sz="3200" dirty="0">
              <a:solidFill>
                <a:srgbClr val="CC0000"/>
              </a:solidFill>
            </a:endParaRPr>
          </a:p>
        </p:txBody>
      </p:sp>
      <p:sp>
        <p:nvSpPr>
          <p:cNvPr id="33795" name="Rectangle 3"/>
          <p:cNvSpPr>
            <a:spLocks noGrp="1"/>
          </p:cNvSpPr>
          <p:nvPr>
            <p:ph type="body" sz="half" idx="1"/>
          </p:nvPr>
        </p:nvSpPr>
        <p:spPr>
          <a:xfrm>
            <a:off x="107950" y="1484313"/>
            <a:ext cx="4033838" cy="3816350"/>
          </a:xfrm>
        </p:spPr>
        <p:txBody>
          <a:bodyPr vert="horz" wrap="square" lIns="91440" tIns="45720" rIns="91440" bIns="45720" anchor="t" anchorCtr="0"/>
          <a:p>
            <a:pPr>
              <a:lnSpc>
                <a:spcPct val="80000"/>
              </a:lnSpc>
              <a:buClr>
                <a:srgbClr val="D91C17"/>
              </a:buClr>
              <a:buSzTx/>
              <a:buFont typeface="Arial" panose="020B0604020202020204" pitchFamily="34" charset="0"/>
            </a:pPr>
            <a:r>
              <a:rPr lang="zh-CN" altLang="en-US" sz="1600" dirty="0"/>
              <a:t>支持精确匹配转发的</a:t>
            </a:r>
            <a:r>
              <a:rPr lang="en-US" altLang="zh-CN" sz="1600" dirty="0"/>
              <a:t>L3FDB</a:t>
            </a:r>
            <a:r>
              <a:rPr lang="zh-CN" altLang="en-US" sz="1600" dirty="0"/>
              <a:t>是类似于二层交换机</a:t>
            </a:r>
            <a:r>
              <a:rPr lang="en-US" altLang="zh-CN" sz="1600" dirty="0"/>
              <a:t>MAC</a:t>
            </a:r>
            <a:r>
              <a:rPr lang="zh-CN" altLang="en-US" sz="1600" dirty="0"/>
              <a:t>地址表的</a:t>
            </a:r>
            <a:r>
              <a:rPr lang="en-US" altLang="zh-CN" sz="1600" dirty="0"/>
              <a:t>Cache</a:t>
            </a:r>
            <a:r>
              <a:rPr lang="zh-CN" altLang="en-US" sz="1600" dirty="0"/>
              <a:t>；</a:t>
            </a:r>
            <a:endParaRPr lang="zh-CN" altLang="en-US" sz="1600" dirty="0"/>
          </a:p>
          <a:p>
            <a:pPr>
              <a:lnSpc>
                <a:spcPct val="80000"/>
              </a:lnSpc>
              <a:buClr>
                <a:srgbClr val="D91C17"/>
              </a:buClr>
              <a:buSzTx/>
              <a:buFont typeface="Arial" panose="020B0604020202020204" pitchFamily="34" charset="0"/>
            </a:pPr>
            <a:r>
              <a:rPr lang="zh-CN" altLang="en-US" sz="1600" dirty="0"/>
              <a:t>交换机根据报文的目的</a:t>
            </a:r>
            <a:r>
              <a:rPr lang="en-US" altLang="zh-CN" sz="1600" dirty="0"/>
              <a:t>IP</a:t>
            </a:r>
            <a:r>
              <a:rPr lang="zh-CN" altLang="en-US" sz="1600" dirty="0"/>
              <a:t>在</a:t>
            </a:r>
            <a:r>
              <a:rPr lang="en-US" altLang="zh-CN" sz="1600" dirty="0"/>
              <a:t>L3FDB</a:t>
            </a:r>
            <a:r>
              <a:rPr lang="zh-CN" altLang="en-US" sz="1600" dirty="0"/>
              <a:t>表中进行查找；</a:t>
            </a:r>
            <a:endParaRPr lang="zh-CN" altLang="en-US" sz="1600" dirty="0"/>
          </a:p>
          <a:p>
            <a:pPr>
              <a:lnSpc>
                <a:spcPct val="80000"/>
              </a:lnSpc>
              <a:buClr>
                <a:srgbClr val="D91C17"/>
              </a:buClr>
              <a:buSzTx/>
              <a:buFont typeface="Arial" panose="020B0604020202020204" pitchFamily="34" charset="0"/>
            </a:pPr>
            <a:r>
              <a:rPr lang="zh-CN" altLang="en-US" sz="1600" dirty="0"/>
              <a:t>对于能够在此“</a:t>
            </a:r>
            <a:r>
              <a:rPr lang="en-US" altLang="zh-CN" sz="1600" dirty="0"/>
              <a:t>Cache”</a:t>
            </a:r>
            <a:r>
              <a:rPr lang="zh-CN" altLang="en-US" sz="1600" dirty="0"/>
              <a:t>命中的报文，则直接根据表项的端口信息进行转发；</a:t>
            </a:r>
            <a:endParaRPr lang="zh-CN" altLang="en-US" sz="1600" dirty="0"/>
          </a:p>
          <a:p>
            <a:pPr>
              <a:lnSpc>
                <a:spcPct val="80000"/>
              </a:lnSpc>
              <a:buClr>
                <a:srgbClr val="D91C17"/>
              </a:buClr>
              <a:buSzTx/>
              <a:buFont typeface="Arial" panose="020B0604020202020204" pitchFamily="34" charset="0"/>
            </a:pPr>
            <a:r>
              <a:rPr lang="zh-CN" altLang="en-US" sz="1600" dirty="0"/>
              <a:t>不能在“</a:t>
            </a:r>
            <a:r>
              <a:rPr lang="en-US" altLang="zh-CN" sz="1600" dirty="0"/>
              <a:t>Cache”</a:t>
            </a:r>
            <a:r>
              <a:rPr lang="zh-CN" altLang="en-US" sz="1600" dirty="0"/>
              <a:t>命中的报文将被送到</a:t>
            </a:r>
            <a:r>
              <a:rPr lang="en-US" altLang="zh-CN" sz="1600" dirty="0"/>
              <a:t>CPU</a:t>
            </a:r>
            <a:r>
              <a:rPr lang="zh-CN" altLang="en-US" sz="1600" dirty="0"/>
              <a:t>进行软件路由，路由的原理和路由器完全相同的最长地址匹配；</a:t>
            </a:r>
            <a:endParaRPr lang="zh-CN" altLang="en-US" sz="1600" dirty="0"/>
          </a:p>
          <a:p>
            <a:pPr>
              <a:lnSpc>
                <a:spcPct val="80000"/>
              </a:lnSpc>
              <a:buClr>
                <a:srgbClr val="D91C17"/>
              </a:buClr>
              <a:buSzTx/>
              <a:buFont typeface="Arial" panose="020B0604020202020204" pitchFamily="34" charset="0"/>
            </a:pPr>
            <a:r>
              <a:rPr lang="zh-CN" altLang="en-US" sz="1600" dirty="0"/>
              <a:t>软件路由后将把该目的</a:t>
            </a:r>
            <a:r>
              <a:rPr lang="en-US" altLang="zh-CN" sz="1600" dirty="0"/>
              <a:t>IP</a:t>
            </a:r>
            <a:r>
              <a:rPr lang="zh-CN" altLang="en-US" sz="1600" dirty="0"/>
              <a:t>添加到</a:t>
            </a:r>
            <a:r>
              <a:rPr lang="en-US" altLang="zh-CN" sz="1600" dirty="0"/>
              <a:t>L3FDB</a:t>
            </a:r>
            <a:r>
              <a:rPr lang="zh-CN" altLang="en-US" sz="1600" dirty="0"/>
              <a:t>表中；</a:t>
            </a:r>
            <a:endParaRPr lang="zh-CN" altLang="en-US" sz="1600" dirty="0"/>
          </a:p>
          <a:p>
            <a:pPr>
              <a:lnSpc>
                <a:spcPct val="80000"/>
              </a:lnSpc>
              <a:buClr>
                <a:srgbClr val="D91C17"/>
              </a:buClr>
              <a:buSzTx/>
              <a:buFont typeface="Arial" panose="020B0604020202020204" pitchFamily="34" charset="0"/>
            </a:pPr>
            <a:r>
              <a:rPr lang="zh-CN" altLang="en-US" sz="1600" dirty="0"/>
              <a:t>如果表项长期不被刷新则会被老化掉；</a:t>
            </a:r>
            <a:endParaRPr lang="zh-CN" altLang="en-US" sz="1600" dirty="0"/>
          </a:p>
          <a:p>
            <a:pPr>
              <a:lnSpc>
                <a:spcPct val="80000"/>
              </a:lnSpc>
              <a:buClr>
                <a:srgbClr val="D91C17"/>
              </a:buClr>
              <a:buSzTx/>
              <a:buFont typeface="Arial" panose="020B0604020202020204" pitchFamily="34" charset="0"/>
            </a:pPr>
            <a:r>
              <a:rPr lang="zh-CN" altLang="en-US" sz="1600" dirty="0"/>
              <a:t>因此，通过多次地址学习就可以把表项逐一加进来，这样后续的流量就可以直接</a:t>
            </a:r>
            <a:r>
              <a:rPr lang="en-US" altLang="zh-CN" sz="1600" dirty="0"/>
              <a:t>Cache</a:t>
            </a:r>
            <a:r>
              <a:rPr lang="zh-CN" altLang="en-US" sz="1600" dirty="0"/>
              <a:t>命中，不需要软件路由。这就是三层交换机所谓的“一次路由，多次交换”。 </a:t>
            </a:r>
            <a:endParaRPr lang="zh-CN" altLang="en-US" sz="1600" dirty="0"/>
          </a:p>
        </p:txBody>
      </p:sp>
      <p:graphicFrame>
        <p:nvGraphicFramePr>
          <p:cNvPr id="33796" name="Object 4"/>
          <p:cNvGraphicFramePr>
            <a:graphicFrameLocks noGrp="1" noChangeAspect="1"/>
          </p:cNvGraphicFramePr>
          <p:nvPr>
            <p:ph sz="half" idx="2"/>
          </p:nvPr>
        </p:nvGraphicFramePr>
        <p:xfrm>
          <a:off x="1171575" y="2276475"/>
          <a:ext cx="7735888" cy="4167188"/>
        </p:xfrm>
        <a:graphic>
          <a:graphicData uri="http://schemas.openxmlformats.org/presentationml/2006/ole">
            <mc:AlternateContent xmlns:mc="http://schemas.openxmlformats.org/markup-compatibility/2006">
              <mc:Choice xmlns:v="urn:schemas-microsoft-com:vml" Requires="v">
                <p:oleObj spid="_x0000_s3079" name="" r:id="rId1" imgW="2505710" imgH="1350010" progId="FLW3Drawing">
                  <p:embed/>
                </p:oleObj>
              </mc:Choice>
              <mc:Fallback>
                <p:oleObj name="" r:id="rId1" imgW="2505710" imgH="1350010" progId="FLW3Drawing">
                  <p:embed/>
                  <p:pic>
                    <p:nvPicPr>
                      <p:cNvPr id="0" name="图片 3078"/>
                      <p:cNvPicPr/>
                      <p:nvPr/>
                    </p:nvPicPr>
                    <p:blipFill>
                      <a:blip r:embed="rId2"/>
                      <a:srcRect/>
                      <a:stretch>
                        <a:fillRect/>
                      </a:stretch>
                    </p:blipFill>
                    <p:spPr>
                      <a:xfrm>
                        <a:off x="1171575" y="2276475"/>
                        <a:ext cx="7735888" cy="4167188"/>
                      </a:xfrm>
                      <a:prstGeom prst="rect">
                        <a:avLst/>
                      </a:prstGeom>
                      <a:noFill/>
                      <a:ln w="38100">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4818" name="Rectangle 2"/>
          <p:cNvSpPr>
            <a:spLocks noGrp="1"/>
          </p:cNvSpPr>
          <p:nvPr>
            <p:ph type="title"/>
          </p:nvPr>
        </p:nvSpPr>
        <p:spPr>
          <a:xfrm>
            <a:off x="457200" y="274638"/>
            <a:ext cx="8229600" cy="1143000"/>
          </a:xfrm>
        </p:spPr>
        <p:txBody>
          <a:bodyPr vert="horz" wrap="square" lIns="91440" tIns="45720" rIns="91440" bIns="45720" anchor="t" anchorCtr="0"/>
          <a:p>
            <a:r>
              <a:rPr lang="zh-CN" altLang="en-US" sz="3200" dirty="0">
                <a:solidFill>
                  <a:srgbClr val="CC0000"/>
                </a:solidFill>
              </a:rPr>
              <a:t>三层交换机转发</a:t>
            </a:r>
            <a:r>
              <a:rPr lang="en-US" altLang="zh-CN" sz="3200" dirty="0">
                <a:solidFill>
                  <a:srgbClr val="CC0000"/>
                </a:solidFill>
              </a:rPr>
              <a:t>---</a:t>
            </a:r>
            <a:r>
              <a:rPr lang="zh-CN" altLang="en-US" sz="3200" dirty="0">
                <a:solidFill>
                  <a:srgbClr val="CC0000"/>
                </a:solidFill>
              </a:rPr>
              <a:t>最长匹配（逐包转发）</a:t>
            </a:r>
            <a:endParaRPr lang="zh-CN" altLang="en-US" sz="3200" dirty="0">
              <a:solidFill>
                <a:srgbClr val="CC0000"/>
              </a:solidFill>
            </a:endParaRPr>
          </a:p>
        </p:txBody>
      </p:sp>
      <p:sp>
        <p:nvSpPr>
          <p:cNvPr id="34819" name="Rectangle 3"/>
          <p:cNvSpPr>
            <a:spLocks noGrp="1"/>
          </p:cNvSpPr>
          <p:nvPr>
            <p:ph type="body" sz="half" idx="1"/>
          </p:nvPr>
        </p:nvSpPr>
        <p:spPr>
          <a:xfrm>
            <a:off x="395288" y="1628775"/>
            <a:ext cx="3889375" cy="3529013"/>
          </a:xfrm>
        </p:spPr>
        <p:txBody>
          <a:bodyPr vert="horz" wrap="square" lIns="91440" tIns="45720" rIns="91440" bIns="45720" anchor="t" anchorCtr="0"/>
          <a:p>
            <a:pPr>
              <a:lnSpc>
                <a:spcPct val="80000"/>
              </a:lnSpc>
              <a:buClr>
                <a:srgbClr val="D91C17"/>
              </a:buClr>
              <a:buSzTx/>
              <a:buFont typeface="Arial" panose="020B0604020202020204" pitchFamily="34" charset="0"/>
            </a:pPr>
            <a:r>
              <a:rPr lang="zh-CN" altLang="en-US" sz="2000" dirty="0"/>
              <a:t>最长匹配转发也依赖于</a:t>
            </a:r>
            <a:r>
              <a:rPr lang="en-US" altLang="zh-CN" sz="2000" dirty="0"/>
              <a:t>L3FDB</a:t>
            </a:r>
            <a:r>
              <a:rPr lang="zh-CN" altLang="en-US" sz="2000" dirty="0"/>
              <a:t>；</a:t>
            </a:r>
            <a:endParaRPr lang="zh-CN" altLang="en-US" sz="2000" dirty="0"/>
          </a:p>
          <a:p>
            <a:pPr>
              <a:lnSpc>
                <a:spcPct val="80000"/>
              </a:lnSpc>
              <a:buClr>
                <a:srgbClr val="D91C17"/>
              </a:buClr>
              <a:buSzTx/>
              <a:buFont typeface="Arial" panose="020B0604020202020204" pitchFamily="34" charset="0"/>
            </a:pPr>
            <a:r>
              <a:rPr lang="en-US" altLang="zh-CN" sz="2000" dirty="0"/>
              <a:t>L3FDB</a:t>
            </a:r>
            <a:r>
              <a:rPr lang="zh-CN" altLang="en-US" sz="2000" dirty="0"/>
              <a:t>转发项通过</a:t>
            </a:r>
            <a:r>
              <a:rPr lang="en-US" altLang="zh-CN" sz="2000" dirty="0"/>
              <a:t>FIB</a:t>
            </a:r>
            <a:r>
              <a:rPr lang="zh-CN" altLang="en-US" sz="2000" dirty="0"/>
              <a:t>表项下发建立起来；</a:t>
            </a:r>
            <a:endParaRPr lang="zh-CN" altLang="en-US" sz="2000" dirty="0"/>
          </a:p>
          <a:p>
            <a:pPr>
              <a:lnSpc>
                <a:spcPct val="80000"/>
              </a:lnSpc>
              <a:buClr>
                <a:srgbClr val="D91C17"/>
              </a:buClr>
              <a:buSzTx/>
              <a:buFont typeface="Arial" panose="020B0604020202020204" pitchFamily="34" charset="0"/>
            </a:pPr>
            <a:r>
              <a:rPr lang="zh-CN" altLang="en-US" sz="2000" dirty="0"/>
              <a:t>对于能够在此“</a:t>
            </a:r>
            <a:r>
              <a:rPr lang="en-US" altLang="zh-CN" sz="2000" dirty="0"/>
              <a:t>Cache”</a:t>
            </a:r>
            <a:r>
              <a:rPr lang="zh-CN" altLang="en-US" sz="2000" dirty="0"/>
              <a:t>命中的报文，则直接进行转发。”</a:t>
            </a:r>
            <a:r>
              <a:rPr lang="en-US" altLang="zh-CN" sz="2000" dirty="0"/>
              <a:t>Cache”</a:t>
            </a:r>
            <a:r>
              <a:rPr lang="zh-CN" altLang="en-US" sz="2000" dirty="0"/>
              <a:t>方式采用最长匹配算法；</a:t>
            </a:r>
            <a:endParaRPr lang="zh-CN" altLang="en-US" sz="2000" dirty="0"/>
          </a:p>
          <a:p>
            <a:pPr>
              <a:lnSpc>
                <a:spcPct val="80000"/>
              </a:lnSpc>
              <a:buClr>
                <a:srgbClr val="D91C17"/>
              </a:buClr>
              <a:buSzTx/>
              <a:buFont typeface="Arial" panose="020B0604020202020204" pitchFamily="34" charset="0"/>
            </a:pPr>
            <a:r>
              <a:rPr lang="zh-CN" altLang="en-US" sz="2000" dirty="0"/>
              <a:t>不能在“</a:t>
            </a:r>
            <a:r>
              <a:rPr lang="en-US" altLang="zh-CN" sz="2000" dirty="0"/>
              <a:t>Cache”</a:t>
            </a:r>
            <a:r>
              <a:rPr lang="zh-CN" altLang="en-US" sz="2000" dirty="0"/>
              <a:t>命中的报文将被转发到</a:t>
            </a:r>
            <a:r>
              <a:rPr lang="en-US" altLang="zh-CN" sz="2000" dirty="0"/>
              <a:t>CPU</a:t>
            </a:r>
            <a:r>
              <a:rPr lang="zh-CN" altLang="en-US" sz="2000" dirty="0"/>
              <a:t>进行软件路由，路由的原理和路由器完全相同的最长地址匹配。 </a:t>
            </a:r>
            <a:endParaRPr lang="zh-CN" altLang="en-US" sz="2000" dirty="0"/>
          </a:p>
        </p:txBody>
      </p:sp>
      <p:graphicFrame>
        <p:nvGraphicFramePr>
          <p:cNvPr id="34820" name="Object 4"/>
          <p:cNvGraphicFramePr>
            <a:graphicFrameLocks noGrp="1" noChangeAspect="1"/>
          </p:cNvGraphicFramePr>
          <p:nvPr>
            <p:ph sz="half" idx="2"/>
          </p:nvPr>
        </p:nvGraphicFramePr>
        <p:xfrm>
          <a:off x="1411288" y="2349500"/>
          <a:ext cx="7543800" cy="4086225"/>
        </p:xfrm>
        <a:graphic>
          <a:graphicData uri="http://schemas.openxmlformats.org/presentationml/2006/ole">
            <mc:AlternateContent xmlns:mc="http://schemas.openxmlformats.org/markup-compatibility/2006">
              <mc:Choice xmlns:v="urn:schemas-microsoft-com:vml" Requires="v">
                <p:oleObj spid="_x0000_s3080" name="" r:id="rId1" imgW="2480310" imgH="1343660" progId="FLW3Drawing">
                  <p:embed/>
                </p:oleObj>
              </mc:Choice>
              <mc:Fallback>
                <p:oleObj name="" r:id="rId1" imgW="2480310" imgH="1343660" progId="FLW3Drawing">
                  <p:embed/>
                  <p:pic>
                    <p:nvPicPr>
                      <p:cNvPr id="0" name="图片 3079"/>
                      <p:cNvPicPr/>
                      <p:nvPr/>
                    </p:nvPicPr>
                    <p:blipFill>
                      <a:blip r:embed="rId2"/>
                      <a:srcRect/>
                      <a:stretch>
                        <a:fillRect/>
                      </a:stretch>
                    </p:blipFill>
                    <p:spPr>
                      <a:xfrm>
                        <a:off x="1411288" y="2349500"/>
                        <a:ext cx="7543800" cy="4086225"/>
                      </a:xfrm>
                      <a:prstGeom prst="rect">
                        <a:avLst/>
                      </a:prstGeom>
                      <a:noFill/>
                      <a:ln w="38100">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5842" name="Rectangle 2"/>
          <p:cNvSpPr/>
          <p:nvPr/>
        </p:nvSpPr>
        <p:spPr>
          <a:xfrm>
            <a:off x="395288" y="333375"/>
            <a:ext cx="5976937" cy="401638"/>
          </a:xfrm>
          <a:prstGeom prst="rect">
            <a:avLst/>
          </a:prstGeom>
          <a:noFill/>
          <a:ln w="9525">
            <a:noFill/>
          </a:ln>
        </p:spPr>
        <p:txBody>
          <a:bodyPr lIns="107762" tIns="53881" rIns="107762" bIns="53881"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zh-CN" altLang="en-US" dirty="0">
                <a:solidFill>
                  <a:srgbClr val="D91C17"/>
                </a:solidFill>
                <a:latin typeface="Arial" panose="020B0604020202020204" pitchFamily="34" charset="0"/>
                <a:ea typeface="黑体" panose="02010609060101010101" pitchFamily="49" charset="-122"/>
              </a:rPr>
              <a:t>逐包转发引擎保护设备本身</a:t>
            </a:r>
            <a:endParaRPr lang="zh-CN" altLang="en-US" dirty="0">
              <a:solidFill>
                <a:srgbClr val="D91C17"/>
              </a:solidFill>
              <a:latin typeface="Arial" panose="020B0604020202020204" pitchFamily="34" charset="0"/>
              <a:ea typeface="黑体" panose="02010609060101010101" pitchFamily="49" charset="-122"/>
            </a:endParaRPr>
          </a:p>
        </p:txBody>
      </p:sp>
      <p:sp>
        <p:nvSpPr>
          <p:cNvPr id="403459" name="Rectangle 3"/>
          <p:cNvSpPr>
            <a:spLocks noChangeArrowheads="1"/>
          </p:cNvSpPr>
          <p:nvPr/>
        </p:nvSpPr>
        <p:spPr bwMode="auto">
          <a:xfrm>
            <a:off x="7596188" y="981075"/>
            <a:ext cx="1287463" cy="254000"/>
          </a:xfrm>
          <a:prstGeom prst="rect">
            <a:avLst/>
          </a:prstGeom>
          <a:noFill/>
          <a:ln>
            <a:noFill/>
          </a:ln>
          <a:effectLst/>
          <a:extLst>
            <a:ext uri="{909E8E84-426E-40DD-AFC4-6F175D3DCCD1}">
              <a14:hiddenFill xmlns:a14="http://schemas.microsoft.com/office/drawing/2010/main">
                <a:gradFill rotWithShape="0">
                  <a:gsLst>
                    <a:gs pos="0">
                      <a:srgbClr val="CCFFFF"/>
                    </a:gs>
                    <a:gs pos="100000">
                      <a:srgbClr val="CCFFFF">
                        <a:gamma/>
                        <a:shade val="46275"/>
                        <a:invGamma/>
                      </a:srgb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1425" tIns="45713" rIns="91425" bIns="45713"/>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逐包转发</a:t>
            </a:r>
            <a:endParaRPr kumimoji="0" lang="zh-CN" altLang="en-US" sz="2000" b="0"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aphicFrame>
        <p:nvGraphicFramePr>
          <p:cNvPr id="35844" name="Object 4"/>
          <p:cNvGraphicFramePr>
            <a:graphicFrameLocks noChangeAspect="1"/>
          </p:cNvGraphicFramePr>
          <p:nvPr/>
        </p:nvGraphicFramePr>
        <p:xfrm>
          <a:off x="4460875" y="1250950"/>
          <a:ext cx="4432300" cy="3076575"/>
        </p:xfrm>
        <a:graphic>
          <a:graphicData uri="http://schemas.openxmlformats.org/presentationml/2006/ole">
            <mc:AlternateContent xmlns:mc="http://schemas.openxmlformats.org/markup-compatibility/2006">
              <mc:Choice xmlns:v="urn:schemas-microsoft-com:vml" Requires="v">
                <p:oleObj spid="_x0000_s3082" name="" r:id="rId1" imgW="1588135" imgH="1281430" progId="FLW3Drawing">
                  <p:embed/>
                </p:oleObj>
              </mc:Choice>
              <mc:Fallback>
                <p:oleObj name="" r:id="rId1" imgW="1588135" imgH="1281430" progId="FLW3Drawing">
                  <p:embed/>
                  <p:pic>
                    <p:nvPicPr>
                      <p:cNvPr id="0" name="图片 3081"/>
                      <p:cNvPicPr/>
                      <p:nvPr/>
                    </p:nvPicPr>
                    <p:blipFill>
                      <a:blip r:embed="rId2"/>
                      <a:stretch>
                        <a:fillRect/>
                      </a:stretch>
                    </p:blipFill>
                    <p:spPr>
                      <a:xfrm>
                        <a:off x="4460875" y="1250950"/>
                        <a:ext cx="4432300" cy="3076575"/>
                      </a:xfrm>
                      <a:prstGeom prst="rect">
                        <a:avLst/>
                      </a:prstGeom>
                      <a:noFill/>
                      <a:ln w="38100">
                        <a:noFill/>
                        <a:miter/>
                      </a:ln>
                    </p:spPr>
                  </p:pic>
                </p:oleObj>
              </mc:Fallback>
            </mc:AlternateContent>
          </a:graphicData>
        </a:graphic>
      </p:graphicFrame>
      <p:graphicFrame>
        <p:nvGraphicFramePr>
          <p:cNvPr id="35845" name="Object 5"/>
          <p:cNvGraphicFramePr>
            <a:graphicFrameLocks noChangeAspect="1"/>
          </p:cNvGraphicFramePr>
          <p:nvPr/>
        </p:nvGraphicFramePr>
        <p:xfrm>
          <a:off x="193675" y="1116013"/>
          <a:ext cx="4122738" cy="3224212"/>
        </p:xfrm>
        <a:graphic>
          <a:graphicData uri="http://schemas.openxmlformats.org/presentationml/2006/ole">
            <mc:AlternateContent xmlns:mc="http://schemas.openxmlformats.org/markup-compatibility/2006">
              <mc:Choice xmlns:v="urn:schemas-microsoft-com:vml" Requires="v">
                <p:oleObj spid="_x0000_s3083" name="" r:id="rId3" imgW="1432560" imgH="1170305" progId="FLW3Drawing">
                  <p:embed/>
                </p:oleObj>
              </mc:Choice>
              <mc:Fallback>
                <p:oleObj name="" r:id="rId3" imgW="1432560" imgH="1170305" progId="FLW3Drawing">
                  <p:embed/>
                  <p:pic>
                    <p:nvPicPr>
                      <p:cNvPr id="0" name="图片 3082"/>
                      <p:cNvPicPr/>
                      <p:nvPr/>
                    </p:nvPicPr>
                    <p:blipFill>
                      <a:blip r:embed="rId4"/>
                      <a:stretch>
                        <a:fillRect/>
                      </a:stretch>
                    </p:blipFill>
                    <p:spPr>
                      <a:xfrm>
                        <a:off x="193675" y="1116013"/>
                        <a:ext cx="4122738" cy="3224212"/>
                      </a:xfrm>
                      <a:prstGeom prst="rect">
                        <a:avLst/>
                      </a:prstGeom>
                      <a:noFill/>
                      <a:ln w="38100">
                        <a:noFill/>
                        <a:miter/>
                      </a:ln>
                    </p:spPr>
                  </p:pic>
                </p:oleObj>
              </mc:Fallback>
            </mc:AlternateContent>
          </a:graphicData>
        </a:graphic>
      </p:graphicFrame>
      <p:sp>
        <p:nvSpPr>
          <p:cNvPr id="403462" name="Rectangle 6"/>
          <p:cNvSpPr>
            <a:spLocks noChangeArrowheads="1"/>
          </p:cNvSpPr>
          <p:nvPr/>
        </p:nvSpPr>
        <p:spPr bwMode="auto">
          <a:xfrm>
            <a:off x="468313" y="908050"/>
            <a:ext cx="1541463" cy="254000"/>
          </a:xfrm>
          <a:prstGeom prst="rect">
            <a:avLst/>
          </a:prstGeom>
          <a:noFill/>
          <a:ln>
            <a:noFill/>
          </a:ln>
          <a:effectLst/>
          <a:extLst>
            <a:ext uri="{909E8E84-426E-40DD-AFC4-6F175D3DCCD1}">
              <a14:hiddenFill xmlns:a14="http://schemas.microsoft.com/office/drawing/2010/main">
                <a:gradFill rotWithShape="0">
                  <a:gsLst>
                    <a:gs pos="0">
                      <a:srgbClr val="CCFFFF"/>
                    </a:gs>
                    <a:gs pos="100000">
                      <a:srgbClr val="CCFFFF">
                        <a:gamma/>
                        <a:shade val="46275"/>
                        <a:invGamma/>
                      </a:srgb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1425" tIns="45713" rIns="91425" bIns="45713"/>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流转发</a:t>
            </a:r>
            <a:endParaRPr kumimoji="0" lang="zh-CN" altLang="en-US" sz="2000" b="0"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03463" name="Text Box 7"/>
          <p:cNvSpPr txBox="1"/>
          <p:nvPr/>
        </p:nvSpPr>
        <p:spPr>
          <a:xfrm>
            <a:off x="611188" y="4581525"/>
            <a:ext cx="7993062" cy="1728788"/>
          </a:xfrm>
          <a:prstGeom prst="rect">
            <a:avLst/>
          </a:prstGeom>
          <a:noFill/>
          <a:ln w="19050" cap="flat" cmpd="sng">
            <a:solidFill>
              <a:srgbClr val="FFCC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342900" lvl="0" indent="-342900">
              <a:lnSpc>
                <a:spcPct val="120000"/>
              </a:lnSpc>
              <a:buFontTx/>
              <a:buChar char="•"/>
            </a:pPr>
            <a:r>
              <a:rPr lang="zh-CN" altLang="en-US" sz="1800" b="1" dirty="0">
                <a:solidFill>
                  <a:srgbClr val="D91C17"/>
                </a:solidFill>
                <a:latin typeface="宋体" panose="02010600030101010101" pitchFamily="2" charset="-122"/>
                <a:ea typeface="宋体" panose="02010600030101010101" pitchFamily="2" charset="-122"/>
              </a:rPr>
              <a:t>流转发模式无法适应网络的动荡，更严重的是在</a:t>
            </a:r>
            <a:r>
              <a:rPr lang="zh-CN" altLang="en-US" sz="1800" b="1" dirty="0">
                <a:solidFill>
                  <a:srgbClr val="D91C17"/>
                </a:solidFill>
                <a:latin typeface="Times New Roman" panose="02020603050405020304" pitchFamily="18" charset="0"/>
                <a:ea typeface="宋体" panose="02010600030101010101" pitchFamily="2" charset="-122"/>
              </a:rPr>
              <a:t>“</a:t>
            </a:r>
            <a:r>
              <a:rPr lang="zh-CN" altLang="en-US" sz="1800" b="1" dirty="0">
                <a:solidFill>
                  <a:srgbClr val="D91C17"/>
                </a:solidFill>
                <a:latin typeface="宋体" panose="02010600030101010101" pitchFamily="2" charset="-122"/>
                <a:ea typeface="宋体" panose="02010600030101010101" pitchFamily="2" charset="-122"/>
              </a:rPr>
              <a:t>冲击波</a:t>
            </a:r>
            <a:r>
              <a:rPr lang="zh-CN" altLang="en-US" sz="1800" b="1" dirty="0">
                <a:solidFill>
                  <a:srgbClr val="D91C17"/>
                </a:solidFill>
                <a:latin typeface="Times New Roman" panose="02020603050405020304" pitchFamily="18" charset="0"/>
                <a:ea typeface="宋体" panose="02010600030101010101" pitchFamily="2" charset="-122"/>
              </a:rPr>
              <a:t>”</a:t>
            </a:r>
            <a:r>
              <a:rPr lang="zh-CN" altLang="en-US" sz="1800" b="1" dirty="0">
                <a:solidFill>
                  <a:srgbClr val="D91C17"/>
                </a:solidFill>
                <a:latin typeface="宋体" panose="02010600030101010101" pitchFamily="2" charset="-122"/>
                <a:ea typeface="宋体" panose="02010600030101010101" pitchFamily="2" charset="-122"/>
              </a:rPr>
              <a:t>等网络蠕虫病毒发作时可能会使全网陷于瘫痪！</a:t>
            </a:r>
            <a:endParaRPr lang="zh-CN" altLang="en-US" sz="1800" b="1" dirty="0">
              <a:solidFill>
                <a:srgbClr val="D91C17"/>
              </a:solidFill>
              <a:latin typeface="宋体" panose="02010600030101010101" pitchFamily="2" charset="-122"/>
              <a:ea typeface="宋体" panose="02010600030101010101" pitchFamily="2" charset="-122"/>
            </a:endParaRPr>
          </a:p>
          <a:p>
            <a:pPr marL="342900" lvl="0" indent="-342900">
              <a:lnSpc>
                <a:spcPct val="120000"/>
              </a:lnSpc>
              <a:buFontTx/>
              <a:buChar char="•"/>
            </a:pPr>
            <a:r>
              <a:rPr lang="zh-CN" altLang="en-US" sz="1800" b="1" dirty="0">
                <a:solidFill>
                  <a:srgbClr val="D91C17"/>
                </a:solidFill>
                <a:latin typeface="宋体" panose="02010600030101010101" pitchFamily="2" charset="-122"/>
                <a:ea typeface="宋体" panose="02010600030101010101" pitchFamily="2" charset="-122"/>
              </a:rPr>
              <a:t>逐包转发模式即使在加载大量路由、网络路由频繁波动、网络蠕虫极其严重的情况下，仍然保证</a:t>
            </a:r>
            <a:r>
              <a:rPr lang="en-US" altLang="zh-CN" sz="1800" b="1" dirty="0">
                <a:solidFill>
                  <a:srgbClr val="D91C17"/>
                </a:solidFill>
                <a:latin typeface="宋体" panose="02010600030101010101" pitchFamily="2" charset="-122"/>
                <a:ea typeface="宋体" panose="02010600030101010101" pitchFamily="2" charset="-122"/>
              </a:rPr>
              <a:t>IP</a:t>
            </a:r>
            <a:r>
              <a:rPr lang="zh-CN" altLang="en-US" sz="1800" b="1" dirty="0">
                <a:solidFill>
                  <a:srgbClr val="D91C17"/>
                </a:solidFill>
                <a:latin typeface="宋体" panose="02010600030101010101" pitchFamily="2" charset="-122"/>
                <a:ea typeface="宋体" panose="02010600030101010101" pitchFamily="2" charset="-122"/>
              </a:rPr>
              <a:t>报文的线速转发，因而可以保障正常业务的运行。</a:t>
            </a:r>
            <a:endParaRPr lang="zh-CN" altLang="en-US" sz="1800" b="1" dirty="0">
              <a:solidFill>
                <a:srgbClr val="D91C17"/>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3463"/>
                                        </p:tgtEl>
                                        <p:attrNameLst>
                                          <p:attrName>style.visibility</p:attrName>
                                        </p:attrNameLst>
                                      </p:cBhvr>
                                      <p:to>
                                        <p:strVal val="visible"/>
                                      </p:to>
                                    </p:set>
                                    <p:anim calcmode="lin" valueType="num">
                                      <p:cBhvr additive="base">
                                        <p:cTn id="7" dur="500" fill="hold"/>
                                        <p:tgtEl>
                                          <p:spTgt spid="403463"/>
                                        </p:tgtEl>
                                        <p:attrNameLst>
                                          <p:attrName>ppt_x</p:attrName>
                                        </p:attrNameLst>
                                      </p:cBhvr>
                                      <p:tavLst>
                                        <p:tav tm="0">
                                          <p:val>
                                            <p:strVal val="#ppt_x"/>
                                          </p:val>
                                        </p:tav>
                                        <p:tav tm="100000">
                                          <p:val>
                                            <p:strVal val="#ppt_x"/>
                                          </p:val>
                                        </p:tav>
                                      </p:tavLst>
                                    </p:anim>
                                    <p:anim calcmode="lin" valueType="num">
                                      <p:cBhvr additive="base">
                                        <p:cTn id="8" dur="500" fill="hold"/>
                                        <p:tgtEl>
                                          <p:spTgt spid="4034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6866" name="Rectangle 2"/>
          <p:cNvSpPr>
            <a:spLocks noGrp="1"/>
          </p:cNvSpPr>
          <p:nvPr>
            <p:ph type="title"/>
          </p:nvPr>
        </p:nvSpPr>
        <p:spPr>
          <a:xfrm>
            <a:off x="457200" y="274638"/>
            <a:ext cx="8229600" cy="1143000"/>
          </a:xfrm>
        </p:spPr>
        <p:txBody>
          <a:bodyPr vert="horz" wrap="square" lIns="91440" tIns="45720" rIns="91440" bIns="45720" anchor="t" anchorCtr="0"/>
          <a:p>
            <a:r>
              <a:rPr lang="zh-CN" altLang="en-US" sz="3200" dirty="0">
                <a:solidFill>
                  <a:srgbClr val="CC0000"/>
                </a:solidFill>
              </a:rPr>
              <a:t>路由器选路</a:t>
            </a:r>
            <a:r>
              <a:rPr lang="en-US" altLang="zh-CN" sz="3200" dirty="0">
                <a:solidFill>
                  <a:srgbClr val="CC0000"/>
                </a:solidFill>
              </a:rPr>
              <a:t>---</a:t>
            </a:r>
            <a:r>
              <a:rPr lang="zh-CN" altLang="en-US" sz="3200" dirty="0">
                <a:solidFill>
                  <a:srgbClr val="CC0000"/>
                </a:solidFill>
              </a:rPr>
              <a:t>最长匹配</a:t>
            </a:r>
            <a:endParaRPr lang="zh-CN" altLang="en-US" sz="3200" dirty="0">
              <a:solidFill>
                <a:srgbClr val="CC0000"/>
              </a:solidFill>
            </a:endParaRPr>
          </a:p>
        </p:txBody>
      </p:sp>
      <p:sp>
        <p:nvSpPr>
          <p:cNvPr id="36867" name="Rectangle 3"/>
          <p:cNvSpPr>
            <a:spLocks noGrp="1"/>
          </p:cNvSpPr>
          <p:nvPr>
            <p:ph type="body" sz="half" idx="1"/>
          </p:nvPr>
        </p:nvSpPr>
        <p:spPr>
          <a:xfrm>
            <a:off x="33338" y="1484313"/>
            <a:ext cx="4826000" cy="3600450"/>
          </a:xfrm>
        </p:spPr>
        <p:txBody>
          <a:bodyPr vert="horz" wrap="square" lIns="91440" tIns="45720" rIns="91440" bIns="45720" anchor="t" anchorCtr="0"/>
          <a:p>
            <a:pPr>
              <a:lnSpc>
                <a:spcPct val="80000"/>
              </a:lnSpc>
              <a:buClr>
                <a:srgbClr val="D91C17"/>
              </a:buClr>
              <a:buSzTx/>
              <a:buFont typeface="Arial" panose="020B0604020202020204" pitchFamily="34" charset="0"/>
            </a:pPr>
            <a:r>
              <a:rPr lang="zh-CN" altLang="en-US" sz="1600" dirty="0"/>
              <a:t>根据报文的目的地址，与路由项进行匹配操作；</a:t>
            </a:r>
            <a:endParaRPr lang="zh-CN" altLang="en-US" sz="1600" dirty="0"/>
          </a:p>
          <a:p>
            <a:pPr>
              <a:lnSpc>
                <a:spcPct val="80000"/>
              </a:lnSpc>
              <a:buClr>
                <a:srgbClr val="D91C17"/>
              </a:buClr>
              <a:buSzTx/>
              <a:buFont typeface="Arial" panose="020B0604020202020204" pitchFamily="34" charset="0"/>
            </a:pPr>
            <a:r>
              <a:rPr lang="zh-CN" altLang="en-US" sz="1600" dirty="0"/>
              <a:t>匹配的动作是用报文目的地址与路由项的子网掩码进行“与”；如图 目的</a:t>
            </a:r>
            <a:r>
              <a:rPr lang="en-US" altLang="zh-CN" sz="1600" dirty="0"/>
              <a:t>IP10.111.1.88</a:t>
            </a:r>
            <a:r>
              <a:rPr lang="zh-CN" altLang="en-US" sz="1600" dirty="0"/>
              <a:t>和各表项子网掩码“与”的结果如下</a:t>
            </a:r>
            <a:endParaRPr lang="zh-CN" altLang="en-US" sz="1600" dirty="0"/>
          </a:p>
          <a:p>
            <a:pPr lvl="1">
              <a:lnSpc>
                <a:spcPct val="80000"/>
              </a:lnSpc>
              <a:buClr>
                <a:srgbClr val="D91C17"/>
              </a:buClr>
              <a:buFont typeface="Arial" panose="020B0604020202020204" pitchFamily="34" charset="0"/>
            </a:pPr>
            <a:r>
              <a:rPr lang="en-US" altLang="zh-CN" sz="1200" dirty="0"/>
              <a:t>10.111.1.88 &amp; 255.255.0.0 </a:t>
            </a:r>
            <a:r>
              <a:rPr lang="zh-CN" altLang="en-US" sz="1200" dirty="0"/>
              <a:t>＝ </a:t>
            </a:r>
            <a:r>
              <a:rPr lang="en-US" altLang="zh-CN" sz="1200" dirty="0"/>
              <a:t>10.111.0.0</a:t>
            </a:r>
            <a:endParaRPr lang="en-US" altLang="zh-CN" sz="1200" dirty="0"/>
          </a:p>
          <a:p>
            <a:pPr lvl="1">
              <a:lnSpc>
                <a:spcPct val="80000"/>
              </a:lnSpc>
              <a:buClr>
                <a:srgbClr val="D91C17"/>
              </a:buClr>
              <a:buFont typeface="Arial" panose="020B0604020202020204" pitchFamily="34" charset="0"/>
            </a:pPr>
            <a:r>
              <a:rPr lang="en-US" altLang="zh-CN" sz="1200" dirty="0"/>
              <a:t>10.111.1.88 &amp; 255.255.255.0 </a:t>
            </a:r>
            <a:r>
              <a:rPr lang="zh-CN" altLang="en-US" sz="1200" dirty="0"/>
              <a:t>＝ </a:t>
            </a:r>
            <a:r>
              <a:rPr lang="en-US" altLang="zh-CN" sz="1200" dirty="0"/>
              <a:t>10.111.1.0</a:t>
            </a:r>
            <a:endParaRPr lang="en-US" altLang="zh-CN" sz="1200" dirty="0"/>
          </a:p>
          <a:p>
            <a:pPr lvl="1">
              <a:lnSpc>
                <a:spcPct val="80000"/>
              </a:lnSpc>
              <a:buClr>
                <a:srgbClr val="D91C17"/>
              </a:buClr>
              <a:buFont typeface="Arial" panose="020B0604020202020204" pitchFamily="34" charset="0"/>
            </a:pPr>
            <a:r>
              <a:rPr lang="en-US" altLang="zh-CN" sz="1200" dirty="0"/>
              <a:t>10.111.1.88 &amp; 255.255.0.0 </a:t>
            </a:r>
            <a:r>
              <a:rPr lang="zh-CN" altLang="en-US" sz="1200" dirty="0"/>
              <a:t>＝ </a:t>
            </a:r>
            <a:r>
              <a:rPr lang="en-US" altLang="zh-CN" sz="1200" dirty="0"/>
              <a:t>10.111.0.0</a:t>
            </a:r>
            <a:endParaRPr lang="en-US" altLang="zh-CN" sz="1200" dirty="0"/>
          </a:p>
          <a:p>
            <a:pPr>
              <a:lnSpc>
                <a:spcPct val="80000"/>
              </a:lnSpc>
              <a:buClr>
                <a:srgbClr val="D91C17"/>
              </a:buClr>
              <a:buSzTx/>
              <a:buFont typeface="Arial" panose="020B0604020202020204" pitchFamily="34" charset="0"/>
            </a:pPr>
            <a:r>
              <a:rPr lang="zh-CN" altLang="en-US" sz="1600" dirty="0"/>
              <a:t>如果“与”的结果和路由项中网络地址相同，则认为路由匹配</a:t>
            </a:r>
            <a:endParaRPr lang="zh-CN" altLang="en-US" sz="1600" dirty="0"/>
          </a:p>
          <a:p>
            <a:pPr>
              <a:lnSpc>
                <a:spcPct val="80000"/>
              </a:lnSpc>
              <a:buClr>
                <a:srgbClr val="D91C17"/>
              </a:buClr>
              <a:buSzTx/>
              <a:buFont typeface="Arial" panose="020B0604020202020204" pitchFamily="34" charset="0"/>
            </a:pPr>
            <a:r>
              <a:rPr lang="zh-CN" altLang="en-US" sz="1600" dirty="0"/>
              <a:t>所有匹配项中子网掩码位数最长的为最佳匹配项，报文据此进行转发（从该表项对应接口发送）</a:t>
            </a:r>
            <a:endParaRPr lang="zh-CN" altLang="en-US" sz="1600" dirty="0"/>
          </a:p>
          <a:p>
            <a:pPr>
              <a:lnSpc>
                <a:spcPct val="80000"/>
              </a:lnSpc>
              <a:buClr>
                <a:srgbClr val="D91C17"/>
              </a:buClr>
              <a:buSzTx/>
              <a:buFont typeface="Arial" panose="020B0604020202020204" pitchFamily="34" charset="0"/>
            </a:pPr>
            <a:r>
              <a:rPr lang="zh-CN" altLang="en-US" sz="1600" dirty="0"/>
              <a:t>如果找不到匹配项，则根据缺省路由</a:t>
            </a:r>
            <a:r>
              <a:rPr lang="en-US" altLang="zh-CN" sz="1600" dirty="0"/>
              <a:t>0.0.0.0/0</a:t>
            </a:r>
            <a:r>
              <a:rPr lang="zh-CN" altLang="en-US" sz="1600" dirty="0"/>
              <a:t>进行转发</a:t>
            </a:r>
            <a:endParaRPr lang="zh-CN" altLang="en-US" sz="1600" dirty="0"/>
          </a:p>
          <a:p>
            <a:pPr>
              <a:lnSpc>
                <a:spcPct val="80000"/>
              </a:lnSpc>
              <a:buClr>
                <a:srgbClr val="D91C17"/>
              </a:buClr>
              <a:buSzTx/>
              <a:buFont typeface="Arial" panose="020B0604020202020204" pitchFamily="34" charset="0"/>
            </a:pPr>
            <a:r>
              <a:rPr lang="zh-CN" altLang="en-US" sz="1600" dirty="0"/>
              <a:t>如果没有缺省路由则报文被丢弃 </a:t>
            </a:r>
            <a:endParaRPr lang="zh-CN" altLang="en-US" sz="1600" dirty="0"/>
          </a:p>
          <a:p>
            <a:pPr>
              <a:lnSpc>
                <a:spcPct val="80000"/>
              </a:lnSpc>
              <a:buClr>
                <a:srgbClr val="D91C17"/>
              </a:buClr>
              <a:buSzTx/>
              <a:buFont typeface="Arial" panose="020B0604020202020204" pitchFamily="34" charset="0"/>
            </a:pPr>
            <a:r>
              <a:rPr lang="zh-CN" altLang="en-US" sz="1600" dirty="0"/>
              <a:t>路由表和</a:t>
            </a:r>
            <a:r>
              <a:rPr lang="en-US" altLang="zh-CN" sz="1600" dirty="0"/>
              <a:t>FIB</a:t>
            </a:r>
            <a:r>
              <a:rPr lang="zh-CN" altLang="en-US" sz="1600" dirty="0"/>
              <a:t>表</a:t>
            </a:r>
            <a:endParaRPr lang="zh-CN" altLang="en-US" sz="1600" dirty="0"/>
          </a:p>
        </p:txBody>
      </p:sp>
      <p:graphicFrame>
        <p:nvGraphicFramePr>
          <p:cNvPr id="36868" name="Object 7"/>
          <p:cNvGraphicFramePr>
            <a:graphicFrameLocks noGrp="1" noChangeAspect="1"/>
          </p:cNvGraphicFramePr>
          <p:nvPr>
            <p:ph sz="half" idx="2"/>
          </p:nvPr>
        </p:nvGraphicFramePr>
        <p:xfrm>
          <a:off x="1403350" y="2392363"/>
          <a:ext cx="7705725" cy="4041775"/>
        </p:xfrm>
        <a:graphic>
          <a:graphicData uri="http://schemas.openxmlformats.org/presentationml/2006/ole">
            <mc:AlternateContent xmlns:mc="http://schemas.openxmlformats.org/markup-compatibility/2006">
              <mc:Choice xmlns:v="urn:schemas-microsoft-com:vml" Requires="v">
                <p:oleObj spid="_x0000_s3081" name="" r:id="rId1" imgW="2526665" imgH="1325245" progId="FLW3Drawing">
                  <p:embed/>
                </p:oleObj>
              </mc:Choice>
              <mc:Fallback>
                <p:oleObj name="" r:id="rId1" imgW="2526665" imgH="1325245" progId="FLW3Drawing">
                  <p:embed/>
                  <p:pic>
                    <p:nvPicPr>
                      <p:cNvPr id="0" name="图片 3080"/>
                      <p:cNvPicPr/>
                      <p:nvPr/>
                    </p:nvPicPr>
                    <p:blipFill>
                      <a:blip r:embed="rId2"/>
                      <a:srcRect/>
                      <a:stretch>
                        <a:fillRect/>
                      </a:stretch>
                    </p:blipFill>
                    <p:spPr>
                      <a:xfrm>
                        <a:off x="1403350" y="2392363"/>
                        <a:ext cx="7705725" cy="4041775"/>
                      </a:xfrm>
                      <a:prstGeom prst="rect">
                        <a:avLst/>
                      </a:prstGeom>
                      <a:noFill/>
                      <a:ln w="38100">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242" name="日期占位符 3"/>
          <p:cNvSpPr txBox="1">
            <a:spLocks noGrp="1"/>
          </p:cNvSpPr>
          <p:nvPr>
            <p:ph type="dt" sz="half"/>
          </p:nvPr>
        </p:nvSpPr>
        <p:spPr>
          <a:xfrm>
            <a:off x="1600200" y="6400800"/>
            <a:ext cx="914400" cy="381000"/>
          </a:xfrm>
          <a:prstGeom prst="rect">
            <a:avLst/>
          </a:prstGeom>
          <a:noFill/>
          <a:ln w="9525">
            <a:noFill/>
          </a:ln>
        </p:spPr>
        <p:txBody>
          <a:bodyPr anchor="ctr" anchorCtr="0"/>
          <a:p>
            <a:pPr marL="0" indent="0" defTabSz="784225">
              <a:spcBef>
                <a:spcPct val="0"/>
              </a:spcBef>
              <a:buFontTx/>
              <a:buNone/>
            </a:pPr>
            <a:endParaRPr lang="de-DE" altLang="zh-CN" sz="1000" b="1" dirty="0">
              <a:solidFill>
                <a:schemeClr val="tx1"/>
              </a:solidFill>
              <a:latin typeface="FrutigerNext LT Medium" pitchFamily="34" charset="0"/>
              <a:ea typeface="MS PGothic" panose="020B0600070205080204" pitchFamily="34" charset="-128"/>
            </a:endParaRPr>
          </a:p>
          <a:p>
            <a:pPr marL="0" indent="0" defTabSz="784225">
              <a:spcBef>
                <a:spcPct val="0"/>
              </a:spcBef>
              <a:buFontTx/>
              <a:buNone/>
            </a:pPr>
            <a:r>
              <a:rPr lang="de-DE" altLang="zh-CN" sz="1000" b="1" dirty="0">
                <a:solidFill>
                  <a:schemeClr val="tx1"/>
                </a:solidFill>
                <a:latin typeface="FrutigerNext LT Medium" pitchFamily="34" charset="0"/>
                <a:ea typeface="MS PGothic" panose="020B0600070205080204" pitchFamily="34" charset="-128"/>
              </a:rPr>
              <a:t>Page </a:t>
            </a:r>
            <a:fld id="{9A0DB2DC-4C9A-4742-B13C-FB6460FD3503}" type="slidenum">
              <a:rPr lang="de-DE" altLang="zh-CN" sz="1000" b="1" dirty="0">
                <a:solidFill>
                  <a:schemeClr val="tx1"/>
                </a:solidFill>
                <a:latin typeface="FrutigerNext LT Medium" pitchFamily="34" charset="0"/>
                <a:ea typeface="MS PGothic" panose="020B0600070205080204" pitchFamily="34" charset="-128"/>
              </a:rPr>
            </a:fld>
            <a:endParaRPr lang="de-DE" altLang="zh-CN" sz="1000" b="1" dirty="0">
              <a:solidFill>
                <a:schemeClr val="tx1"/>
              </a:solidFill>
              <a:latin typeface="FrutigerNext LT Medium" pitchFamily="34" charset="0"/>
              <a:ea typeface="MS PGothic" panose="020B0600070205080204" pitchFamily="34" charset="-128"/>
            </a:endParaRPr>
          </a:p>
        </p:txBody>
      </p:sp>
      <p:sp>
        <p:nvSpPr>
          <p:cNvPr id="10243" name="Rectangle 6"/>
          <p:cNvSpPr>
            <a:spLocks noGrp="1"/>
          </p:cNvSpPr>
          <p:nvPr>
            <p:ph type="title"/>
          </p:nvPr>
        </p:nvSpPr>
        <p:spPr>
          <a:xfrm>
            <a:off x="457200" y="274638"/>
            <a:ext cx="8229600" cy="1143000"/>
          </a:xfrm>
        </p:spPr>
        <p:txBody>
          <a:bodyPr vert="horz" wrap="square" lIns="91440" tIns="45720" rIns="91440" bIns="45720" anchor="ctr" anchorCtr="0"/>
          <a:p>
            <a:pPr eaLnBrk="1" hangingPunct="1"/>
            <a:r>
              <a:rPr lang="zh-CN" altLang="en-US" dirty="0"/>
              <a:t>选择二层交换或三层交换</a:t>
            </a:r>
            <a:endParaRPr lang="zh-CN" altLang="en-US" dirty="0"/>
          </a:p>
        </p:txBody>
      </p:sp>
      <p:grpSp>
        <p:nvGrpSpPr>
          <p:cNvPr id="10244" name="Group 7"/>
          <p:cNvGrpSpPr/>
          <p:nvPr/>
        </p:nvGrpSpPr>
        <p:grpSpPr>
          <a:xfrm>
            <a:off x="2268538" y="1628775"/>
            <a:ext cx="4011612" cy="4530725"/>
            <a:chOff x="1677" y="885"/>
            <a:chExt cx="2533" cy="2839"/>
          </a:xfrm>
        </p:grpSpPr>
        <p:sp>
          <p:nvSpPr>
            <p:cNvPr id="10245" name="Rectangle 8"/>
            <p:cNvSpPr/>
            <p:nvPr/>
          </p:nvSpPr>
          <p:spPr>
            <a:xfrm>
              <a:off x="1677" y="3265"/>
              <a:ext cx="1043" cy="444"/>
            </a:xfrm>
            <a:prstGeom prst="rect">
              <a:avLst/>
            </a:prstGeom>
            <a:gradFill rotWithShape="0">
              <a:gsLst>
                <a:gs pos="0">
                  <a:srgbClr val="0099CC"/>
                </a:gs>
                <a:gs pos="50000">
                  <a:srgbClr val="CCECFF"/>
                </a:gs>
                <a:gs pos="100000">
                  <a:srgbClr val="0099CC"/>
                </a:gs>
              </a:gsLst>
              <a:lin ang="18900000" scaled="1"/>
              <a:tileRect/>
            </a:gradFill>
            <a:ln w="25400">
              <a:noFill/>
            </a:ln>
            <a:effectLst>
              <a:outerShdw dist="107763" dir="2699999" algn="ctr" rotWithShape="0">
                <a:schemeClr val="bg2">
                  <a:alpha val="50000"/>
                </a:schemeClr>
              </a:outerShdw>
            </a:effectLst>
          </p:spPr>
          <p:txBody>
            <a:bodyPr lIns="0" tIns="0" rIns="0" bIns="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802005">
                <a:spcBef>
                  <a:spcPct val="0"/>
                </a:spcBef>
                <a:spcAft>
                  <a:spcPct val="15000"/>
                </a:spcAft>
                <a:buFontTx/>
                <a:buNone/>
              </a:pPr>
              <a:r>
                <a:rPr lang="zh-CN" altLang="en-US" sz="1600" dirty="0">
                  <a:solidFill>
                    <a:srgbClr val="000000"/>
                  </a:solidFill>
                  <a:latin typeface="Arial" panose="020B0604020202020204" pitchFamily="34" charset="0"/>
                  <a:ea typeface="宋体" panose="02010600030101010101" pitchFamily="2" charset="-122"/>
                </a:rPr>
                <a:t>进行三层转发</a:t>
              </a:r>
              <a:endParaRPr lang="zh-CN" altLang="en-US" sz="1600" dirty="0">
                <a:solidFill>
                  <a:srgbClr val="000000"/>
                </a:solidFill>
                <a:latin typeface="Arial" panose="020B0604020202020204" pitchFamily="34" charset="0"/>
                <a:ea typeface="宋体" panose="02010600030101010101" pitchFamily="2" charset="-122"/>
              </a:endParaRPr>
            </a:p>
            <a:p>
              <a:pPr marL="0" lvl="0" indent="0" algn="ctr" defTabSz="802005">
                <a:spcBef>
                  <a:spcPct val="0"/>
                </a:spcBef>
                <a:spcAft>
                  <a:spcPct val="15000"/>
                </a:spcAft>
                <a:buFontTx/>
                <a:buNone/>
              </a:pPr>
              <a:endParaRPr lang="en-US" altLang="zh-CN" sz="1600" dirty="0">
                <a:solidFill>
                  <a:srgbClr val="000000"/>
                </a:solidFill>
                <a:latin typeface="Arial" panose="020B0604020202020204" pitchFamily="34" charset="0"/>
                <a:ea typeface="宋体" panose="02010600030101010101" pitchFamily="2" charset="-122"/>
              </a:endParaRPr>
            </a:p>
          </p:txBody>
        </p:sp>
        <p:sp>
          <p:nvSpPr>
            <p:cNvPr id="10246" name="Rectangle 9"/>
            <p:cNvSpPr/>
            <p:nvPr/>
          </p:nvSpPr>
          <p:spPr>
            <a:xfrm>
              <a:off x="3168" y="3279"/>
              <a:ext cx="1042" cy="445"/>
            </a:xfrm>
            <a:prstGeom prst="rect">
              <a:avLst/>
            </a:prstGeom>
            <a:gradFill rotWithShape="0">
              <a:gsLst>
                <a:gs pos="0">
                  <a:srgbClr val="0099CC"/>
                </a:gs>
                <a:gs pos="50000">
                  <a:srgbClr val="CCECFF"/>
                </a:gs>
                <a:gs pos="100000">
                  <a:srgbClr val="0099CC"/>
                </a:gs>
              </a:gsLst>
              <a:lin ang="18900000" scaled="1"/>
              <a:tileRect/>
            </a:gradFill>
            <a:ln w="25400">
              <a:noFill/>
            </a:ln>
            <a:effectLst>
              <a:outerShdw dist="107763" dir="2699999" algn="ctr" rotWithShape="0">
                <a:schemeClr val="bg2">
                  <a:alpha val="50000"/>
                </a:schemeClr>
              </a:outerShdw>
            </a:effectLst>
          </p:spPr>
          <p:txBody>
            <a:bodyPr lIns="0" tIns="0" rIns="0" bIns="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802005">
                <a:spcBef>
                  <a:spcPct val="0"/>
                </a:spcBef>
                <a:spcAft>
                  <a:spcPct val="15000"/>
                </a:spcAft>
                <a:buFontTx/>
                <a:buNone/>
              </a:pPr>
              <a:r>
                <a:rPr lang="zh-CN" altLang="en-US" sz="1600" dirty="0">
                  <a:solidFill>
                    <a:srgbClr val="000000"/>
                  </a:solidFill>
                  <a:latin typeface="Arial" panose="020B0604020202020204" pitchFamily="34" charset="0"/>
                  <a:ea typeface="宋体" panose="02010600030101010101" pitchFamily="2" charset="-122"/>
                </a:rPr>
                <a:t>进行二层转发</a:t>
              </a:r>
              <a:endParaRPr lang="zh-CN" altLang="en-US" sz="1600" dirty="0">
                <a:solidFill>
                  <a:srgbClr val="000000"/>
                </a:solidFill>
                <a:latin typeface="Arial" panose="020B0604020202020204" pitchFamily="34" charset="0"/>
                <a:ea typeface="宋体" panose="02010600030101010101" pitchFamily="2" charset="-122"/>
              </a:endParaRPr>
            </a:p>
            <a:p>
              <a:pPr marL="0" lvl="0" indent="0" algn="ctr" defTabSz="802005">
                <a:spcBef>
                  <a:spcPct val="0"/>
                </a:spcBef>
                <a:spcAft>
                  <a:spcPct val="15000"/>
                </a:spcAft>
                <a:buFontTx/>
                <a:buNone/>
              </a:pPr>
              <a:endParaRPr lang="en-US" altLang="zh-CN" sz="1600" dirty="0">
                <a:solidFill>
                  <a:srgbClr val="000000"/>
                </a:solidFill>
                <a:latin typeface="Arial" panose="020B0604020202020204" pitchFamily="34" charset="0"/>
                <a:ea typeface="宋体" panose="02010600030101010101" pitchFamily="2" charset="-122"/>
              </a:endParaRPr>
            </a:p>
          </p:txBody>
        </p:sp>
        <p:sp>
          <p:nvSpPr>
            <p:cNvPr id="10247" name="AutoShape 10"/>
            <p:cNvSpPr/>
            <p:nvPr/>
          </p:nvSpPr>
          <p:spPr>
            <a:xfrm>
              <a:off x="2197" y="2233"/>
              <a:ext cx="1548" cy="586"/>
            </a:xfrm>
            <a:prstGeom prst="diamond">
              <a:avLst/>
            </a:prstGeom>
            <a:gradFill rotWithShape="0">
              <a:gsLst>
                <a:gs pos="0">
                  <a:srgbClr val="0099CC"/>
                </a:gs>
                <a:gs pos="50000">
                  <a:srgbClr val="CCECFF"/>
                </a:gs>
                <a:gs pos="100000">
                  <a:srgbClr val="0099CC"/>
                </a:gs>
              </a:gsLst>
              <a:lin ang="18900000" scaled="1"/>
              <a:tileRect/>
            </a:gradFill>
            <a:ln w="25400">
              <a:noFill/>
            </a:ln>
            <a:effectLst>
              <a:outerShdw dist="107763" dir="2699999" algn="ctr" rotWithShape="0">
                <a:schemeClr val="bg2">
                  <a:alpha val="50000"/>
                </a:schemeClr>
              </a:outerShdw>
            </a:effectLst>
          </p:spPr>
          <p:txBody>
            <a:bodyPr lIns="0" tIns="0" rIns="0" bIns="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802005">
                <a:spcBef>
                  <a:spcPct val="0"/>
                </a:spcBef>
                <a:spcAft>
                  <a:spcPct val="15000"/>
                </a:spcAft>
                <a:buFontTx/>
                <a:buNone/>
              </a:pPr>
              <a:r>
                <a:rPr lang="zh-CN" altLang="en-US" sz="1600" dirty="0">
                  <a:solidFill>
                    <a:srgbClr val="000000"/>
                  </a:solidFill>
                  <a:latin typeface="Arial" panose="020B0604020202020204" pitchFamily="34" charset="0"/>
                  <a:ea typeface="宋体" panose="02010600030101010101" pitchFamily="2" charset="-122"/>
                </a:rPr>
                <a:t>是否是路由接口的</a:t>
              </a:r>
              <a:r>
                <a:rPr lang="en-US" altLang="zh-CN" sz="1600" dirty="0">
                  <a:solidFill>
                    <a:srgbClr val="000000"/>
                  </a:solidFill>
                  <a:latin typeface="Arial" panose="020B0604020202020204" pitchFamily="34" charset="0"/>
                  <a:ea typeface="宋体" panose="02010600030101010101" pitchFamily="2" charset="-122"/>
                </a:rPr>
                <a:t>MAC</a:t>
              </a:r>
              <a:r>
                <a:rPr lang="zh-CN" altLang="en-US" sz="1600" dirty="0">
                  <a:solidFill>
                    <a:srgbClr val="000000"/>
                  </a:solidFill>
                  <a:latin typeface="Arial" panose="020B0604020202020204" pitchFamily="34" charset="0"/>
                  <a:ea typeface="宋体" panose="02010600030101010101" pitchFamily="2" charset="-122"/>
                </a:rPr>
                <a:t>地址</a:t>
              </a:r>
              <a:endParaRPr lang="zh-CN" altLang="en-US" sz="1600" dirty="0">
                <a:solidFill>
                  <a:srgbClr val="000000"/>
                </a:solidFill>
                <a:latin typeface="Arial" panose="020B0604020202020204" pitchFamily="34" charset="0"/>
                <a:ea typeface="宋体" panose="02010600030101010101" pitchFamily="2" charset="-122"/>
              </a:endParaRPr>
            </a:p>
          </p:txBody>
        </p:sp>
        <p:sp>
          <p:nvSpPr>
            <p:cNvPr id="10248" name="Rectangle 11"/>
            <p:cNvSpPr/>
            <p:nvPr/>
          </p:nvSpPr>
          <p:spPr>
            <a:xfrm>
              <a:off x="2409" y="1559"/>
              <a:ext cx="1124" cy="325"/>
            </a:xfrm>
            <a:prstGeom prst="rect">
              <a:avLst/>
            </a:prstGeom>
            <a:gradFill rotWithShape="0">
              <a:gsLst>
                <a:gs pos="0">
                  <a:srgbClr val="0099CC"/>
                </a:gs>
                <a:gs pos="50000">
                  <a:srgbClr val="CCECFF"/>
                </a:gs>
                <a:gs pos="100000">
                  <a:srgbClr val="0099CC"/>
                </a:gs>
              </a:gsLst>
              <a:lin ang="18900000" scaled="1"/>
              <a:tileRect/>
            </a:gradFill>
            <a:ln w="25400">
              <a:noFill/>
            </a:ln>
            <a:effectLst>
              <a:outerShdw dist="107763" dir="2699999" algn="ctr" rotWithShape="0">
                <a:schemeClr val="bg2">
                  <a:alpha val="50000"/>
                </a:schemeClr>
              </a:outerShdw>
            </a:effectLst>
          </p:spPr>
          <p:txBody>
            <a:bodyPr lIns="0" tIns="0" rIns="0" bIns="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802005">
                <a:spcBef>
                  <a:spcPct val="0"/>
                </a:spcBef>
                <a:spcAft>
                  <a:spcPct val="15000"/>
                </a:spcAft>
                <a:buFontTx/>
                <a:buNone/>
              </a:pPr>
              <a:r>
                <a:rPr lang="en-US" altLang="zh-CN" sz="1600" dirty="0">
                  <a:solidFill>
                    <a:srgbClr val="000000"/>
                  </a:solidFill>
                  <a:latin typeface="Arial" panose="020B0604020202020204" pitchFamily="34" charset="0"/>
                  <a:ea typeface="宋体" panose="02010600030101010101" pitchFamily="2" charset="-122"/>
                </a:rPr>
                <a:t>VLAN</a:t>
              </a:r>
              <a:r>
                <a:rPr lang="zh-CN" altLang="en-US" sz="1600" dirty="0">
                  <a:solidFill>
                    <a:srgbClr val="000000"/>
                  </a:solidFill>
                  <a:latin typeface="Arial" panose="020B0604020202020204" pitchFamily="34" charset="0"/>
                  <a:ea typeface="宋体" panose="02010600030101010101" pitchFamily="2" charset="-122"/>
                </a:rPr>
                <a:t>属性</a:t>
              </a:r>
              <a:endParaRPr lang="zh-CN" altLang="en-US" sz="1600" dirty="0">
                <a:solidFill>
                  <a:srgbClr val="000000"/>
                </a:solidFill>
                <a:latin typeface="Arial" panose="020B0604020202020204" pitchFamily="34" charset="0"/>
                <a:ea typeface="宋体" panose="02010600030101010101" pitchFamily="2" charset="-122"/>
              </a:endParaRPr>
            </a:p>
          </p:txBody>
        </p:sp>
        <p:sp>
          <p:nvSpPr>
            <p:cNvPr id="10249" name="Rectangle 12"/>
            <p:cNvSpPr/>
            <p:nvPr/>
          </p:nvSpPr>
          <p:spPr>
            <a:xfrm>
              <a:off x="2409" y="885"/>
              <a:ext cx="1124" cy="326"/>
            </a:xfrm>
            <a:prstGeom prst="rect">
              <a:avLst/>
            </a:prstGeom>
            <a:gradFill rotWithShape="0">
              <a:gsLst>
                <a:gs pos="0">
                  <a:srgbClr val="0099CC"/>
                </a:gs>
                <a:gs pos="50000">
                  <a:srgbClr val="CCECFF"/>
                </a:gs>
                <a:gs pos="100000">
                  <a:srgbClr val="0099CC"/>
                </a:gs>
              </a:gsLst>
              <a:lin ang="18900000" scaled="1"/>
              <a:tileRect/>
            </a:gradFill>
            <a:ln w="25400">
              <a:noFill/>
            </a:ln>
            <a:effectLst>
              <a:outerShdw dist="107763" dir="2699999" algn="ctr" rotWithShape="0">
                <a:schemeClr val="bg2">
                  <a:alpha val="50000"/>
                </a:schemeClr>
              </a:outerShdw>
            </a:effectLst>
          </p:spPr>
          <p:txBody>
            <a:bodyPr lIns="0" tIns="0" rIns="0" bIns="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defTabSz="802005">
                <a:spcBef>
                  <a:spcPct val="0"/>
                </a:spcBef>
                <a:spcAft>
                  <a:spcPct val="15000"/>
                </a:spcAft>
                <a:buFontTx/>
                <a:buNone/>
              </a:pPr>
              <a:r>
                <a:rPr lang="zh-CN" altLang="en-US" sz="1600" dirty="0">
                  <a:solidFill>
                    <a:srgbClr val="000000"/>
                  </a:solidFill>
                  <a:latin typeface="Arial" panose="020B0604020202020204" pitchFamily="34" charset="0"/>
                  <a:ea typeface="宋体" panose="02010600030101010101" pitchFamily="2" charset="-122"/>
                </a:rPr>
                <a:t>帧输入</a:t>
              </a:r>
              <a:endParaRPr lang="zh-CN" altLang="en-US" sz="1600" dirty="0">
                <a:solidFill>
                  <a:srgbClr val="000000"/>
                </a:solidFill>
                <a:latin typeface="Arial" panose="020B0604020202020204" pitchFamily="34" charset="0"/>
                <a:ea typeface="宋体" panose="02010600030101010101" pitchFamily="2" charset="-122"/>
              </a:endParaRPr>
            </a:p>
          </p:txBody>
        </p:sp>
        <p:sp>
          <p:nvSpPr>
            <p:cNvPr id="10250" name="AutoShape 13"/>
            <p:cNvSpPr/>
            <p:nvPr/>
          </p:nvSpPr>
          <p:spPr>
            <a:xfrm>
              <a:off x="2880" y="1214"/>
              <a:ext cx="194" cy="329"/>
            </a:xfrm>
            <a:prstGeom prst="downArrow">
              <a:avLst>
                <a:gd name="adj1" fmla="val 50000"/>
                <a:gd name="adj2" fmla="val 42396"/>
              </a:avLst>
            </a:prstGeom>
            <a:solidFill>
              <a:srgbClr val="FF9900"/>
            </a:solidFill>
            <a:ln w="9525">
              <a:noFill/>
            </a:ln>
          </p:spPr>
          <p:txBody>
            <a:bodyPr vert="eaVert"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2500" dirty="0">
                <a:solidFill>
                  <a:schemeClr val="tx1"/>
                </a:solidFill>
                <a:latin typeface="Arial" panose="020B0604020202020204" pitchFamily="34" charset="0"/>
                <a:ea typeface="MS PGothic" panose="020B0600070205080204" pitchFamily="34" charset="-128"/>
              </a:endParaRPr>
            </a:p>
          </p:txBody>
        </p:sp>
        <p:sp>
          <p:nvSpPr>
            <p:cNvPr id="10251" name="AutoShape 14"/>
            <p:cNvSpPr/>
            <p:nvPr/>
          </p:nvSpPr>
          <p:spPr>
            <a:xfrm>
              <a:off x="2880" y="1895"/>
              <a:ext cx="195" cy="329"/>
            </a:xfrm>
            <a:prstGeom prst="downArrow">
              <a:avLst>
                <a:gd name="adj1" fmla="val 50000"/>
                <a:gd name="adj2" fmla="val 42179"/>
              </a:avLst>
            </a:prstGeom>
            <a:solidFill>
              <a:srgbClr val="FF9900"/>
            </a:solidFill>
            <a:ln w="9525">
              <a:noFill/>
            </a:ln>
          </p:spPr>
          <p:txBody>
            <a:bodyPr vert="eaVert"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2500" dirty="0">
                <a:solidFill>
                  <a:schemeClr val="tx1"/>
                </a:solidFill>
                <a:latin typeface="Arial" panose="020B0604020202020204" pitchFamily="34" charset="0"/>
                <a:ea typeface="MS PGothic" panose="020B0600070205080204" pitchFamily="34" charset="-128"/>
              </a:endParaRPr>
            </a:p>
          </p:txBody>
        </p:sp>
        <p:sp>
          <p:nvSpPr>
            <p:cNvPr id="10252" name="AutoShape 15"/>
            <p:cNvSpPr/>
            <p:nvPr/>
          </p:nvSpPr>
          <p:spPr>
            <a:xfrm rot="-1265003">
              <a:off x="3348" y="2710"/>
              <a:ext cx="233" cy="493"/>
            </a:xfrm>
            <a:prstGeom prst="downArrow">
              <a:avLst>
                <a:gd name="adj1" fmla="val 50000"/>
                <a:gd name="adj2" fmla="val 52896"/>
              </a:avLst>
            </a:prstGeom>
            <a:solidFill>
              <a:srgbClr val="FF9900"/>
            </a:solidFill>
            <a:ln w="9525">
              <a:noFill/>
            </a:ln>
          </p:spPr>
          <p:txBody>
            <a:bodyPr vert="eaVert"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2500" dirty="0">
                <a:solidFill>
                  <a:schemeClr val="tx1"/>
                </a:solidFill>
                <a:latin typeface="Arial" panose="020B0604020202020204" pitchFamily="34" charset="0"/>
                <a:ea typeface="MS PGothic" panose="020B0600070205080204" pitchFamily="34" charset="-128"/>
              </a:endParaRPr>
            </a:p>
          </p:txBody>
        </p:sp>
        <p:sp>
          <p:nvSpPr>
            <p:cNvPr id="10253" name="AutoShape 16"/>
            <p:cNvSpPr/>
            <p:nvPr/>
          </p:nvSpPr>
          <p:spPr>
            <a:xfrm rot="777469">
              <a:off x="2414" y="2736"/>
              <a:ext cx="233" cy="494"/>
            </a:xfrm>
            <a:prstGeom prst="downArrow">
              <a:avLst>
                <a:gd name="adj1" fmla="val 50000"/>
                <a:gd name="adj2" fmla="val 53004"/>
              </a:avLst>
            </a:prstGeom>
            <a:solidFill>
              <a:srgbClr val="FF9900"/>
            </a:solidFill>
            <a:ln w="9525">
              <a:noFill/>
            </a:ln>
          </p:spPr>
          <p:txBody>
            <a:bodyPr vert="eaVert"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2500" dirty="0">
                <a:solidFill>
                  <a:schemeClr val="tx1"/>
                </a:solidFill>
                <a:latin typeface="Arial" panose="020B0604020202020204" pitchFamily="34" charset="0"/>
                <a:ea typeface="MS PGothic" panose="020B0600070205080204" pitchFamily="34" charset="-128"/>
              </a:endParaRPr>
            </a:p>
          </p:txBody>
        </p:sp>
        <p:sp>
          <p:nvSpPr>
            <p:cNvPr id="10254" name="Text Box 17"/>
            <p:cNvSpPr txBox="1"/>
            <p:nvPr/>
          </p:nvSpPr>
          <p:spPr>
            <a:xfrm>
              <a:off x="2199" y="2840"/>
              <a:ext cx="363" cy="229"/>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r>
                <a:rPr lang="zh-CN" altLang="en-US" sz="1800" dirty="0">
                  <a:solidFill>
                    <a:schemeClr val="tx1"/>
                  </a:solidFill>
                  <a:latin typeface="Arial" panose="020B0604020202020204" pitchFamily="34" charset="0"/>
                  <a:ea typeface="宋体" panose="02010600030101010101" pitchFamily="2" charset="-122"/>
                </a:rPr>
                <a:t>是</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10255" name="Text Box 18"/>
            <p:cNvSpPr txBox="1"/>
            <p:nvPr/>
          </p:nvSpPr>
          <p:spPr>
            <a:xfrm>
              <a:off x="3560" y="2795"/>
              <a:ext cx="363" cy="23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r>
                <a:rPr lang="zh-CN" altLang="en-US" sz="1800" dirty="0">
                  <a:solidFill>
                    <a:schemeClr val="tx1"/>
                  </a:solidFill>
                  <a:latin typeface="Arial" panose="020B0604020202020204" pitchFamily="34" charset="0"/>
                  <a:ea typeface="宋体" panose="02010600030101010101" pitchFamily="2" charset="-122"/>
                </a:rPr>
                <a:t>否</a:t>
              </a:r>
              <a:endParaRPr lang="zh-CN" altLang="en-US" sz="1800" dirty="0">
                <a:solidFill>
                  <a:schemeClr val="tx1"/>
                </a:solidFill>
                <a:latin typeface="Arial" panose="020B0604020202020204" pitchFamily="34" charset="0"/>
                <a:ea typeface="宋体" panose="02010600030101010101" pitchFamily="2"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37890" name="组合 49"/>
          <p:cNvGrpSpPr/>
          <p:nvPr/>
        </p:nvGrpSpPr>
        <p:grpSpPr>
          <a:xfrm>
            <a:off x="582613" y="582613"/>
            <a:ext cx="7119937" cy="6122987"/>
            <a:chOff x="582613" y="582614"/>
            <a:chExt cx="7119937" cy="6123678"/>
          </a:xfrm>
        </p:grpSpPr>
        <p:grpSp>
          <p:nvGrpSpPr>
            <p:cNvPr id="37891" name="Gruppe 392"/>
            <p:cNvGrpSpPr/>
            <p:nvPr/>
          </p:nvGrpSpPr>
          <p:grpSpPr>
            <a:xfrm>
              <a:off x="3113088" y="582614"/>
              <a:ext cx="3068637" cy="603666"/>
              <a:chOff x="3390900" y="1257296"/>
              <a:chExt cx="2577193" cy="726505"/>
            </a:xfrm>
          </p:grpSpPr>
          <p:sp>
            <p:nvSpPr>
              <p:cNvPr id="25" name="Rektangel 25"/>
              <p:cNvSpPr>
                <a:spLocks noChangeArrowheads="1"/>
              </p:cNvSpPr>
              <p:nvPr/>
            </p:nvSpPr>
            <p:spPr bwMode="auto">
              <a:xfrm>
                <a:off x="3390900" y="1257296"/>
                <a:ext cx="2573194" cy="726086"/>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6" name="Rektangel 25"/>
              <p:cNvSpPr/>
              <p:nvPr/>
            </p:nvSpPr>
            <p:spPr bwMode="auto">
              <a:xfrm>
                <a:off x="3394899" y="1257296"/>
                <a:ext cx="2573194" cy="147127"/>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14347" name="Rektangel 150"/>
            <p:cNvSpPr>
              <a:spLocks noChangeArrowheads="1"/>
            </p:cNvSpPr>
            <p:nvPr/>
          </p:nvSpPr>
          <p:spPr bwMode="auto">
            <a:xfrm>
              <a:off x="3302000" y="771547"/>
              <a:ext cx="2708275" cy="338176"/>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600" b="1" i="0" u="none" strike="noStrike" kern="1200" cap="none" spc="0" normalizeH="0" baseline="0" noProof="1">
                  <a:ln>
                    <a:noFill/>
                  </a:ln>
                  <a:solidFill>
                    <a:schemeClr val="tx1"/>
                  </a:solidFill>
                  <a:effectLst/>
                  <a:uLnTx/>
                  <a:uFillTx/>
                  <a:latin typeface="+mn-ea"/>
                  <a:ea typeface="+mn-ea"/>
                  <a:cs typeface="+mn-cs"/>
                </a:rPr>
                <a:t>三层交换基本原理详细介绍</a:t>
              </a:r>
              <a:endParaRPr kumimoji="0" 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p:txBody>
        </p:sp>
        <p:pic>
          <p:nvPicPr>
            <p:cNvPr id="37893" name="Picture 2"/>
            <p:cNvPicPr>
              <a:picLocks noChangeAspect="1"/>
            </p:cNvPicPr>
            <p:nvPr/>
          </p:nvPicPr>
          <p:blipFill>
            <a:blip r:embed="rId1"/>
            <a:stretch>
              <a:fillRect/>
            </a:stretch>
          </p:blipFill>
          <p:spPr>
            <a:xfrm>
              <a:off x="1187450" y="4533900"/>
              <a:ext cx="933450" cy="933450"/>
            </a:xfrm>
            <a:prstGeom prst="rect">
              <a:avLst/>
            </a:prstGeom>
            <a:noFill/>
            <a:ln w="9525">
              <a:noFill/>
            </a:ln>
          </p:spPr>
        </p:pic>
        <p:pic>
          <p:nvPicPr>
            <p:cNvPr id="37894" name="Picture 2"/>
            <p:cNvPicPr>
              <a:picLocks noChangeAspect="1"/>
            </p:cNvPicPr>
            <p:nvPr/>
          </p:nvPicPr>
          <p:blipFill>
            <a:blip r:embed="rId1"/>
            <a:stretch>
              <a:fillRect/>
            </a:stretch>
          </p:blipFill>
          <p:spPr>
            <a:xfrm>
              <a:off x="6616700" y="4531101"/>
              <a:ext cx="933450" cy="933450"/>
            </a:xfrm>
            <a:prstGeom prst="rect">
              <a:avLst/>
            </a:prstGeom>
            <a:noFill/>
            <a:ln w="9525">
              <a:noFill/>
            </a:ln>
          </p:spPr>
        </p:pic>
        <p:cxnSp>
          <p:nvCxnSpPr>
            <p:cNvPr id="34" name="肘形连接符 33"/>
            <p:cNvCxnSpPr>
              <a:stCxn id="37893" idx="3"/>
            </p:cNvCxnSpPr>
            <p:nvPr/>
          </p:nvCxnSpPr>
          <p:spPr>
            <a:xfrm>
              <a:off x="2120900" y="5001125"/>
              <a:ext cx="2089150" cy="1588"/>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9" name="肘形连接符 38"/>
            <p:cNvCxnSpPr>
              <a:stCxn id="37901" idx="3"/>
              <a:endCxn id="37894" idx="1"/>
            </p:cNvCxnSpPr>
            <p:nvPr/>
          </p:nvCxnSpPr>
          <p:spPr>
            <a:xfrm flipV="1">
              <a:off x="4678363" y="4997949"/>
              <a:ext cx="1938337" cy="31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90" name="Rektangel 150"/>
            <p:cNvSpPr>
              <a:spLocks noChangeArrowheads="1"/>
            </p:cNvSpPr>
            <p:nvPr/>
          </p:nvSpPr>
          <p:spPr bwMode="auto">
            <a:xfrm>
              <a:off x="1149350" y="3735745"/>
              <a:ext cx="1085850" cy="87004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A</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A</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 1.1.1.2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GW: 1.1.1.1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4" name="Rektangel 150"/>
            <p:cNvSpPr>
              <a:spLocks noChangeArrowheads="1"/>
            </p:cNvSpPr>
            <p:nvPr/>
          </p:nvSpPr>
          <p:spPr bwMode="auto">
            <a:xfrm>
              <a:off x="582613" y="1447899"/>
              <a:ext cx="6759575" cy="1384456"/>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在以往的</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L3</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培训课程中，都会以一台设备 </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ping </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另一台设备来讲解</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L3</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转发流程。</a:t>
              </a: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在本次培训中，也以</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PC A  ping  PC B </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来讲解三层转发流程。</a:t>
              </a: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ea"/>
                  <a:ea typeface="+mn-ea"/>
                  <a:cs typeface="+mn-cs"/>
                </a:rPr>
                <a:t>我们知道，三层转发的组网大概可以抽象成两种。</a:t>
              </a: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ea"/>
                  <a:ea typeface="+mn-ea"/>
                  <a:cs typeface="+mn-cs"/>
                </a:rPr>
                <a:t>一种是</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PC A</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发出的报文通过一台交换机就到达</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PC B</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1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另一种是</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PC A</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发出的报文需要通过一台以上的交换机转发才能到达</a:t>
              </a:r>
              <a:r>
                <a:rPr kumimoji="0" lang="en-US" altLang="zh-CN" sz="1400" b="0" i="0" u="none" strike="noStrike" kern="1200" cap="none" spc="0" normalizeH="0" baseline="0" noProof="0" dirty="0">
                  <a:ln>
                    <a:noFill/>
                  </a:ln>
                  <a:solidFill>
                    <a:schemeClr val="tx1"/>
                  </a:solidFill>
                  <a:effectLst/>
                  <a:uLnTx/>
                  <a:uFillTx/>
                  <a:latin typeface="+mn-ea"/>
                  <a:ea typeface="+mn-ea"/>
                  <a:cs typeface="+mn-cs"/>
                </a:rPr>
                <a:t>PC B</a:t>
              </a:r>
              <a:r>
                <a:rPr kumimoji="0" lang="zh-CN" altLang="en-US" sz="1400" b="0"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1400" b="0" i="0" u="none" strike="noStrike" kern="1200" cap="none" spc="0" normalizeH="0" baseline="0" noProof="0" dirty="0">
                <a:ln>
                  <a:noFill/>
                </a:ln>
                <a:solidFill>
                  <a:schemeClr val="tx1"/>
                </a:solidFill>
                <a:effectLst/>
                <a:uLnTx/>
                <a:uFillTx/>
                <a:latin typeface="+mn-ea"/>
                <a:ea typeface="+mn-ea"/>
                <a:cs typeface="+mn-cs"/>
              </a:endParaRPr>
            </a:p>
          </p:txBody>
        </p:sp>
        <p:grpSp>
          <p:nvGrpSpPr>
            <p:cNvPr id="37899" name="Group 58"/>
            <p:cNvGrpSpPr/>
            <p:nvPr/>
          </p:nvGrpSpPr>
          <p:grpSpPr>
            <a:xfrm>
              <a:off x="585788" y="3016189"/>
              <a:ext cx="4129086" cy="580355"/>
              <a:chOff x="5491163" y="5283200"/>
              <a:chExt cx="1847850" cy="1055688"/>
            </a:xfrm>
          </p:grpSpPr>
          <p:sp>
            <p:nvSpPr>
              <p:cNvPr id="37928" name="Rectangle 48"/>
              <p:cNvSpPr/>
              <p:nvPr/>
            </p:nvSpPr>
            <p:spPr>
              <a:xfrm>
                <a:off x="5491163" y="5283200"/>
                <a:ext cx="1847850" cy="1055688"/>
              </a:xfrm>
              <a:prstGeom prst="rect">
                <a:avLst/>
              </a:prstGeom>
              <a:gradFill rotWithShape="1">
                <a:gsLst>
                  <a:gs pos="0">
                    <a:srgbClr val="74F4FF"/>
                  </a:gs>
                  <a:gs pos="100000">
                    <a:srgbClr val="208ECD"/>
                  </a:gs>
                </a:gsLst>
                <a:lin ang="5400000" scaled="1"/>
                <a:tileRect/>
              </a:gradFill>
              <a:ln w="9525" cap="flat" cmpd="sng">
                <a:solidFill>
                  <a:srgbClr val="208ECD"/>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u="sng" dirty="0">
                  <a:solidFill>
                    <a:srgbClr val="FFFFFF"/>
                  </a:solidFill>
                  <a:latin typeface="Calibri" panose="020F0502020204030204" pitchFamily="34" charset="0"/>
                  <a:ea typeface="宋体" panose="02010600030101010101" pitchFamily="2" charset="-122"/>
                </a:endParaRPr>
              </a:p>
            </p:txBody>
          </p:sp>
          <p:sp>
            <p:nvSpPr>
              <p:cNvPr id="37" name="Rectangle 18"/>
              <p:cNvSpPr>
                <a:spLocks noChangeArrowheads="1"/>
              </p:cNvSpPr>
              <p:nvPr/>
            </p:nvSpPr>
            <p:spPr bwMode="auto">
              <a:xfrm>
                <a:off x="5524035" y="5304027"/>
                <a:ext cx="1797368" cy="856526"/>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ln>
              <a:effectLst>
                <a:outerShdw dist="23000" dir="5400000" rotWithShape="0">
                  <a:srgbClr val="808080">
                    <a:alpha val="34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grpSp>
        <p:sp>
          <p:nvSpPr>
            <p:cNvPr id="38" name="Text Box 52"/>
            <p:cNvSpPr txBox="1">
              <a:spLocks noChangeArrowheads="1"/>
            </p:cNvSpPr>
            <p:nvPr/>
          </p:nvSpPr>
          <p:spPr bwMode="gray">
            <a:xfrm>
              <a:off x="679450" y="3148304"/>
              <a:ext cx="3930650" cy="308010"/>
            </a:xfrm>
            <a:prstGeom prst="rect">
              <a:avLst/>
            </a:prstGeom>
            <a:noFill/>
            <a:ln w="9525">
              <a:noFill/>
              <a:miter lim="800000"/>
            </a:ln>
          </p:spPr>
          <p:txBody>
            <a:bodyPr>
              <a:spAutoFit/>
            </a:bodyPr>
            <a:lstStyle/>
            <a:p>
              <a:pPr marR="0" defTabSz="802005" eaLnBrk="1" hangingPunct="1">
                <a:spcBef>
                  <a:spcPct val="20000"/>
                </a:spcBef>
                <a:buClrTx/>
                <a:buSzTx/>
                <a:buFontTx/>
                <a:buNone/>
                <a:defRPr/>
              </a:pPr>
              <a:r>
                <a:rPr kumimoji="0" lang="zh-CN" altLang="en-US" sz="1400" kern="1200" cap="none" spc="0" normalizeH="0" baseline="0" noProof="1">
                  <a:solidFill>
                    <a:srgbClr val="080808"/>
                  </a:solidFill>
                  <a:latin typeface="+mn-ea"/>
                  <a:ea typeface="+mn-ea"/>
                  <a:cs typeface="Arial" panose="020B0604020202020204" pitchFamily="34" charset="0"/>
                </a:rPr>
                <a:t>组网</a:t>
              </a:r>
              <a:r>
                <a:rPr kumimoji="0" lang="en-US" altLang="zh-CN" sz="1400" kern="1200" cap="none" spc="0" normalizeH="0" baseline="0" noProof="1">
                  <a:solidFill>
                    <a:srgbClr val="080808"/>
                  </a:solidFill>
                  <a:latin typeface="+mn-ea"/>
                  <a:ea typeface="+mn-ea"/>
                  <a:cs typeface="Arial" panose="020B0604020202020204" pitchFamily="34" charset="0"/>
                </a:rPr>
                <a:t>1</a:t>
              </a:r>
              <a:r>
                <a:rPr kumimoji="0" lang="zh-CN" altLang="en-US" sz="1400" kern="1200" cap="none" spc="0" normalizeH="0" baseline="0" noProof="1">
                  <a:solidFill>
                    <a:srgbClr val="080808"/>
                  </a:solidFill>
                  <a:latin typeface="+mn-ea"/>
                  <a:ea typeface="+mn-ea"/>
                  <a:cs typeface="Arial" panose="020B0604020202020204" pitchFamily="34" charset="0"/>
                </a:rPr>
                <a:t>： </a:t>
              </a:r>
              <a:r>
                <a:rPr kumimoji="0" lang="en-US" altLang="zh-CN" sz="1400" kern="1200" cap="none" spc="0" normalizeH="0" baseline="0" noProof="1">
                  <a:solidFill>
                    <a:srgbClr val="080808"/>
                  </a:solidFill>
                  <a:latin typeface="+mn-ea"/>
                  <a:ea typeface="+mn-ea"/>
                  <a:cs typeface="Arial" panose="020B0604020202020204" pitchFamily="34" charset="0"/>
                </a:rPr>
                <a:t>PC A</a:t>
              </a:r>
              <a:r>
                <a:rPr kumimoji="0" lang="zh-CN" altLang="en-US" sz="1400" kern="1200" cap="none" spc="0" normalizeH="0" baseline="0" noProof="1">
                  <a:solidFill>
                    <a:srgbClr val="080808"/>
                  </a:solidFill>
                  <a:latin typeface="+mn-ea"/>
                  <a:ea typeface="+mn-ea"/>
                  <a:cs typeface="Arial" panose="020B0604020202020204" pitchFamily="34" charset="0"/>
                </a:rPr>
                <a:t>与</a:t>
              </a:r>
              <a:r>
                <a:rPr kumimoji="0" lang="en-US" altLang="zh-CN" sz="1400" kern="1200" cap="none" spc="0" normalizeH="0" baseline="0" noProof="1">
                  <a:solidFill>
                    <a:srgbClr val="080808"/>
                  </a:solidFill>
                  <a:latin typeface="+mn-ea"/>
                  <a:ea typeface="+mn-ea"/>
                  <a:cs typeface="Arial" panose="020B0604020202020204" pitchFamily="34" charset="0"/>
                </a:rPr>
                <a:t>PC B</a:t>
              </a:r>
              <a:r>
                <a:rPr kumimoji="0" lang="zh-CN" altLang="en-US" sz="1400" kern="1200" cap="none" spc="0" normalizeH="0" baseline="0" noProof="1">
                  <a:solidFill>
                    <a:srgbClr val="080808"/>
                  </a:solidFill>
                  <a:latin typeface="+mn-ea"/>
                  <a:ea typeface="+mn-ea"/>
                  <a:cs typeface="Arial" panose="020B0604020202020204" pitchFamily="34" charset="0"/>
                </a:rPr>
                <a:t>连接在同一台三层交换机上</a:t>
              </a:r>
              <a:endParaRPr kumimoji="0" lang="en-US" sz="1400" kern="1200" cap="none" spc="0" normalizeH="0" baseline="0" noProof="1">
                <a:solidFill>
                  <a:srgbClr val="080808"/>
                </a:solidFill>
                <a:latin typeface="+mn-ea"/>
                <a:ea typeface="+mn-ea"/>
                <a:cs typeface="Arial" panose="020B0604020202020204" pitchFamily="34" charset="0"/>
              </a:endParaRPr>
            </a:p>
          </p:txBody>
        </p:sp>
        <p:pic>
          <p:nvPicPr>
            <p:cNvPr id="37901" name="Picture 14"/>
            <p:cNvPicPr>
              <a:picLocks noChangeAspect="1"/>
            </p:cNvPicPr>
            <p:nvPr/>
          </p:nvPicPr>
          <p:blipFill>
            <a:blip r:embed="rId2"/>
            <a:stretch>
              <a:fillRect/>
            </a:stretch>
          </p:blipFill>
          <p:spPr>
            <a:xfrm>
              <a:off x="4047143" y="4657725"/>
              <a:ext cx="631479" cy="685800"/>
            </a:xfrm>
            <a:prstGeom prst="rect">
              <a:avLst/>
            </a:prstGeom>
            <a:noFill/>
            <a:ln w="9525">
              <a:noFill/>
            </a:ln>
          </p:spPr>
        </p:pic>
        <p:sp>
          <p:nvSpPr>
            <p:cNvPr id="43" name="Rektangel 150"/>
            <p:cNvSpPr>
              <a:spLocks noChangeArrowheads="1"/>
            </p:cNvSpPr>
            <p:nvPr/>
          </p:nvSpPr>
          <p:spPr bwMode="auto">
            <a:xfrm>
              <a:off x="6616700" y="3735745"/>
              <a:ext cx="1085850" cy="87004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B</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B</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 2.1.1.2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GW: 2.1.1.1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4" name="Rektangel 150"/>
            <p:cNvSpPr>
              <a:spLocks noChangeArrowheads="1"/>
            </p:cNvSpPr>
            <p:nvPr/>
          </p:nvSpPr>
          <p:spPr bwMode="auto">
            <a:xfrm>
              <a:off x="4016375" y="4243802"/>
              <a:ext cx="793750" cy="46518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L3_SW</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S</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6" name="Rektangel 150"/>
            <p:cNvSpPr>
              <a:spLocks noChangeArrowheads="1"/>
            </p:cNvSpPr>
            <p:nvPr/>
          </p:nvSpPr>
          <p:spPr bwMode="auto">
            <a:xfrm>
              <a:off x="2687638" y="5059869"/>
              <a:ext cx="795337" cy="26196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7" name="Rektangel 150"/>
            <p:cNvSpPr>
              <a:spLocks noChangeArrowheads="1"/>
            </p:cNvSpPr>
            <p:nvPr/>
          </p:nvSpPr>
          <p:spPr bwMode="auto">
            <a:xfrm>
              <a:off x="3482975" y="4769323"/>
              <a:ext cx="793750" cy="26196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8" name="Rektangel 150"/>
            <p:cNvSpPr>
              <a:spLocks noChangeArrowheads="1"/>
            </p:cNvSpPr>
            <p:nvPr/>
          </p:nvSpPr>
          <p:spPr bwMode="auto">
            <a:xfrm>
              <a:off x="4640263" y="4783613"/>
              <a:ext cx="793750" cy="26196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2.1.1.1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 name="椭圆 48"/>
            <p:cNvSpPr/>
            <p:nvPr/>
          </p:nvSpPr>
          <p:spPr>
            <a:xfrm>
              <a:off x="1866900" y="4605793"/>
              <a:ext cx="2343150" cy="738270"/>
            </a:xfrm>
            <a:prstGeom prst="ellipse">
              <a:avLst/>
            </a:prstGeom>
            <a:solidFill>
              <a:srgbClr val="7030A0">
                <a:alpha val="15000"/>
              </a:srgb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椭圆 50"/>
            <p:cNvSpPr/>
            <p:nvPr/>
          </p:nvSpPr>
          <p:spPr>
            <a:xfrm>
              <a:off x="4448175" y="4605793"/>
              <a:ext cx="2343150" cy="738270"/>
            </a:xfrm>
            <a:prstGeom prst="ellipse">
              <a:avLst/>
            </a:prstGeom>
            <a:solidFill>
              <a:srgbClr val="FFC000">
                <a:alpha val="15000"/>
              </a:srgb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Rektangel 150"/>
            <p:cNvSpPr>
              <a:spLocks noChangeArrowheads="1"/>
            </p:cNvSpPr>
            <p:nvPr/>
          </p:nvSpPr>
          <p:spPr bwMode="auto">
            <a:xfrm>
              <a:off x="5326063" y="5050343"/>
              <a:ext cx="793750" cy="26037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3</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 name="矩形 54"/>
            <p:cNvSpPr/>
            <p:nvPr/>
          </p:nvSpPr>
          <p:spPr>
            <a:xfrm>
              <a:off x="2178050" y="5731457"/>
              <a:ext cx="833438" cy="3270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6" name="矩形 55"/>
            <p:cNvSpPr/>
            <p:nvPr/>
          </p:nvSpPr>
          <p:spPr>
            <a:xfrm>
              <a:off x="2178050" y="6058519"/>
              <a:ext cx="1666875" cy="325475"/>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7" name="矩形 56"/>
            <p:cNvSpPr/>
            <p:nvPr/>
          </p:nvSpPr>
          <p:spPr>
            <a:xfrm>
              <a:off x="2179638" y="6380818"/>
              <a:ext cx="1665287" cy="325474"/>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13" name="TextBox 57"/>
            <p:cNvSpPr txBox="1"/>
            <p:nvPr/>
          </p:nvSpPr>
          <p:spPr>
            <a:xfrm>
              <a:off x="2258117" y="5789115"/>
              <a:ext cx="706467"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S</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37914" name="TextBox 58"/>
            <p:cNvSpPr txBox="1"/>
            <p:nvPr/>
          </p:nvSpPr>
          <p:spPr>
            <a:xfrm>
              <a:off x="2538368" y="6096005"/>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SIP:  1.1.1.2</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60" name="矩形 59"/>
            <p:cNvSpPr/>
            <p:nvPr/>
          </p:nvSpPr>
          <p:spPr>
            <a:xfrm>
              <a:off x="3013075" y="5736221"/>
              <a:ext cx="831850" cy="32229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16" name="TextBox 61"/>
            <p:cNvSpPr txBox="1"/>
            <p:nvPr/>
          </p:nvSpPr>
          <p:spPr>
            <a:xfrm>
              <a:off x="3089922" y="5778876"/>
              <a:ext cx="70694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A</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37917" name="TextBox 63"/>
            <p:cNvSpPr txBox="1"/>
            <p:nvPr/>
          </p:nvSpPr>
          <p:spPr>
            <a:xfrm>
              <a:off x="2540000" y="6432048"/>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DIP:  2.1.1.2</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65" name="矩形 64"/>
            <p:cNvSpPr/>
            <p:nvPr/>
          </p:nvSpPr>
          <p:spPr>
            <a:xfrm>
              <a:off x="4910138" y="5712405"/>
              <a:ext cx="833437" cy="3270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66" name="矩形 65"/>
            <p:cNvSpPr/>
            <p:nvPr/>
          </p:nvSpPr>
          <p:spPr>
            <a:xfrm>
              <a:off x="4910138" y="6039467"/>
              <a:ext cx="1666875" cy="325475"/>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67" name="矩形 66"/>
            <p:cNvSpPr/>
            <p:nvPr/>
          </p:nvSpPr>
          <p:spPr>
            <a:xfrm>
              <a:off x="4902200" y="6361766"/>
              <a:ext cx="1674813" cy="325474"/>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21" name="TextBox 67"/>
            <p:cNvSpPr txBox="1"/>
            <p:nvPr/>
          </p:nvSpPr>
          <p:spPr>
            <a:xfrm>
              <a:off x="4989159" y="5770065"/>
              <a:ext cx="706467"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B</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37922" name="TextBox 68"/>
            <p:cNvSpPr txBox="1"/>
            <p:nvPr/>
          </p:nvSpPr>
          <p:spPr>
            <a:xfrm>
              <a:off x="5269410" y="6076955"/>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SIP:  1.1.1.2</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70" name="矩形 69"/>
            <p:cNvSpPr/>
            <p:nvPr/>
          </p:nvSpPr>
          <p:spPr>
            <a:xfrm>
              <a:off x="5745163" y="5717168"/>
              <a:ext cx="831850" cy="32229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24" name="TextBox 70"/>
            <p:cNvSpPr txBox="1"/>
            <p:nvPr/>
          </p:nvSpPr>
          <p:spPr>
            <a:xfrm>
              <a:off x="5820964" y="5759826"/>
              <a:ext cx="70694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S</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37925" name="TextBox 71"/>
            <p:cNvSpPr txBox="1"/>
            <p:nvPr/>
          </p:nvSpPr>
          <p:spPr>
            <a:xfrm>
              <a:off x="5271042" y="6412998"/>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DIP:  2.1.1.2</a:t>
              </a:r>
              <a:endParaRPr lang="zh-CN" altLang="en-US" sz="1000" dirty="0">
                <a:solidFill>
                  <a:schemeClr val="tx1"/>
                </a:solidFill>
                <a:latin typeface="Arial" panose="020B0604020202020204" pitchFamily="34" charset="0"/>
                <a:ea typeface="宋体" panose="02010600030101010101" pitchFamily="2" charset="-122"/>
              </a:endParaRPr>
            </a:p>
          </p:txBody>
        </p:sp>
        <p:cxnSp>
          <p:nvCxnSpPr>
            <p:cNvPr id="74" name="直接箭头连接符 73"/>
            <p:cNvCxnSpPr/>
            <p:nvPr/>
          </p:nvCxnSpPr>
          <p:spPr>
            <a:xfrm>
              <a:off x="2333625" y="5553637"/>
              <a:ext cx="131286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直接箭头连接符 74"/>
            <p:cNvCxnSpPr/>
            <p:nvPr/>
          </p:nvCxnSpPr>
          <p:spPr>
            <a:xfrm>
              <a:off x="5073650" y="5548874"/>
              <a:ext cx="131127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38914" name="组合 12"/>
          <p:cNvGrpSpPr/>
          <p:nvPr/>
        </p:nvGrpSpPr>
        <p:grpSpPr>
          <a:xfrm>
            <a:off x="0" y="304800"/>
            <a:ext cx="9144000" cy="6096000"/>
            <a:chOff x="1201738" y="849313"/>
            <a:chExt cx="7656512" cy="5724525"/>
          </a:xfrm>
        </p:grpSpPr>
        <p:grpSp>
          <p:nvGrpSpPr>
            <p:cNvPr id="38915" name="Gruppe 392"/>
            <p:cNvGrpSpPr/>
            <p:nvPr/>
          </p:nvGrpSpPr>
          <p:grpSpPr>
            <a:xfrm>
              <a:off x="1201738" y="849313"/>
              <a:ext cx="7656512" cy="5724525"/>
              <a:chOff x="3390900" y="1257296"/>
              <a:chExt cx="2577193" cy="5257804"/>
            </a:xfrm>
          </p:grpSpPr>
          <p:sp>
            <p:nvSpPr>
              <p:cNvPr id="7" name="Rektangel 25"/>
              <p:cNvSpPr>
                <a:spLocks noChangeArrowheads="1"/>
              </p:cNvSpPr>
              <p:nvPr/>
            </p:nvSpPr>
            <p:spPr bwMode="auto">
              <a:xfrm>
                <a:off x="3390900" y="1257296"/>
                <a:ext cx="2574061" cy="5257804"/>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8" name="Rektangel 25"/>
              <p:cNvSpPr/>
              <p:nvPr/>
            </p:nvSpPr>
            <p:spPr bwMode="auto">
              <a:xfrm>
                <a:off x="3394032" y="1257296"/>
                <a:ext cx="2574061" cy="147876"/>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38916" name="Rektangel 150"/>
            <p:cNvSpPr/>
            <p:nvPr/>
          </p:nvSpPr>
          <p:spPr>
            <a:xfrm>
              <a:off x="1243013" y="1152525"/>
              <a:ext cx="7443787" cy="526597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zh-CN" sz="1600" b="1" dirty="0">
                  <a:solidFill>
                    <a:schemeClr val="tx1"/>
                  </a:solidFill>
                  <a:cs typeface="Arial" panose="020B0604020202020204" pitchFamily="34" charset="0"/>
                </a:rPr>
                <a:t>PC A ping PC B</a:t>
              </a:r>
              <a:r>
                <a:rPr lang="en-US" altLang="en-US" sz="1600" b="1" dirty="0">
                  <a:solidFill>
                    <a:schemeClr val="tx1"/>
                  </a:solidFill>
                  <a:cs typeface="Arial" panose="020B0604020202020204" pitchFamily="34" charset="0"/>
                </a:rPr>
                <a:t>流程（组网</a:t>
              </a:r>
              <a:r>
                <a:rPr lang="en-US" altLang="zh-CN" sz="1600" b="1" dirty="0">
                  <a:solidFill>
                    <a:schemeClr val="tx1"/>
                  </a:solidFill>
                  <a:cs typeface="Arial" panose="020B0604020202020204" pitchFamily="34" charset="0"/>
                </a:rPr>
                <a:t>1</a:t>
              </a:r>
              <a:r>
                <a:rPr lang="en-US" altLang="en-US" sz="1600" b="1" dirty="0">
                  <a:solidFill>
                    <a:schemeClr val="tx1"/>
                  </a:solidFill>
                  <a:cs typeface="Arial" panose="020B0604020202020204" pitchFamily="34" charset="0"/>
                </a:rPr>
                <a:t>第一部分）：</a:t>
              </a:r>
              <a:endParaRPr lang="en-US" altLang="zh-CN" sz="1600" b="1" dirty="0">
                <a:solidFill>
                  <a:schemeClr val="tx1"/>
                </a:solidFill>
                <a:cs typeface="Arial" panose="020B0604020202020204" pitchFamily="34" charset="0"/>
              </a:endParaRPr>
            </a:p>
            <a:p>
              <a:pPr marL="0" lvl="0" indent="0" defTabSz="802005" eaLnBrk="1" hangingPunct="1">
                <a:buFontTx/>
                <a:buNone/>
              </a:pPr>
              <a:endParaRPr lang="en-US" altLang="zh-CN" sz="1600" b="1"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1. PC A</a:t>
              </a:r>
              <a:r>
                <a:rPr lang="zh-CN" altLang="en-US" sz="1600" dirty="0">
                  <a:solidFill>
                    <a:schemeClr val="tx1"/>
                  </a:solidFill>
                  <a:cs typeface="Arial" panose="020B0604020202020204" pitchFamily="34" charset="0"/>
                </a:rPr>
                <a:t>首先检查出目的</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地址</a:t>
              </a:r>
              <a:r>
                <a:rPr lang="en-US" altLang="zh-CN" sz="1600" dirty="0">
                  <a:solidFill>
                    <a:schemeClr val="tx1"/>
                  </a:solidFill>
                  <a:cs typeface="Arial" panose="020B0604020202020204" pitchFamily="34" charset="0"/>
                </a:rPr>
                <a:t>2.1.1.2</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PC B</a:t>
              </a:r>
              <a:r>
                <a:rPr lang="zh-CN" altLang="en-US" sz="1600" dirty="0">
                  <a:solidFill>
                    <a:schemeClr val="tx1"/>
                  </a:solidFill>
                  <a:cs typeface="Arial" panose="020B0604020202020204" pitchFamily="34" charset="0"/>
                </a:rPr>
                <a:t>）与自己不在同一网段，</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因此它发出请求网关地址</a:t>
              </a:r>
              <a:r>
                <a:rPr lang="en-US" altLang="zh-CN" sz="1600" dirty="0">
                  <a:solidFill>
                    <a:schemeClr val="tx1"/>
                  </a:solidFill>
                  <a:cs typeface="Arial" panose="020B0604020202020204" pitchFamily="34" charset="0"/>
                </a:rPr>
                <a:t>1.1.1.1</a:t>
              </a:r>
              <a:r>
                <a:rPr lang="zh-CN" altLang="en-US" sz="1600" dirty="0">
                  <a:solidFill>
                    <a:schemeClr val="tx1"/>
                  </a:solidFill>
                  <a:cs typeface="Arial" panose="020B0604020202020204" pitchFamily="34" charset="0"/>
                </a:rPr>
                <a:t>对应</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的</a:t>
              </a:r>
              <a:r>
                <a:rPr lang="en-US" altLang="zh-CN" sz="1600" dirty="0">
                  <a:solidFill>
                    <a:schemeClr val="tx1"/>
                  </a:solidFill>
                  <a:cs typeface="Arial" panose="020B0604020202020204" pitchFamily="34" charset="0"/>
                </a:rPr>
                <a:t>ARP</a:t>
              </a:r>
              <a:r>
                <a:rPr lang="zh-CN" altLang="en-US" sz="1600" dirty="0">
                  <a:solidFill>
                    <a:schemeClr val="tx1"/>
                  </a:solidFill>
                  <a:cs typeface="Arial" panose="020B0604020202020204" pitchFamily="34" charset="0"/>
                </a:rPr>
                <a:t>请求；</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endParaRPr lang="zh-CN" altLang="en-US"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2. L3_SW</a:t>
              </a:r>
              <a:r>
                <a:rPr lang="zh-CN" altLang="en-US" sz="1600" dirty="0">
                  <a:solidFill>
                    <a:schemeClr val="tx1"/>
                  </a:solidFill>
                  <a:cs typeface="Arial" panose="020B0604020202020204" pitchFamily="34" charset="0"/>
                </a:rPr>
                <a:t>收到</a:t>
              </a:r>
              <a:r>
                <a:rPr lang="en-US" altLang="zh-CN" sz="1600" dirty="0">
                  <a:solidFill>
                    <a:schemeClr val="tx1"/>
                  </a:solidFill>
                  <a:cs typeface="Arial" panose="020B0604020202020204" pitchFamily="34" charset="0"/>
                </a:rPr>
                <a:t>PC A</a:t>
              </a:r>
              <a:r>
                <a:rPr lang="zh-CN" altLang="en-US" sz="1600" dirty="0">
                  <a:solidFill>
                    <a:schemeClr val="tx1"/>
                  </a:solidFill>
                  <a:cs typeface="Arial" panose="020B0604020202020204" pitchFamily="34" charset="0"/>
                </a:rPr>
                <a:t>的</a:t>
              </a:r>
              <a:r>
                <a:rPr lang="en-US" altLang="zh-CN" sz="1600" dirty="0">
                  <a:solidFill>
                    <a:schemeClr val="tx1"/>
                  </a:solidFill>
                  <a:cs typeface="Arial" panose="020B0604020202020204" pitchFamily="34" charset="0"/>
                </a:rPr>
                <a:t>ARP</a:t>
              </a:r>
              <a:r>
                <a:rPr lang="zh-CN" altLang="en-US" sz="1600" dirty="0">
                  <a:solidFill>
                    <a:schemeClr val="tx1"/>
                  </a:solidFill>
                  <a:cs typeface="Arial" panose="020B0604020202020204" pitchFamily="34" charset="0"/>
                </a:rPr>
                <a:t>请求后，检查请求报文发现被请求</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是自己的三层接口</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因此发送</a:t>
              </a:r>
              <a:r>
                <a:rPr lang="en-US" altLang="zh-CN" sz="1600" dirty="0">
                  <a:solidFill>
                    <a:schemeClr val="tx1"/>
                  </a:solidFill>
                  <a:cs typeface="Arial" panose="020B0604020202020204" pitchFamily="34" charset="0"/>
                </a:rPr>
                <a:t>ARP</a:t>
              </a:r>
              <a:r>
                <a:rPr lang="zh-CN" altLang="en-US" sz="1600" dirty="0">
                  <a:solidFill>
                    <a:schemeClr val="tx1"/>
                  </a:solidFill>
                  <a:cs typeface="Arial" panose="020B0604020202020204" pitchFamily="34" charset="0"/>
                </a:rPr>
                <a:t>应答并将自己的三层接口</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MAC S</a:t>
              </a:r>
              <a:r>
                <a:rPr lang="zh-CN" altLang="en-US" sz="1600" dirty="0">
                  <a:solidFill>
                    <a:schemeClr val="tx1"/>
                  </a:solidFill>
                  <a:cs typeface="Arial" panose="020B0604020202020204" pitchFamily="34" charset="0"/>
                </a:rPr>
                <a:t>）包含在其中。</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同时它还会把</a:t>
              </a:r>
              <a:r>
                <a:rPr lang="en-US" altLang="zh-CN" sz="1600" dirty="0">
                  <a:solidFill>
                    <a:schemeClr val="tx1"/>
                  </a:solidFill>
                  <a:cs typeface="Arial" panose="020B0604020202020204" pitchFamily="34" charset="0"/>
                </a:rPr>
                <a:t>PC A</a:t>
              </a:r>
              <a:r>
                <a:rPr lang="zh-CN" altLang="en-US" sz="1600" dirty="0">
                  <a:solidFill>
                    <a:schemeClr val="tx1"/>
                  </a:solidFill>
                  <a:cs typeface="Arial" panose="020B0604020202020204" pitchFamily="34" charset="0"/>
                </a:rPr>
                <a:t>的</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地址与</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地址对应（</a:t>
              </a:r>
              <a:r>
                <a:rPr lang="en-US" altLang="zh-CN" sz="1600" dirty="0">
                  <a:solidFill>
                    <a:schemeClr val="tx1"/>
                  </a:solidFill>
                  <a:cs typeface="Arial" panose="020B0604020202020204" pitchFamily="34" charset="0"/>
                </a:rPr>
                <a:t>1.1.1.2&lt;==&gt;MAC A</a:t>
              </a:r>
              <a:r>
                <a:rPr lang="zh-CN" altLang="en-US" sz="1600" dirty="0">
                  <a:solidFill>
                    <a:schemeClr val="tx1"/>
                  </a:solidFill>
                  <a:cs typeface="Arial" panose="020B0604020202020204" pitchFamily="34" charset="0"/>
                </a:rPr>
                <a:t>）关系记录到</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自己的</a:t>
              </a:r>
              <a:r>
                <a:rPr lang="en-US" altLang="zh-CN" sz="1600" dirty="0">
                  <a:solidFill>
                    <a:schemeClr val="tx1"/>
                  </a:solidFill>
                  <a:cs typeface="Arial" panose="020B0604020202020204" pitchFamily="34" charset="0"/>
                </a:rPr>
                <a:t>ARP</a:t>
              </a:r>
              <a:r>
                <a:rPr lang="zh-CN" altLang="en-US" sz="1600" dirty="0">
                  <a:solidFill>
                    <a:schemeClr val="tx1"/>
                  </a:solidFill>
                  <a:cs typeface="Arial" panose="020B0604020202020204" pitchFamily="34" charset="0"/>
                </a:rPr>
                <a:t>表项中去（因为</a:t>
              </a:r>
              <a:r>
                <a:rPr lang="en-US" altLang="zh-CN" sz="1600" dirty="0">
                  <a:solidFill>
                    <a:schemeClr val="tx1"/>
                  </a:solidFill>
                  <a:cs typeface="Arial" panose="020B0604020202020204" pitchFamily="34" charset="0"/>
                </a:rPr>
                <a:t>ARP</a:t>
              </a:r>
              <a:r>
                <a:rPr lang="zh-CN" altLang="en-US" sz="1600" dirty="0">
                  <a:solidFill>
                    <a:schemeClr val="tx1"/>
                  </a:solidFill>
                  <a:cs typeface="Arial" panose="020B0604020202020204" pitchFamily="34" charset="0"/>
                </a:rPr>
                <a:t>请求报文中包含了发送者的</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和</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endParaRPr lang="zh-CN" altLang="en-US"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3. PC A</a:t>
              </a:r>
              <a:r>
                <a:rPr lang="zh-CN" altLang="en-US" sz="1600" dirty="0">
                  <a:solidFill>
                    <a:schemeClr val="tx1"/>
                  </a:solidFill>
                  <a:cs typeface="Arial" panose="020B0604020202020204" pitchFamily="34" charset="0"/>
                </a:rPr>
                <a:t>得到网关（</a:t>
              </a:r>
              <a:r>
                <a:rPr lang="en-US" altLang="zh-CN" sz="1600" dirty="0">
                  <a:solidFill>
                    <a:schemeClr val="tx1"/>
                  </a:solidFill>
                  <a:cs typeface="Arial" panose="020B0604020202020204" pitchFamily="34" charset="0"/>
                </a:rPr>
                <a:t>L3_SW</a:t>
              </a:r>
              <a:r>
                <a:rPr lang="zh-CN" altLang="en-US" sz="1600" dirty="0">
                  <a:solidFill>
                    <a:schemeClr val="tx1"/>
                  </a:solidFill>
                  <a:cs typeface="Arial" panose="020B0604020202020204" pitchFamily="34" charset="0"/>
                </a:rPr>
                <a:t>）的</a:t>
              </a:r>
              <a:r>
                <a:rPr lang="en-US" altLang="zh-CN" sz="1600" dirty="0">
                  <a:solidFill>
                    <a:schemeClr val="tx1"/>
                  </a:solidFill>
                  <a:cs typeface="Arial" panose="020B0604020202020204" pitchFamily="34" charset="0"/>
                </a:rPr>
                <a:t>ARP</a:t>
              </a:r>
              <a:r>
                <a:rPr lang="zh-CN" altLang="en-US" sz="1600" dirty="0">
                  <a:solidFill>
                    <a:schemeClr val="tx1"/>
                  </a:solidFill>
                  <a:cs typeface="Arial" panose="020B0604020202020204" pitchFamily="34" charset="0"/>
                </a:rPr>
                <a:t>应答后，组装</a:t>
              </a:r>
              <a:r>
                <a:rPr lang="en-US" altLang="zh-CN" sz="1600" dirty="0">
                  <a:solidFill>
                    <a:schemeClr val="tx1"/>
                  </a:solidFill>
                  <a:cs typeface="Arial" panose="020B0604020202020204" pitchFamily="34" charset="0"/>
                </a:rPr>
                <a:t>ICMP</a:t>
              </a:r>
              <a:r>
                <a:rPr lang="zh-CN" altLang="en-US" sz="1600" dirty="0">
                  <a:solidFill>
                    <a:schemeClr val="tx1"/>
                  </a:solidFill>
                  <a:cs typeface="Arial" panose="020B0604020202020204" pitchFamily="34" charset="0"/>
                </a:rPr>
                <a:t>请求报文并发送，</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报文的目的</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MAC S</a:t>
              </a:r>
              <a:r>
                <a:rPr lang="zh-CN" altLang="en-US" sz="1600" dirty="0">
                  <a:solidFill>
                    <a:schemeClr val="tx1"/>
                  </a:solidFill>
                  <a:cs typeface="Arial" panose="020B0604020202020204" pitchFamily="34" charset="0"/>
                </a:rPr>
                <a:t>、源</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MAC A</a:t>
              </a:r>
              <a:r>
                <a:rPr lang="zh-CN" altLang="en-US" sz="1600" dirty="0">
                  <a:solidFill>
                    <a:schemeClr val="tx1"/>
                  </a:solidFill>
                  <a:cs typeface="Arial" panose="020B0604020202020204" pitchFamily="34" charset="0"/>
                </a:rPr>
                <a:t>、源</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1.1.1.2</a:t>
              </a:r>
              <a:r>
                <a:rPr lang="zh-CN" altLang="en-US" sz="1600" dirty="0">
                  <a:solidFill>
                    <a:schemeClr val="tx1"/>
                  </a:solidFill>
                  <a:cs typeface="Arial" panose="020B0604020202020204" pitchFamily="34" charset="0"/>
                </a:rPr>
                <a:t>、目的</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2.1.1.2</a:t>
              </a:r>
              <a:r>
                <a:rPr lang="zh-CN" altLang="en-US" sz="1600" dirty="0">
                  <a:solidFill>
                    <a:schemeClr val="tx1"/>
                  </a:solidFill>
                  <a:cs typeface="Arial" panose="020B0604020202020204" pitchFamily="34" charset="0"/>
                </a:rPr>
                <a:t>；</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endParaRPr lang="zh-CN" altLang="en-US"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4. L3_SW</a:t>
              </a:r>
              <a:r>
                <a:rPr lang="zh-CN" altLang="en-US" sz="1600" dirty="0">
                  <a:solidFill>
                    <a:schemeClr val="tx1"/>
                  </a:solidFill>
                  <a:cs typeface="Arial" panose="020B0604020202020204" pitchFamily="34" charset="0"/>
                </a:rPr>
                <a:t>收到报文后，首先根据报文的源</a:t>
              </a:r>
              <a:r>
                <a:rPr lang="en-US" altLang="zh-CN" sz="1600" dirty="0">
                  <a:solidFill>
                    <a:schemeClr val="tx1"/>
                  </a:solidFill>
                  <a:cs typeface="Arial" panose="020B0604020202020204" pitchFamily="34" charset="0"/>
                </a:rPr>
                <a:t>MAC+VID</a:t>
              </a:r>
              <a:r>
                <a:rPr lang="zh-CN" altLang="en-US" sz="1600" dirty="0">
                  <a:solidFill>
                    <a:schemeClr val="tx1"/>
                  </a:solidFill>
                  <a:cs typeface="Arial" panose="020B0604020202020204" pitchFamily="34" charset="0"/>
                </a:rPr>
                <a:t>（即</a:t>
              </a:r>
              <a:r>
                <a:rPr lang="en-US" altLang="zh-CN" sz="1600" dirty="0">
                  <a:solidFill>
                    <a:schemeClr val="tx1"/>
                  </a:solidFill>
                  <a:cs typeface="Arial" panose="020B0604020202020204" pitchFamily="34" charset="0"/>
                </a:rPr>
                <a:t>VLAN ID</a:t>
              </a:r>
              <a:r>
                <a:rPr lang="zh-CN" altLang="en-US" sz="1600" dirty="0">
                  <a:solidFill>
                    <a:schemeClr val="tx1"/>
                  </a:solidFill>
                  <a:cs typeface="Arial" panose="020B0604020202020204" pitchFamily="34" charset="0"/>
                </a:rPr>
                <a:t>）更新</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地址表。</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然后，根据报文的目的</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VID</a:t>
              </a:r>
              <a:r>
                <a:rPr lang="zh-CN" altLang="en-US" sz="1600" dirty="0">
                  <a:solidFill>
                    <a:schemeClr val="tx1"/>
                  </a:solidFill>
                  <a:cs typeface="Arial" panose="020B0604020202020204" pitchFamily="34" charset="0"/>
                </a:rPr>
                <a:t>查找</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地址表，发现匹配了自己三层接口</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的表项。</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这里说明一下，三层交换机为</a:t>
              </a:r>
              <a:r>
                <a:rPr lang="en-US" altLang="zh-CN" sz="1600" dirty="0">
                  <a:solidFill>
                    <a:schemeClr val="tx1"/>
                  </a:solidFill>
                  <a:cs typeface="Arial" panose="020B0604020202020204" pitchFamily="34" charset="0"/>
                </a:rPr>
                <a:t>VLAN</a:t>
              </a:r>
              <a:r>
                <a:rPr lang="zh-CN" altLang="en-US" sz="1600" dirty="0">
                  <a:solidFill>
                    <a:schemeClr val="tx1"/>
                  </a:solidFill>
                  <a:cs typeface="Arial" panose="020B0604020202020204" pitchFamily="34" charset="0"/>
                </a:rPr>
                <a:t>配置三层接口</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后，会在交换芯片的</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地址表中添</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加三层接口</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VID</a:t>
              </a:r>
              <a:r>
                <a:rPr lang="zh-CN" altLang="en-US" sz="1600" dirty="0">
                  <a:solidFill>
                    <a:schemeClr val="tx1"/>
                  </a:solidFill>
                  <a:cs typeface="Arial" panose="020B0604020202020204" pitchFamily="34" charset="0"/>
                </a:rPr>
                <a:t>的表项，并且为表项的三层转发标志置位。当报文的目的</a:t>
              </a:r>
              <a:r>
                <a:rPr lang="en-US" altLang="zh-CN" sz="1600" dirty="0">
                  <a:solidFill>
                    <a:schemeClr val="tx1"/>
                  </a:solidFill>
                  <a:cs typeface="Arial" panose="020B0604020202020204" pitchFamily="34" charset="0"/>
                </a:rPr>
                <a:t>MAC</a:t>
              </a:r>
              <a:r>
                <a:rPr lang="zh-CN" altLang="en-US" sz="1600" dirty="0">
                  <a:solidFill>
                    <a:schemeClr val="tx1"/>
                  </a:solidFill>
                  <a:cs typeface="Arial" panose="020B0604020202020204" pitchFamily="34" charset="0"/>
                </a:rPr>
                <a:t>匹配</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这样的表项以后，说明需要作三层转发，于是继续查找交换芯片的三层表项；</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endParaRPr lang="zh-CN" altLang="en-US"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5. </a:t>
              </a:r>
              <a:r>
                <a:rPr lang="zh-CN" altLang="en-US" sz="1600" dirty="0">
                  <a:solidFill>
                    <a:schemeClr val="tx1"/>
                  </a:solidFill>
                  <a:cs typeface="Arial" panose="020B0604020202020204" pitchFamily="34" charset="0"/>
                </a:rPr>
                <a:t>交换芯片根据报文的目的</a:t>
              </a: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去查找其三层表项，由于之前未建立任何表项，</a:t>
              </a:r>
              <a:endParaRPr lang="en-US" altLang="zh-CN" sz="1600" dirty="0">
                <a:solidFill>
                  <a:schemeClr val="tx1"/>
                </a:solidFill>
                <a:cs typeface="Arial" panose="020B0604020202020204" pitchFamily="34" charset="0"/>
              </a:endParaRPr>
            </a:p>
            <a:p>
              <a:pPr marL="0" lvl="0" indent="0" defTabSz="802005" eaLnBrk="1" hangingPunct="1">
                <a:spcBef>
                  <a:spcPct val="0"/>
                </a:spcBef>
                <a:buFontTx/>
                <a:buNone/>
              </a:pPr>
              <a:r>
                <a:rPr lang="en-US" altLang="zh-CN" sz="1600" dirty="0">
                  <a:solidFill>
                    <a:schemeClr val="tx1"/>
                  </a:solidFill>
                  <a:cs typeface="Arial" panose="020B0604020202020204" pitchFamily="34" charset="0"/>
                </a:rPr>
                <a:t>     </a:t>
              </a:r>
              <a:r>
                <a:rPr lang="zh-CN" altLang="en-US" sz="1600" dirty="0">
                  <a:solidFill>
                    <a:schemeClr val="tx1"/>
                  </a:solidFill>
                  <a:cs typeface="Arial" panose="020B0604020202020204" pitchFamily="34" charset="0"/>
                </a:rPr>
                <a:t>因此查找失败，于是将报文送到</a:t>
              </a:r>
              <a:r>
                <a:rPr lang="en-US" altLang="zh-CN" sz="1600" dirty="0">
                  <a:solidFill>
                    <a:schemeClr val="tx1"/>
                  </a:solidFill>
                  <a:cs typeface="Arial" panose="020B0604020202020204" pitchFamily="34" charset="0"/>
                </a:rPr>
                <a:t>CPU</a:t>
              </a:r>
              <a:r>
                <a:rPr lang="zh-CN" altLang="en-US" sz="1600" dirty="0">
                  <a:solidFill>
                    <a:schemeClr val="tx1"/>
                  </a:solidFill>
                  <a:cs typeface="Arial" panose="020B0604020202020204" pitchFamily="34" charset="0"/>
                </a:rPr>
                <a:t>去进行软件处理；</a:t>
              </a:r>
              <a:endParaRPr lang="zh-CN" altLang="en-US" sz="1600" dirty="0">
                <a:solidFill>
                  <a:schemeClr val="tx1"/>
                </a:solidFill>
                <a:cs typeface="Arial" panose="020B0604020202020204" pitchFamily="34" charset="0"/>
              </a:endParaRPr>
            </a:p>
            <a:p>
              <a:pPr marL="0" lvl="0" indent="0" defTabSz="802005" eaLnBrk="1" hangingPunct="1">
                <a:buFontTx/>
                <a:buNone/>
              </a:pPr>
              <a:endParaRPr lang="en-US" altLang="zh-CN" sz="1600" b="1" dirty="0">
                <a:solidFill>
                  <a:schemeClr val="tx1"/>
                </a:solidFill>
                <a:ea typeface="Arial" panose="020B0604020202020204" pitchFamily="34"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39938" name="组合 12"/>
          <p:cNvGrpSpPr/>
          <p:nvPr/>
        </p:nvGrpSpPr>
        <p:grpSpPr>
          <a:xfrm>
            <a:off x="-76200" y="82550"/>
            <a:ext cx="9525000" cy="6215063"/>
            <a:chOff x="1201738" y="849313"/>
            <a:chExt cx="7656512" cy="5724525"/>
          </a:xfrm>
        </p:grpSpPr>
        <p:grpSp>
          <p:nvGrpSpPr>
            <p:cNvPr id="39939" name="Gruppe 392"/>
            <p:cNvGrpSpPr/>
            <p:nvPr/>
          </p:nvGrpSpPr>
          <p:grpSpPr>
            <a:xfrm>
              <a:off x="1201738" y="849313"/>
              <a:ext cx="7656512" cy="5724525"/>
              <a:chOff x="3390900" y="1257296"/>
              <a:chExt cx="2577193" cy="5257804"/>
            </a:xfrm>
          </p:grpSpPr>
          <p:sp>
            <p:nvSpPr>
              <p:cNvPr id="7" name="Rektangel 25"/>
              <p:cNvSpPr>
                <a:spLocks noChangeArrowheads="1"/>
              </p:cNvSpPr>
              <p:nvPr/>
            </p:nvSpPr>
            <p:spPr bwMode="auto">
              <a:xfrm>
                <a:off x="3390900" y="1257296"/>
                <a:ext cx="2574186" cy="5257804"/>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8" name="Rektangel 25"/>
              <p:cNvSpPr/>
              <p:nvPr/>
            </p:nvSpPr>
            <p:spPr bwMode="auto">
              <a:xfrm>
                <a:off x="3393907" y="1257296"/>
                <a:ext cx="2574186" cy="147729"/>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14343" name="Rektangel 150"/>
            <p:cNvSpPr>
              <a:spLocks noChangeArrowheads="1"/>
            </p:cNvSpPr>
            <p:nvPr/>
          </p:nvSpPr>
          <p:spPr bwMode="auto">
            <a:xfrm>
              <a:off x="1262990" y="1124207"/>
              <a:ext cx="7443406" cy="524492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t>PC A </a:t>
              </a:r>
              <a:r>
                <a:rPr kumimoji="0" lang="en-US" altLang="zh-CN" sz="16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t>ping PC B</a:t>
              </a:r>
              <a:r>
                <a:rPr kumimoji="0" lang="zh-CN" altLang="en-US" sz="1600" b="1" i="0" u="none" strike="noStrike" kern="1200" cap="none" spc="0" normalizeH="0" baseline="0" noProof="1">
                  <a:ln>
                    <a:noFill/>
                  </a:ln>
                  <a:solidFill>
                    <a:schemeClr val="tx1"/>
                  </a:solidFill>
                  <a:effectLst/>
                  <a:uLnTx/>
                  <a:uFillTx/>
                  <a:latin typeface="+mn-ea"/>
                  <a:ea typeface="+mn-ea"/>
                  <a:cs typeface="Arial" panose="020B0604020202020204" pitchFamily="34" charset="0"/>
                </a:rPr>
                <a:t>流程（组网</a:t>
              </a:r>
              <a:r>
                <a:rPr kumimoji="0" lang="en-US" altLang="zh-CN" sz="1600" b="1" i="0" u="none" strike="noStrike" kern="1200" cap="none" spc="0" normalizeH="0" baseline="0" noProof="1">
                  <a:ln>
                    <a:noFill/>
                  </a:ln>
                  <a:solidFill>
                    <a:schemeClr val="tx1"/>
                  </a:solidFill>
                  <a:effectLst/>
                  <a:uLnTx/>
                  <a:uFillTx/>
                  <a:latin typeface="+mn-ea"/>
                  <a:ea typeface="+mn-ea"/>
                  <a:cs typeface="Arial" panose="020B0604020202020204" pitchFamily="34" charset="0"/>
                </a:rPr>
                <a:t>1</a:t>
              </a:r>
              <a:r>
                <a:rPr kumimoji="0" lang="zh-CN" altLang="en-US" sz="1600" b="1" i="0" u="none" strike="noStrike" kern="1200" cap="none" spc="0" normalizeH="0" baseline="0" noProof="1">
                  <a:ln>
                    <a:noFill/>
                  </a:ln>
                  <a:solidFill>
                    <a:schemeClr val="tx1"/>
                  </a:solidFill>
                  <a:effectLst/>
                  <a:uLnTx/>
                  <a:uFillTx/>
                  <a:latin typeface="+mn-ea"/>
                  <a:ea typeface="+mn-ea"/>
                  <a:cs typeface="Arial" panose="020B0604020202020204" pitchFamily="34" charset="0"/>
                </a:rPr>
                <a:t>第二部分）：</a:t>
              </a:r>
              <a:endParaRPr kumimoji="0" lang="en-US" altLang="zh-CN" sz="1600" b="1"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sz="1000" b="1"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6. 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根据报文的目的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去查找其软件路由表，发现匹配了一个直连网段（</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对应的网</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段），于是继续查找其软件</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表，仍然查找失败。然后</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L3_SW</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会在目的网段对应的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VLAN </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3</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的所有端口发送请求地址</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2.1.1.2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对应</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请求；</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7. PC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收到</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L3_SW</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发送的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请求后，检查发现被请求</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是自己的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，因此发送</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应答并</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将自己的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）包含在其中。同时，将</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L3_SW</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与</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的对应关系</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2.1.1.1&lt;==&gt;MAC S</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）记录到自己的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表中去；</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8. L3_SW</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收到</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应答后，将其</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对应关系（</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2.1.1.2&lt;==&gt;MAC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）记录到自己</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表中去，并将</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A</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ICMP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请求报文发送给</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，报文的目的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修改为</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），源</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修改为自己的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 S</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）。同时，在交换芯片的三层表项中根据刚</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得到的三层转发信息添加表项（内容包括</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、出口</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VLAN</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、出端口），这样后续的</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PC A</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发往</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的报文就可以通过该硬件三层表项直接转发了；</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9. PC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收到</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L3_SW</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转发过来的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ICMP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请求报文以后，回应</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ICMP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应答给</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A</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ICMP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应答报文的</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转发过程与前面类似，只是由于</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L3_SW</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在之前已经得到</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A</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对应关系了，也同</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时在交换芯片中添加了相关三层表项，因此这个报文直接由交换芯片硬件转发给</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A</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这样，后续的往返报文都经过查</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查三层转发表的过程由交换芯片直接进行硬件</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转发了。</a:t>
              </a: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endParaRPr kumimoji="0" 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40962" name="组合 62"/>
          <p:cNvGrpSpPr/>
          <p:nvPr/>
        </p:nvGrpSpPr>
        <p:grpSpPr>
          <a:xfrm>
            <a:off x="357188" y="974725"/>
            <a:ext cx="8161337" cy="4802188"/>
            <a:chOff x="357188" y="974807"/>
            <a:chExt cx="8161337" cy="4802699"/>
          </a:xfrm>
        </p:grpSpPr>
        <p:pic>
          <p:nvPicPr>
            <p:cNvPr id="40963" name="Picture 2"/>
            <p:cNvPicPr>
              <a:picLocks noChangeAspect="1"/>
            </p:cNvPicPr>
            <p:nvPr/>
          </p:nvPicPr>
          <p:blipFill>
            <a:blip r:embed="rId1"/>
            <a:stretch>
              <a:fillRect/>
            </a:stretch>
          </p:blipFill>
          <p:spPr>
            <a:xfrm>
              <a:off x="395403" y="3639651"/>
              <a:ext cx="933450" cy="933450"/>
            </a:xfrm>
            <a:prstGeom prst="rect">
              <a:avLst/>
            </a:prstGeom>
            <a:noFill/>
            <a:ln w="9525">
              <a:noFill/>
            </a:ln>
          </p:spPr>
        </p:pic>
        <p:pic>
          <p:nvPicPr>
            <p:cNvPr id="40964" name="Picture 2"/>
            <p:cNvPicPr>
              <a:picLocks noChangeAspect="1"/>
            </p:cNvPicPr>
            <p:nvPr/>
          </p:nvPicPr>
          <p:blipFill>
            <a:blip r:embed="rId1"/>
            <a:stretch>
              <a:fillRect/>
            </a:stretch>
          </p:blipFill>
          <p:spPr>
            <a:xfrm>
              <a:off x="7092950" y="3611070"/>
              <a:ext cx="933450" cy="933450"/>
            </a:xfrm>
            <a:prstGeom prst="rect">
              <a:avLst/>
            </a:prstGeom>
            <a:noFill/>
            <a:ln w="9525">
              <a:noFill/>
            </a:ln>
          </p:spPr>
        </p:pic>
        <p:cxnSp>
          <p:nvCxnSpPr>
            <p:cNvPr id="39" name="肘形连接符 38"/>
            <p:cNvCxnSpPr>
              <a:stCxn id="40996" idx="3"/>
              <a:endCxn id="40969" idx="1"/>
            </p:cNvCxnSpPr>
            <p:nvPr/>
          </p:nvCxnSpPr>
          <p:spPr>
            <a:xfrm>
              <a:off x="3376613" y="2664087"/>
              <a:ext cx="1462087" cy="31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90" name="Rektangel 150"/>
            <p:cNvSpPr>
              <a:spLocks noChangeArrowheads="1"/>
            </p:cNvSpPr>
            <p:nvPr/>
          </p:nvSpPr>
          <p:spPr bwMode="auto">
            <a:xfrm>
              <a:off x="357188" y="2840318"/>
              <a:ext cx="1085850" cy="87163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A</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A</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 1.1.1.2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GW: 1.1.1.1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40967" name="Group 58"/>
            <p:cNvGrpSpPr/>
            <p:nvPr/>
          </p:nvGrpSpPr>
          <p:grpSpPr>
            <a:xfrm>
              <a:off x="585788" y="1009650"/>
              <a:ext cx="4129086" cy="580355"/>
              <a:chOff x="5491163" y="5283200"/>
              <a:chExt cx="1847850" cy="1055688"/>
            </a:xfrm>
          </p:grpSpPr>
          <p:sp>
            <p:nvSpPr>
              <p:cNvPr id="41015" name="Rectangle 48"/>
              <p:cNvSpPr/>
              <p:nvPr/>
            </p:nvSpPr>
            <p:spPr>
              <a:xfrm>
                <a:off x="5491163" y="5283200"/>
                <a:ext cx="1847850" cy="1055688"/>
              </a:xfrm>
              <a:prstGeom prst="rect">
                <a:avLst/>
              </a:prstGeom>
              <a:gradFill rotWithShape="1">
                <a:gsLst>
                  <a:gs pos="0">
                    <a:srgbClr val="74F4FF"/>
                  </a:gs>
                  <a:gs pos="100000">
                    <a:srgbClr val="208ECD"/>
                  </a:gs>
                </a:gsLst>
                <a:lin ang="5400000" scaled="1"/>
                <a:tileRect/>
              </a:gradFill>
              <a:ln w="9525" cap="flat" cmpd="sng">
                <a:solidFill>
                  <a:srgbClr val="208ECD"/>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u="sng" dirty="0">
                  <a:solidFill>
                    <a:srgbClr val="FFFFFF"/>
                  </a:solidFill>
                  <a:latin typeface="Calibri" panose="020F0502020204030204" pitchFamily="34" charset="0"/>
                  <a:ea typeface="宋体" panose="02010600030101010101" pitchFamily="2" charset="-122"/>
                </a:endParaRPr>
              </a:p>
            </p:txBody>
          </p:sp>
          <p:sp>
            <p:nvSpPr>
              <p:cNvPr id="37" name="Rectangle 18"/>
              <p:cNvSpPr>
                <a:spLocks noChangeArrowheads="1"/>
              </p:cNvSpPr>
              <p:nvPr/>
            </p:nvSpPr>
            <p:spPr bwMode="auto">
              <a:xfrm>
                <a:off x="5524035" y="5304027"/>
                <a:ext cx="1797368" cy="856526"/>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ln>
              <a:effectLst>
                <a:outerShdw dist="23000" dir="5400000" rotWithShape="0">
                  <a:srgbClr val="808080">
                    <a:alpha val="34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grpSp>
        <p:sp>
          <p:nvSpPr>
            <p:cNvPr id="38" name="Text Box 52"/>
            <p:cNvSpPr txBox="1">
              <a:spLocks noChangeArrowheads="1"/>
            </p:cNvSpPr>
            <p:nvPr/>
          </p:nvSpPr>
          <p:spPr bwMode="gray">
            <a:xfrm>
              <a:off x="679450" y="1141513"/>
              <a:ext cx="3930650" cy="308008"/>
            </a:xfrm>
            <a:prstGeom prst="rect">
              <a:avLst/>
            </a:prstGeom>
            <a:noFill/>
            <a:ln w="9525">
              <a:noFill/>
              <a:miter lim="800000"/>
            </a:ln>
          </p:spPr>
          <p:txBody>
            <a:bodyPr>
              <a:spAutoFit/>
            </a:bodyPr>
            <a:lstStyle/>
            <a:p>
              <a:pPr marR="0" defTabSz="802005" eaLnBrk="1" hangingPunct="1">
                <a:spcBef>
                  <a:spcPct val="20000"/>
                </a:spcBef>
                <a:buClrTx/>
                <a:buSzTx/>
                <a:buFontTx/>
                <a:buNone/>
                <a:defRPr/>
              </a:pPr>
              <a:r>
                <a:rPr kumimoji="0" lang="zh-CN" altLang="en-US" sz="1400" kern="1200" cap="none" spc="0" normalizeH="0" baseline="0" noProof="1">
                  <a:solidFill>
                    <a:srgbClr val="080808"/>
                  </a:solidFill>
                  <a:latin typeface="+mn-ea"/>
                  <a:ea typeface="+mn-ea"/>
                  <a:cs typeface="Arial" panose="020B0604020202020204" pitchFamily="34" charset="0"/>
                </a:rPr>
                <a:t>组网</a:t>
              </a:r>
              <a:r>
                <a:rPr kumimoji="0" lang="en-US" altLang="zh-CN" sz="1400" kern="1200" cap="none" spc="0" normalizeH="0" baseline="0" noProof="1">
                  <a:solidFill>
                    <a:srgbClr val="080808"/>
                  </a:solidFill>
                  <a:latin typeface="+mn-ea"/>
                  <a:ea typeface="+mn-ea"/>
                  <a:cs typeface="Arial" panose="020B0604020202020204" pitchFamily="34" charset="0"/>
                </a:rPr>
                <a:t>2</a:t>
              </a:r>
              <a:r>
                <a:rPr kumimoji="0" lang="zh-CN" altLang="en-US" sz="1400" kern="1200" cap="none" spc="0" normalizeH="0" baseline="0" noProof="1">
                  <a:solidFill>
                    <a:srgbClr val="080808"/>
                  </a:solidFill>
                  <a:latin typeface="+mn-ea"/>
                  <a:ea typeface="+mn-ea"/>
                  <a:cs typeface="Arial" panose="020B0604020202020204" pitchFamily="34" charset="0"/>
                </a:rPr>
                <a:t>： </a:t>
              </a:r>
              <a:r>
                <a:rPr kumimoji="0" lang="en-US" altLang="zh-CN" sz="1400" kern="1200" cap="none" spc="0" normalizeH="0" baseline="0" noProof="1">
                  <a:solidFill>
                    <a:srgbClr val="080808"/>
                  </a:solidFill>
                  <a:latin typeface="+mn-ea"/>
                  <a:ea typeface="+mn-ea"/>
                  <a:cs typeface="Arial" panose="020B0604020202020204" pitchFamily="34" charset="0"/>
                </a:rPr>
                <a:t>PC A</a:t>
              </a:r>
              <a:r>
                <a:rPr kumimoji="0" lang="zh-CN" altLang="en-US" sz="1400" kern="1200" cap="none" spc="0" normalizeH="0" baseline="0" noProof="1">
                  <a:solidFill>
                    <a:srgbClr val="080808"/>
                  </a:solidFill>
                  <a:latin typeface="+mn-ea"/>
                  <a:ea typeface="+mn-ea"/>
                  <a:cs typeface="Arial" panose="020B0604020202020204" pitchFamily="34" charset="0"/>
                </a:rPr>
                <a:t>与</a:t>
              </a:r>
              <a:r>
                <a:rPr kumimoji="0" lang="en-US" altLang="zh-CN" sz="1400" kern="1200" cap="none" spc="0" normalizeH="0" baseline="0" noProof="1">
                  <a:solidFill>
                    <a:srgbClr val="080808"/>
                  </a:solidFill>
                  <a:latin typeface="+mn-ea"/>
                  <a:ea typeface="+mn-ea"/>
                  <a:cs typeface="Arial" panose="020B0604020202020204" pitchFamily="34" charset="0"/>
                </a:rPr>
                <a:t>PC B</a:t>
              </a:r>
              <a:r>
                <a:rPr kumimoji="0" lang="zh-CN" altLang="en-US" sz="1400" kern="1200" cap="none" spc="0" normalizeH="0" baseline="0" noProof="1">
                  <a:solidFill>
                    <a:srgbClr val="080808"/>
                  </a:solidFill>
                  <a:latin typeface="+mn-ea"/>
                  <a:ea typeface="+mn-ea"/>
                  <a:cs typeface="Arial" panose="020B0604020202020204" pitchFamily="34" charset="0"/>
                </a:rPr>
                <a:t>通过多台三层交换机相连</a:t>
              </a:r>
              <a:endParaRPr kumimoji="0" lang="en-US" sz="1400" kern="1200" cap="none" spc="0" normalizeH="0" baseline="0" noProof="1">
                <a:solidFill>
                  <a:srgbClr val="080808"/>
                </a:solidFill>
                <a:latin typeface="+mn-ea"/>
                <a:ea typeface="+mn-ea"/>
                <a:cs typeface="Arial" panose="020B0604020202020204" pitchFamily="34" charset="0"/>
              </a:endParaRPr>
            </a:p>
          </p:txBody>
        </p:sp>
        <p:pic>
          <p:nvPicPr>
            <p:cNvPr id="40969" name="Picture 14"/>
            <p:cNvPicPr>
              <a:picLocks noChangeAspect="1"/>
            </p:cNvPicPr>
            <p:nvPr/>
          </p:nvPicPr>
          <p:blipFill>
            <a:blip r:embed="rId2"/>
            <a:stretch>
              <a:fillRect/>
            </a:stretch>
          </p:blipFill>
          <p:spPr>
            <a:xfrm>
              <a:off x="4838700" y="2324216"/>
              <a:ext cx="631479" cy="685800"/>
            </a:xfrm>
            <a:prstGeom prst="rect">
              <a:avLst/>
            </a:prstGeom>
            <a:noFill/>
            <a:ln w="9525">
              <a:noFill/>
            </a:ln>
          </p:spPr>
        </p:pic>
        <p:sp>
          <p:nvSpPr>
            <p:cNvPr id="43" name="Rektangel 150"/>
            <p:cNvSpPr>
              <a:spLocks noChangeArrowheads="1"/>
            </p:cNvSpPr>
            <p:nvPr/>
          </p:nvSpPr>
          <p:spPr bwMode="auto">
            <a:xfrm>
              <a:off x="7092950" y="2814916"/>
              <a:ext cx="1085850" cy="87163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PC B</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B</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IP: 2.1.1.2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GW: 2.1.1.1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4" name="Rektangel 150"/>
            <p:cNvSpPr>
              <a:spLocks noChangeArrowheads="1"/>
            </p:cNvSpPr>
            <p:nvPr/>
          </p:nvSpPr>
          <p:spPr bwMode="auto">
            <a:xfrm>
              <a:off x="4806950" y="1882954"/>
              <a:ext cx="795338" cy="46359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L3_SW2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S2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6" name="Rektangel 150"/>
            <p:cNvSpPr>
              <a:spLocks noChangeArrowheads="1"/>
            </p:cNvSpPr>
            <p:nvPr/>
          </p:nvSpPr>
          <p:spPr bwMode="auto">
            <a:xfrm>
              <a:off x="1516063" y="3097521"/>
              <a:ext cx="795337" cy="26196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7" name="Rektangel 150"/>
            <p:cNvSpPr>
              <a:spLocks noChangeArrowheads="1"/>
            </p:cNvSpPr>
            <p:nvPr/>
          </p:nvSpPr>
          <p:spPr bwMode="auto">
            <a:xfrm>
              <a:off x="2143125" y="2552950"/>
              <a:ext cx="793750" cy="261966"/>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1.1.1.1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8" name="Rektangel 150"/>
            <p:cNvSpPr>
              <a:spLocks noChangeArrowheads="1"/>
            </p:cNvSpPr>
            <p:nvPr/>
          </p:nvSpPr>
          <p:spPr bwMode="auto">
            <a:xfrm>
              <a:off x="5476875" y="2533898"/>
              <a:ext cx="793750" cy="261966"/>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2.1.1.1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 name="椭圆 48"/>
            <p:cNvSpPr/>
            <p:nvPr/>
          </p:nvSpPr>
          <p:spPr>
            <a:xfrm rot="19014613">
              <a:off x="949325" y="2964157"/>
              <a:ext cx="2343150" cy="736678"/>
            </a:xfrm>
            <a:prstGeom prst="ellipse">
              <a:avLst/>
            </a:prstGeom>
            <a:solidFill>
              <a:srgbClr val="7030A0">
                <a:alpha val="15000"/>
              </a:srgb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椭圆 50"/>
            <p:cNvSpPr/>
            <p:nvPr/>
          </p:nvSpPr>
          <p:spPr>
            <a:xfrm rot="2201116">
              <a:off x="5106988" y="2973683"/>
              <a:ext cx="2343150" cy="738266"/>
            </a:xfrm>
            <a:prstGeom prst="ellipse">
              <a:avLst/>
            </a:prstGeom>
            <a:solidFill>
              <a:srgbClr val="FFC000">
                <a:alpha val="15000"/>
              </a:srgb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Rektangel 150"/>
            <p:cNvSpPr>
              <a:spLocks noChangeArrowheads="1"/>
            </p:cNvSpPr>
            <p:nvPr/>
          </p:nvSpPr>
          <p:spPr bwMode="auto">
            <a:xfrm>
              <a:off x="6102350" y="3097521"/>
              <a:ext cx="793750" cy="26196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3</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 name="矩形 54"/>
            <p:cNvSpPr/>
            <p:nvPr/>
          </p:nvSpPr>
          <p:spPr>
            <a:xfrm>
              <a:off x="1420813" y="4801089"/>
              <a:ext cx="833437" cy="32706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6" name="矩形 55"/>
            <p:cNvSpPr/>
            <p:nvPr/>
          </p:nvSpPr>
          <p:spPr>
            <a:xfrm>
              <a:off x="1420813" y="5128149"/>
              <a:ext cx="1666875" cy="32706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7" name="矩形 56"/>
            <p:cNvSpPr/>
            <p:nvPr/>
          </p:nvSpPr>
          <p:spPr>
            <a:xfrm>
              <a:off x="1422400" y="5450446"/>
              <a:ext cx="1665288" cy="32706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0981" name="TextBox 57"/>
            <p:cNvSpPr txBox="1"/>
            <p:nvPr/>
          </p:nvSpPr>
          <p:spPr>
            <a:xfrm>
              <a:off x="1500445" y="4859427"/>
              <a:ext cx="810281"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S1</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0982" name="TextBox 58"/>
            <p:cNvSpPr txBox="1"/>
            <p:nvPr/>
          </p:nvSpPr>
          <p:spPr>
            <a:xfrm>
              <a:off x="1780696" y="5166317"/>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SIP:  1.1.1.2</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60" name="矩形 59"/>
            <p:cNvSpPr/>
            <p:nvPr/>
          </p:nvSpPr>
          <p:spPr>
            <a:xfrm>
              <a:off x="2255838" y="4805853"/>
              <a:ext cx="831850" cy="322296"/>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0984" name="TextBox 61"/>
            <p:cNvSpPr txBox="1"/>
            <p:nvPr/>
          </p:nvSpPr>
          <p:spPr>
            <a:xfrm>
              <a:off x="2332250" y="4849188"/>
              <a:ext cx="70694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A</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0985" name="TextBox 63"/>
            <p:cNvSpPr txBox="1"/>
            <p:nvPr/>
          </p:nvSpPr>
          <p:spPr>
            <a:xfrm>
              <a:off x="1782328" y="5502360"/>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DIP:  2.1.1.2</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65" name="矩形 64"/>
            <p:cNvSpPr/>
            <p:nvPr/>
          </p:nvSpPr>
          <p:spPr>
            <a:xfrm>
              <a:off x="5429250" y="4802677"/>
              <a:ext cx="833438" cy="32547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66" name="矩形 65"/>
            <p:cNvSpPr/>
            <p:nvPr/>
          </p:nvSpPr>
          <p:spPr>
            <a:xfrm>
              <a:off x="5429250" y="5128149"/>
              <a:ext cx="1666875" cy="32706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67" name="矩形 66"/>
            <p:cNvSpPr/>
            <p:nvPr/>
          </p:nvSpPr>
          <p:spPr>
            <a:xfrm>
              <a:off x="5421313" y="5452033"/>
              <a:ext cx="1674812" cy="325473"/>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0989" name="TextBox 67"/>
            <p:cNvSpPr txBox="1"/>
            <p:nvPr/>
          </p:nvSpPr>
          <p:spPr>
            <a:xfrm>
              <a:off x="5509183" y="4860141"/>
              <a:ext cx="706467"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B</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0990" name="TextBox 68"/>
            <p:cNvSpPr txBox="1"/>
            <p:nvPr/>
          </p:nvSpPr>
          <p:spPr>
            <a:xfrm>
              <a:off x="5789434" y="5167031"/>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SIP:  1.1.1.2</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70" name="矩形 69"/>
            <p:cNvSpPr/>
            <p:nvPr/>
          </p:nvSpPr>
          <p:spPr>
            <a:xfrm>
              <a:off x="6264275" y="4805853"/>
              <a:ext cx="831850" cy="323884"/>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0992" name="TextBox 70"/>
            <p:cNvSpPr txBox="1"/>
            <p:nvPr/>
          </p:nvSpPr>
          <p:spPr>
            <a:xfrm>
              <a:off x="6340988" y="4849902"/>
              <a:ext cx="7556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S2</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0993" name="TextBox 71"/>
            <p:cNvSpPr txBox="1"/>
            <p:nvPr/>
          </p:nvSpPr>
          <p:spPr>
            <a:xfrm>
              <a:off x="5791066" y="5503074"/>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DIP:  2.1.1.2</a:t>
              </a:r>
              <a:endParaRPr lang="zh-CN" altLang="en-US" sz="1000" dirty="0">
                <a:solidFill>
                  <a:schemeClr val="tx1"/>
                </a:solidFill>
                <a:latin typeface="Arial" panose="020B0604020202020204" pitchFamily="34" charset="0"/>
                <a:ea typeface="宋体" panose="02010600030101010101" pitchFamily="2" charset="-122"/>
              </a:endParaRPr>
            </a:p>
          </p:txBody>
        </p:sp>
        <p:cxnSp>
          <p:nvCxnSpPr>
            <p:cNvPr id="74" name="直接箭头连接符 73"/>
            <p:cNvCxnSpPr/>
            <p:nvPr/>
          </p:nvCxnSpPr>
          <p:spPr>
            <a:xfrm rot="5400000" flipH="1" flipV="1">
              <a:off x="1562840" y="3623885"/>
              <a:ext cx="1012933" cy="9858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直接箭头连接符 74"/>
            <p:cNvCxnSpPr/>
            <p:nvPr/>
          </p:nvCxnSpPr>
          <p:spPr>
            <a:xfrm>
              <a:off x="5602288" y="3638915"/>
              <a:ext cx="1303337" cy="10018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40996" name="Picture 14"/>
            <p:cNvPicPr>
              <a:picLocks noChangeAspect="1"/>
            </p:cNvPicPr>
            <p:nvPr/>
          </p:nvPicPr>
          <p:blipFill>
            <a:blip r:embed="rId2"/>
            <a:stretch>
              <a:fillRect/>
            </a:stretch>
          </p:blipFill>
          <p:spPr>
            <a:xfrm>
              <a:off x="2744527" y="2321510"/>
              <a:ext cx="631479" cy="685800"/>
            </a:xfrm>
            <a:prstGeom prst="rect">
              <a:avLst/>
            </a:prstGeom>
            <a:noFill/>
            <a:ln w="9525">
              <a:noFill/>
            </a:ln>
          </p:spPr>
        </p:pic>
        <p:cxnSp>
          <p:nvCxnSpPr>
            <p:cNvPr id="79" name="直接连接符 78"/>
            <p:cNvCxnSpPr>
              <a:stCxn id="40963" idx="3"/>
              <a:endCxn id="40996" idx="1"/>
            </p:cNvCxnSpPr>
            <p:nvPr/>
          </p:nvCxnSpPr>
          <p:spPr>
            <a:xfrm flipV="1">
              <a:off x="1328738" y="2664087"/>
              <a:ext cx="1416050" cy="1441603"/>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直接连接符 80"/>
            <p:cNvCxnSpPr>
              <a:stCxn id="40969" idx="3"/>
              <a:endCxn id="40964" idx="1"/>
            </p:cNvCxnSpPr>
            <p:nvPr/>
          </p:nvCxnSpPr>
          <p:spPr>
            <a:xfrm>
              <a:off x="5470525" y="2667262"/>
              <a:ext cx="1622425" cy="1409850"/>
            </a:xfrm>
            <a:prstGeom prst="line">
              <a:avLst/>
            </a:prstGeom>
          </p:spPr>
          <p:style>
            <a:lnRef idx="2">
              <a:schemeClr val="accent1"/>
            </a:lnRef>
            <a:fillRef idx="0">
              <a:schemeClr val="accent1"/>
            </a:fillRef>
            <a:effectRef idx="1">
              <a:schemeClr val="accent1"/>
            </a:effectRef>
            <a:fontRef idx="minor">
              <a:schemeClr val="tx1"/>
            </a:fontRef>
          </p:style>
        </p:cxnSp>
        <p:sp>
          <p:nvSpPr>
            <p:cNvPr id="84" name="Rektangel 150"/>
            <p:cNvSpPr>
              <a:spLocks noChangeArrowheads="1"/>
            </p:cNvSpPr>
            <p:nvPr/>
          </p:nvSpPr>
          <p:spPr bwMode="auto">
            <a:xfrm>
              <a:off x="2698750" y="1902006"/>
              <a:ext cx="793750" cy="463599"/>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L3_SW1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MAC  S1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5" name="Rektangel 150"/>
            <p:cNvSpPr>
              <a:spLocks noChangeArrowheads="1"/>
            </p:cNvSpPr>
            <p:nvPr/>
          </p:nvSpPr>
          <p:spPr bwMode="auto">
            <a:xfrm>
              <a:off x="3311525" y="2452927"/>
              <a:ext cx="727075" cy="26196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3.1.1.1</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6" name="Rektangel 150"/>
            <p:cNvSpPr>
              <a:spLocks noChangeArrowheads="1"/>
            </p:cNvSpPr>
            <p:nvPr/>
          </p:nvSpPr>
          <p:spPr bwMode="auto">
            <a:xfrm>
              <a:off x="4313238" y="2449752"/>
              <a:ext cx="727075" cy="26196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3.1.1.2</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7" name="Rektangel 150"/>
            <p:cNvSpPr>
              <a:spLocks noChangeArrowheads="1"/>
            </p:cNvSpPr>
            <p:nvPr/>
          </p:nvSpPr>
          <p:spPr bwMode="auto">
            <a:xfrm>
              <a:off x="3768725" y="2722831"/>
              <a:ext cx="795338" cy="26037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rPr>
                <a:t>VLAN 4</a:t>
              </a:r>
              <a:endParaRPr kumimoji="0" lang="en-US" sz="11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8" name="椭圆 87"/>
            <p:cNvSpPr/>
            <p:nvPr/>
          </p:nvSpPr>
          <p:spPr>
            <a:xfrm>
              <a:off x="3244850" y="2271933"/>
              <a:ext cx="1728788" cy="738266"/>
            </a:xfrm>
            <a:prstGeom prst="ellipse">
              <a:avLst/>
            </a:prstGeom>
            <a:solidFill>
              <a:srgbClr val="00B0F0">
                <a:alpha val="15000"/>
              </a:srgbClr>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9" name="矩形 88"/>
            <p:cNvSpPr/>
            <p:nvPr/>
          </p:nvSpPr>
          <p:spPr>
            <a:xfrm>
              <a:off x="3373438" y="3537305"/>
              <a:ext cx="833437" cy="32706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1" name="矩形 90"/>
            <p:cNvSpPr/>
            <p:nvPr/>
          </p:nvSpPr>
          <p:spPr>
            <a:xfrm>
              <a:off x="3373438" y="3864364"/>
              <a:ext cx="1666875" cy="325473"/>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92" name="矩形 91"/>
            <p:cNvSpPr/>
            <p:nvPr/>
          </p:nvSpPr>
          <p:spPr>
            <a:xfrm>
              <a:off x="3375025" y="4186662"/>
              <a:ext cx="1665288" cy="32547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1007" name="TextBox 92"/>
            <p:cNvSpPr txBox="1"/>
            <p:nvPr/>
          </p:nvSpPr>
          <p:spPr>
            <a:xfrm>
              <a:off x="3453552" y="3595031"/>
              <a:ext cx="8318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S2</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1008" name="TextBox 94"/>
            <p:cNvSpPr txBox="1"/>
            <p:nvPr/>
          </p:nvSpPr>
          <p:spPr>
            <a:xfrm>
              <a:off x="3733803" y="3901921"/>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SIP:  1.1.1.2</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96" name="矩形 95"/>
            <p:cNvSpPr/>
            <p:nvPr/>
          </p:nvSpPr>
          <p:spPr>
            <a:xfrm>
              <a:off x="4208463" y="3542068"/>
              <a:ext cx="831850" cy="322296"/>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1010" name="TextBox 96"/>
            <p:cNvSpPr txBox="1"/>
            <p:nvPr/>
          </p:nvSpPr>
          <p:spPr>
            <a:xfrm>
              <a:off x="4285357" y="3584792"/>
              <a:ext cx="833286"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S1</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1011" name="TextBox 97"/>
            <p:cNvSpPr txBox="1"/>
            <p:nvPr/>
          </p:nvSpPr>
          <p:spPr>
            <a:xfrm>
              <a:off x="3735435" y="4237964"/>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DIP:  2.1.1.2</a:t>
              </a:r>
              <a:endParaRPr lang="zh-CN" altLang="en-US" sz="1000" dirty="0">
                <a:solidFill>
                  <a:schemeClr val="tx1"/>
                </a:solidFill>
                <a:latin typeface="Arial" panose="020B0604020202020204" pitchFamily="34" charset="0"/>
                <a:ea typeface="宋体" panose="02010600030101010101" pitchFamily="2" charset="-122"/>
              </a:endParaRPr>
            </a:p>
          </p:txBody>
        </p:sp>
        <p:cxnSp>
          <p:nvCxnSpPr>
            <p:cNvPr id="99" name="直接箭头连接符 98"/>
            <p:cNvCxnSpPr/>
            <p:nvPr/>
          </p:nvCxnSpPr>
          <p:spPr>
            <a:xfrm>
              <a:off x="3529013" y="3283278"/>
              <a:ext cx="131286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 name="矩形标注 103"/>
            <p:cNvSpPr/>
            <p:nvPr/>
          </p:nvSpPr>
          <p:spPr>
            <a:xfrm>
              <a:off x="5602288" y="974807"/>
              <a:ext cx="2916237" cy="1033573"/>
            </a:xfrm>
            <a:prstGeom prst="wedgeRectCallout">
              <a:avLst>
                <a:gd name="adj1" fmla="val -48279"/>
                <a:gd name="adj2" fmla="val 76331"/>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 name="Rektangel 150"/>
            <p:cNvSpPr>
              <a:spLocks noChangeArrowheads="1"/>
            </p:cNvSpPr>
            <p:nvPr/>
          </p:nvSpPr>
          <p:spPr bwMode="auto">
            <a:xfrm>
              <a:off x="5673725" y="1063716"/>
              <a:ext cx="2844800" cy="770020"/>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100" b="0" i="0" u="none" strike="noStrike" kern="1200" cap="none" spc="0" normalizeH="0" baseline="0" noProof="0" dirty="0">
                  <a:ln>
                    <a:noFill/>
                  </a:ln>
                  <a:solidFill>
                    <a:schemeClr val="tx1"/>
                  </a:solidFill>
                  <a:effectLst/>
                  <a:uLnTx/>
                  <a:uFillTx/>
                  <a:latin typeface="+mn-ea"/>
                  <a:ea typeface="+mn-ea"/>
                  <a:cs typeface="+mn-cs"/>
                </a:rPr>
                <a:t>为了描述简洁，我们假设</a:t>
              </a:r>
              <a:r>
                <a:rPr kumimoji="0" lang="en-US" altLang="zh-CN" sz="1100" b="0" i="0" u="none" strike="noStrike" kern="1200" cap="none" spc="0" normalizeH="0" baseline="0" noProof="0" dirty="0">
                  <a:ln>
                    <a:noFill/>
                  </a:ln>
                  <a:solidFill>
                    <a:schemeClr val="tx1"/>
                  </a:solidFill>
                  <a:effectLst/>
                  <a:uLnTx/>
                  <a:uFillTx/>
                  <a:latin typeface="+mn-ea"/>
                  <a:ea typeface="+mn-ea"/>
                  <a:cs typeface="+mn-cs"/>
                </a:rPr>
                <a:t>L3_SW1</a:t>
              </a:r>
              <a:r>
                <a:rPr kumimoji="0" lang="zh-CN" altLang="en-US" sz="1100" b="0" i="0" u="none" strike="noStrike" kern="1200" cap="none" spc="0" normalizeH="0" baseline="0" noProof="0" dirty="0">
                  <a:ln>
                    <a:noFill/>
                  </a:ln>
                  <a:solidFill>
                    <a:schemeClr val="tx1"/>
                  </a:solidFill>
                  <a:effectLst/>
                  <a:uLnTx/>
                  <a:uFillTx/>
                  <a:latin typeface="+mn-ea"/>
                  <a:ea typeface="+mn-ea"/>
                  <a:cs typeface="+mn-cs"/>
                </a:rPr>
                <a:t>上配置了静态路由：</a:t>
              </a:r>
              <a:r>
                <a:rPr kumimoji="0" lang="en-US" altLang="zh-CN" sz="1100" b="0" i="0" u="none" strike="noStrike" kern="1200" cap="none" spc="0" normalizeH="0" baseline="0" noProof="0" dirty="0" err="1">
                  <a:ln>
                    <a:noFill/>
                  </a:ln>
                  <a:solidFill>
                    <a:schemeClr val="tx1"/>
                  </a:solidFill>
                  <a:effectLst/>
                  <a:uLnTx/>
                  <a:uFillTx/>
                  <a:latin typeface="+mn-ea"/>
                  <a:ea typeface="+mn-ea"/>
                  <a:cs typeface="+mn-cs"/>
                </a:rPr>
                <a:t>ip</a:t>
              </a:r>
              <a:r>
                <a:rPr kumimoji="0" lang="en-US" altLang="zh-CN" sz="1100" b="0" i="0" u="none" strike="noStrike" kern="1200" cap="none" spc="0" normalizeH="0" baseline="0" noProof="0" dirty="0">
                  <a:ln>
                    <a:noFill/>
                  </a:ln>
                  <a:solidFill>
                    <a:schemeClr val="tx1"/>
                  </a:solidFill>
                  <a:effectLst/>
                  <a:uLnTx/>
                  <a:uFillTx/>
                  <a:latin typeface="+mn-ea"/>
                  <a:ea typeface="+mn-ea"/>
                  <a:cs typeface="+mn-cs"/>
                </a:rPr>
                <a:t> route 2.1.1.0 255.255.255.0 3.1.1.2</a:t>
              </a:r>
              <a:r>
                <a:rPr kumimoji="0" lang="zh-CN" altLang="en-US" sz="11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100" b="0" i="0" u="none" strike="noStrike" kern="1200" cap="none" spc="0" normalizeH="0" baseline="0" noProof="0" dirty="0">
                  <a:ln>
                    <a:noFill/>
                  </a:ln>
                  <a:solidFill>
                    <a:schemeClr val="tx1"/>
                  </a:solidFill>
                  <a:effectLst/>
                  <a:uLnTx/>
                  <a:uFillTx/>
                  <a:latin typeface="+mn-ea"/>
                  <a:ea typeface="+mn-ea"/>
                  <a:cs typeface="+mn-cs"/>
                </a:rPr>
                <a:t>L3_SW2</a:t>
              </a:r>
              <a:r>
                <a:rPr kumimoji="0" lang="zh-CN" altLang="en-US" sz="1100" b="0" i="0" u="none" strike="noStrike" kern="1200" cap="none" spc="0" normalizeH="0" baseline="0" noProof="0" dirty="0">
                  <a:ln>
                    <a:noFill/>
                  </a:ln>
                  <a:solidFill>
                    <a:schemeClr val="tx1"/>
                  </a:solidFill>
                  <a:effectLst/>
                  <a:uLnTx/>
                  <a:uFillTx/>
                  <a:latin typeface="+mn-ea"/>
                  <a:ea typeface="+mn-ea"/>
                  <a:cs typeface="+mn-cs"/>
                </a:rPr>
                <a:t>上配置了静态路由：</a:t>
              </a:r>
              <a:r>
                <a:rPr kumimoji="0" lang="en-US" altLang="zh-CN" sz="1100" b="0" i="0" u="none" strike="noStrike" kern="1200" cap="none" spc="0" normalizeH="0" baseline="0" noProof="0" dirty="0" err="1">
                  <a:ln>
                    <a:noFill/>
                  </a:ln>
                  <a:solidFill>
                    <a:schemeClr val="tx1"/>
                  </a:solidFill>
                  <a:effectLst/>
                  <a:uLnTx/>
                  <a:uFillTx/>
                  <a:latin typeface="+mn-ea"/>
                  <a:ea typeface="+mn-ea"/>
                  <a:cs typeface="+mn-cs"/>
                </a:rPr>
                <a:t>ip</a:t>
              </a:r>
              <a:r>
                <a:rPr kumimoji="0" lang="en-US" altLang="zh-CN" sz="1100" b="0" i="0" u="none" strike="noStrike" kern="1200" cap="none" spc="0" normalizeH="0" baseline="0" noProof="0" dirty="0">
                  <a:ln>
                    <a:noFill/>
                  </a:ln>
                  <a:solidFill>
                    <a:schemeClr val="tx1"/>
                  </a:solidFill>
                  <a:effectLst/>
                  <a:uLnTx/>
                  <a:uFillTx/>
                  <a:latin typeface="+mn-ea"/>
                  <a:ea typeface="+mn-ea"/>
                  <a:cs typeface="+mn-cs"/>
                </a:rPr>
                <a:t> route 1.1.1.0 255.255.255.0 3.1.1.1</a:t>
              </a:r>
              <a:r>
                <a:rPr kumimoji="0" lang="zh-CN" altLang="en-US" sz="1100" b="0" i="0" u="none" strike="noStrike" kern="1200" cap="none" spc="0" normalizeH="0" baseline="0" noProof="0" dirty="0">
                  <a:ln>
                    <a:noFill/>
                  </a:ln>
                  <a:solidFill>
                    <a:schemeClr val="tx1"/>
                  </a:solidFill>
                  <a:effectLst/>
                  <a:uLnTx/>
                  <a:uFillTx/>
                  <a:latin typeface="+mn-ea"/>
                  <a:ea typeface="+mn-ea"/>
                  <a:cs typeface="+mn-cs"/>
                </a:rPr>
                <a:t>。</a:t>
              </a:r>
              <a:endParaRPr kumimoji="0" lang="en-US" sz="11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41986" name="组合 12"/>
          <p:cNvGrpSpPr/>
          <p:nvPr/>
        </p:nvGrpSpPr>
        <p:grpSpPr>
          <a:xfrm>
            <a:off x="228600" y="152400"/>
            <a:ext cx="8915400" cy="5943600"/>
            <a:chOff x="1201738" y="849313"/>
            <a:chExt cx="7656512" cy="5724525"/>
          </a:xfrm>
        </p:grpSpPr>
        <p:grpSp>
          <p:nvGrpSpPr>
            <p:cNvPr id="41987" name="Gruppe 392"/>
            <p:cNvGrpSpPr/>
            <p:nvPr/>
          </p:nvGrpSpPr>
          <p:grpSpPr>
            <a:xfrm>
              <a:off x="1201738" y="849313"/>
              <a:ext cx="7656512" cy="5724525"/>
              <a:chOff x="3390900" y="1257296"/>
              <a:chExt cx="2577193" cy="5257804"/>
            </a:xfrm>
          </p:grpSpPr>
          <p:sp>
            <p:nvSpPr>
              <p:cNvPr id="7" name="Rektangel 25"/>
              <p:cNvSpPr>
                <a:spLocks noChangeArrowheads="1"/>
              </p:cNvSpPr>
              <p:nvPr/>
            </p:nvSpPr>
            <p:spPr bwMode="auto">
              <a:xfrm>
                <a:off x="3390900" y="1257296"/>
                <a:ext cx="2573981" cy="5257804"/>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8" name="Rektangel 25"/>
              <p:cNvSpPr/>
              <p:nvPr/>
            </p:nvSpPr>
            <p:spPr bwMode="auto">
              <a:xfrm>
                <a:off x="3394112" y="1257296"/>
                <a:ext cx="2573981" cy="147455"/>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14343" name="Rektangel 150"/>
            <p:cNvSpPr>
              <a:spLocks noChangeArrowheads="1"/>
            </p:cNvSpPr>
            <p:nvPr/>
          </p:nvSpPr>
          <p:spPr bwMode="auto">
            <a:xfrm>
              <a:off x="1242638" y="1152052"/>
              <a:ext cx="7443831" cy="438207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t>PC A </a:t>
              </a:r>
              <a:r>
                <a:rPr kumimoji="0" lang="en-US" altLang="zh-CN" sz="16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t>ping PC B</a:t>
              </a:r>
              <a:r>
                <a:rPr kumimoji="0" lang="zh-CN" altLang="en-US" sz="1600" b="1" i="0" u="none" strike="noStrike" kern="1200" cap="none" spc="0" normalizeH="0" baseline="0" noProof="1">
                  <a:ln>
                    <a:noFill/>
                  </a:ln>
                  <a:solidFill>
                    <a:schemeClr val="tx1"/>
                  </a:solidFill>
                  <a:effectLst/>
                  <a:uLnTx/>
                  <a:uFillTx/>
                  <a:latin typeface="+mn-ea"/>
                  <a:ea typeface="+mn-ea"/>
                  <a:cs typeface="Arial" panose="020B0604020202020204" pitchFamily="34" charset="0"/>
                </a:rPr>
                <a:t>流程（组网</a:t>
              </a:r>
              <a:r>
                <a:rPr kumimoji="0" lang="en-US" altLang="zh-CN" sz="1600" b="1" i="0" u="none" strike="noStrike" kern="1200" cap="none" spc="0" normalizeH="0" baseline="0" noProof="1">
                  <a:ln>
                    <a:noFill/>
                  </a:ln>
                  <a:solidFill>
                    <a:schemeClr val="tx1"/>
                  </a:solidFill>
                  <a:effectLst/>
                  <a:uLnTx/>
                  <a:uFillTx/>
                  <a:latin typeface="+mn-ea"/>
                  <a:ea typeface="+mn-ea"/>
                  <a:cs typeface="Arial" panose="020B0604020202020204" pitchFamily="34" charset="0"/>
                </a:rPr>
                <a:t>2</a:t>
              </a:r>
              <a:r>
                <a:rPr kumimoji="0" lang="zh-CN" altLang="en-US" sz="1600" b="1" i="0" u="none" strike="noStrike" kern="1200" cap="none" spc="0" normalizeH="0" baseline="0" noProof="1">
                  <a:ln>
                    <a:noFill/>
                  </a:ln>
                  <a:solidFill>
                    <a:schemeClr val="tx1"/>
                  </a:solidFill>
                  <a:effectLst/>
                  <a:uLnTx/>
                  <a:uFillTx/>
                  <a:latin typeface="+mn-ea"/>
                  <a:ea typeface="+mn-ea"/>
                  <a:cs typeface="Arial" panose="020B0604020202020204" pitchFamily="34" charset="0"/>
                </a:rPr>
                <a:t>第一部分）：</a:t>
              </a:r>
              <a:endParaRPr kumimoji="0" lang="en-US" altLang="zh-CN" sz="1600" b="1"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sz="1400" b="1"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1. PC A</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首先检查出目的</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地址</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2.1.1.2</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PC B</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）与自己不在同一网段，因此它通过</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解</a:t>
              </a: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析得到网关地址</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1.1.1.1</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对应的</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 S1</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）。然后，</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PC A</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组装</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ICMP</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请求报文并发送，</a:t>
              </a: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报文的目的</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 S1</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、源</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 A</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、源</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1.1.1.2</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、目的</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2.1.1.2</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L3_SW1</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收到报文后，首先根据报文的源</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MAC+VID</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更新</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地址表。然后，根据报文的目</a:t>
              </a: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VID</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查找</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地址表，发现匹配了自己三层接口</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的表项，于是继续查找芯片</a:t>
              </a: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的三层转发表；</a:t>
              </a:r>
              <a:endPar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3.</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由于之前未建立任何表项，因此三层转发表查找失败，于是将报文送到</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去进行软件</a:t>
              </a: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处理；</a:t>
              </a:r>
              <a:endPar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根据报文的目的</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去查找其软件路由表，发现匹配路由</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2.1.1.0/24</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，其下一跳</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地</a:t>
              </a: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址为</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3.1.1.2</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，于是继续查找</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3.1.1.2</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是否有对应的</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，仍然查找失败。然后</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L3_SW1</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在</a:t>
              </a: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下一跳地址</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3.1.1.2</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对应的</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VLAN 4</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内发起</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请求，并得到</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L3_SW2</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的回应，从而得到</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IP</a:t>
              </a:r>
              <a:endPar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对应关系（</a:t>
              </a:r>
              <a:r>
                <a:rPr kumimoji="0" lang="en-US" altLang="zh-CN"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3.1.1.2&lt;==&gt;MAC S2</a:t>
              </a: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sz="14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43010" name="组合 12"/>
          <p:cNvGrpSpPr/>
          <p:nvPr/>
        </p:nvGrpSpPr>
        <p:grpSpPr>
          <a:xfrm>
            <a:off x="0" y="68263"/>
            <a:ext cx="9144000" cy="6180137"/>
            <a:chOff x="1201738" y="849313"/>
            <a:chExt cx="7656512" cy="5724525"/>
          </a:xfrm>
        </p:grpSpPr>
        <p:grpSp>
          <p:nvGrpSpPr>
            <p:cNvPr id="43011" name="Gruppe 392"/>
            <p:cNvGrpSpPr/>
            <p:nvPr/>
          </p:nvGrpSpPr>
          <p:grpSpPr>
            <a:xfrm>
              <a:off x="1201738" y="849313"/>
              <a:ext cx="7656512" cy="5724525"/>
              <a:chOff x="3390900" y="1257296"/>
              <a:chExt cx="2577193" cy="5257804"/>
            </a:xfrm>
          </p:grpSpPr>
          <p:sp>
            <p:nvSpPr>
              <p:cNvPr id="7" name="Rektangel 25"/>
              <p:cNvSpPr>
                <a:spLocks noChangeArrowheads="1"/>
              </p:cNvSpPr>
              <p:nvPr/>
            </p:nvSpPr>
            <p:spPr bwMode="auto">
              <a:xfrm>
                <a:off x="3390900" y="1257296"/>
                <a:ext cx="2574061" cy="5257804"/>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8" name="Rektangel 25"/>
              <p:cNvSpPr/>
              <p:nvPr/>
            </p:nvSpPr>
            <p:spPr bwMode="auto">
              <a:xfrm>
                <a:off x="3394032" y="1257296"/>
                <a:ext cx="2574061" cy="147213"/>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14343" name="Rektangel 150"/>
            <p:cNvSpPr>
              <a:spLocks noChangeArrowheads="1"/>
            </p:cNvSpPr>
            <p:nvPr/>
          </p:nvSpPr>
          <p:spPr bwMode="auto">
            <a:xfrm>
              <a:off x="1242945" y="1152229"/>
              <a:ext cx="7443831" cy="4737843"/>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6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t>PC A </a:t>
              </a:r>
              <a:r>
                <a:rPr kumimoji="0" lang="en-US" altLang="zh-CN" sz="1600" b="1"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rPr>
                <a:t>ping PC B</a:t>
              </a:r>
              <a:r>
                <a:rPr kumimoji="0" lang="zh-CN" altLang="en-US" sz="1600" b="1" i="0" u="none" strike="noStrike" kern="1200" cap="none" spc="0" normalizeH="0" baseline="0" noProof="1">
                  <a:ln>
                    <a:noFill/>
                  </a:ln>
                  <a:solidFill>
                    <a:schemeClr val="tx1"/>
                  </a:solidFill>
                  <a:effectLst/>
                  <a:uLnTx/>
                  <a:uFillTx/>
                  <a:latin typeface="+mn-ea"/>
                  <a:ea typeface="+mn-ea"/>
                  <a:cs typeface="Arial" panose="020B0604020202020204" pitchFamily="34" charset="0"/>
                </a:rPr>
                <a:t>流程（组网</a:t>
              </a:r>
              <a:r>
                <a:rPr kumimoji="0" lang="en-US" altLang="zh-CN" sz="1600" b="1" i="0" u="none" strike="noStrike" kern="1200" cap="none" spc="0" normalizeH="0" baseline="0" noProof="1">
                  <a:ln>
                    <a:noFill/>
                  </a:ln>
                  <a:solidFill>
                    <a:schemeClr val="tx1"/>
                  </a:solidFill>
                  <a:effectLst/>
                  <a:uLnTx/>
                  <a:uFillTx/>
                  <a:latin typeface="+mn-ea"/>
                  <a:ea typeface="+mn-ea"/>
                  <a:cs typeface="Arial" panose="020B0604020202020204" pitchFamily="34" charset="0"/>
                </a:rPr>
                <a:t>2</a:t>
              </a:r>
              <a:r>
                <a:rPr kumimoji="0" lang="zh-CN" altLang="en-US" sz="1600" b="1" i="0" u="none" strike="noStrike" kern="1200" cap="none" spc="0" normalizeH="0" baseline="0" noProof="1">
                  <a:ln>
                    <a:noFill/>
                  </a:ln>
                  <a:solidFill>
                    <a:schemeClr val="tx1"/>
                  </a:solidFill>
                  <a:effectLst/>
                  <a:uLnTx/>
                  <a:uFillTx/>
                  <a:latin typeface="+mn-ea"/>
                  <a:ea typeface="+mn-ea"/>
                  <a:cs typeface="Arial" panose="020B0604020202020204" pitchFamily="34" charset="0"/>
                </a:rPr>
                <a:t>第二部分）：</a:t>
              </a:r>
              <a:endParaRPr kumimoji="0" lang="en-US" altLang="zh-CN" sz="1600" b="1"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altLang="zh-CN" sz="1600" b="1"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 L3_SW1</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将</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A</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发出的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ICMP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请求报文转发给</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L3_SW2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，报文的目的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修改为</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L3_SW2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 S2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），源</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修改为自己的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 S1</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）。同时，将刚刚用到的转发信息添加到</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交换芯片的三层转发表中去，包括匹配的网段</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2.1.1.0/24</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、下一跳地址的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 </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）、出口</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VLAN</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、出端口。这样，后续发往</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2.1.1.2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的报文就可以直接通过交换芯片硬</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件转发了；</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6. L3_SW2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收到报文后，与组网</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中的处理类似，经过查</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查三层转发表</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送</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CPU=&gt;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匹</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配直连路由</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=&gt;ARP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解析</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转发报文同时添加硬件表项的过程，将报文转发给</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，此时</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报文的目的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修改为</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），源</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修改为</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L3_SW2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 </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）。这样后续发往</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2.1.1.2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的报文就直接由交换芯片硬件转发了；</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7. PC B</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收到来自</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PC A</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ICMP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请求报文后进行</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ICMP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应答。由于在</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ICMP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请求报文转发的过程</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中，每个网段的两端节点都已经通过</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ARP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解析得到了对方的</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对应关系，因此应</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答报文的转发完全由交换芯片完成（查</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查三层转发表</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发送）；</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8.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这样，后续的往返报文都经过查</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MAC</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查三层转发表的过程由交换芯片直接进行硬件</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转发了。</a:t>
              </a: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sz="1600" b="1"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4034" name="日期占位符 3"/>
          <p:cNvSpPr txBox="1">
            <a:spLocks noGrp="1"/>
          </p:cNvSpPr>
          <p:nvPr>
            <p:ph type="dt" sz="half"/>
          </p:nvPr>
        </p:nvSpPr>
        <p:spPr>
          <a:xfrm>
            <a:off x="1600200" y="6400800"/>
            <a:ext cx="914400" cy="381000"/>
          </a:xfrm>
          <a:prstGeom prst="rect">
            <a:avLst/>
          </a:prstGeom>
          <a:noFill/>
          <a:ln w="9525">
            <a:noFill/>
          </a:ln>
        </p:spPr>
        <p:txBody>
          <a:bodyPr anchor="ctr" anchorCtr="0"/>
          <a:p>
            <a:pPr marL="0" indent="0" defTabSz="784225">
              <a:spcBef>
                <a:spcPct val="0"/>
              </a:spcBef>
              <a:buFontTx/>
              <a:buNone/>
            </a:pPr>
            <a:endParaRPr lang="de-DE" altLang="zh-CN" sz="1000" b="1" dirty="0">
              <a:solidFill>
                <a:schemeClr val="tx1"/>
              </a:solidFill>
              <a:latin typeface="FrutigerNext LT Medium" pitchFamily="34" charset="0"/>
              <a:ea typeface="MS PGothic" panose="020B0600070205080204" pitchFamily="34" charset="-128"/>
            </a:endParaRPr>
          </a:p>
          <a:p>
            <a:pPr marL="0" indent="0" defTabSz="784225">
              <a:spcBef>
                <a:spcPct val="0"/>
              </a:spcBef>
              <a:buFontTx/>
              <a:buNone/>
            </a:pPr>
            <a:r>
              <a:rPr lang="de-DE" altLang="zh-CN" sz="1000" b="1" dirty="0">
                <a:solidFill>
                  <a:schemeClr val="tx1"/>
                </a:solidFill>
                <a:latin typeface="FrutigerNext LT Medium" pitchFamily="34" charset="0"/>
                <a:ea typeface="MS PGothic" panose="020B0600070205080204" pitchFamily="34" charset="-128"/>
              </a:rPr>
              <a:t>Page </a:t>
            </a:r>
            <a:fld id="{9A0DB2DC-4C9A-4742-B13C-FB6460FD3503}" type="slidenum">
              <a:rPr lang="de-DE" altLang="zh-CN" sz="1000" b="1" dirty="0">
                <a:solidFill>
                  <a:schemeClr val="tx1"/>
                </a:solidFill>
                <a:latin typeface="FrutigerNext LT Medium" pitchFamily="34" charset="0"/>
                <a:ea typeface="MS PGothic" panose="020B0600070205080204" pitchFamily="34" charset="-128"/>
              </a:rPr>
            </a:fld>
            <a:endParaRPr lang="de-DE" altLang="zh-CN" sz="1000" b="1" dirty="0">
              <a:solidFill>
                <a:schemeClr val="tx1"/>
              </a:solidFill>
              <a:latin typeface="FrutigerNext LT Medium" pitchFamily="34" charset="0"/>
              <a:ea typeface="MS PGothic" panose="020B0600070205080204" pitchFamily="34" charset="-128"/>
            </a:endParaRPr>
          </a:p>
        </p:txBody>
      </p:sp>
      <p:sp>
        <p:nvSpPr>
          <p:cNvPr id="44035" name="AutoShape 6"/>
          <p:cNvSpPr/>
          <p:nvPr/>
        </p:nvSpPr>
        <p:spPr>
          <a:xfrm rot="10800000">
            <a:off x="0" y="2057400"/>
            <a:ext cx="2438400" cy="685800"/>
          </a:xfrm>
          <a:prstGeom prst="wedgeRoundRectCallout">
            <a:avLst>
              <a:gd name="adj1" fmla="val -64454"/>
              <a:gd name="adj2" fmla="val -52088"/>
              <a:gd name="adj3" fmla="val 16667"/>
            </a:avLst>
          </a:prstGeom>
          <a:solidFill>
            <a:schemeClr val="accent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200" dirty="0">
                <a:solidFill>
                  <a:srgbClr val="0066FF"/>
                </a:solidFill>
                <a:latin typeface="Arial" panose="020B0604020202020204" pitchFamily="34" charset="0"/>
                <a:ea typeface="宋体" panose="02010600030101010101" pitchFamily="2" charset="-122"/>
              </a:rPr>
              <a:t>SW1</a:t>
            </a:r>
            <a:r>
              <a:rPr lang="zh-CN" altLang="en-US" sz="1200" dirty="0">
                <a:solidFill>
                  <a:srgbClr val="0066FF"/>
                </a:solidFill>
                <a:latin typeface="Arial" panose="020B0604020202020204" pitchFamily="34" charset="0"/>
                <a:ea typeface="宋体" panose="02010600030101010101" pitchFamily="2" charset="-122"/>
              </a:rPr>
              <a:t>接收到该</a:t>
            </a:r>
            <a:r>
              <a:rPr lang="en-US" altLang="zh-CN" sz="1200" dirty="0">
                <a:solidFill>
                  <a:srgbClr val="0066FF"/>
                </a:solidFill>
                <a:latin typeface="Arial" panose="020B0604020202020204" pitchFamily="34" charset="0"/>
                <a:ea typeface="宋体" panose="02010600030101010101" pitchFamily="2" charset="-122"/>
              </a:rPr>
              <a:t>ICMP</a:t>
            </a:r>
            <a:r>
              <a:rPr lang="zh-CN" altLang="en-US" sz="1200" dirty="0">
                <a:solidFill>
                  <a:srgbClr val="0066FF"/>
                </a:solidFill>
                <a:latin typeface="Arial" panose="020B0604020202020204" pitchFamily="34" charset="0"/>
                <a:ea typeface="宋体" panose="02010600030101010101" pitchFamily="2" charset="-122"/>
              </a:rPr>
              <a:t>报文后，基于源地址的学习，查找目的</a:t>
            </a:r>
            <a:r>
              <a:rPr lang="en-US" altLang="zh-CN" sz="1200" dirty="0">
                <a:solidFill>
                  <a:srgbClr val="0066FF"/>
                </a:solidFill>
                <a:latin typeface="Arial" panose="020B0604020202020204" pitchFamily="34" charset="0"/>
                <a:ea typeface="宋体" panose="02010600030101010101" pitchFamily="2" charset="-122"/>
              </a:rPr>
              <a:t>MAC</a:t>
            </a:r>
            <a:r>
              <a:rPr lang="zh-CN" altLang="en-US" sz="1200" dirty="0">
                <a:solidFill>
                  <a:srgbClr val="0066FF"/>
                </a:solidFill>
                <a:latin typeface="Arial" panose="020B0604020202020204" pitchFamily="34" charset="0"/>
                <a:ea typeface="宋体" panose="02010600030101010101" pitchFamily="2" charset="-122"/>
              </a:rPr>
              <a:t>，进行转发</a:t>
            </a:r>
            <a:endParaRPr lang="zh-CN" altLang="en-US" sz="1200" dirty="0">
              <a:solidFill>
                <a:srgbClr val="0066FF"/>
              </a:solidFill>
              <a:latin typeface="Arial" panose="020B0604020202020204" pitchFamily="34" charset="0"/>
              <a:ea typeface="宋体" panose="02010600030101010101" pitchFamily="2" charset="-122"/>
            </a:endParaRPr>
          </a:p>
        </p:txBody>
      </p:sp>
      <p:sp>
        <p:nvSpPr>
          <p:cNvPr id="44036" name="Line 7"/>
          <p:cNvSpPr/>
          <p:nvPr/>
        </p:nvSpPr>
        <p:spPr>
          <a:xfrm flipH="1">
            <a:off x="1871663" y="3276600"/>
            <a:ext cx="1023937" cy="1370013"/>
          </a:xfrm>
          <a:prstGeom prst="line">
            <a:avLst/>
          </a:prstGeom>
          <a:ln w="9525" cap="flat" cmpd="sng">
            <a:solidFill>
              <a:schemeClr val="tx1"/>
            </a:solidFill>
            <a:prstDash val="solid"/>
            <a:headEnd type="none" w="med" len="med"/>
            <a:tailEnd type="none" w="med" len="med"/>
          </a:ln>
        </p:spPr>
      </p:sp>
      <p:sp>
        <p:nvSpPr>
          <p:cNvPr id="44037" name="Line 8"/>
          <p:cNvSpPr/>
          <p:nvPr/>
        </p:nvSpPr>
        <p:spPr>
          <a:xfrm>
            <a:off x="3365500" y="3344863"/>
            <a:ext cx="809625" cy="1301750"/>
          </a:xfrm>
          <a:prstGeom prst="line">
            <a:avLst/>
          </a:prstGeom>
          <a:ln w="9525" cap="flat" cmpd="sng">
            <a:solidFill>
              <a:schemeClr val="tx1"/>
            </a:solidFill>
            <a:prstDash val="solid"/>
            <a:headEnd type="none" w="med" len="med"/>
            <a:tailEnd type="none" w="med" len="med"/>
          </a:ln>
        </p:spPr>
      </p:sp>
      <p:sp>
        <p:nvSpPr>
          <p:cNvPr id="44038" name="Text Box 9"/>
          <p:cNvSpPr txBox="1"/>
          <p:nvPr/>
        </p:nvSpPr>
        <p:spPr>
          <a:xfrm>
            <a:off x="381000" y="4267200"/>
            <a:ext cx="1427163" cy="4349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lnSpc>
                <a:spcPct val="70000"/>
              </a:lnSpc>
              <a:spcBef>
                <a:spcPct val="0"/>
              </a:spcBef>
              <a:buFontTx/>
              <a:buNone/>
            </a:pPr>
            <a:r>
              <a:rPr lang="en-US" altLang="zh-CN" sz="1600" dirty="0">
                <a:solidFill>
                  <a:schemeClr val="tx1"/>
                </a:solidFill>
                <a:latin typeface="Arial" panose="020B0604020202020204" pitchFamily="34" charset="0"/>
                <a:ea typeface="宋体" panose="02010600030101010101" pitchFamily="2" charset="-122"/>
              </a:rPr>
              <a:t>     </a:t>
            </a:r>
            <a:r>
              <a:rPr lang="en-US" altLang="zh-CN" sz="1600" dirty="0">
                <a:solidFill>
                  <a:srgbClr val="9933FF"/>
                </a:solidFill>
                <a:latin typeface="Arial" panose="020B0604020202020204" pitchFamily="34" charset="0"/>
                <a:ea typeface="宋体" panose="02010600030101010101" pitchFamily="2" charset="-122"/>
              </a:rPr>
              <a:t>PC1</a:t>
            </a:r>
            <a:endParaRPr lang="en-US" altLang="zh-CN" sz="1600" dirty="0">
              <a:solidFill>
                <a:srgbClr val="9933FF"/>
              </a:solidFill>
              <a:latin typeface="Arial" panose="020B0604020202020204" pitchFamily="34" charset="0"/>
              <a:ea typeface="宋体" panose="02010600030101010101" pitchFamily="2" charset="-122"/>
            </a:endParaRPr>
          </a:p>
          <a:p>
            <a:pPr marL="0" lvl="0" indent="0" eaLnBrk="1" hangingPunct="1">
              <a:lnSpc>
                <a:spcPct val="70000"/>
              </a:lnSpc>
              <a:spcBef>
                <a:spcPct val="0"/>
              </a:spcBef>
              <a:buFontTx/>
              <a:buNone/>
            </a:pPr>
            <a:r>
              <a:rPr lang="en-US" altLang="zh-CN" sz="1600" dirty="0">
                <a:solidFill>
                  <a:srgbClr val="9933FF"/>
                </a:solidFill>
                <a:latin typeface="Arial" panose="020B0604020202020204" pitchFamily="34" charset="0"/>
                <a:ea typeface="宋体" panose="02010600030101010101" pitchFamily="2" charset="-122"/>
              </a:rPr>
              <a:t>10.10.10.1/24</a:t>
            </a:r>
            <a:endParaRPr lang="en-US" altLang="zh-CN" sz="1600" dirty="0">
              <a:solidFill>
                <a:srgbClr val="9933FF"/>
              </a:solidFill>
              <a:latin typeface="Arial" panose="020B0604020202020204" pitchFamily="34" charset="0"/>
              <a:ea typeface="宋体" panose="02010600030101010101" pitchFamily="2" charset="-122"/>
            </a:endParaRPr>
          </a:p>
        </p:txBody>
      </p:sp>
      <p:sp>
        <p:nvSpPr>
          <p:cNvPr id="44039" name="Text Box 10"/>
          <p:cNvSpPr txBox="1"/>
          <p:nvPr/>
        </p:nvSpPr>
        <p:spPr>
          <a:xfrm>
            <a:off x="4267200" y="4343400"/>
            <a:ext cx="1427163" cy="4349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lnSpc>
                <a:spcPct val="70000"/>
              </a:lnSpc>
              <a:spcBef>
                <a:spcPct val="0"/>
              </a:spcBef>
              <a:buFontTx/>
              <a:buNone/>
            </a:pPr>
            <a:r>
              <a:rPr lang="en-US" altLang="zh-CN" sz="1600" dirty="0">
                <a:solidFill>
                  <a:srgbClr val="9933FF"/>
                </a:solidFill>
                <a:latin typeface="Arial" panose="020B0604020202020204" pitchFamily="34" charset="0"/>
                <a:ea typeface="宋体" panose="02010600030101010101" pitchFamily="2" charset="-122"/>
              </a:rPr>
              <a:t>      PC2</a:t>
            </a:r>
            <a:endParaRPr lang="en-US" altLang="zh-CN" sz="1600" dirty="0">
              <a:solidFill>
                <a:srgbClr val="9933FF"/>
              </a:solidFill>
              <a:latin typeface="Arial" panose="020B0604020202020204" pitchFamily="34" charset="0"/>
              <a:ea typeface="宋体" panose="02010600030101010101" pitchFamily="2" charset="-122"/>
            </a:endParaRPr>
          </a:p>
          <a:p>
            <a:pPr marL="0" lvl="0" indent="0" eaLnBrk="1" hangingPunct="1">
              <a:lnSpc>
                <a:spcPct val="70000"/>
              </a:lnSpc>
              <a:spcBef>
                <a:spcPct val="0"/>
              </a:spcBef>
              <a:buFontTx/>
              <a:buNone/>
            </a:pPr>
            <a:r>
              <a:rPr lang="en-US" altLang="zh-CN" sz="1600" dirty="0">
                <a:solidFill>
                  <a:srgbClr val="9933FF"/>
                </a:solidFill>
                <a:latin typeface="Arial" panose="020B0604020202020204" pitchFamily="34" charset="0"/>
                <a:ea typeface="宋体" panose="02010600030101010101" pitchFamily="2" charset="-122"/>
              </a:rPr>
              <a:t>10.10.10.2/24</a:t>
            </a:r>
            <a:endParaRPr lang="en-US" altLang="zh-CN" sz="1600" dirty="0">
              <a:solidFill>
                <a:srgbClr val="9933FF"/>
              </a:solidFill>
              <a:latin typeface="Arial" panose="020B0604020202020204" pitchFamily="34" charset="0"/>
              <a:ea typeface="宋体" panose="02010600030101010101" pitchFamily="2" charset="-122"/>
            </a:endParaRPr>
          </a:p>
        </p:txBody>
      </p:sp>
      <p:sp>
        <p:nvSpPr>
          <p:cNvPr id="44040" name="Text Box 11"/>
          <p:cNvSpPr txBox="1"/>
          <p:nvPr/>
        </p:nvSpPr>
        <p:spPr>
          <a:xfrm>
            <a:off x="3581400" y="3200400"/>
            <a:ext cx="838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600" dirty="0">
                <a:solidFill>
                  <a:srgbClr val="9933FF"/>
                </a:solidFill>
                <a:latin typeface="Arial" panose="020B0604020202020204" pitchFamily="34" charset="0"/>
                <a:ea typeface="宋体" panose="02010600030101010101" pitchFamily="2" charset="-122"/>
              </a:rPr>
              <a:t>SW1</a:t>
            </a:r>
            <a:endParaRPr lang="en-US" altLang="zh-CN" sz="1600" dirty="0">
              <a:solidFill>
                <a:srgbClr val="9933FF"/>
              </a:solidFill>
              <a:latin typeface="Arial" panose="020B0604020202020204" pitchFamily="34" charset="0"/>
              <a:ea typeface="宋体" panose="02010600030101010101" pitchFamily="2" charset="-122"/>
            </a:endParaRPr>
          </a:p>
        </p:txBody>
      </p:sp>
      <p:pic>
        <p:nvPicPr>
          <p:cNvPr id="44041" name="Picture 12" descr="11"/>
          <p:cNvPicPr>
            <a:picLocks noChangeAspect="1"/>
          </p:cNvPicPr>
          <p:nvPr/>
        </p:nvPicPr>
        <p:blipFill>
          <a:blip r:embed="rId1"/>
          <a:stretch>
            <a:fillRect/>
          </a:stretch>
        </p:blipFill>
        <p:spPr>
          <a:xfrm>
            <a:off x="2590800" y="2590800"/>
            <a:ext cx="1079500" cy="995363"/>
          </a:xfrm>
          <a:prstGeom prst="rect">
            <a:avLst/>
          </a:prstGeom>
          <a:noFill/>
          <a:ln w="9525">
            <a:noFill/>
          </a:ln>
        </p:spPr>
      </p:pic>
      <p:pic>
        <p:nvPicPr>
          <p:cNvPr id="44042" name="Picture 13" descr="09"/>
          <p:cNvPicPr>
            <a:picLocks noChangeAspect="1"/>
          </p:cNvPicPr>
          <p:nvPr/>
        </p:nvPicPr>
        <p:blipFill>
          <a:blip r:embed="rId2"/>
          <a:stretch>
            <a:fillRect/>
          </a:stretch>
        </p:blipFill>
        <p:spPr>
          <a:xfrm>
            <a:off x="1600200" y="4191000"/>
            <a:ext cx="866775" cy="777875"/>
          </a:xfrm>
          <a:prstGeom prst="rect">
            <a:avLst/>
          </a:prstGeom>
          <a:noFill/>
          <a:ln w="9525">
            <a:noFill/>
          </a:ln>
        </p:spPr>
      </p:pic>
      <p:pic>
        <p:nvPicPr>
          <p:cNvPr id="44043" name="Picture 14" descr="09"/>
          <p:cNvPicPr>
            <a:picLocks noChangeAspect="1"/>
          </p:cNvPicPr>
          <p:nvPr/>
        </p:nvPicPr>
        <p:blipFill>
          <a:blip r:embed="rId2"/>
          <a:stretch>
            <a:fillRect/>
          </a:stretch>
        </p:blipFill>
        <p:spPr>
          <a:xfrm>
            <a:off x="3429000" y="4191000"/>
            <a:ext cx="866775" cy="777875"/>
          </a:xfrm>
          <a:prstGeom prst="rect">
            <a:avLst/>
          </a:prstGeom>
          <a:noFill/>
          <a:ln w="9525">
            <a:noFill/>
          </a:ln>
        </p:spPr>
      </p:pic>
      <p:pic>
        <p:nvPicPr>
          <p:cNvPr id="44044" name="Picture 15" descr="05"/>
          <p:cNvPicPr>
            <a:picLocks noChangeAspect="1"/>
          </p:cNvPicPr>
          <p:nvPr/>
        </p:nvPicPr>
        <p:blipFill>
          <a:blip r:embed="rId3"/>
          <a:stretch>
            <a:fillRect/>
          </a:stretch>
        </p:blipFill>
        <p:spPr>
          <a:xfrm>
            <a:off x="2743200" y="1143000"/>
            <a:ext cx="990600" cy="977900"/>
          </a:xfrm>
          <a:prstGeom prst="rect">
            <a:avLst/>
          </a:prstGeom>
          <a:noFill/>
          <a:ln w="9525">
            <a:noFill/>
          </a:ln>
        </p:spPr>
      </p:pic>
      <p:sp>
        <p:nvSpPr>
          <p:cNvPr id="44045" name="Line 16"/>
          <p:cNvSpPr/>
          <p:nvPr/>
        </p:nvSpPr>
        <p:spPr>
          <a:xfrm>
            <a:off x="3200400" y="1828800"/>
            <a:ext cx="0" cy="914400"/>
          </a:xfrm>
          <a:prstGeom prst="line">
            <a:avLst/>
          </a:prstGeom>
          <a:ln w="9525" cap="flat" cmpd="sng">
            <a:solidFill>
              <a:schemeClr val="tx1"/>
            </a:solidFill>
            <a:prstDash val="solid"/>
            <a:headEnd type="none" w="med" len="med"/>
            <a:tailEnd type="none" w="med" len="med"/>
          </a:ln>
        </p:spPr>
      </p:sp>
      <p:pic>
        <p:nvPicPr>
          <p:cNvPr id="44046" name="Picture 17" descr="09"/>
          <p:cNvPicPr>
            <a:picLocks noChangeAspect="1"/>
          </p:cNvPicPr>
          <p:nvPr/>
        </p:nvPicPr>
        <p:blipFill>
          <a:blip r:embed="rId2"/>
          <a:stretch>
            <a:fillRect/>
          </a:stretch>
        </p:blipFill>
        <p:spPr>
          <a:xfrm>
            <a:off x="5257800" y="2895600"/>
            <a:ext cx="866775" cy="777875"/>
          </a:xfrm>
          <a:prstGeom prst="rect">
            <a:avLst/>
          </a:prstGeom>
          <a:noFill/>
          <a:ln w="9525">
            <a:noFill/>
          </a:ln>
        </p:spPr>
      </p:pic>
      <p:sp>
        <p:nvSpPr>
          <p:cNvPr id="44047" name="Line 18"/>
          <p:cNvSpPr/>
          <p:nvPr/>
        </p:nvSpPr>
        <p:spPr>
          <a:xfrm>
            <a:off x="5715000" y="1981200"/>
            <a:ext cx="0" cy="990600"/>
          </a:xfrm>
          <a:prstGeom prst="line">
            <a:avLst/>
          </a:prstGeom>
          <a:ln w="9525" cap="flat" cmpd="sng">
            <a:solidFill>
              <a:schemeClr val="tx1"/>
            </a:solidFill>
            <a:prstDash val="solid"/>
            <a:headEnd type="none" w="med" len="med"/>
            <a:tailEnd type="none" w="med" len="med"/>
          </a:ln>
        </p:spPr>
      </p:sp>
      <p:sp>
        <p:nvSpPr>
          <p:cNvPr id="44048" name="Line 19"/>
          <p:cNvSpPr/>
          <p:nvPr/>
        </p:nvSpPr>
        <p:spPr>
          <a:xfrm>
            <a:off x="3733800" y="1524000"/>
            <a:ext cx="1524000" cy="0"/>
          </a:xfrm>
          <a:prstGeom prst="line">
            <a:avLst/>
          </a:prstGeom>
          <a:ln w="9525" cap="flat" cmpd="sng">
            <a:solidFill>
              <a:schemeClr val="tx1"/>
            </a:solidFill>
            <a:prstDash val="solid"/>
            <a:headEnd type="none" w="med" len="med"/>
            <a:tailEnd type="none" w="med" len="med"/>
          </a:ln>
        </p:spPr>
      </p:sp>
      <p:sp>
        <p:nvSpPr>
          <p:cNvPr id="44049" name="Text Box 20"/>
          <p:cNvSpPr txBox="1"/>
          <p:nvPr/>
        </p:nvSpPr>
        <p:spPr>
          <a:xfrm>
            <a:off x="2209800" y="1219200"/>
            <a:ext cx="685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r>
              <a:rPr lang="en-US" altLang="zh-CN" sz="1800" dirty="0">
                <a:solidFill>
                  <a:srgbClr val="9933FF"/>
                </a:solidFill>
                <a:latin typeface="Arial" panose="020B0604020202020204" pitchFamily="34" charset="0"/>
                <a:ea typeface="宋体" panose="02010600030101010101" pitchFamily="2" charset="-122"/>
              </a:rPr>
              <a:t>R1</a:t>
            </a:r>
            <a:endParaRPr lang="en-US" altLang="zh-CN" sz="1800" dirty="0">
              <a:solidFill>
                <a:srgbClr val="9933FF"/>
              </a:solidFill>
              <a:latin typeface="Arial" panose="020B0604020202020204" pitchFamily="34" charset="0"/>
              <a:ea typeface="宋体" panose="02010600030101010101" pitchFamily="2" charset="-122"/>
            </a:endParaRPr>
          </a:p>
        </p:txBody>
      </p:sp>
      <p:sp>
        <p:nvSpPr>
          <p:cNvPr id="44050" name="Text Box 21"/>
          <p:cNvSpPr txBox="1"/>
          <p:nvPr/>
        </p:nvSpPr>
        <p:spPr>
          <a:xfrm>
            <a:off x="1219200" y="1524000"/>
            <a:ext cx="17526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r>
              <a:rPr lang="en-US" altLang="zh-CN" sz="1800" dirty="0">
                <a:solidFill>
                  <a:srgbClr val="9933FF"/>
                </a:solidFill>
                <a:latin typeface="Arial" panose="020B0604020202020204" pitchFamily="34" charset="0"/>
                <a:ea typeface="宋体" panose="02010600030101010101" pitchFamily="2" charset="-122"/>
              </a:rPr>
              <a:t>10.10.10.3/24</a:t>
            </a:r>
            <a:endParaRPr lang="en-US" altLang="zh-CN" sz="1800" dirty="0">
              <a:solidFill>
                <a:srgbClr val="9933FF"/>
              </a:solidFill>
              <a:latin typeface="Arial" panose="020B0604020202020204" pitchFamily="34" charset="0"/>
              <a:ea typeface="宋体" panose="02010600030101010101" pitchFamily="2" charset="-122"/>
            </a:endParaRPr>
          </a:p>
        </p:txBody>
      </p:sp>
      <p:sp>
        <p:nvSpPr>
          <p:cNvPr id="44051" name="Text Box 22"/>
          <p:cNvSpPr txBox="1"/>
          <p:nvPr/>
        </p:nvSpPr>
        <p:spPr>
          <a:xfrm>
            <a:off x="533400" y="304800"/>
            <a:ext cx="2438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r>
              <a:rPr lang="zh-CN" altLang="en-US" sz="2400" b="1" dirty="0">
                <a:solidFill>
                  <a:srgbClr val="0066CC"/>
                </a:solidFill>
                <a:latin typeface="Arial" panose="020B0604020202020204" pitchFamily="34" charset="0"/>
                <a:ea typeface="宋体" panose="02010600030101010101" pitchFamily="2" charset="-122"/>
              </a:rPr>
              <a:t>不同网段的通信</a:t>
            </a:r>
            <a:endParaRPr lang="zh-CN" altLang="en-US" sz="2400" b="1" dirty="0">
              <a:solidFill>
                <a:srgbClr val="0066CC"/>
              </a:solidFill>
              <a:latin typeface="Arial" panose="020B0604020202020204" pitchFamily="34" charset="0"/>
              <a:ea typeface="宋体" panose="02010600030101010101" pitchFamily="2" charset="-122"/>
            </a:endParaRPr>
          </a:p>
        </p:txBody>
      </p:sp>
      <p:sp>
        <p:nvSpPr>
          <p:cNvPr id="44052" name="Text Box 23"/>
          <p:cNvSpPr txBox="1"/>
          <p:nvPr/>
        </p:nvSpPr>
        <p:spPr>
          <a:xfrm>
            <a:off x="3505200" y="1905000"/>
            <a:ext cx="9144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r>
              <a:rPr lang="en-US" altLang="zh-CN" sz="1800" dirty="0">
                <a:solidFill>
                  <a:srgbClr val="9933FF"/>
                </a:solidFill>
                <a:latin typeface="Arial" panose="020B0604020202020204" pitchFamily="34" charset="0"/>
                <a:ea typeface="宋体" panose="02010600030101010101" pitchFamily="2" charset="-122"/>
              </a:rPr>
              <a:t>Eth1</a:t>
            </a:r>
            <a:endParaRPr lang="en-US" altLang="zh-CN" sz="1800" dirty="0">
              <a:solidFill>
                <a:srgbClr val="9933FF"/>
              </a:solidFill>
              <a:latin typeface="Arial" panose="020B0604020202020204" pitchFamily="34" charset="0"/>
              <a:ea typeface="宋体" panose="02010600030101010101" pitchFamily="2" charset="-122"/>
            </a:endParaRPr>
          </a:p>
        </p:txBody>
      </p:sp>
      <p:sp>
        <p:nvSpPr>
          <p:cNvPr id="44053" name="Text Box 24"/>
          <p:cNvSpPr txBox="1"/>
          <p:nvPr/>
        </p:nvSpPr>
        <p:spPr>
          <a:xfrm>
            <a:off x="3657600" y="1524000"/>
            <a:ext cx="7620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r>
              <a:rPr lang="en-US" altLang="zh-CN" sz="1800" dirty="0">
                <a:solidFill>
                  <a:srgbClr val="9933FF"/>
                </a:solidFill>
                <a:latin typeface="Arial" panose="020B0604020202020204" pitchFamily="34" charset="0"/>
                <a:ea typeface="宋体" panose="02010600030101010101" pitchFamily="2" charset="-122"/>
              </a:rPr>
              <a:t>Eth2</a:t>
            </a:r>
            <a:endParaRPr lang="en-US" altLang="zh-CN" sz="1800" dirty="0">
              <a:solidFill>
                <a:srgbClr val="9933FF"/>
              </a:solidFill>
              <a:latin typeface="Arial" panose="020B0604020202020204" pitchFamily="34" charset="0"/>
              <a:ea typeface="宋体" panose="02010600030101010101" pitchFamily="2" charset="-122"/>
            </a:endParaRPr>
          </a:p>
        </p:txBody>
      </p:sp>
      <p:sp>
        <p:nvSpPr>
          <p:cNvPr id="44054" name="Text Box 25"/>
          <p:cNvSpPr txBox="1"/>
          <p:nvPr/>
        </p:nvSpPr>
        <p:spPr>
          <a:xfrm>
            <a:off x="304800" y="838200"/>
            <a:ext cx="2209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endParaRPr lang="zh-CN" altLang="zh-CN" sz="1800" dirty="0">
              <a:solidFill>
                <a:schemeClr val="tx1"/>
              </a:solidFill>
              <a:latin typeface="Arial" panose="020B0604020202020204" pitchFamily="34" charset="0"/>
              <a:ea typeface="宋体" panose="02010600030101010101" pitchFamily="2" charset="-122"/>
            </a:endParaRPr>
          </a:p>
        </p:txBody>
      </p:sp>
      <p:sp>
        <p:nvSpPr>
          <p:cNvPr id="44055" name="Rectangle 26"/>
          <p:cNvSpPr/>
          <p:nvPr/>
        </p:nvSpPr>
        <p:spPr>
          <a:xfrm>
            <a:off x="228600" y="838200"/>
            <a:ext cx="2373313"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zh-CN" altLang="en-US" sz="1800" b="1" dirty="0">
                <a:solidFill>
                  <a:srgbClr val="0066CC"/>
                </a:solidFill>
                <a:latin typeface="Arial" panose="020B0604020202020204" pitchFamily="34" charset="0"/>
                <a:ea typeface="宋体" panose="02010600030101010101" pitchFamily="2" charset="-122"/>
              </a:rPr>
              <a:t>以</a:t>
            </a:r>
            <a:r>
              <a:rPr lang="en-US" altLang="zh-CN" sz="1800" b="1" dirty="0">
                <a:solidFill>
                  <a:srgbClr val="0066CC"/>
                </a:solidFill>
                <a:latin typeface="Arial" panose="020B0604020202020204" pitchFamily="34" charset="0"/>
                <a:ea typeface="宋体" panose="02010600030101010101" pitchFamily="2" charset="-122"/>
              </a:rPr>
              <a:t>PC1 ping PC3</a:t>
            </a:r>
            <a:r>
              <a:rPr lang="zh-CN" altLang="en-US" sz="1800" b="1" dirty="0">
                <a:solidFill>
                  <a:srgbClr val="0066CC"/>
                </a:solidFill>
                <a:latin typeface="Arial" panose="020B0604020202020204" pitchFamily="34" charset="0"/>
                <a:ea typeface="宋体" panose="02010600030101010101" pitchFamily="2" charset="-122"/>
              </a:rPr>
              <a:t>为例</a:t>
            </a:r>
            <a:endParaRPr lang="zh-CN" altLang="en-US" sz="1800" b="1" dirty="0">
              <a:solidFill>
                <a:srgbClr val="0066CC"/>
              </a:solidFill>
              <a:latin typeface="Arial" panose="020B0604020202020204" pitchFamily="34" charset="0"/>
              <a:ea typeface="宋体" panose="02010600030101010101" pitchFamily="2" charset="-122"/>
            </a:endParaRPr>
          </a:p>
        </p:txBody>
      </p:sp>
      <p:sp>
        <p:nvSpPr>
          <p:cNvPr id="44056" name="AutoShape 27"/>
          <p:cNvSpPr/>
          <p:nvPr/>
        </p:nvSpPr>
        <p:spPr>
          <a:xfrm rot="10800000">
            <a:off x="0" y="5013325"/>
            <a:ext cx="2895600" cy="1143000"/>
          </a:xfrm>
          <a:prstGeom prst="wedgeRoundRectCallout">
            <a:avLst>
              <a:gd name="adj1" fmla="val -25333"/>
              <a:gd name="adj2" fmla="val 60690"/>
              <a:gd name="adj3" fmla="val 16667"/>
            </a:avLst>
          </a:prstGeom>
          <a:solidFill>
            <a:schemeClr val="accent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200" dirty="0">
                <a:solidFill>
                  <a:srgbClr val="FF6600"/>
                </a:solidFill>
                <a:latin typeface="Arial" panose="020B0604020202020204" pitchFamily="34" charset="0"/>
                <a:ea typeface="宋体" panose="02010600030101010101" pitchFamily="2" charset="-122"/>
              </a:rPr>
              <a:t>PC1 </a:t>
            </a:r>
            <a:r>
              <a:rPr lang="zh-CN" altLang="en-US" sz="1200" dirty="0">
                <a:solidFill>
                  <a:srgbClr val="FF6600"/>
                </a:solidFill>
                <a:latin typeface="Arial" panose="020B0604020202020204" pitchFamily="34" charset="0"/>
                <a:ea typeface="宋体" panose="02010600030101010101" pitchFamily="2" charset="-122"/>
              </a:rPr>
              <a:t>要向</a:t>
            </a:r>
            <a:r>
              <a:rPr lang="en-US" altLang="zh-CN" sz="1200" dirty="0">
                <a:solidFill>
                  <a:srgbClr val="FF6600"/>
                </a:solidFill>
                <a:latin typeface="Arial" panose="020B0604020202020204" pitchFamily="34" charset="0"/>
                <a:ea typeface="宋体" panose="02010600030101010101" pitchFamily="2" charset="-122"/>
              </a:rPr>
              <a:t>PC3</a:t>
            </a:r>
            <a:r>
              <a:rPr lang="zh-CN" altLang="en-US" sz="1200" dirty="0">
                <a:solidFill>
                  <a:srgbClr val="FF6600"/>
                </a:solidFill>
                <a:latin typeface="Arial" panose="020B0604020202020204" pitchFamily="34" charset="0"/>
                <a:ea typeface="宋体" panose="02010600030101010101" pitchFamily="2" charset="-122"/>
              </a:rPr>
              <a:t>发送</a:t>
            </a:r>
            <a:r>
              <a:rPr lang="en-US" altLang="zh-CN" sz="1200" dirty="0">
                <a:solidFill>
                  <a:srgbClr val="FF6600"/>
                </a:solidFill>
                <a:latin typeface="Arial" panose="020B0604020202020204" pitchFamily="34" charset="0"/>
                <a:ea typeface="宋体" panose="02010600030101010101" pitchFamily="2" charset="-122"/>
              </a:rPr>
              <a:t>ping</a:t>
            </a:r>
            <a:r>
              <a:rPr lang="zh-CN" altLang="en-US" sz="1200" dirty="0">
                <a:solidFill>
                  <a:srgbClr val="FF6600"/>
                </a:solidFill>
                <a:latin typeface="Arial" panose="020B0604020202020204" pitchFamily="34" charset="0"/>
                <a:ea typeface="宋体" panose="02010600030101010101" pitchFamily="2" charset="-122"/>
              </a:rPr>
              <a:t>包，发现</a:t>
            </a:r>
            <a:r>
              <a:rPr lang="en-US" altLang="zh-CN" sz="1200" dirty="0">
                <a:solidFill>
                  <a:srgbClr val="FF6600"/>
                </a:solidFill>
                <a:latin typeface="Arial" panose="020B0604020202020204" pitchFamily="34" charset="0"/>
                <a:ea typeface="宋体" panose="02010600030101010101" pitchFamily="2" charset="-122"/>
              </a:rPr>
              <a:t>PC3</a:t>
            </a:r>
            <a:r>
              <a:rPr lang="zh-CN" altLang="en-US" sz="1200" dirty="0">
                <a:solidFill>
                  <a:srgbClr val="FF6600"/>
                </a:solidFill>
                <a:latin typeface="Arial" panose="020B0604020202020204" pitchFamily="34" charset="0"/>
                <a:ea typeface="宋体" panose="02010600030101010101" pitchFamily="2" charset="-122"/>
              </a:rPr>
              <a:t>的</a:t>
            </a:r>
            <a:r>
              <a:rPr lang="en-US" altLang="zh-CN" sz="1200" dirty="0">
                <a:solidFill>
                  <a:srgbClr val="FF6600"/>
                </a:solidFill>
                <a:latin typeface="Arial" panose="020B0604020202020204" pitchFamily="34" charset="0"/>
                <a:ea typeface="宋体" panose="02010600030101010101" pitchFamily="2" charset="-122"/>
              </a:rPr>
              <a:t>IP</a:t>
            </a:r>
            <a:r>
              <a:rPr lang="zh-CN" altLang="en-US" sz="1200" dirty="0">
                <a:solidFill>
                  <a:srgbClr val="FF6600"/>
                </a:solidFill>
                <a:latin typeface="Arial" panose="020B0604020202020204" pitchFamily="34" charset="0"/>
                <a:ea typeface="宋体" panose="02010600030101010101" pitchFamily="2" charset="-122"/>
              </a:rPr>
              <a:t>地址与自己不在同一个网段，于是</a:t>
            </a:r>
            <a:r>
              <a:rPr lang="en-US" altLang="zh-CN" sz="1200" dirty="0">
                <a:solidFill>
                  <a:srgbClr val="FF6600"/>
                </a:solidFill>
                <a:latin typeface="Arial" panose="020B0604020202020204" pitchFamily="34" charset="0"/>
                <a:ea typeface="宋体" panose="02010600030101010101" pitchFamily="2" charset="-122"/>
              </a:rPr>
              <a:t>PC1</a:t>
            </a:r>
            <a:r>
              <a:rPr lang="zh-CN" altLang="en-US" sz="1200" dirty="0">
                <a:solidFill>
                  <a:srgbClr val="FF6600"/>
                </a:solidFill>
                <a:latin typeface="Arial" panose="020B0604020202020204" pitchFamily="34" charset="0"/>
                <a:ea typeface="宋体" panose="02010600030101010101" pitchFamily="2" charset="-122"/>
              </a:rPr>
              <a:t>就向网关发送</a:t>
            </a:r>
            <a:r>
              <a:rPr lang="en-US" altLang="zh-CN" sz="1200" dirty="0">
                <a:solidFill>
                  <a:srgbClr val="FF6600"/>
                </a:solidFill>
                <a:latin typeface="Arial" panose="020B0604020202020204" pitchFamily="34" charset="0"/>
                <a:ea typeface="宋体" panose="02010600030101010101" pitchFamily="2" charset="-122"/>
              </a:rPr>
              <a:t>ARP</a:t>
            </a:r>
            <a:r>
              <a:rPr lang="zh-CN" altLang="en-US" sz="1200" dirty="0">
                <a:solidFill>
                  <a:srgbClr val="FF6600"/>
                </a:solidFill>
                <a:latin typeface="Arial" panose="020B0604020202020204" pitchFamily="34" charset="0"/>
                <a:ea typeface="宋体" panose="02010600030101010101" pitchFamily="2" charset="-122"/>
              </a:rPr>
              <a:t>请求，以广播的形式发送，</a:t>
            </a:r>
            <a:r>
              <a:rPr lang="en-US" altLang="zh-CN" sz="1200" dirty="0">
                <a:solidFill>
                  <a:srgbClr val="FF6600"/>
                </a:solidFill>
                <a:latin typeface="Arial" panose="020B0604020202020204" pitchFamily="34" charset="0"/>
                <a:ea typeface="宋体" panose="02010600030101010101" pitchFamily="2" charset="-122"/>
              </a:rPr>
              <a:t>ARP</a:t>
            </a:r>
            <a:r>
              <a:rPr lang="zh-CN" altLang="en-US" sz="1200" dirty="0">
                <a:solidFill>
                  <a:srgbClr val="FF6600"/>
                </a:solidFill>
                <a:latin typeface="Arial" panose="020B0604020202020204" pitchFamily="34" charset="0"/>
                <a:ea typeface="宋体" panose="02010600030101010101" pitchFamily="2" charset="-122"/>
              </a:rPr>
              <a:t>请求的源为自己本身，目的地址为网关</a:t>
            </a:r>
            <a:endParaRPr lang="zh-CN" altLang="en-US" sz="1200" dirty="0">
              <a:solidFill>
                <a:srgbClr val="FF6600"/>
              </a:solidFill>
              <a:latin typeface="Arial" panose="020B0604020202020204" pitchFamily="34" charset="0"/>
              <a:ea typeface="宋体" panose="02010600030101010101" pitchFamily="2" charset="-122"/>
            </a:endParaRPr>
          </a:p>
        </p:txBody>
      </p:sp>
      <p:sp>
        <p:nvSpPr>
          <p:cNvPr id="44057" name="AutoShape 28"/>
          <p:cNvSpPr/>
          <p:nvPr/>
        </p:nvSpPr>
        <p:spPr>
          <a:xfrm rot="10800000">
            <a:off x="0" y="2819400"/>
            <a:ext cx="2362200" cy="914400"/>
          </a:xfrm>
          <a:prstGeom prst="wedgeRoundRectCallout">
            <a:avLst>
              <a:gd name="adj1" fmla="val -61694"/>
              <a:gd name="adj2" fmla="val 15102"/>
              <a:gd name="adj3" fmla="val 16667"/>
            </a:avLst>
          </a:prstGeom>
          <a:solidFill>
            <a:schemeClr val="accent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200" dirty="0">
                <a:solidFill>
                  <a:srgbClr val="FF6600"/>
                </a:solidFill>
                <a:latin typeface="Arial" panose="020B0604020202020204" pitchFamily="34" charset="0"/>
                <a:ea typeface="宋体" panose="02010600030101010101" pitchFamily="2" charset="-122"/>
              </a:rPr>
              <a:t>SW1</a:t>
            </a:r>
            <a:r>
              <a:rPr lang="zh-CN" altLang="en-US" sz="1200" dirty="0">
                <a:solidFill>
                  <a:srgbClr val="FF6600"/>
                </a:solidFill>
                <a:latin typeface="Arial" panose="020B0604020202020204" pitchFamily="34" charset="0"/>
                <a:ea typeface="宋体" panose="02010600030101010101" pitchFamily="2" charset="-122"/>
              </a:rPr>
              <a:t>收到</a:t>
            </a:r>
            <a:r>
              <a:rPr lang="en-US" altLang="zh-CN" sz="1200" dirty="0">
                <a:solidFill>
                  <a:srgbClr val="FF6600"/>
                </a:solidFill>
                <a:latin typeface="Arial" panose="020B0604020202020204" pitchFamily="34" charset="0"/>
                <a:ea typeface="宋体" panose="02010600030101010101" pitchFamily="2" charset="-122"/>
              </a:rPr>
              <a:t>PC1</a:t>
            </a:r>
            <a:r>
              <a:rPr lang="zh-CN" altLang="en-US" sz="1200" dirty="0">
                <a:solidFill>
                  <a:srgbClr val="FF6600"/>
                </a:solidFill>
                <a:latin typeface="Arial" panose="020B0604020202020204" pitchFamily="34" charset="0"/>
                <a:ea typeface="宋体" panose="02010600030101010101" pitchFamily="2" charset="-122"/>
              </a:rPr>
              <a:t>的</a:t>
            </a:r>
            <a:r>
              <a:rPr lang="en-US" altLang="zh-CN" sz="1200" dirty="0">
                <a:solidFill>
                  <a:srgbClr val="FF6600"/>
                </a:solidFill>
                <a:latin typeface="Arial" panose="020B0604020202020204" pitchFamily="34" charset="0"/>
                <a:ea typeface="宋体" panose="02010600030101010101" pitchFamily="2" charset="-122"/>
              </a:rPr>
              <a:t>ARP</a:t>
            </a:r>
            <a:r>
              <a:rPr lang="zh-CN" altLang="en-US" sz="1200" dirty="0">
                <a:solidFill>
                  <a:srgbClr val="FF6600"/>
                </a:solidFill>
                <a:latin typeface="Arial" panose="020B0604020202020204" pitchFamily="34" charset="0"/>
                <a:ea typeface="宋体" panose="02010600030101010101" pitchFamily="2" charset="-122"/>
              </a:rPr>
              <a:t>请求，基于源地址的学习和目的地址的转发，以广播的形式转发</a:t>
            </a:r>
            <a:r>
              <a:rPr lang="en-US" altLang="zh-CN" sz="1200" dirty="0">
                <a:solidFill>
                  <a:srgbClr val="FF6600"/>
                </a:solidFill>
                <a:latin typeface="Arial" panose="020B0604020202020204" pitchFamily="34" charset="0"/>
                <a:ea typeface="宋体" panose="02010600030101010101" pitchFamily="2" charset="-122"/>
              </a:rPr>
              <a:t>ARP</a:t>
            </a:r>
            <a:r>
              <a:rPr lang="zh-CN" altLang="en-US" sz="1200" dirty="0">
                <a:solidFill>
                  <a:srgbClr val="FF6600"/>
                </a:solidFill>
                <a:latin typeface="Arial" panose="020B0604020202020204" pitchFamily="34" charset="0"/>
                <a:ea typeface="宋体" panose="02010600030101010101" pitchFamily="2" charset="-122"/>
              </a:rPr>
              <a:t>请求</a:t>
            </a:r>
            <a:endParaRPr lang="zh-CN" altLang="en-US" sz="1200" dirty="0">
              <a:solidFill>
                <a:srgbClr val="FF6600"/>
              </a:solidFill>
              <a:latin typeface="Arial" panose="020B0604020202020204" pitchFamily="34" charset="0"/>
              <a:ea typeface="宋体" panose="02010600030101010101" pitchFamily="2" charset="-122"/>
            </a:endParaRPr>
          </a:p>
        </p:txBody>
      </p:sp>
      <p:sp>
        <p:nvSpPr>
          <p:cNvPr id="578589" name="AutoShape 29"/>
          <p:cNvSpPr/>
          <p:nvPr/>
        </p:nvSpPr>
        <p:spPr>
          <a:xfrm rot="-5400000">
            <a:off x="2781300" y="2247900"/>
            <a:ext cx="609600" cy="228600"/>
          </a:xfrm>
          <a:prstGeom prst="rightArrow">
            <a:avLst>
              <a:gd name="adj1" fmla="val 50000"/>
              <a:gd name="adj2" fmla="val 66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rgbClr val="FF6600"/>
                </a:solidFill>
                <a:latin typeface="Arial" panose="020B0604020202020204" pitchFamily="34" charset="0"/>
                <a:ea typeface="宋体" panose="02010600030101010101" pitchFamily="2" charset="-122"/>
              </a:rPr>
              <a:t>ARP</a:t>
            </a:r>
            <a:r>
              <a:rPr lang="zh-CN" altLang="en-US" sz="1000" dirty="0">
                <a:solidFill>
                  <a:srgbClr val="FF6600"/>
                </a:solidFill>
                <a:latin typeface="Arial" panose="020B0604020202020204" pitchFamily="34" charset="0"/>
                <a:ea typeface="宋体" panose="02010600030101010101" pitchFamily="2" charset="-122"/>
              </a:rPr>
              <a:t>请求</a:t>
            </a:r>
            <a:endParaRPr lang="zh-CN" altLang="en-US" sz="1000" dirty="0">
              <a:solidFill>
                <a:srgbClr val="FF6600"/>
              </a:solidFill>
              <a:latin typeface="Arial" panose="020B0604020202020204" pitchFamily="34" charset="0"/>
              <a:ea typeface="宋体" panose="02010600030101010101" pitchFamily="2" charset="-122"/>
            </a:endParaRPr>
          </a:p>
        </p:txBody>
      </p:sp>
      <p:sp>
        <p:nvSpPr>
          <p:cNvPr id="44059" name="AutoShape 30"/>
          <p:cNvSpPr/>
          <p:nvPr/>
        </p:nvSpPr>
        <p:spPr>
          <a:xfrm rot="10800000">
            <a:off x="2819400" y="0"/>
            <a:ext cx="1676400" cy="838200"/>
          </a:xfrm>
          <a:prstGeom prst="wedgeRoundRectCallout">
            <a:avLst>
              <a:gd name="adj1" fmla="val 33519"/>
              <a:gd name="adj2" fmla="val -97162"/>
              <a:gd name="adj3" fmla="val 16667"/>
            </a:avLst>
          </a:prstGeom>
          <a:solidFill>
            <a:schemeClr val="accent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200" dirty="0">
                <a:solidFill>
                  <a:srgbClr val="FF6600"/>
                </a:solidFill>
                <a:latin typeface="Arial" panose="020B0604020202020204" pitchFamily="34" charset="0"/>
                <a:ea typeface="宋体" panose="02010600030101010101" pitchFamily="2" charset="-122"/>
              </a:rPr>
              <a:t>R1</a:t>
            </a:r>
            <a:r>
              <a:rPr lang="zh-CN" altLang="en-US" sz="1200" dirty="0">
                <a:solidFill>
                  <a:srgbClr val="FF6600"/>
                </a:solidFill>
                <a:latin typeface="Arial" panose="020B0604020202020204" pitchFamily="34" charset="0"/>
                <a:ea typeface="宋体" panose="02010600030101010101" pitchFamily="2" charset="-122"/>
              </a:rPr>
              <a:t>收到该</a:t>
            </a:r>
            <a:r>
              <a:rPr lang="en-US" altLang="zh-CN" sz="1200" dirty="0">
                <a:solidFill>
                  <a:srgbClr val="FF6600"/>
                </a:solidFill>
                <a:latin typeface="Arial" panose="020B0604020202020204" pitchFamily="34" charset="0"/>
                <a:ea typeface="宋体" panose="02010600030101010101" pitchFamily="2" charset="-122"/>
              </a:rPr>
              <a:t>ARP</a:t>
            </a:r>
            <a:r>
              <a:rPr lang="zh-CN" altLang="en-US" sz="1200" dirty="0">
                <a:solidFill>
                  <a:srgbClr val="FF6600"/>
                </a:solidFill>
                <a:latin typeface="Arial" panose="020B0604020202020204" pitchFamily="34" charset="0"/>
                <a:ea typeface="宋体" panose="02010600030101010101" pitchFamily="2" charset="-122"/>
              </a:rPr>
              <a:t>请求，发现目的</a:t>
            </a:r>
            <a:r>
              <a:rPr lang="en-US" altLang="zh-CN" sz="1200" dirty="0">
                <a:solidFill>
                  <a:srgbClr val="FF6600"/>
                </a:solidFill>
                <a:latin typeface="Arial" panose="020B0604020202020204" pitchFamily="34" charset="0"/>
                <a:ea typeface="宋体" panose="02010600030101010101" pitchFamily="2" charset="-122"/>
              </a:rPr>
              <a:t>IP</a:t>
            </a:r>
            <a:r>
              <a:rPr lang="zh-CN" altLang="en-US" sz="1200" dirty="0">
                <a:solidFill>
                  <a:srgbClr val="FF6600"/>
                </a:solidFill>
                <a:latin typeface="Arial" panose="020B0604020202020204" pitchFamily="34" charset="0"/>
                <a:ea typeface="宋体" panose="02010600030101010101" pitchFamily="2" charset="-122"/>
              </a:rPr>
              <a:t>为自己，于是就以单播的形式进行</a:t>
            </a:r>
            <a:r>
              <a:rPr lang="en-US" altLang="zh-CN" sz="1200" dirty="0">
                <a:solidFill>
                  <a:srgbClr val="FF6600"/>
                </a:solidFill>
                <a:latin typeface="Arial" panose="020B0604020202020204" pitchFamily="34" charset="0"/>
                <a:ea typeface="宋体" panose="02010600030101010101" pitchFamily="2" charset="-122"/>
              </a:rPr>
              <a:t>ARP</a:t>
            </a:r>
            <a:r>
              <a:rPr lang="zh-CN" altLang="en-US" sz="1200" dirty="0">
                <a:solidFill>
                  <a:srgbClr val="FF6600"/>
                </a:solidFill>
                <a:latin typeface="Arial" panose="020B0604020202020204" pitchFamily="34" charset="0"/>
                <a:ea typeface="宋体" panose="02010600030101010101" pitchFamily="2" charset="-122"/>
              </a:rPr>
              <a:t>应答</a:t>
            </a:r>
            <a:endParaRPr lang="zh-CN" altLang="en-US" sz="1200" dirty="0">
              <a:solidFill>
                <a:srgbClr val="FF6600"/>
              </a:solidFill>
              <a:latin typeface="Arial" panose="020B0604020202020204" pitchFamily="34" charset="0"/>
              <a:ea typeface="宋体" panose="02010600030101010101" pitchFamily="2" charset="-122"/>
            </a:endParaRPr>
          </a:p>
        </p:txBody>
      </p:sp>
      <p:sp>
        <p:nvSpPr>
          <p:cNvPr id="578591" name="AutoShape 31"/>
          <p:cNvSpPr/>
          <p:nvPr/>
        </p:nvSpPr>
        <p:spPr>
          <a:xfrm rot="5400000">
            <a:off x="3124200" y="2286000"/>
            <a:ext cx="609600" cy="30480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rgbClr val="FF6600"/>
                </a:solidFill>
                <a:latin typeface="Arial" panose="020B0604020202020204" pitchFamily="34" charset="0"/>
                <a:ea typeface="宋体" panose="02010600030101010101" pitchFamily="2" charset="-122"/>
              </a:rPr>
              <a:t>ARP</a:t>
            </a:r>
            <a:r>
              <a:rPr lang="zh-CN" altLang="en-US" sz="1000" dirty="0">
                <a:solidFill>
                  <a:srgbClr val="FF6600"/>
                </a:solidFill>
                <a:latin typeface="Arial" panose="020B0604020202020204" pitchFamily="34" charset="0"/>
                <a:ea typeface="宋体" panose="02010600030101010101" pitchFamily="2" charset="-122"/>
              </a:rPr>
              <a:t>应答</a:t>
            </a:r>
            <a:endParaRPr lang="zh-CN" altLang="en-US" sz="1000" dirty="0">
              <a:solidFill>
                <a:srgbClr val="FF6600"/>
              </a:solidFill>
              <a:latin typeface="Arial" panose="020B0604020202020204" pitchFamily="34" charset="0"/>
              <a:ea typeface="宋体" panose="02010600030101010101" pitchFamily="2" charset="-122"/>
            </a:endParaRPr>
          </a:p>
        </p:txBody>
      </p:sp>
      <p:sp>
        <p:nvSpPr>
          <p:cNvPr id="44061" name="AutoShape 32"/>
          <p:cNvSpPr/>
          <p:nvPr/>
        </p:nvSpPr>
        <p:spPr>
          <a:xfrm rot="10800000">
            <a:off x="3657600" y="2362200"/>
            <a:ext cx="1752600" cy="762000"/>
          </a:xfrm>
          <a:prstGeom prst="wedgeRoundRectCallout">
            <a:avLst>
              <a:gd name="adj1" fmla="val 60324"/>
              <a:gd name="adj2" fmla="val -31880"/>
              <a:gd name="adj3" fmla="val 16667"/>
            </a:avLst>
          </a:prstGeom>
          <a:solidFill>
            <a:schemeClr val="accent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200" dirty="0">
                <a:solidFill>
                  <a:srgbClr val="FF6600"/>
                </a:solidFill>
                <a:latin typeface="Arial" panose="020B0604020202020204" pitchFamily="34" charset="0"/>
                <a:ea typeface="宋体" panose="02010600030101010101" pitchFamily="2" charset="-122"/>
              </a:rPr>
              <a:t>SW1</a:t>
            </a:r>
            <a:r>
              <a:rPr lang="zh-CN" altLang="en-US" sz="1200" dirty="0">
                <a:solidFill>
                  <a:srgbClr val="FF6600"/>
                </a:solidFill>
                <a:latin typeface="Arial" panose="020B0604020202020204" pitchFamily="34" charset="0"/>
                <a:ea typeface="宋体" panose="02010600030101010101" pitchFamily="2" charset="-122"/>
              </a:rPr>
              <a:t>接收到该</a:t>
            </a:r>
            <a:r>
              <a:rPr lang="en-US" altLang="zh-CN" sz="1200" dirty="0">
                <a:solidFill>
                  <a:srgbClr val="FF6600"/>
                </a:solidFill>
                <a:latin typeface="Arial" panose="020B0604020202020204" pitchFamily="34" charset="0"/>
                <a:ea typeface="宋体" panose="02010600030101010101" pitchFamily="2" charset="-122"/>
              </a:rPr>
              <a:t>ARP</a:t>
            </a:r>
            <a:r>
              <a:rPr lang="zh-CN" altLang="en-US" sz="1200" dirty="0">
                <a:solidFill>
                  <a:srgbClr val="FF6600"/>
                </a:solidFill>
                <a:latin typeface="Arial" panose="020B0604020202020204" pitchFamily="34" charset="0"/>
                <a:ea typeface="宋体" panose="02010600030101010101" pitchFamily="2" charset="-122"/>
              </a:rPr>
              <a:t>应答，基于源地址的学习与目的地址的转发</a:t>
            </a:r>
            <a:endParaRPr lang="zh-CN" altLang="en-US" sz="1200" dirty="0">
              <a:solidFill>
                <a:srgbClr val="FF6600"/>
              </a:solidFill>
              <a:latin typeface="Arial" panose="020B0604020202020204" pitchFamily="34" charset="0"/>
              <a:ea typeface="宋体" panose="02010600030101010101" pitchFamily="2" charset="-122"/>
            </a:endParaRPr>
          </a:p>
        </p:txBody>
      </p:sp>
      <p:sp>
        <p:nvSpPr>
          <p:cNvPr id="578593" name="AutoShape 33"/>
          <p:cNvSpPr/>
          <p:nvPr/>
        </p:nvSpPr>
        <p:spPr>
          <a:xfrm rot="7513982">
            <a:off x="2219325" y="3722688"/>
            <a:ext cx="914400" cy="325437"/>
          </a:xfrm>
          <a:prstGeom prst="rightArrow">
            <a:avLst>
              <a:gd name="adj1" fmla="val 50000"/>
              <a:gd name="adj2" fmla="val 70244"/>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rgbClr val="FF6600"/>
                </a:solidFill>
                <a:latin typeface="Arial" panose="020B0604020202020204" pitchFamily="34" charset="0"/>
                <a:ea typeface="宋体" panose="02010600030101010101" pitchFamily="2" charset="-122"/>
              </a:rPr>
              <a:t>ARP</a:t>
            </a:r>
            <a:r>
              <a:rPr lang="zh-CN" altLang="en-US" sz="1000" dirty="0">
                <a:solidFill>
                  <a:srgbClr val="FF6600"/>
                </a:solidFill>
                <a:latin typeface="Arial" panose="020B0604020202020204" pitchFamily="34" charset="0"/>
                <a:ea typeface="宋体" panose="02010600030101010101" pitchFamily="2" charset="-122"/>
              </a:rPr>
              <a:t>应答</a:t>
            </a:r>
            <a:endParaRPr lang="zh-CN" altLang="en-US" sz="1000" dirty="0">
              <a:solidFill>
                <a:srgbClr val="FF6600"/>
              </a:solidFill>
              <a:latin typeface="Arial" panose="020B0604020202020204" pitchFamily="34" charset="0"/>
              <a:ea typeface="宋体" panose="02010600030101010101" pitchFamily="2" charset="-122"/>
            </a:endParaRPr>
          </a:p>
        </p:txBody>
      </p:sp>
      <p:sp>
        <p:nvSpPr>
          <p:cNvPr id="44063" name="AutoShape 34"/>
          <p:cNvSpPr/>
          <p:nvPr/>
        </p:nvSpPr>
        <p:spPr>
          <a:xfrm rot="10800000">
            <a:off x="2843213" y="5084763"/>
            <a:ext cx="2895600" cy="1143000"/>
          </a:xfrm>
          <a:prstGeom prst="wedgeRoundRectCallout">
            <a:avLst>
              <a:gd name="adj1" fmla="val 64963"/>
              <a:gd name="adj2" fmla="val 86940"/>
              <a:gd name="adj3" fmla="val 16667"/>
            </a:avLst>
          </a:prstGeom>
          <a:solidFill>
            <a:schemeClr val="accent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200" dirty="0">
                <a:solidFill>
                  <a:srgbClr val="0066FF"/>
                </a:solidFill>
                <a:latin typeface="Arial" panose="020B0604020202020204" pitchFamily="34" charset="0"/>
                <a:ea typeface="宋体" panose="02010600030101010101" pitchFamily="2" charset="-122"/>
              </a:rPr>
              <a:t>PC1</a:t>
            </a:r>
            <a:r>
              <a:rPr lang="zh-CN" altLang="en-US" sz="1200" dirty="0">
                <a:solidFill>
                  <a:srgbClr val="0066FF"/>
                </a:solidFill>
                <a:latin typeface="Arial" panose="020B0604020202020204" pitchFamily="34" charset="0"/>
                <a:ea typeface="宋体" panose="02010600030101010101" pitchFamily="2" charset="-122"/>
              </a:rPr>
              <a:t>接收到</a:t>
            </a:r>
            <a:r>
              <a:rPr lang="en-US" altLang="zh-CN" sz="1200" dirty="0">
                <a:solidFill>
                  <a:srgbClr val="0066FF"/>
                </a:solidFill>
                <a:latin typeface="Arial" panose="020B0604020202020204" pitchFamily="34" charset="0"/>
                <a:ea typeface="宋体" panose="02010600030101010101" pitchFamily="2" charset="-122"/>
              </a:rPr>
              <a:t>ARP</a:t>
            </a:r>
            <a:r>
              <a:rPr lang="zh-CN" altLang="en-US" sz="1200" dirty="0">
                <a:solidFill>
                  <a:srgbClr val="0066FF"/>
                </a:solidFill>
                <a:latin typeface="Arial" panose="020B0604020202020204" pitchFamily="34" charset="0"/>
                <a:ea typeface="宋体" panose="02010600030101010101" pitchFamily="2" charset="-122"/>
              </a:rPr>
              <a:t>应答后，就学习到网关的</a:t>
            </a:r>
            <a:r>
              <a:rPr lang="en-US" altLang="zh-CN" sz="1200" dirty="0">
                <a:solidFill>
                  <a:srgbClr val="0066FF"/>
                </a:solidFill>
                <a:latin typeface="Arial" panose="020B0604020202020204" pitchFamily="34" charset="0"/>
                <a:ea typeface="宋体" panose="02010600030101010101" pitchFamily="2" charset="-122"/>
              </a:rPr>
              <a:t>MAC</a:t>
            </a:r>
            <a:r>
              <a:rPr lang="zh-CN" altLang="en-US" sz="1200" dirty="0">
                <a:solidFill>
                  <a:srgbClr val="0066FF"/>
                </a:solidFill>
                <a:latin typeface="Arial" panose="020B0604020202020204" pitchFamily="34" charset="0"/>
                <a:ea typeface="宋体" panose="02010600030101010101" pitchFamily="2" charset="-122"/>
              </a:rPr>
              <a:t>地址，这是，</a:t>
            </a:r>
            <a:r>
              <a:rPr lang="en-US" altLang="zh-CN" sz="1200" dirty="0">
                <a:solidFill>
                  <a:srgbClr val="0066FF"/>
                </a:solidFill>
                <a:latin typeface="Arial" panose="020B0604020202020204" pitchFamily="34" charset="0"/>
                <a:ea typeface="宋体" panose="02010600030101010101" pitchFamily="2" charset="-122"/>
              </a:rPr>
              <a:t>PC1</a:t>
            </a:r>
            <a:r>
              <a:rPr lang="zh-CN" altLang="en-US" sz="1200" dirty="0">
                <a:solidFill>
                  <a:srgbClr val="0066FF"/>
                </a:solidFill>
                <a:latin typeface="Arial" panose="020B0604020202020204" pitchFamily="34" charset="0"/>
                <a:ea typeface="宋体" panose="02010600030101010101" pitchFamily="2" charset="-122"/>
              </a:rPr>
              <a:t>就开始向</a:t>
            </a:r>
            <a:r>
              <a:rPr lang="en-US" altLang="zh-CN" sz="1200" dirty="0">
                <a:solidFill>
                  <a:srgbClr val="0066FF"/>
                </a:solidFill>
                <a:latin typeface="Arial" panose="020B0604020202020204" pitchFamily="34" charset="0"/>
                <a:ea typeface="宋体" panose="02010600030101010101" pitchFamily="2" charset="-122"/>
              </a:rPr>
              <a:t>PC3</a:t>
            </a:r>
            <a:r>
              <a:rPr lang="zh-CN" altLang="en-US" sz="1200" dirty="0">
                <a:solidFill>
                  <a:srgbClr val="0066FF"/>
                </a:solidFill>
                <a:latin typeface="Arial" panose="020B0604020202020204" pitchFamily="34" charset="0"/>
                <a:ea typeface="宋体" panose="02010600030101010101" pitchFamily="2" charset="-122"/>
              </a:rPr>
              <a:t>发送</a:t>
            </a:r>
            <a:r>
              <a:rPr lang="en-US" altLang="zh-CN" sz="1200" dirty="0">
                <a:solidFill>
                  <a:srgbClr val="0066FF"/>
                </a:solidFill>
                <a:latin typeface="Arial" panose="020B0604020202020204" pitchFamily="34" charset="0"/>
                <a:ea typeface="宋体" panose="02010600030101010101" pitchFamily="2" charset="-122"/>
              </a:rPr>
              <a:t>ICMP</a:t>
            </a:r>
            <a:r>
              <a:rPr lang="zh-CN" altLang="en-US" sz="1200" dirty="0">
                <a:solidFill>
                  <a:srgbClr val="0066FF"/>
                </a:solidFill>
                <a:latin typeface="Arial" panose="020B0604020202020204" pitchFamily="34" charset="0"/>
                <a:ea typeface="宋体" panose="02010600030101010101" pitchFamily="2" charset="-122"/>
              </a:rPr>
              <a:t>报文，源</a:t>
            </a:r>
            <a:r>
              <a:rPr lang="en-US" altLang="zh-CN" sz="1200" dirty="0">
                <a:solidFill>
                  <a:srgbClr val="0066FF"/>
                </a:solidFill>
                <a:latin typeface="Arial" panose="020B0604020202020204" pitchFamily="34" charset="0"/>
                <a:ea typeface="宋体" panose="02010600030101010101" pitchFamily="2" charset="-122"/>
              </a:rPr>
              <a:t>IP</a:t>
            </a:r>
            <a:r>
              <a:rPr lang="zh-CN" altLang="en-US" sz="1200" dirty="0">
                <a:solidFill>
                  <a:srgbClr val="0066FF"/>
                </a:solidFill>
                <a:latin typeface="Arial" panose="020B0604020202020204" pitchFamily="34" charset="0"/>
                <a:ea typeface="宋体" panose="02010600030101010101" pitchFamily="2" charset="-122"/>
              </a:rPr>
              <a:t>、源</a:t>
            </a:r>
            <a:r>
              <a:rPr lang="en-US" altLang="zh-CN" sz="1200" dirty="0">
                <a:solidFill>
                  <a:srgbClr val="0066FF"/>
                </a:solidFill>
                <a:latin typeface="Arial" panose="020B0604020202020204" pitchFamily="34" charset="0"/>
                <a:ea typeface="宋体" panose="02010600030101010101" pitchFamily="2" charset="-122"/>
              </a:rPr>
              <a:t>MAC</a:t>
            </a:r>
            <a:r>
              <a:rPr lang="zh-CN" altLang="en-US" sz="1200" dirty="0">
                <a:solidFill>
                  <a:srgbClr val="0066FF"/>
                </a:solidFill>
                <a:latin typeface="Arial" panose="020B0604020202020204" pitchFamily="34" charset="0"/>
                <a:ea typeface="宋体" panose="02010600030101010101" pitchFamily="2" charset="-122"/>
              </a:rPr>
              <a:t>为自己本身，目的</a:t>
            </a:r>
            <a:r>
              <a:rPr lang="en-US" altLang="zh-CN" sz="1200" dirty="0">
                <a:solidFill>
                  <a:srgbClr val="0066FF"/>
                </a:solidFill>
                <a:latin typeface="Arial" panose="020B0604020202020204" pitchFamily="34" charset="0"/>
                <a:ea typeface="宋体" panose="02010600030101010101" pitchFamily="2" charset="-122"/>
              </a:rPr>
              <a:t>MAC</a:t>
            </a:r>
            <a:r>
              <a:rPr lang="zh-CN" altLang="en-US" sz="1200" dirty="0">
                <a:solidFill>
                  <a:srgbClr val="0066FF"/>
                </a:solidFill>
                <a:latin typeface="Arial" panose="020B0604020202020204" pitchFamily="34" charset="0"/>
                <a:ea typeface="宋体" panose="02010600030101010101" pitchFamily="2" charset="-122"/>
              </a:rPr>
              <a:t>为网关的</a:t>
            </a:r>
            <a:r>
              <a:rPr lang="en-US" altLang="zh-CN" sz="1200" dirty="0">
                <a:solidFill>
                  <a:srgbClr val="0066FF"/>
                </a:solidFill>
                <a:latin typeface="Arial" panose="020B0604020202020204" pitchFamily="34" charset="0"/>
                <a:ea typeface="宋体" panose="02010600030101010101" pitchFamily="2" charset="-122"/>
              </a:rPr>
              <a:t>MAC</a:t>
            </a:r>
            <a:r>
              <a:rPr lang="zh-CN" altLang="en-US" sz="1200" dirty="0">
                <a:solidFill>
                  <a:srgbClr val="0066FF"/>
                </a:solidFill>
                <a:latin typeface="Arial" panose="020B0604020202020204" pitchFamily="34" charset="0"/>
                <a:ea typeface="宋体" panose="02010600030101010101" pitchFamily="2" charset="-122"/>
              </a:rPr>
              <a:t>，目的</a:t>
            </a:r>
            <a:r>
              <a:rPr lang="en-US" altLang="zh-CN" sz="1200" dirty="0">
                <a:solidFill>
                  <a:srgbClr val="0066FF"/>
                </a:solidFill>
                <a:latin typeface="Arial" panose="020B0604020202020204" pitchFamily="34" charset="0"/>
                <a:ea typeface="宋体" panose="02010600030101010101" pitchFamily="2" charset="-122"/>
              </a:rPr>
              <a:t>IP</a:t>
            </a:r>
            <a:r>
              <a:rPr lang="zh-CN" altLang="en-US" sz="1200" dirty="0">
                <a:solidFill>
                  <a:srgbClr val="0066FF"/>
                </a:solidFill>
                <a:latin typeface="Arial" panose="020B0604020202020204" pitchFamily="34" charset="0"/>
                <a:ea typeface="宋体" panose="02010600030101010101" pitchFamily="2" charset="-122"/>
              </a:rPr>
              <a:t>为</a:t>
            </a:r>
            <a:r>
              <a:rPr lang="en-US" altLang="zh-CN" sz="1200" dirty="0">
                <a:solidFill>
                  <a:srgbClr val="0066FF"/>
                </a:solidFill>
                <a:latin typeface="Arial" panose="020B0604020202020204" pitchFamily="34" charset="0"/>
                <a:ea typeface="宋体" panose="02010600030101010101" pitchFamily="2" charset="-122"/>
              </a:rPr>
              <a:t>PC3</a:t>
            </a:r>
            <a:r>
              <a:rPr lang="zh-CN" altLang="en-US" sz="1200" dirty="0">
                <a:solidFill>
                  <a:srgbClr val="0066FF"/>
                </a:solidFill>
                <a:latin typeface="Arial" panose="020B0604020202020204" pitchFamily="34" charset="0"/>
                <a:ea typeface="宋体" panose="02010600030101010101" pitchFamily="2" charset="-122"/>
              </a:rPr>
              <a:t>的</a:t>
            </a:r>
            <a:r>
              <a:rPr lang="en-US" altLang="zh-CN" sz="1200" dirty="0">
                <a:solidFill>
                  <a:srgbClr val="0066FF"/>
                </a:solidFill>
                <a:latin typeface="Arial" panose="020B0604020202020204" pitchFamily="34" charset="0"/>
                <a:ea typeface="宋体" panose="02010600030101010101" pitchFamily="2" charset="-122"/>
              </a:rPr>
              <a:t>IP</a:t>
            </a:r>
            <a:r>
              <a:rPr lang="zh-CN" altLang="en-US" sz="1200" dirty="0">
                <a:solidFill>
                  <a:srgbClr val="0066FF"/>
                </a:solidFill>
                <a:latin typeface="Arial" panose="020B0604020202020204" pitchFamily="34" charset="0"/>
                <a:ea typeface="宋体" panose="02010600030101010101" pitchFamily="2" charset="-122"/>
              </a:rPr>
              <a:t>地址</a:t>
            </a:r>
            <a:endParaRPr lang="zh-CN" altLang="en-US" sz="1200" dirty="0">
              <a:solidFill>
                <a:srgbClr val="0066FF"/>
              </a:solidFill>
              <a:latin typeface="Arial" panose="020B0604020202020204" pitchFamily="34" charset="0"/>
              <a:ea typeface="宋体" panose="02010600030101010101" pitchFamily="2" charset="-122"/>
            </a:endParaRPr>
          </a:p>
        </p:txBody>
      </p:sp>
      <p:sp>
        <p:nvSpPr>
          <p:cNvPr id="578595" name="AutoShape 35"/>
          <p:cNvSpPr/>
          <p:nvPr/>
        </p:nvSpPr>
        <p:spPr>
          <a:xfrm rot="-3265367">
            <a:off x="1528763" y="3575050"/>
            <a:ext cx="1143000" cy="239713"/>
          </a:xfrm>
          <a:prstGeom prst="rightArrow">
            <a:avLst>
              <a:gd name="adj1" fmla="val 50000"/>
              <a:gd name="adj2" fmla="val 119205"/>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rgbClr val="0066FF"/>
                </a:solidFill>
                <a:latin typeface="Arial" panose="020B0604020202020204" pitchFamily="34" charset="0"/>
                <a:ea typeface="宋体" panose="02010600030101010101" pitchFamily="2" charset="-122"/>
              </a:rPr>
              <a:t>ICMP</a:t>
            </a:r>
            <a:r>
              <a:rPr lang="zh-CN" altLang="en-US" sz="1000" dirty="0">
                <a:solidFill>
                  <a:srgbClr val="0066FF"/>
                </a:solidFill>
                <a:latin typeface="Arial" panose="020B0604020202020204" pitchFamily="34" charset="0"/>
                <a:ea typeface="宋体" panose="02010600030101010101" pitchFamily="2" charset="-122"/>
              </a:rPr>
              <a:t>报文</a:t>
            </a:r>
            <a:endParaRPr lang="zh-CN" altLang="en-US" sz="1000" dirty="0">
              <a:solidFill>
                <a:srgbClr val="0066FF"/>
              </a:solidFill>
              <a:latin typeface="Arial" panose="020B0604020202020204" pitchFamily="34" charset="0"/>
              <a:ea typeface="宋体" panose="02010600030101010101" pitchFamily="2" charset="-122"/>
            </a:endParaRPr>
          </a:p>
        </p:txBody>
      </p:sp>
      <p:sp>
        <p:nvSpPr>
          <p:cNvPr id="578596" name="AutoShape 36"/>
          <p:cNvSpPr/>
          <p:nvPr/>
        </p:nvSpPr>
        <p:spPr>
          <a:xfrm rot="-5400000">
            <a:off x="2362200" y="2209800"/>
            <a:ext cx="914400" cy="3048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rgbClr val="0066FF"/>
                </a:solidFill>
                <a:latin typeface="Arial" panose="020B0604020202020204" pitchFamily="34" charset="0"/>
                <a:ea typeface="宋体" panose="02010600030101010101" pitchFamily="2" charset="-122"/>
              </a:rPr>
              <a:t>ICMP</a:t>
            </a:r>
            <a:r>
              <a:rPr lang="zh-CN" altLang="en-US" sz="1000" dirty="0">
                <a:solidFill>
                  <a:srgbClr val="0066FF"/>
                </a:solidFill>
                <a:latin typeface="Arial" panose="020B0604020202020204" pitchFamily="34" charset="0"/>
                <a:ea typeface="宋体" panose="02010600030101010101" pitchFamily="2" charset="-122"/>
              </a:rPr>
              <a:t>报文</a:t>
            </a:r>
            <a:endParaRPr lang="zh-CN" altLang="en-US" sz="1000" dirty="0">
              <a:solidFill>
                <a:srgbClr val="0066FF"/>
              </a:solidFill>
              <a:latin typeface="Arial" panose="020B0604020202020204" pitchFamily="34" charset="0"/>
              <a:ea typeface="宋体" panose="02010600030101010101" pitchFamily="2" charset="-122"/>
            </a:endParaRPr>
          </a:p>
        </p:txBody>
      </p:sp>
      <p:sp>
        <p:nvSpPr>
          <p:cNvPr id="578597" name="AutoShape 37"/>
          <p:cNvSpPr/>
          <p:nvPr/>
        </p:nvSpPr>
        <p:spPr>
          <a:xfrm>
            <a:off x="6477000" y="0"/>
            <a:ext cx="2667000" cy="1447800"/>
          </a:xfrm>
          <a:prstGeom prst="wedgeRoundRectCallout">
            <a:avLst>
              <a:gd name="adj1" fmla="val -158810"/>
              <a:gd name="adj2" fmla="val 57676"/>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zh-CN" altLang="en-US" sz="1200" dirty="0">
                <a:solidFill>
                  <a:schemeClr val="tx1"/>
                </a:solidFill>
                <a:latin typeface="Arial" panose="020B0604020202020204" pitchFamily="34" charset="0"/>
                <a:ea typeface="宋体" panose="02010600030101010101" pitchFamily="2" charset="-122"/>
              </a:rPr>
              <a:t>网关</a:t>
            </a:r>
            <a:r>
              <a:rPr lang="en-US" altLang="zh-CN" sz="1200" dirty="0">
                <a:solidFill>
                  <a:schemeClr val="tx1"/>
                </a:solidFill>
                <a:latin typeface="Arial" panose="020B0604020202020204" pitchFamily="34" charset="0"/>
                <a:ea typeface="宋体" panose="02010600030101010101" pitchFamily="2" charset="-122"/>
              </a:rPr>
              <a:t>R1</a:t>
            </a:r>
            <a:r>
              <a:rPr lang="zh-CN" altLang="en-US" sz="1200" dirty="0">
                <a:solidFill>
                  <a:schemeClr val="tx1"/>
                </a:solidFill>
                <a:latin typeface="Arial" panose="020B0604020202020204" pitchFamily="34" charset="0"/>
                <a:ea typeface="宋体" panose="02010600030101010101" pitchFamily="2" charset="-122"/>
              </a:rPr>
              <a:t>接收到该</a:t>
            </a:r>
            <a:r>
              <a:rPr lang="en-US" altLang="zh-CN" sz="1200" dirty="0">
                <a:solidFill>
                  <a:schemeClr val="tx1"/>
                </a:solidFill>
                <a:latin typeface="Arial" panose="020B0604020202020204" pitchFamily="34" charset="0"/>
                <a:ea typeface="宋体" panose="02010600030101010101" pitchFamily="2" charset="-122"/>
              </a:rPr>
              <a:t>ICMP</a:t>
            </a:r>
            <a:r>
              <a:rPr lang="zh-CN" altLang="en-US" sz="1200" dirty="0">
                <a:solidFill>
                  <a:schemeClr val="tx1"/>
                </a:solidFill>
                <a:latin typeface="Arial" panose="020B0604020202020204" pitchFamily="34" charset="0"/>
                <a:ea typeface="宋体" panose="02010600030101010101" pitchFamily="2" charset="-122"/>
              </a:rPr>
              <a:t>报文后，就查找到</a:t>
            </a:r>
            <a:r>
              <a:rPr lang="en-US" altLang="zh-CN" sz="1200" dirty="0">
                <a:solidFill>
                  <a:schemeClr val="tx1"/>
                </a:solidFill>
                <a:latin typeface="Arial" panose="020B0604020202020204" pitchFamily="34" charset="0"/>
                <a:ea typeface="宋体" panose="02010600030101010101" pitchFamily="2" charset="-122"/>
              </a:rPr>
              <a:t>PC3</a:t>
            </a:r>
            <a:r>
              <a:rPr lang="zh-CN" altLang="en-US" sz="1200" dirty="0">
                <a:solidFill>
                  <a:schemeClr val="tx1"/>
                </a:solidFill>
                <a:latin typeface="Arial" panose="020B0604020202020204" pitchFamily="34" charset="0"/>
                <a:ea typeface="宋体" panose="02010600030101010101" pitchFamily="2" charset="-122"/>
              </a:rPr>
              <a:t>（</a:t>
            </a:r>
            <a:r>
              <a:rPr lang="en-US" altLang="zh-CN" sz="1200" dirty="0">
                <a:solidFill>
                  <a:schemeClr val="tx1"/>
                </a:solidFill>
                <a:latin typeface="Arial" panose="020B0604020202020204" pitchFamily="34" charset="0"/>
                <a:ea typeface="宋体" panose="02010600030101010101" pitchFamily="2" charset="-122"/>
              </a:rPr>
              <a:t>10.10.20.2</a:t>
            </a:r>
            <a:r>
              <a:rPr lang="zh-CN" altLang="en-US" sz="1200" dirty="0">
                <a:solidFill>
                  <a:schemeClr val="tx1"/>
                </a:solidFill>
                <a:latin typeface="Arial" panose="020B0604020202020204" pitchFamily="34" charset="0"/>
                <a:ea typeface="宋体" panose="02010600030101010101" pitchFamily="2" charset="-122"/>
              </a:rPr>
              <a:t>）的路由表，发现出接口为</a:t>
            </a:r>
            <a:r>
              <a:rPr lang="en-US" altLang="zh-CN" sz="1200" dirty="0">
                <a:solidFill>
                  <a:schemeClr val="tx1"/>
                </a:solidFill>
                <a:latin typeface="Arial" panose="020B0604020202020204" pitchFamily="34" charset="0"/>
                <a:ea typeface="宋体" panose="02010600030101010101" pitchFamily="2" charset="-122"/>
              </a:rPr>
              <a:t>Eth2 </a:t>
            </a:r>
            <a:r>
              <a:rPr lang="zh-CN" altLang="en-US" sz="1200" dirty="0">
                <a:solidFill>
                  <a:schemeClr val="tx1"/>
                </a:solidFill>
                <a:latin typeface="Arial" panose="020B0604020202020204" pitchFamily="34" charset="0"/>
                <a:ea typeface="宋体" panose="02010600030101010101" pitchFamily="2" charset="-122"/>
              </a:rPr>
              <a:t>；查找</a:t>
            </a:r>
            <a:r>
              <a:rPr lang="en-US" altLang="zh-CN" sz="1200" dirty="0">
                <a:solidFill>
                  <a:schemeClr val="tx1"/>
                </a:solidFill>
                <a:latin typeface="Arial" panose="020B0604020202020204" pitchFamily="34" charset="0"/>
                <a:ea typeface="宋体" panose="02010600030101010101" pitchFamily="2" charset="-122"/>
              </a:rPr>
              <a:t>ARP</a:t>
            </a:r>
            <a:r>
              <a:rPr lang="zh-CN" altLang="en-US" sz="1200" dirty="0">
                <a:solidFill>
                  <a:schemeClr val="tx1"/>
                </a:solidFill>
                <a:latin typeface="Arial" panose="020B0604020202020204" pitchFamily="34" charset="0"/>
                <a:ea typeface="宋体" panose="02010600030101010101" pitchFamily="2" charset="-122"/>
              </a:rPr>
              <a:t>表，若没有发现端口对应的</a:t>
            </a:r>
            <a:r>
              <a:rPr lang="en-US" altLang="zh-CN" sz="1200" dirty="0">
                <a:solidFill>
                  <a:schemeClr val="tx1"/>
                </a:solidFill>
                <a:latin typeface="Arial" panose="020B0604020202020204" pitchFamily="34" charset="0"/>
                <a:ea typeface="宋体" panose="02010600030101010101" pitchFamily="2" charset="-122"/>
              </a:rPr>
              <a:t>MAC</a:t>
            </a:r>
            <a:r>
              <a:rPr lang="zh-CN" altLang="en-US" sz="1200" dirty="0">
                <a:solidFill>
                  <a:schemeClr val="tx1"/>
                </a:solidFill>
                <a:latin typeface="Arial" panose="020B0604020202020204" pitchFamily="34" charset="0"/>
                <a:ea typeface="宋体" panose="02010600030101010101" pitchFamily="2" charset="-122"/>
              </a:rPr>
              <a:t>地址，这时，</a:t>
            </a:r>
            <a:r>
              <a:rPr lang="en-US" altLang="zh-CN" sz="1200" dirty="0">
                <a:solidFill>
                  <a:schemeClr val="tx1"/>
                </a:solidFill>
                <a:latin typeface="Arial" panose="020B0604020202020204" pitchFamily="34" charset="0"/>
                <a:ea typeface="宋体" panose="02010600030101010101" pitchFamily="2" charset="-122"/>
              </a:rPr>
              <a:t>R1</a:t>
            </a:r>
            <a:r>
              <a:rPr lang="zh-CN" altLang="en-US" sz="1200" dirty="0">
                <a:solidFill>
                  <a:schemeClr val="tx1"/>
                </a:solidFill>
                <a:latin typeface="Arial" panose="020B0604020202020204" pitchFamily="34" charset="0"/>
                <a:ea typeface="宋体" panose="02010600030101010101" pitchFamily="2" charset="-122"/>
              </a:rPr>
              <a:t>发送</a:t>
            </a:r>
            <a:r>
              <a:rPr lang="en-US" altLang="zh-CN" sz="1200" dirty="0">
                <a:solidFill>
                  <a:schemeClr val="tx1"/>
                </a:solidFill>
                <a:latin typeface="Arial" panose="020B0604020202020204" pitchFamily="34" charset="0"/>
                <a:ea typeface="宋体" panose="02010600030101010101" pitchFamily="2" charset="-122"/>
              </a:rPr>
              <a:t>ARP</a:t>
            </a:r>
            <a:r>
              <a:rPr lang="zh-CN" altLang="en-US" sz="1200" dirty="0">
                <a:solidFill>
                  <a:schemeClr val="tx1"/>
                </a:solidFill>
                <a:latin typeface="Arial" panose="020B0604020202020204" pitchFamily="34" charset="0"/>
                <a:ea typeface="宋体" panose="02010600030101010101" pitchFamily="2" charset="-122"/>
              </a:rPr>
              <a:t>请求报文，请求</a:t>
            </a:r>
            <a:r>
              <a:rPr lang="en-US" altLang="zh-CN" sz="1200" dirty="0">
                <a:solidFill>
                  <a:schemeClr val="tx1"/>
                </a:solidFill>
                <a:latin typeface="Arial" panose="020B0604020202020204" pitchFamily="34" charset="0"/>
                <a:ea typeface="宋体" panose="02010600030101010101" pitchFamily="2" charset="-122"/>
              </a:rPr>
              <a:t>PC3</a:t>
            </a:r>
            <a:r>
              <a:rPr lang="zh-CN" altLang="en-US" sz="1200" dirty="0">
                <a:solidFill>
                  <a:schemeClr val="tx1"/>
                </a:solidFill>
                <a:latin typeface="Arial" panose="020B0604020202020204" pitchFamily="34" charset="0"/>
                <a:ea typeface="宋体" panose="02010600030101010101" pitchFamily="2" charset="-122"/>
              </a:rPr>
              <a:t>的</a:t>
            </a:r>
            <a:r>
              <a:rPr lang="en-US" altLang="zh-CN" sz="1200" dirty="0">
                <a:solidFill>
                  <a:schemeClr val="tx1"/>
                </a:solidFill>
                <a:latin typeface="Arial" panose="020B0604020202020204" pitchFamily="34" charset="0"/>
                <a:ea typeface="宋体" panose="02010600030101010101" pitchFamily="2" charset="-122"/>
              </a:rPr>
              <a:t>MAC</a:t>
            </a:r>
            <a:r>
              <a:rPr lang="zh-CN" altLang="en-US" sz="1200" dirty="0">
                <a:solidFill>
                  <a:schemeClr val="tx1"/>
                </a:solidFill>
                <a:latin typeface="Arial" panose="020B0604020202020204" pitchFamily="34" charset="0"/>
                <a:ea typeface="宋体" panose="02010600030101010101" pitchFamily="2" charset="-122"/>
              </a:rPr>
              <a:t>地址，该请求报文为广播报文</a:t>
            </a:r>
            <a:endParaRPr lang="zh-CN" altLang="en-US" sz="1200" dirty="0">
              <a:solidFill>
                <a:schemeClr val="tx1"/>
              </a:solidFill>
              <a:latin typeface="Arial" panose="020B0604020202020204" pitchFamily="34" charset="0"/>
              <a:ea typeface="宋体" panose="02010600030101010101" pitchFamily="2" charset="-122"/>
            </a:endParaRPr>
          </a:p>
        </p:txBody>
      </p:sp>
      <p:pic>
        <p:nvPicPr>
          <p:cNvPr id="44067" name="Picture 38" descr="11"/>
          <p:cNvPicPr>
            <a:picLocks noChangeAspect="1"/>
          </p:cNvPicPr>
          <p:nvPr/>
        </p:nvPicPr>
        <p:blipFill>
          <a:blip r:embed="rId1"/>
          <a:stretch>
            <a:fillRect/>
          </a:stretch>
        </p:blipFill>
        <p:spPr>
          <a:xfrm>
            <a:off x="5257800" y="1066800"/>
            <a:ext cx="1079500" cy="995363"/>
          </a:xfrm>
          <a:prstGeom prst="rect">
            <a:avLst/>
          </a:prstGeom>
          <a:noFill/>
          <a:ln w="9525">
            <a:noFill/>
          </a:ln>
        </p:spPr>
      </p:pic>
      <p:sp>
        <p:nvSpPr>
          <p:cNvPr id="578599" name="AutoShape 39"/>
          <p:cNvSpPr/>
          <p:nvPr/>
        </p:nvSpPr>
        <p:spPr>
          <a:xfrm>
            <a:off x="4038600" y="1295400"/>
            <a:ext cx="1066800" cy="228600"/>
          </a:xfrm>
          <a:prstGeom prst="rightArrow">
            <a:avLst>
              <a:gd name="adj1" fmla="val 50000"/>
              <a:gd name="adj2" fmla="val 116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ARP</a:t>
            </a:r>
            <a:r>
              <a:rPr lang="zh-CN" altLang="en-US" sz="1000" dirty="0">
                <a:solidFill>
                  <a:schemeClr val="tx1"/>
                </a:solidFill>
                <a:latin typeface="Arial" panose="020B0604020202020204" pitchFamily="34" charset="0"/>
                <a:ea typeface="宋体" panose="02010600030101010101" pitchFamily="2" charset="-122"/>
              </a:rPr>
              <a:t>请求</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578600" name="AutoShape 40"/>
          <p:cNvSpPr/>
          <p:nvPr/>
        </p:nvSpPr>
        <p:spPr>
          <a:xfrm>
            <a:off x="5715000" y="2057400"/>
            <a:ext cx="228600" cy="838200"/>
          </a:xfrm>
          <a:prstGeom prst="downArrow">
            <a:avLst>
              <a:gd name="adj1" fmla="val 50000"/>
              <a:gd name="adj2" fmla="val 91666"/>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ARP</a:t>
            </a:r>
            <a:r>
              <a:rPr lang="zh-CN" altLang="en-US" sz="1000" dirty="0">
                <a:solidFill>
                  <a:schemeClr val="tx1"/>
                </a:solidFill>
                <a:latin typeface="Arial" panose="020B0604020202020204" pitchFamily="34" charset="0"/>
                <a:ea typeface="宋体" panose="02010600030101010101" pitchFamily="2" charset="-122"/>
              </a:rPr>
              <a:t>请求</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578601" name="AutoShape 41"/>
          <p:cNvSpPr/>
          <p:nvPr/>
        </p:nvSpPr>
        <p:spPr>
          <a:xfrm>
            <a:off x="6781800" y="3352800"/>
            <a:ext cx="1981200" cy="609600"/>
          </a:xfrm>
          <a:prstGeom prst="wedgeRoundRectCallout">
            <a:avLst>
              <a:gd name="adj1" fmla="val -82130"/>
              <a:gd name="adj2" fmla="val -292190"/>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SW2</a:t>
            </a:r>
            <a:r>
              <a:rPr lang="zh-CN" altLang="en-US" sz="1200" dirty="0">
                <a:solidFill>
                  <a:schemeClr val="tx1"/>
                </a:solidFill>
                <a:latin typeface="Arial" panose="020B0604020202020204" pitchFamily="34" charset="0"/>
                <a:ea typeface="宋体" panose="02010600030101010101" pitchFamily="2" charset="-122"/>
              </a:rPr>
              <a:t>接收到</a:t>
            </a:r>
            <a:r>
              <a:rPr lang="en-US" altLang="zh-CN" sz="1200" dirty="0">
                <a:solidFill>
                  <a:schemeClr val="tx1"/>
                </a:solidFill>
                <a:latin typeface="Arial" panose="020B0604020202020204" pitchFamily="34" charset="0"/>
                <a:ea typeface="宋体" panose="02010600030101010101" pitchFamily="2" charset="-122"/>
              </a:rPr>
              <a:t>ARP</a:t>
            </a:r>
            <a:r>
              <a:rPr lang="zh-CN" altLang="en-US" sz="1200" dirty="0">
                <a:solidFill>
                  <a:schemeClr val="tx1"/>
                </a:solidFill>
                <a:latin typeface="Arial" panose="020B0604020202020204" pitchFamily="34" charset="0"/>
                <a:ea typeface="宋体" panose="02010600030101010101" pitchFamily="2" charset="-122"/>
              </a:rPr>
              <a:t>请求报文，基于源地址的学习和目的地址的转发</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578602" name="AutoShape 42"/>
          <p:cNvSpPr/>
          <p:nvPr/>
        </p:nvSpPr>
        <p:spPr>
          <a:xfrm>
            <a:off x="6019800" y="5181600"/>
            <a:ext cx="2362200" cy="914400"/>
          </a:xfrm>
          <a:prstGeom prst="wedgeRoundRectCallout">
            <a:avLst>
              <a:gd name="adj1" fmla="val -61560"/>
              <a:gd name="adj2" fmla="val -212847"/>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PC3</a:t>
            </a:r>
            <a:r>
              <a:rPr lang="zh-CN" altLang="en-US" sz="1200" dirty="0">
                <a:solidFill>
                  <a:schemeClr val="tx1"/>
                </a:solidFill>
                <a:latin typeface="Arial" panose="020B0604020202020204" pitchFamily="34" charset="0"/>
                <a:ea typeface="宋体" panose="02010600030101010101" pitchFamily="2" charset="-122"/>
              </a:rPr>
              <a:t>收到</a:t>
            </a:r>
            <a:r>
              <a:rPr lang="en-US" altLang="zh-CN" sz="1200" dirty="0">
                <a:solidFill>
                  <a:schemeClr val="tx1"/>
                </a:solidFill>
                <a:latin typeface="Arial" panose="020B0604020202020204" pitchFamily="34" charset="0"/>
                <a:ea typeface="宋体" panose="02010600030101010101" pitchFamily="2" charset="-122"/>
              </a:rPr>
              <a:t>ARP</a:t>
            </a:r>
            <a:r>
              <a:rPr lang="zh-CN" altLang="en-US" sz="1200" dirty="0">
                <a:solidFill>
                  <a:schemeClr val="tx1"/>
                </a:solidFill>
                <a:latin typeface="Arial" panose="020B0604020202020204" pitchFamily="34" charset="0"/>
                <a:ea typeface="宋体" panose="02010600030101010101" pitchFamily="2" charset="-122"/>
              </a:rPr>
              <a:t>请求，基于源地址的学习，同时发现请求的</a:t>
            </a:r>
            <a:r>
              <a:rPr lang="en-US" altLang="zh-CN" sz="1200" dirty="0">
                <a:solidFill>
                  <a:schemeClr val="tx1"/>
                </a:solidFill>
                <a:latin typeface="Arial" panose="020B0604020202020204" pitchFamily="34" charset="0"/>
                <a:ea typeface="宋体" panose="02010600030101010101" pitchFamily="2" charset="-122"/>
              </a:rPr>
              <a:t>IP</a:t>
            </a:r>
            <a:r>
              <a:rPr lang="zh-CN" altLang="en-US" sz="1200" dirty="0">
                <a:solidFill>
                  <a:schemeClr val="tx1"/>
                </a:solidFill>
                <a:latin typeface="Arial" panose="020B0604020202020204" pitchFamily="34" charset="0"/>
                <a:ea typeface="宋体" panose="02010600030101010101" pitchFamily="2" charset="-122"/>
              </a:rPr>
              <a:t>地址为自己本身，以单播形式做</a:t>
            </a:r>
            <a:r>
              <a:rPr lang="en-US" altLang="zh-CN" sz="1200" dirty="0">
                <a:solidFill>
                  <a:schemeClr val="tx1"/>
                </a:solidFill>
                <a:latin typeface="Arial" panose="020B0604020202020204" pitchFamily="34" charset="0"/>
                <a:ea typeface="宋体" panose="02010600030101010101" pitchFamily="2" charset="-122"/>
              </a:rPr>
              <a:t>ARP</a:t>
            </a:r>
            <a:r>
              <a:rPr lang="zh-CN" altLang="en-US" sz="1200" dirty="0">
                <a:solidFill>
                  <a:schemeClr val="tx1"/>
                </a:solidFill>
                <a:latin typeface="Arial" panose="020B0604020202020204" pitchFamily="34" charset="0"/>
                <a:ea typeface="宋体" panose="02010600030101010101" pitchFamily="2" charset="-122"/>
              </a:rPr>
              <a:t>应答</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578603" name="AutoShape 43"/>
          <p:cNvSpPr/>
          <p:nvPr/>
        </p:nvSpPr>
        <p:spPr>
          <a:xfrm rot="10800000">
            <a:off x="5486400" y="1981200"/>
            <a:ext cx="228600" cy="914400"/>
          </a:xfrm>
          <a:prstGeom prst="downArrow">
            <a:avLst>
              <a:gd name="adj1" fmla="val 50000"/>
              <a:gd name="adj2" fmla="val 100000"/>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ARP</a:t>
            </a:r>
            <a:r>
              <a:rPr lang="zh-CN" altLang="en-US" sz="1000" dirty="0">
                <a:solidFill>
                  <a:schemeClr val="tx1"/>
                </a:solidFill>
                <a:latin typeface="Arial" panose="020B0604020202020204" pitchFamily="34" charset="0"/>
                <a:ea typeface="宋体" panose="02010600030101010101" pitchFamily="2" charset="-122"/>
              </a:rPr>
              <a:t>应答</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578604" name="AutoShape 44"/>
          <p:cNvSpPr/>
          <p:nvPr/>
        </p:nvSpPr>
        <p:spPr>
          <a:xfrm>
            <a:off x="7010400" y="2362200"/>
            <a:ext cx="1905000" cy="685800"/>
          </a:xfrm>
          <a:prstGeom prst="wedgeRoundRectCallout">
            <a:avLst>
              <a:gd name="adj1" fmla="val -93917"/>
              <a:gd name="adj2" fmla="val -130093"/>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200" dirty="0">
                <a:solidFill>
                  <a:schemeClr val="tx1"/>
                </a:solidFill>
                <a:latin typeface="Arial" panose="020B0604020202020204" pitchFamily="34" charset="0"/>
                <a:ea typeface="宋体" panose="02010600030101010101" pitchFamily="2" charset="-122"/>
              </a:rPr>
              <a:t>SW2</a:t>
            </a:r>
            <a:r>
              <a:rPr lang="zh-CN" altLang="en-US" sz="1200" dirty="0">
                <a:solidFill>
                  <a:schemeClr val="tx1"/>
                </a:solidFill>
                <a:latin typeface="Arial" panose="020B0604020202020204" pitchFamily="34" charset="0"/>
                <a:ea typeface="宋体" panose="02010600030101010101" pitchFamily="2" charset="-122"/>
              </a:rPr>
              <a:t>接收到</a:t>
            </a:r>
            <a:r>
              <a:rPr lang="en-US" altLang="zh-CN" sz="1200" dirty="0">
                <a:solidFill>
                  <a:schemeClr val="tx1"/>
                </a:solidFill>
                <a:latin typeface="Arial" panose="020B0604020202020204" pitchFamily="34" charset="0"/>
                <a:ea typeface="宋体" panose="02010600030101010101" pitchFamily="2" charset="-122"/>
              </a:rPr>
              <a:t>ARP</a:t>
            </a:r>
            <a:r>
              <a:rPr lang="zh-CN" altLang="en-US" sz="1200" dirty="0">
                <a:solidFill>
                  <a:schemeClr val="tx1"/>
                </a:solidFill>
                <a:latin typeface="Arial" panose="020B0604020202020204" pitchFamily="34" charset="0"/>
                <a:ea typeface="宋体" panose="02010600030101010101" pitchFamily="2" charset="-122"/>
              </a:rPr>
              <a:t>应答报文，基于源地址的学习和目的地址的转发</a:t>
            </a:r>
            <a:endParaRPr lang="zh-CN" altLang="en-US" sz="1200" dirty="0">
              <a:solidFill>
                <a:schemeClr val="tx1"/>
              </a:solidFill>
              <a:latin typeface="Arial" panose="020B0604020202020204" pitchFamily="34" charset="0"/>
              <a:ea typeface="宋体" panose="02010600030101010101" pitchFamily="2" charset="-122"/>
            </a:endParaRPr>
          </a:p>
        </p:txBody>
      </p:sp>
      <p:sp>
        <p:nvSpPr>
          <p:cNvPr id="578605" name="AutoShape 45"/>
          <p:cNvSpPr/>
          <p:nvPr/>
        </p:nvSpPr>
        <p:spPr>
          <a:xfrm>
            <a:off x="4267200" y="1524000"/>
            <a:ext cx="914400" cy="228600"/>
          </a:xfrm>
          <a:prstGeom prst="leftArrow">
            <a:avLst>
              <a:gd name="adj1" fmla="val 50000"/>
              <a:gd name="adj2" fmla="val 1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ARP</a:t>
            </a:r>
            <a:r>
              <a:rPr lang="zh-CN" altLang="en-US" sz="1000" dirty="0">
                <a:solidFill>
                  <a:schemeClr val="tx1"/>
                </a:solidFill>
                <a:latin typeface="Arial" panose="020B0604020202020204" pitchFamily="34" charset="0"/>
                <a:ea typeface="宋体" panose="02010600030101010101" pitchFamily="2" charset="-122"/>
              </a:rPr>
              <a:t>应答</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578606" name="AutoShape 46"/>
          <p:cNvSpPr/>
          <p:nvPr/>
        </p:nvSpPr>
        <p:spPr>
          <a:xfrm>
            <a:off x="4419600" y="0"/>
            <a:ext cx="2057400" cy="1066800"/>
          </a:xfrm>
          <a:prstGeom prst="wedgeRoundRectCallout">
            <a:avLst>
              <a:gd name="adj1" fmla="val -87269"/>
              <a:gd name="adj2" fmla="val 74704"/>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200" dirty="0">
                <a:solidFill>
                  <a:srgbClr val="0066FF"/>
                </a:solidFill>
                <a:latin typeface="Arial" panose="020B0604020202020204" pitchFamily="34" charset="0"/>
                <a:ea typeface="宋体" panose="02010600030101010101" pitchFamily="2" charset="-122"/>
              </a:rPr>
              <a:t>R1</a:t>
            </a:r>
            <a:r>
              <a:rPr lang="zh-CN" altLang="en-US" sz="1200" dirty="0">
                <a:solidFill>
                  <a:srgbClr val="0066FF"/>
                </a:solidFill>
                <a:latin typeface="Arial" panose="020B0604020202020204" pitchFamily="34" charset="0"/>
                <a:ea typeface="宋体" panose="02010600030101010101" pitchFamily="2" charset="-122"/>
              </a:rPr>
              <a:t>接收到</a:t>
            </a:r>
            <a:r>
              <a:rPr lang="en-US" altLang="zh-CN" sz="1200" dirty="0">
                <a:solidFill>
                  <a:srgbClr val="0066FF"/>
                </a:solidFill>
                <a:latin typeface="Arial" panose="020B0604020202020204" pitchFamily="34" charset="0"/>
                <a:ea typeface="宋体" panose="02010600030101010101" pitchFamily="2" charset="-122"/>
              </a:rPr>
              <a:t>ARP</a:t>
            </a:r>
            <a:r>
              <a:rPr lang="zh-CN" altLang="en-US" sz="1200" dirty="0">
                <a:solidFill>
                  <a:srgbClr val="0066FF"/>
                </a:solidFill>
                <a:latin typeface="Arial" panose="020B0604020202020204" pitchFamily="34" charset="0"/>
                <a:ea typeface="宋体" panose="02010600030101010101" pitchFamily="2" charset="-122"/>
              </a:rPr>
              <a:t>应答后，获取到</a:t>
            </a:r>
            <a:r>
              <a:rPr lang="en-US" altLang="zh-CN" sz="1200" dirty="0">
                <a:solidFill>
                  <a:srgbClr val="0066FF"/>
                </a:solidFill>
                <a:latin typeface="Arial" panose="020B0604020202020204" pitchFamily="34" charset="0"/>
                <a:ea typeface="宋体" panose="02010600030101010101" pitchFamily="2" charset="-122"/>
              </a:rPr>
              <a:t>PC3</a:t>
            </a:r>
            <a:r>
              <a:rPr lang="zh-CN" altLang="en-US" sz="1200" dirty="0">
                <a:solidFill>
                  <a:srgbClr val="0066FF"/>
                </a:solidFill>
                <a:latin typeface="Arial" panose="020B0604020202020204" pitchFamily="34" charset="0"/>
                <a:ea typeface="宋体" panose="02010600030101010101" pitchFamily="2" charset="-122"/>
              </a:rPr>
              <a:t>的</a:t>
            </a:r>
            <a:r>
              <a:rPr lang="en-US" altLang="zh-CN" sz="1200" dirty="0">
                <a:solidFill>
                  <a:srgbClr val="0066FF"/>
                </a:solidFill>
                <a:latin typeface="Arial" panose="020B0604020202020204" pitchFamily="34" charset="0"/>
                <a:ea typeface="宋体" panose="02010600030101010101" pitchFamily="2" charset="-122"/>
              </a:rPr>
              <a:t>MAC</a:t>
            </a:r>
            <a:r>
              <a:rPr lang="zh-CN" altLang="en-US" sz="1200" dirty="0">
                <a:solidFill>
                  <a:srgbClr val="0066FF"/>
                </a:solidFill>
                <a:latin typeface="Arial" panose="020B0604020202020204" pitchFamily="34" charset="0"/>
                <a:ea typeface="宋体" panose="02010600030101010101" pitchFamily="2" charset="-122"/>
              </a:rPr>
              <a:t>地址，于是，</a:t>
            </a:r>
            <a:r>
              <a:rPr lang="en-US" altLang="zh-CN" sz="1200" dirty="0">
                <a:solidFill>
                  <a:srgbClr val="0066FF"/>
                </a:solidFill>
                <a:latin typeface="Arial" panose="020B0604020202020204" pitchFamily="34" charset="0"/>
                <a:ea typeface="宋体" panose="02010600030101010101" pitchFamily="2" charset="-122"/>
              </a:rPr>
              <a:t>R1</a:t>
            </a:r>
            <a:r>
              <a:rPr lang="zh-CN" altLang="en-US" sz="1200" dirty="0">
                <a:solidFill>
                  <a:srgbClr val="0066FF"/>
                </a:solidFill>
                <a:latin typeface="Arial" panose="020B0604020202020204" pitchFamily="34" charset="0"/>
                <a:ea typeface="宋体" panose="02010600030101010101" pitchFamily="2" charset="-122"/>
              </a:rPr>
              <a:t>将</a:t>
            </a:r>
            <a:r>
              <a:rPr lang="en-US" altLang="zh-CN" sz="1200" dirty="0">
                <a:solidFill>
                  <a:srgbClr val="0066FF"/>
                </a:solidFill>
                <a:latin typeface="Arial" panose="020B0604020202020204" pitchFamily="34" charset="0"/>
                <a:ea typeface="宋体" panose="02010600030101010101" pitchFamily="2" charset="-122"/>
              </a:rPr>
              <a:t>PC3MAC</a:t>
            </a:r>
            <a:r>
              <a:rPr lang="zh-CN" altLang="en-US" sz="1200" dirty="0">
                <a:solidFill>
                  <a:srgbClr val="0066FF"/>
                </a:solidFill>
                <a:latin typeface="Arial" panose="020B0604020202020204" pitchFamily="34" charset="0"/>
                <a:ea typeface="宋体" panose="02010600030101010101" pitchFamily="2" charset="-122"/>
              </a:rPr>
              <a:t>地址填入</a:t>
            </a:r>
            <a:r>
              <a:rPr lang="en-US" altLang="zh-CN" sz="1200" dirty="0">
                <a:solidFill>
                  <a:srgbClr val="0066FF"/>
                </a:solidFill>
                <a:latin typeface="Arial" panose="020B0604020202020204" pitchFamily="34" charset="0"/>
                <a:ea typeface="宋体" panose="02010600030101010101" pitchFamily="2" charset="-122"/>
              </a:rPr>
              <a:t>ICMP</a:t>
            </a:r>
            <a:r>
              <a:rPr lang="zh-CN" altLang="en-US" sz="1200" dirty="0">
                <a:solidFill>
                  <a:srgbClr val="0066FF"/>
                </a:solidFill>
                <a:latin typeface="Arial" panose="020B0604020202020204" pitchFamily="34" charset="0"/>
                <a:ea typeface="宋体" panose="02010600030101010101" pitchFamily="2" charset="-122"/>
              </a:rPr>
              <a:t>报文中，将</a:t>
            </a:r>
            <a:r>
              <a:rPr lang="en-US" altLang="zh-CN" sz="1200" dirty="0">
                <a:solidFill>
                  <a:srgbClr val="0066FF"/>
                </a:solidFill>
                <a:latin typeface="Arial" panose="020B0604020202020204" pitchFamily="34" charset="0"/>
                <a:ea typeface="宋体" panose="02010600030101010101" pitchFamily="2" charset="-122"/>
              </a:rPr>
              <a:t>ICMP</a:t>
            </a:r>
            <a:r>
              <a:rPr lang="zh-CN" altLang="en-US" sz="1200" dirty="0">
                <a:solidFill>
                  <a:srgbClr val="0066FF"/>
                </a:solidFill>
                <a:latin typeface="Arial" panose="020B0604020202020204" pitchFamily="34" charset="0"/>
                <a:ea typeface="宋体" panose="02010600030101010101" pitchFamily="2" charset="-122"/>
              </a:rPr>
              <a:t>报文转发给</a:t>
            </a:r>
            <a:r>
              <a:rPr lang="en-US" altLang="zh-CN" sz="1200" dirty="0">
                <a:solidFill>
                  <a:srgbClr val="0066FF"/>
                </a:solidFill>
                <a:latin typeface="Arial" panose="020B0604020202020204" pitchFamily="34" charset="0"/>
                <a:ea typeface="宋体" panose="02010600030101010101" pitchFamily="2" charset="-122"/>
              </a:rPr>
              <a:t>PC3</a:t>
            </a:r>
            <a:endParaRPr lang="en-US" altLang="zh-CN" sz="1200" dirty="0">
              <a:solidFill>
                <a:srgbClr val="0066FF"/>
              </a:solidFill>
              <a:latin typeface="Arial" panose="020B0604020202020204" pitchFamily="34" charset="0"/>
              <a:ea typeface="宋体" panose="02010600030101010101" pitchFamily="2" charset="-122"/>
            </a:endParaRPr>
          </a:p>
        </p:txBody>
      </p:sp>
      <p:sp>
        <p:nvSpPr>
          <p:cNvPr id="578607" name="AutoShape 47"/>
          <p:cNvSpPr/>
          <p:nvPr/>
        </p:nvSpPr>
        <p:spPr>
          <a:xfrm>
            <a:off x="3962400" y="1143000"/>
            <a:ext cx="1219200" cy="228600"/>
          </a:xfrm>
          <a:prstGeom prst="rightArrow">
            <a:avLst>
              <a:gd name="adj1" fmla="val 50000"/>
              <a:gd name="adj2" fmla="val 1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rgbClr val="0066FF"/>
                </a:solidFill>
                <a:latin typeface="Arial" panose="020B0604020202020204" pitchFamily="34" charset="0"/>
                <a:ea typeface="宋体" panose="02010600030101010101" pitchFamily="2" charset="-122"/>
              </a:rPr>
              <a:t>ICMP</a:t>
            </a:r>
            <a:r>
              <a:rPr lang="zh-CN" altLang="en-US" sz="1000" dirty="0">
                <a:solidFill>
                  <a:srgbClr val="0066FF"/>
                </a:solidFill>
                <a:latin typeface="Arial" panose="020B0604020202020204" pitchFamily="34" charset="0"/>
                <a:ea typeface="宋体" panose="02010600030101010101" pitchFamily="2" charset="-122"/>
              </a:rPr>
              <a:t>报文</a:t>
            </a:r>
            <a:endParaRPr lang="zh-CN" altLang="en-US" sz="1000" dirty="0">
              <a:solidFill>
                <a:srgbClr val="0066FF"/>
              </a:solidFill>
              <a:latin typeface="Arial" panose="020B0604020202020204" pitchFamily="34" charset="0"/>
              <a:ea typeface="宋体" panose="02010600030101010101" pitchFamily="2" charset="-122"/>
            </a:endParaRPr>
          </a:p>
        </p:txBody>
      </p:sp>
      <p:sp>
        <p:nvSpPr>
          <p:cNvPr id="578608" name="AutoShape 48"/>
          <p:cNvSpPr/>
          <p:nvPr/>
        </p:nvSpPr>
        <p:spPr>
          <a:xfrm>
            <a:off x="7162800" y="1600200"/>
            <a:ext cx="1981200" cy="685800"/>
          </a:xfrm>
          <a:prstGeom prst="wedgeRoundRectCallout">
            <a:avLst>
              <a:gd name="adj1" fmla="val -96153"/>
              <a:gd name="adj2" fmla="val -29398"/>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200" dirty="0">
                <a:solidFill>
                  <a:srgbClr val="0066FF"/>
                </a:solidFill>
                <a:latin typeface="Arial" panose="020B0604020202020204" pitchFamily="34" charset="0"/>
                <a:ea typeface="宋体" panose="02010600030101010101" pitchFamily="2" charset="-122"/>
              </a:rPr>
              <a:t>SW2</a:t>
            </a:r>
            <a:r>
              <a:rPr lang="zh-CN" altLang="en-US" sz="1200" dirty="0">
                <a:solidFill>
                  <a:srgbClr val="0066FF"/>
                </a:solidFill>
                <a:latin typeface="Arial" panose="020B0604020202020204" pitchFamily="34" charset="0"/>
                <a:ea typeface="宋体" panose="02010600030101010101" pitchFamily="2" charset="-122"/>
              </a:rPr>
              <a:t>接收到</a:t>
            </a:r>
            <a:r>
              <a:rPr lang="en-US" altLang="zh-CN" sz="1200" dirty="0">
                <a:solidFill>
                  <a:srgbClr val="0066FF"/>
                </a:solidFill>
                <a:latin typeface="Arial" panose="020B0604020202020204" pitchFamily="34" charset="0"/>
                <a:ea typeface="宋体" panose="02010600030101010101" pitchFamily="2" charset="-122"/>
              </a:rPr>
              <a:t>ICMP</a:t>
            </a:r>
            <a:r>
              <a:rPr lang="zh-CN" altLang="en-US" sz="1200" dirty="0">
                <a:solidFill>
                  <a:srgbClr val="0066FF"/>
                </a:solidFill>
                <a:latin typeface="Arial" panose="020B0604020202020204" pitchFamily="34" charset="0"/>
                <a:ea typeface="宋体" panose="02010600030101010101" pitchFamily="2" charset="-122"/>
              </a:rPr>
              <a:t>报文后基于源地址学习，根据目的</a:t>
            </a:r>
            <a:r>
              <a:rPr lang="en-US" altLang="zh-CN" sz="1200" dirty="0">
                <a:solidFill>
                  <a:srgbClr val="0066FF"/>
                </a:solidFill>
                <a:latin typeface="Arial" panose="020B0604020202020204" pitchFamily="34" charset="0"/>
                <a:ea typeface="宋体" panose="02010600030101010101" pitchFamily="2" charset="-122"/>
              </a:rPr>
              <a:t>MAC</a:t>
            </a:r>
            <a:r>
              <a:rPr lang="zh-CN" altLang="en-US" sz="1200" dirty="0">
                <a:solidFill>
                  <a:srgbClr val="0066FF"/>
                </a:solidFill>
                <a:latin typeface="Arial" panose="020B0604020202020204" pitchFamily="34" charset="0"/>
                <a:ea typeface="宋体" panose="02010600030101010101" pitchFamily="2" charset="-122"/>
              </a:rPr>
              <a:t>转发给</a:t>
            </a:r>
            <a:r>
              <a:rPr lang="en-US" altLang="zh-CN" sz="1200" dirty="0">
                <a:solidFill>
                  <a:srgbClr val="0066FF"/>
                </a:solidFill>
                <a:latin typeface="Arial" panose="020B0604020202020204" pitchFamily="34" charset="0"/>
                <a:ea typeface="宋体" panose="02010600030101010101" pitchFamily="2" charset="-122"/>
              </a:rPr>
              <a:t>PC3</a:t>
            </a:r>
            <a:endParaRPr lang="en-US" altLang="zh-CN" sz="1200" dirty="0">
              <a:solidFill>
                <a:srgbClr val="0066FF"/>
              </a:solidFill>
              <a:latin typeface="Arial" panose="020B0604020202020204" pitchFamily="34" charset="0"/>
              <a:ea typeface="宋体" panose="02010600030101010101" pitchFamily="2" charset="-122"/>
            </a:endParaRPr>
          </a:p>
        </p:txBody>
      </p:sp>
      <p:sp>
        <p:nvSpPr>
          <p:cNvPr id="578609" name="AutoShape 49"/>
          <p:cNvSpPr/>
          <p:nvPr/>
        </p:nvSpPr>
        <p:spPr>
          <a:xfrm>
            <a:off x="5943600" y="2057400"/>
            <a:ext cx="228600" cy="838200"/>
          </a:xfrm>
          <a:prstGeom prst="downArrow">
            <a:avLst>
              <a:gd name="adj1" fmla="val 50000"/>
              <a:gd name="adj2" fmla="val 91666"/>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rgbClr val="0066FF"/>
                </a:solidFill>
                <a:latin typeface="Arial" panose="020B0604020202020204" pitchFamily="34" charset="0"/>
                <a:ea typeface="宋体" panose="02010600030101010101" pitchFamily="2" charset="-122"/>
              </a:rPr>
              <a:t>ICMP</a:t>
            </a:r>
            <a:r>
              <a:rPr lang="zh-CN" altLang="en-US" sz="1000" dirty="0">
                <a:solidFill>
                  <a:srgbClr val="0066FF"/>
                </a:solidFill>
                <a:latin typeface="Arial" panose="020B0604020202020204" pitchFamily="34" charset="0"/>
                <a:ea typeface="宋体" panose="02010600030101010101" pitchFamily="2" charset="-122"/>
              </a:rPr>
              <a:t>报文</a:t>
            </a:r>
            <a:endParaRPr lang="zh-CN" altLang="en-US" sz="1000" dirty="0">
              <a:solidFill>
                <a:srgbClr val="0066FF"/>
              </a:solidFill>
              <a:latin typeface="Arial" panose="020B0604020202020204" pitchFamily="34" charset="0"/>
              <a:ea typeface="宋体" panose="02010600030101010101" pitchFamily="2" charset="-122"/>
            </a:endParaRPr>
          </a:p>
        </p:txBody>
      </p:sp>
      <p:sp>
        <p:nvSpPr>
          <p:cNvPr id="578610" name="AutoShape 50"/>
          <p:cNvSpPr/>
          <p:nvPr/>
        </p:nvSpPr>
        <p:spPr>
          <a:xfrm>
            <a:off x="6858000" y="4343400"/>
            <a:ext cx="1600200" cy="457200"/>
          </a:xfrm>
          <a:prstGeom prst="wedgeRoundRectCallout">
            <a:avLst>
              <a:gd name="adj1" fmla="val -114681"/>
              <a:gd name="adj2" fmla="val -226389"/>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200" dirty="0">
                <a:solidFill>
                  <a:srgbClr val="0066FF"/>
                </a:solidFill>
                <a:latin typeface="Arial" panose="020B0604020202020204" pitchFamily="34" charset="0"/>
                <a:ea typeface="宋体" panose="02010600030101010101" pitchFamily="2" charset="-122"/>
              </a:rPr>
              <a:t>PC3</a:t>
            </a:r>
            <a:r>
              <a:rPr lang="zh-CN" altLang="en-US" sz="1200" dirty="0">
                <a:solidFill>
                  <a:srgbClr val="0066FF"/>
                </a:solidFill>
                <a:latin typeface="Arial" panose="020B0604020202020204" pitchFamily="34" charset="0"/>
                <a:ea typeface="宋体" panose="02010600030101010101" pitchFamily="2" charset="-122"/>
              </a:rPr>
              <a:t>接收到</a:t>
            </a:r>
            <a:r>
              <a:rPr lang="en-US" altLang="zh-CN" sz="1200" dirty="0">
                <a:solidFill>
                  <a:srgbClr val="0066FF"/>
                </a:solidFill>
                <a:latin typeface="Arial" panose="020B0604020202020204" pitchFamily="34" charset="0"/>
                <a:ea typeface="宋体" panose="02010600030101010101" pitchFamily="2" charset="-122"/>
              </a:rPr>
              <a:t>ICMP</a:t>
            </a:r>
            <a:r>
              <a:rPr lang="zh-CN" altLang="en-US" sz="1200" dirty="0">
                <a:solidFill>
                  <a:srgbClr val="0066FF"/>
                </a:solidFill>
                <a:latin typeface="Arial" panose="020B0604020202020204" pitchFamily="34" charset="0"/>
                <a:ea typeface="宋体" panose="02010600030101010101" pitchFamily="2" charset="-122"/>
              </a:rPr>
              <a:t>报文，开始通信</a:t>
            </a:r>
            <a:endParaRPr lang="zh-CN" altLang="en-US" sz="1200" dirty="0">
              <a:solidFill>
                <a:srgbClr val="0066FF"/>
              </a:solidFill>
              <a:latin typeface="Arial" panose="020B0604020202020204" pitchFamily="34" charset="0"/>
              <a:ea typeface="宋体" panose="02010600030101010101" pitchFamily="2" charset="-122"/>
            </a:endParaRPr>
          </a:p>
        </p:txBody>
      </p:sp>
      <p:sp>
        <p:nvSpPr>
          <p:cNvPr id="44080" name="Text Box 51"/>
          <p:cNvSpPr txBox="1"/>
          <p:nvPr/>
        </p:nvSpPr>
        <p:spPr>
          <a:xfrm>
            <a:off x="4724400" y="3200400"/>
            <a:ext cx="1806575" cy="7794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r>
              <a:rPr lang="en-US" altLang="zh-CN" sz="1800" dirty="0">
                <a:solidFill>
                  <a:srgbClr val="9933FF"/>
                </a:solidFill>
                <a:latin typeface="Arial" panose="020B0604020202020204" pitchFamily="34" charset="0"/>
                <a:ea typeface="宋体" panose="02010600030101010101" pitchFamily="2" charset="-122"/>
              </a:rPr>
              <a:t>PC3</a:t>
            </a:r>
            <a:endParaRPr lang="en-US" altLang="zh-CN" sz="1800" dirty="0">
              <a:solidFill>
                <a:srgbClr val="9933FF"/>
              </a:solidFill>
              <a:latin typeface="Arial" panose="020B0604020202020204" pitchFamily="34" charset="0"/>
              <a:ea typeface="宋体" panose="02010600030101010101" pitchFamily="2" charset="-122"/>
            </a:endParaRPr>
          </a:p>
          <a:p>
            <a:pPr marL="0" lvl="0" indent="0" eaLnBrk="1" hangingPunct="1">
              <a:spcBef>
                <a:spcPct val="50000"/>
              </a:spcBef>
              <a:buFontTx/>
              <a:buNone/>
            </a:pPr>
            <a:r>
              <a:rPr lang="en-US" altLang="zh-CN" sz="1800" dirty="0">
                <a:solidFill>
                  <a:srgbClr val="9933FF"/>
                </a:solidFill>
                <a:latin typeface="Arial" panose="020B0604020202020204" pitchFamily="34" charset="0"/>
                <a:ea typeface="宋体" panose="02010600030101010101" pitchFamily="2" charset="-122"/>
              </a:rPr>
              <a:t>10.10.20.2/24</a:t>
            </a:r>
            <a:endParaRPr lang="en-US" altLang="zh-CN" sz="1800" dirty="0">
              <a:solidFill>
                <a:srgbClr val="9933FF"/>
              </a:solidFill>
              <a:latin typeface="Arial" panose="020B0604020202020204" pitchFamily="34" charset="0"/>
              <a:ea typeface="宋体" panose="02010600030101010101" pitchFamily="2" charset="-122"/>
            </a:endParaRPr>
          </a:p>
        </p:txBody>
      </p:sp>
      <p:sp>
        <p:nvSpPr>
          <p:cNvPr id="578612" name="AutoShape 52"/>
          <p:cNvSpPr/>
          <p:nvPr/>
        </p:nvSpPr>
        <p:spPr>
          <a:xfrm rot="-3265367">
            <a:off x="1938338" y="3624263"/>
            <a:ext cx="838200" cy="295275"/>
          </a:xfrm>
          <a:prstGeom prst="rightArrow">
            <a:avLst>
              <a:gd name="adj1" fmla="val 50000"/>
              <a:gd name="adj2" fmla="val 70967"/>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000" dirty="0">
                <a:solidFill>
                  <a:srgbClr val="FF6600"/>
                </a:solidFill>
                <a:latin typeface="Arial" panose="020B0604020202020204" pitchFamily="34" charset="0"/>
                <a:ea typeface="宋体" panose="02010600030101010101" pitchFamily="2" charset="-122"/>
              </a:rPr>
              <a:t>ARP</a:t>
            </a:r>
            <a:r>
              <a:rPr lang="zh-CN" altLang="en-US" sz="1000" dirty="0">
                <a:solidFill>
                  <a:srgbClr val="FF6600"/>
                </a:solidFill>
                <a:latin typeface="Arial" panose="020B0604020202020204" pitchFamily="34" charset="0"/>
                <a:ea typeface="宋体" panose="02010600030101010101" pitchFamily="2" charset="-122"/>
              </a:rPr>
              <a:t>请求</a:t>
            </a:r>
            <a:endParaRPr lang="zh-CN" altLang="en-US" sz="1000" dirty="0">
              <a:solidFill>
                <a:srgbClr val="FF6600"/>
              </a:solidFill>
              <a:latin typeface="Arial" panose="020B0604020202020204" pitchFamily="34" charset="0"/>
              <a:ea typeface="宋体" panose="02010600030101010101" pitchFamily="2" charset="-122"/>
            </a:endParaRPr>
          </a:p>
        </p:txBody>
      </p:sp>
      <p:sp>
        <p:nvSpPr>
          <p:cNvPr id="44082" name="Text Box 53"/>
          <p:cNvSpPr txBox="1"/>
          <p:nvPr/>
        </p:nvSpPr>
        <p:spPr>
          <a:xfrm>
            <a:off x="6248400" y="1600200"/>
            <a:ext cx="685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r>
              <a:rPr lang="en-US" altLang="zh-CN" sz="1800" dirty="0">
                <a:solidFill>
                  <a:srgbClr val="9933FF"/>
                </a:solidFill>
                <a:latin typeface="Arial" panose="020B0604020202020204" pitchFamily="34" charset="0"/>
                <a:ea typeface="宋体" panose="02010600030101010101" pitchFamily="2" charset="-122"/>
              </a:rPr>
              <a:t>SW2</a:t>
            </a:r>
            <a:endParaRPr lang="en-US" altLang="zh-CN" sz="1800" dirty="0">
              <a:solidFill>
                <a:srgbClr val="9933FF"/>
              </a:solidFill>
              <a:latin typeface="Arial" panose="020B0604020202020204" pitchFamily="34" charset="0"/>
              <a:ea typeface="宋体" panose="02010600030101010101" pitchFamily="2" charset="-122"/>
            </a:endParaRPr>
          </a:p>
        </p:txBody>
      </p:sp>
      <p:sp>
        <p:nvSpPr>
          <p:cNvPr id="44083" name="Text Box 54"/>
          <p:cNvSpPr txBox="1"/>
          <p:nvPr/>
        </p:nvSpPr>
        <p:spPr>
          <a:xfrm>
            <a:off x="2514600" y="914400"/>
            <a:ext cx="16764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50000"/>
              </a:spcBef>
              <a:buFontTx/>
              <a:buNone/>
            </a:pPr>
            <a:r>
              <a:rPr lang="en-US" altLang="zh-CN" sz="1800" dirty="0">
                <a:solidFill>
                  <a:srgbClr val="9933FF"/>
                </a:solidFill>
                <a:latin typeface="Arial" panose="020B0604020202020204" pitchFamily="34" charset="0"/>
                <a:ea typeface="宋体" panose="02010600030101010101" pitchFamily="2" charset="-122"/>
              </a:rPr>
              <a:t>10.10.20.1/24</a:t>
            </a:r>
            <a:endParaRPr lang="en-US" altLang="zh-CN" sz="1800" dirty="0">
              <a:solidFill>
                <a:srgbClr val="9933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56"/>
                                        </p:tgtEl>
                                        <p:attrNameLst>
                                          <p:attrName>style.visibility</p:attrName>
                                        </p:attrNameLst>
                                      </p:cBhvr>
                                      <p:to>
                                        <p:strVal val="visible"/>
                                      </p:to>
                                    </p:set>
                                    <p:animEffect transition="in" filter="fade">
                                      <p:cBhvr>
                                        <p:cTn id="7" dur="2000"/>
                                        <p:tgtEl>
                                          <p:spTgt spid="440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78612"/>
                                        </p:tgtEl>
                                        <p:attrNameLst>
                                          <p:attrName>style.visibility</p:attrName>
                                        </p:attrNameLst>
                                      </p:cBhvr>
                                      <p:to>
                                        <p:strVal val="visible"/>
                                      </p:to>
                                    </p:set>
                                    <p:anim calcmode="lin" valueType="num">
                                      <p:cBhvr additive="base">
                                        <p:cTn id="12" dur="500" fill="hold"/>
                                        <p:tgtEl>
                                          <p:spTgt spid="578612"/>
                                        </p:tgtEl>
                                        <p:attrNameLst>
                                          <p:attrName>ppt_x</p:attrName>
                                        </p:attrNameLst>
                                      </p:cBhvr>
                                      <p:tavLst>
                                        <p:tav tm="0">
                                          <p:val>
                                            <p:strVal val="#ppt_x"/>
                                          </p:val>
                                        </p:tav>
                                        <p:tav tm="100000">
                                          <p:val>
                                            <p:strVal val="#ppt_x"/>
                                          </p:val>
                                        </p:tav>
                                      </p:tavLst>
                                    </p:anim>
                                    <p:anim calcmode="lin" valueType="num">
                                      <p:cBhvr additive="base">
                                        <p:cTn id="13" dur="500" fill="hold"/>
                                        <p:tgtEl>
                                          <p:spTgt spid="5786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4057"/>
                                        </p:tgtEl>
                                        <p:attrNameLst>
                                          <p:attrName>style.visibility</p:attrName>
                                        </p:attrNameLst>
                                      </p:cBhvr>
                                      <p:to>
                                        <p:strVal val="visible"/>
                                      </p:to>
                                    </p:set>
                                    <p:animEffect transition="in" filter="fade">
                                      <p:cBhvr>
                                        <p:cTn id="18" dur="2000"/>
                                        <p:tgtEl>
                                          <p:spTgt spid="4405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78589"/>
                                        </p:tgtEl>
                                        <p:attrNameLst>
                                          <p:attrName>style.visibility</p:attrName>
                                        </p:attrNameLst>
                                      </p:cBhvr>
                                      <p:to>
                                        <p:strVal val="visible"/>
                                      </p:to>
                                    </p:set>
                                    <p:anim calcmode="lin" valueType="num">
                                      <p:cBhvr additive="base">
                                        <p:cTn id="23" dur="500" fill="hold"/>
                                        <p:tgtEl>
                                          <p:spTgt spid="578589"/>
                                        </p:tgtEl>
                                        <p:attrNameLst>
                                          <p:attrName>ppt_x</p:attrName>
                                        </p:attrNameLst>
                                      </p:cBhvr>
                                      <p:tavLst>
                                        <p:tav tm="0">
                                          <p:val>
                                            <p:strVal val="#ppt_x"/>
                                          </p:val>
                                        </p:tav>
                                        <p:tav tm="100000">
                                          <p:val>
                                            <p:strVal val="#ppt_x"/>
                                          </p:val>
                                        </p:tav>
                                      </p:tavLst>
                                    </p:anim>
                                    <p:anim calcmode="lin" valueType="num">
                                      <p:cBhvr additive="base">
                                        <p:cTn id="24" dur="500" fill="hold"/>
                                        <p:tgtEl>
                                          <p:spTgt spid="57858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4059"/>
                                        </p:tgtEl>
                                        <p:attrNameLst>
                                          <p:attrName>style.visibility</p:attrName>
                                        </p:attrNameLst>
                                      </p:cBhvr>
                                      <p:to>
                                        <p:strVal val="visible"/>
                                      </p:to>
                                    </p:set>
                                    <p:animEffect transition="in" filter="fade">
                                      <p:cBhvr>
                                        <p:cTn id="29" dur="2000"/>
                                        <p:tgtEl>
                                          <p:spTgt spid="4405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78591"/>
                                        </p:tgtEl>
                                        <p:attrNameLst>
                                          <p:attrName>style.visibility</p:attrName>
                                        </p:attrNameLst>
                                      </p:cBhvr>
                                      <p:to>
                                        <p:strVal val="visible"/>
                                      </p:to>
                                    </p:set>
                                    <p:anim calcmode="lin" valueType="num">
                                      <p:cBhvr additive="base">
                                        <p:cTn id="34" dur="500" fill="hold"/>
                                        <p:tgtEl>
                                          <p:spTgt spid="578591"/>
                                        </p:tgtEl>
                                        <p:attrNameLst>
                                          <p:attrName>ppt_x</p:attrName>
                                        </p:attrNameLst>
                                      </p:cBhvr>
                                      <p:tavLst>
                                        <p:tav tm="0">
                                          <p:val>
                                            <p:strVal val="#ppt_x"/>
                                          </p:val>
                                        </p:tav>
                                        <p:tav tm="100000">
                                          <p:val>
                                            <p:strVal val="#ppt_x"/>
                                          </p:val>
                                        </p:tav>
                                      </p:tavLst>
                                    </p:anim>
                                    <p:anim calcmode="lin" valueType="num">
                                      <p:cBhvr additive="base">
                                        <p:cTn id="35" dur="500" fill="hold"/>
                                        <p:tgtEl>
                                          <p:spTgt spid="57859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4061"/>
                                        </p:tgtEl>
                                        <p:attrNameLst>
                                          <p:attrName>style.visibility</p:attrName>
                                        </p:attrNameLst>
                                      </p:cBhvr>
                                      <p:to>
                                        <p:strVal val="visible"/>
                                      </p:to>
                                    </p:set>
                                    <p:animEffect transition="in" filter="fade">
                                      <p:cBhvr>
                                        <p:cTn id="40" dur="2000"/>
                                        <p:tgtEl>
                                          <p:spTgt spid="44061"/>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78593"/>
                                        </p:tgtEl>
                                        <p:attrNameLst>
                                          <p:attrName>style.visibility</p:attrName>
                                        </p:attrNameLst>
                                      </p:cBhvr>
                                      <p:to>
                                        <p:strVal val="visible"/>
                                      </p:to>
                                    </p:set>
                                    <p:anim calcmode="lin" valueType="num">
                                      <p:cBhvr additive="base">
                                        <p:cTn id="45" dur="500" fill="hold"/>
                                        <p:tgtEl>
                                          <p:spTgt spid="578593"/>
                                        </p:tgtEl>
                                        <p:attrNameLst>
                                          <p:attrName>ppt_x</p:attrName>
                                        </p:attrNameLst>
                                      </p:cBhvr>
                                      <p:tavLst>
                                        <p:tav tm="0">
                                          <p:val>
                                            <p:strVal val="#ppt_x"/>
                                          </p:val>
                                        </p:tav>
                                        <p:tav tm="100000">
                                          <p:val>
                                            <p:strVal val="#ppt_x"/>
                                          </p:val>
                                        </p:tav>
                                      </p:tavLst>
                                    </p:anim>
                                    <p:anim calcmode="lin" valueType="num">
                                      <p:cBhvr additive="base">
                                        <p:cTn id="46" dur="500" fill="hold"/>
                                        <p:tgtEl>
                                          <p:spTgt spid="57859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4063"/>
                                        </p:tgtEl>
                                        <p:attrNameLst>
                                          <p:attrName>style.visibility</p:attrName>
                                        </p:attrNameLst>
                                      </p:cBhvr>
                                      <p:to>
                                        <p:strVal val="visible"/>
                                      </p:to>
                                    </p:set>
                                    <p:animEffect transition="in" filter="fade">
                                      <p:cBhvr>
                                        <p:cTn id="51" dur="2000"/>
                                        <p:tgtEl>
                                          <p:spTgt spid="44063"/>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78595"/>
                                        </p:tgtEl>
                                        <p:attrNameLst>
                                          <p:attrName>style.visibility</p:attrName>
                                        </p:attrNameLst>
                                      </p:cBhvr>
                                      <p:to>
                                        <p:strVal val="visible"/>
                                      </p:to>
                                    </p:set>
                                    <p:anim calcmode="lin" valueType="num">
                                      <p:cBhvr additive="base">
                                        <p:cTn id="56" dur="500" fill="hold"/>
                                        <p:tgtEl>
                                          <p:spTgt spid="578595"/>
                                        </p:tgtEl>
                                        <p:attrNameLst>
                                          <p:attrName>ppt_x</p:attrName>
                                        </p:attrNameLst>
                                      </p:cBhvr>
                                      <p:tavLst>
                                        <p:tav tm="0">
                                          <p:val>
                                            <p:strVal val="#ppt_x"/>
                                          </p:val>
                                        </p:tav>
                                        <p:tav tm="100000">
                                          <p:val>
                                            <p:strVal val="#ppt_x"/>
                                          </p:val>
                                        </p:tav>
                                      </p:tavLst>
                                    </p:anim>
                                    <p:anim calcmode="lin" valueType="num">
                                      <p:cBhvr additive="base">
                                        <p:cTn id="57" dur="500" fill="hold"/>
                                        <p:tgtEl>
                                          <p:spTgt spid="57859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4035"/>
                                        </p:tgtEl>
                                        <p:attrNameLst>
                                          <p:attrName>style.visibility</p:attrName>
                                        </p:attrNameLst>
                                      </p:cBhvr>
                                      <p:to>
                                        <p:strVal val="visible"/>
                                      </p:to>
                                    </p:set>
                                    <p:animEffect transition="in" filter="fade">
                                      <p:cBhvr>
                                        <p:cTn id="62" dur="2000"/>
                                        <p:tgtEl>
                                          <p:spTgt spid="44035"/>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78596"/>
                                        </p:tgtEl>
                                        <p:attrNameLst>
                                          <p:attrName>style.visibility</p:attrName>
                                        </p:attrNameLst>
                                      </p:cBhvr>
                                      <p:to>
                                        <p:strVal val="visible"/>
                                      </p:to>
                                    </p:set>
                                    <p:anim calcmode="lin" valueType="num">
                                      <p:cBhvr additive="base">
                                        <p:cTn id="67" dur="500" fill="hold"/>
                                        <p:tgtEl>
                                          <p:spTgt spid="578596"/>
                                        </p:tgtEl>
                                        <p:attrNameLst>
                                          <p:attrName>ppt_x</p:attrName>
                                        </p:attrNameLst>
                                      </p:cBhvr>
                                      <p:tavLst>
                                        <p:tav tm="0">
                                          <p:val>
                                            <p:strVal val="#ppt_x"/>
                                          </p:val>
                                        </p:tav>
                                        <p:tav tm="100000">
                                          <p:val>
                                            <p:strVal val="#ppt_x"/>
                                          </p:val>
                                        </p:tav>
                                      </p:tavLst>
                                    </p:anim>
                                    <p:anim calcmode="lin" valueType="num">
                                      <p:cBhvr additive="base">
                                        <p:cTn id="68" dur="500" fill="hold"/>
                                        <p:tgtEl>
                                          <p:spTgt spid="57859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78597"/>
                                        </p:tgtEl>
                                        <p:attrNameLst>
                                          <p:attrName>style.visibility</p:attrName>
                                        </p:attrNameLst>
                                      </p:cBhvr>
                                      <p:to>
                                        <p:strVal val="visible"/>
                                      </p:to>
                                    </p:set>
                                    <p:animEffect transition="in" filter="fade">
                                      <p:cBhvr>
                                        <p:cTn id="73" dur="2000"/>
                                        <p:tgtEl>
                                          <p:spTgt spid="578597"/>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78599"/>
                                        </p:tgtEl>
                                        <p:attrNameLst>
                                          <p:attrName>style.visibility</p:attrName>
                                        </p:attrNameLst>
                                      </p:cBhvr>
                                      <p:to>
                                        <p:strVal val="visible"/>
                                      </p:to>
                                    </p:set>
                                    <p:anim calcmode="lin" valueType="num">
                                      <p:cBhvr additive="base">
                                        <p:cTn id="78" dur="500" fill="hold"/>
                                        <p:tgtEl>
                                          <p:spTgt spid="578599"/>
                                        </p:tgtEl>
                                        <p:attrNameLst>
                                          <p:attrName>ppt_x</p:attrName>
                                        </p:attrNameLst>
                                      </p:cBhvr>
                                      <p:tavLst>
                                        <p:tav tm="0">
                                          <p:val>
                                            <p:strVal val="#ppt_x"/>
                                          </p:val>
                                        </p:tav>
                                        <p:tav tm="100000">
                                          <p:val>
                                            <p:strVal val="#ppt_x"/>
                                          </p:val>
                                        </p:tav>
                                      </p:tavLst>
                                    </p:anim>
                                    <p:anim calcmode="lin" valueType="num">
                                      <p:cBhvr additive="base">
                                        <p:cTn id="79" dur="500" fill="hold"/>
                                        <p:tgtEl>
                                          <p:spTgt spid="578599"/>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578601"/>
                                        </p:tgtEl>
                                        <p:attrNameLst>
                                          <p:attrName>style.visibility</p:attrName>
                                        </p:attrNameLst>
                                      </p:cBhvr>
                                      <p:to>
                                        <p:strVal val="visible"/>
                                      </p:to>
                                    </p:set>
                                    <p:anim calcmode="lin" valueType="num">
                                      <p:cBhvr additive="base">
                                        <p:cTn id="84" dur="500" fill="hold"/>
                                        <p:tgtEl>
                                          <p:spTgt spid="578601"/>
                                        </p:tgtEl>
                                        <p:attrNameLst>
                                          <p:attrName>ppt_x</p:attrName>
                                        </p:attrNameLst>
                                      </p:cBhvr>
                                      <p:tavLst>
                                        <p:tav tm="0">
                                          <p:val>
                                            <p:strVal val="#ppt_x"/>
                                          </p:val>
                                        </p:tav>
                                        <p:tav tm="100000">
                                          <p:val>
                                            <p:strVal val="#ppt_x"/>
                                          </p:val>
                                        </p:tav>
                                      </p:tavLst>
                                    </p:anim>
                                    <p:anim calcmode="lin" valueType="num">
                                      <p:cBhvr additive="base">
                                        <p:cTn id="85" dur="500" fill="hold"/>
                                        <p:tgtEl>
                                          <p:spTgt spid="578601"/>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578600"/>
                                        </p:tgtEl>
                                        <p:attrNameLst>
                                          <p:attrName>style.visibility</p:attrName>
                                        </p:attrNameLst>
                                      </p:cBhvr>
                                      <p:to>
                                        <p:strVal val="visible"/>
                                      </p:to>
                                    </p:set>
                                    <p:anim calcmode="lin" valueType="num">
                                      <p:cBhvr additive="base">
                                        <p:cTn id="90" dur="500" fill="hold"/>
                                        <p:tgtEl>
                                          <p:spTgt spid="578600"/>
                                        </p:tgtEl>
                                        <p:attrNameLst>
                                          <p:attrName>ppt_x</p:attrName>
                                        </p:attrNameLst>
                                      </p:cBhvr>
                                      <p:tavLst>
                                        <p:tav tm="0">
                                          <p:val>
                                            <p:strVal val="#ppt_x"/>
                                          </p:val>
                                        </p:tav>
                                        <p:tav tm="100000">
                                          <p:val>
                                            <p:strVal val="#ppt_x"/>
                                          </p:val>
                                        </p:tav>
                                      </p:tavLst>
                                    </p:anim>
                                    <p:anim calcmode="lin" valueType="num">
                                      <p:cBhvr additive="base">
                                        <p:cTn id="91" dur="500" fill="hold"/>
                                        <p:tgtEl>
                                          <p:spTgt spid="578600"/>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78602"/>
                                        </p:tgtEl>
                                        <p:attrNameLst>
                                          <p:attrName>style.visibility</p:attrName>
                                        </p:attrNameLst>
                                      </p:cBhvr>
                                      <p:to>
                                        <p:strVal val="visible"/>
                                      </p:to>
                                    </p:set>
                                    <p:animEffect transition="in" filter="fade">
                                      <p:cBhvr>
                                        <p:cTn id="96" dur="2000"/>
                                        <p:tgtEl>
                                          <p:spTgt spid="578602"/>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578603"/>
                                        </p:tgtEl>
                                        <p:attrNameLst>
                                          <p:attrName>style.visibility</p:attrName>
                                        </p:attrNameLst>
                                      </p:cBhvr>
                                      <p:to>
                                        <p:strVal val="visible"/>
                                      </p:to>
                                    </p:set>
                                    <p:anim calcmode="lin" valueType="num">
                                      <p:cBhvr additive="base">
                                        <p:cTn id="101" dur="500" fill="hold"/>
                                        <p:tgtEl>
                                          <p:spTgt spid="578603"/>
                                        </p:tgtEl>
                                        <p:attrNameLst>
                                          <p:attrName>ppt_x</p:attrName>
                                        </p:attrNameLst>
                                      </p:cBhvr>
                                      <p:tavLst>
                                        <p:tav tm="0">
                                          <p:val>
                                            <p:strVal val="#ppt_x"/>
                                          </p:val>
                                        </p:tav>
                                        <p:tav tm="100000">
                                          <p:val>
                                            <p:strVal val="#ppt_x"/>
                                          </p:val>
                                        </p:tav>
                                      </p:tavLst>
                                    </p:anim>
                                    <p:anim calcmode="lin" valueType="num">
                                      <p:cBhvr additive="base">
                                        <p:cTn id="102" dur="500" fill="hold"/>
                                        <p:tgtEl>
                                          <p:spTgt spid="57860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578604"/>
                                        </p:tgtEl>
                                        <p:attrNameLst>
                                          <p:attrName>style.visibility</p:attrName>
                                        </p:attrNameLst>
                                      </p:cBhvr>
                                      <p:to>
                                        <p:strVal val="visible"/>
                                      </p:to>
                                    </p:set>
                                    <p:anim calcmode="lin" valueType="num">
                                      <p:cBhvr additive="base">
                                        <p:cTn id="107" dur="500" fill="hold"/>
                                        <p:tgtEl>
                                          <p:spTgt spid="578604"/>
                                        </p:tgtEl>
                                        <p:attrNameLst>
                                          <p:attrName>ppt_x</p:attrName>
                                        </p:attrNameLst>
                                      </p:cBhvr>
                                      <p:tavLst>
                                        <p:tav tm="0">
                                          <p:val>
                                            <p:strVal val="#ppt_x"/>
                                          </p:val>
                                        </p:tav>
                                        <p:tav tm="100000">
                                          <p:val>
                                            <p:strVal val="#ppt_x"/>
                                          </p:val>
                                        </p:tav>
                                      </p:tavLst>
                                    </p:anim>
                                    <p:anim calcmode="lin" valueType="num">
                                      <p:cBhvr additive="base">
                                        <p:cTn id="108" dur="500" fill="hold"/>
                                        <p:tgtEl>
                                          <p:spTgt spid="578604"/>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578605"/>
                                        </p:tgtEl>
                                        <p:attrNameLst>
                                          <p:attrName>style.visibility</p:attrName>
                                        </p:attrNameLst>
                                      </p:cBhvr>
                                      <p:to>
                                        <p:strVal val="visible"/>
                                      </p:to>
                                    </p:set>
                                    <p:anim calcmode="lin" valueType="num">
                                      <p:cBhvr additive="base">
                                        <p:cTn id="113" dur="500" fill="hold"/>
                                        <p:tgtEl>
                                          <p:spTgt spid="578605"/>
                                        </p:tgtEl>
                                        <p:attrNameLst>
                                          <p:attrName>ppt_x</p:attrName>
                                        </p:attrNameLst>
                                      </p:cBhvr>
                                      <p:tavLst>
                                        <p:tav tm="0">
                                          <p:val>
                                            <p:strVal val="#ppt_x"/>
                                          </p:val>
                                        </p:tav>
                                        <p:tav tm="100000">
                                          <p:val>
                                            <p:strVal val="#ppt_x"/>
                                          </p:val>
                                        </p:tav>
                                      </p:tavLst>
                                    </p:anim>
                                    <p:anim calcmode="lin" valueType="num">
                                      <p:cBhvr additive="base">
                                        <p:cTn id="114" dur="500" fill="hold"/>
                                        <p:tgtEl>
                                          <p:spTgt spid="578605"/>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578606"/>
                                        </p:tgtEl>
                                        <p:attrNameLst>
                                          <p:attrName>style.visibility</p:attrName>
                                        </p:attrNameLst>
                                      </p:cBhvr>
                                      <p:to>
                                        <p:strVal val="visible"/>
                                      </p:to>
                                    </p:set>
                                    <p:anim calcmode="lin" valueType="num">
                                      <p:cBhvr additive="base">
                                        <p:cTn id="119" dur="500" fill="hold"/>
                                        <p:tgtEl>
                                          <p:spTgt spid="578606"/>
                                        </p:tgtEl>
                                        <p:attrNameLst>
                                          <p:attrName>ppt_x</p:attrName>
                                        </p:attrNameLst>
                                      </p:cBhvr>
                                      <p:tavLst>
                                        <p:tav tm="0">
                                          <p:val>
                                            <p:strVal val="#ppt_x"/>
                                          </p:val>
                                        </p:tav>
                                        <p:tav tm="100000">
                                          <p:val>
                                            <p:strVal val="#ppt_x"/>
                                          </p:val>
                                        </p:tav>
                                      </p:tavLst>
                                    </p:anim>
                                    <p:anim calcmode="lin" valueType="num">
                                      <p:cBhvr additive="base">
                                        <p:cTn id="120" dur="500" fill="hold"/>
                                        <p:tgtEl>
                                          <p:spTgt spid="57860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578607"/>
                                        </p:tgtEl>
                                        <p:attrNameLst>
                                          <p:attrName>style.visibility</p:attrName>
                                        </p:attrNameLst>
                                      </p:cBhvr>
                                      <p:to>
                                        <p:strVal val="visible"/>
                                      </p:to>
                                    </p:set>
                                    <p:anim calcmode="lin" valueType="num">
                                      <p:cBhvr additive="base">
                                        <p:cTn id="125" dur="500" fill="hold"/>
                                        <p:tgtEl>
                                          <p:spTgt spid="578607"/>
                                        </p:tgtEl>
                                        <p:attrNameLst>
                                          <p:attrName>ppt_x</p:attrName>
                                        </p:attrNameLst>
                                      </p:cBhvr>
                                      <p:tavLst>
                                        <p:tav tm="0">
                                          <p:val>
                                            <p:strVal val="#ppt_x"/>
                                          </p:val>
                                        </p:tav>
                                        <p:tav tm="100000">
                                          <p:val>
                                            <p:strVal val="#ppt_x"/>
                                          </p:val>
                                        </p:tav>
                                      </p:tavLst>
                                    </p:anim>
                                    <p:anim calcmode="lin" valueType="num">
                                      <p:cBhvr additive="base">
                                        <p:cTn id="126" dur="500" fill="hold"/>
                                        <p:tgtEl>
                                          <p:spTgt spid="578607"/>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78608"/>
                                        </p:tgtEl>
                                        <p:attrNameLst>
                                          <p:attrName>style.visibility</p:attrName>
                                        </p:attrNameLst>
                                      </p:cBhvr>
                                      <p:to>
                                        <p:strVal val="visible"/>
                                      </p:to>
                                    </p:set>
                                    <p:anim calcmode="lin" valueType="num">
                                      <p:cBhvr additive="base">
                                        <p:cTn id="131" dur="500" fill="hold"/>
                                        <p:tgtEl>
                                          <p:spTgt spid="578608"/>
                                        </p:tgtEl>
                                        <p:attrNameLst>
                                          <p:attrName>ppt_x</p:attrName>
                                        </p:attrNameLst>
                                      </p:cBhvr>
                                      <p:tavLst>
                                        <p:tav tm="0">
                                          <p:val>
                                            <p:strVal val="#ppt_x"/>
                                          </p:val>
                                        </p:tav>
                                        <p:tav tm="100000">
                                          <p:val>
                                            <p:strVal val="#ppt_x"/>
                                          </p:val>
                                        </p:tav>
                                      </p:tavLst>
                                    </p:anim>
                                    <p:anim calcmode="lin" valueType="num">
                                      <p:cBhvr additive="base">
                                        <p:cTn id="132" dur="500" fill="hold"/>
                                        <p:tgtEl>
                                          <p:spTgt spid="578608"/>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578609"/>
                                        </p:tgtEl>
                                        <p:attrNameLst>
                                          <p:attrName>style.visibility</p:attrName>
                                        </p:attrNameLst>
                                      </p:cBhvr>
                                      <p:to>
                                        <p:strVal val="visible"/>
                                      </p:to>
                                    </p:set>
                                    <p:anim calcmode="lin" valueType="num">
                                      <p:cBhvr additive="base">
                                        <p:cTn id="137" dur="500" fill="hold"/>
                                        <p:tgtEl>
                                          <p:spTgt spid="578609"/>
                                        </p:tgtEl>
                                        <p:attrNameLst>
                                          <p:attrName>ppt_x</p:attrName>
                                        </p:attrNameLst>
                                      </p:cBhvr>
                                      <p:tavLst>
                                        <p:tav tm="0">
                                          <p:val>
                                            <p:strVal val="#ppt_x"/>
                                          </p:val>
                                        </p:tav>
                                        <p:tav tm="100000">
                                          <p:val>
                                            <p:strVal val="#ppt_x"/>
                                          </p:val>
                                        </p:tav>
                                      </p:tavLst>
                                    </p:anim>
                                    <p:anim calcmode="lin" valueType="num">
                                      <p:cBhvr additive="base">
                                        <p:cTn id="138" dur="500" fill="hold"/>
                                        <p:tgtEl>
                                          <p:spTgt spid="578609"/>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578610"/>
                                        </p:tgtEl>
                                        <p:attrNameLst>
                                          <p:attrName>style.visibility</p:attrName>
                                        </p:attrNameLst>
                                      </p:cBhvr>
                                      <p:to>
                                        <p:strVal val="visible"/>
                                      </p:to>
                                    </p:set>
                                    <p:anim calcmode="lin" valueType="num">
                                      <p:cBhvr additive="base">
                                        <p:cTn id="143" dur="500" fill="hold"/>
                                        <p:tgtEl>
                                          <p:spTgt spid="578610"/>
                                        </p:tgtEl>
                                        <p:attrNameLst>
                                          <p:attrName>ppt_x</p:attrName>
                                        </p:attrNameLst>
                                      </p:cBhvr>
                                      <p:tavLst>
                                        <p:tav tm="0">
                                          <p:val>
                                            <p:strVal val="#ppt_x"/>
                                          </p:val>
                                        </p:tav>
                                        <p:tav tm="100000">
                                          <p:val>
                                            <p:strVal val="#ppt_x"/>
                                          </p:val>
                                        </p:tav>
                                      </p:tavLst>
                                    </p:anim>
                                    <p:anim calcmode="lin" valueType="num">
                                      <p:cBhvr additive="base">
                                        <p:cTn id="144" dur="500" fill="hold"/>
                                        <p:tgtEl>
                                          <p:spTgt spid="5786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p:bldP spid="44056" grpId="0" animBg="1"/>
      <p:bldP spid="44057" grpId="0" animBg="1"/>
      <p:bldP spid="578589" grpId="0" animBg="1"/>
      <p:bldP spid="44059" grpId="0" animBg="1"/>
      <p:bldP spid="578591" grpId="0" animBg="1"/>
      <p:bldP spid="44061" grpId="0" animBg="1"/>
      <p:bldP spid="578593" grpId="0" animBg="1"/>
      <p:bldP spid="44063" grpId="0" animBg="1"/>
      <p:bldP spid="578595" grpId="0" animBg="1"/>
      <p:bldP spid="578596" grpId="0" animBg="1"/>
      <p:bldP spid="578597" grpId="0" animBg="1"/>
      <p:bldP spid="578599" grpId="0" animBg="1"/>
      <p:bldP spid="578600" grpId="0" animBg="1"/>
      <p:bldP spid="578601" grpId="0" animBg="1"/>
      <p:bldP spid="578602" grpId="0" animBg="1"/>
      <p:bldP spid="578603" grpId="0" animBg="1"/>
      <p:bldP spid="578604" grpId="0" animBg="1"/>
      <p:bldP spid="578605" grpId="0" animBg="1"/>
      <p:bldP spid="578606" grpId="0" animBg="1"/>
      <p:bldP spid="578607" grpId="0" animBg="1"/>
      <p:bldP spid="578608" grpId="0" animBg="1"/>
      <p:bldP spid="578609" grpId="0" animBg="1"/>
      <p:bldP spid="578610" grpId="0" animBg="1"/>
      <p:bldP spid="5786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45058" name="组合 102"/>
          <p:cNvGrpSpPr/>
          <p:nvPr/>
        </p:nvGrpSpPr>
        <p:grpSpPr>
          <a:xfrm>
            <a:off x="457200" y="152400"/>
            <a:ext cx="9609138" cy="5840413"/>
            <a:chOff x="1286798" y="1246381"/>
            <a:chExt cx="6450119" cy="3773294"/>
          </a:xfrm>
        </p:grpSpPr>
        <p:grpSp>
          <p:nvGrpSpPr>
            <p:cNvPr id="2" name="Gruppe 157"/>
            <p:cNvGrpSpPr/>
            <p:nvPr/>
          </p:nvGrpSpPr>
          <p:grpSpPr bwMode="auto">
            <a:xfrm>
              <a:off x="1286798" y="1246381"/>
              <a:ext cx="4625340" cy="3773294"/>
              <a:chOff x="5158493" y="1088692"/>
              <a:chExt cx="3627367" cy="2378584"/>
            </a:xfrm>
            <a:effectLst>
              <a:outerShdw blurRad="50800" dist="38100" dir="2700000" algn="tl" rotWithShape="0">
                <a:prstClr val="black">
                  <a:alpha val="40000"/>
                </a:prstClr>
              </a:outerShdw>
            </a:effectLst>
          </p:grpSpPr>
          <p:sp>
            <p:nvSpPr>
              <p:cNvPr id="5" name="Rectangle 4"/>
              <p:cNvSpPr>
                <a:spLocks noChangeArrowheads="1"/>
              </p:cNvSpPr>
              <p:nvPr/>
            </p:nvSpPr>
            <p:spPr bwMode="auto">
              <a:xfrm>
                <a:off x="5162551" y="1398269"/>
                <a:ext cx="3608070" cy="2069007"/>
              </a:xfrm>
              <a:prstGeom prst="rect">
                <a:avLst/>
              </a:prstGeom>
              <a:gradFill rotWithShape="1">
                <a:gsLst>
                  <a:gs pos="0">
                    <a:srgbClr val="E6E6E6"/>
                  </a:gs>
                  <a:gs pos="100000">
                    <a:sysClr val="window" lastClr="FFFFFF"/>
                  </a:gs>
                </a:gsLst>
                <a:lin ang="16200000"/>
              </a:gradFill>
              <a:ln w="9525">
                <a:solidFill>
                  <a:srgbClr val="D7D8D9">
                    <a:lumMod val="75000"/>
                  </a:srgbClr>
                </a:solidFill>
                <a:miter lim="800000"/>
              </a:ln>
              <a:effectLst/>
            </p:spPr>
            <p:txBody>
              <a:bodyPr anchor="ctr"/>
              <a:lstStyle/>
              <a:p>
                <a:pPr marL="342900" marR="0" lvl="0" indent="-342900" algn="ctr" defTabSz="914400" rtl="0" eaLnBrk="1" fontAlgn="auto" latinLnBrk="0" hangingPunct="1">
                  <a:lnSpc>
                    <a:spcPct val="100000"/>
                  </a:lnSpc>
                  <a:spcBef>
                    <a:spcPts val="0"/>
                  </a:spcBef>
                  <a:spcAft>
                    <a:spcPts val="0"/>
                  </a:spcAft>
                  <a:buClrTx/>
                  <a:buSzTx/>
                  <a:buFontTx/>
                  <a:buNone/>
                  <a:defRPr/>
                </a:pPr>
                <a:endParaRPr kumimoji="0" lang="de-DE" sz="1400" b="0" i="0" u="none" strike="noStrike" kern="0" cap="none" spc="0" normalizeH="0" baseline="0" noProof="0" dirty="0">
                  <a:ln>
                    <a:noFill/>
                  </a:ln>
                  <a:solidFill>
                    <a:srgbClr val="000000"/>
                  </a:solidFill>
                  <a:effectLst/>
                  <a:uLnTx/>
                  <a:uFillTx/>
                  <a:latin typeface="Arial Narrow" panose="020B0606020202030204" pitchFamily="-97" charset="0"/>
                  <a:ea typeface="MS PGothic" panose="020B0600070205080204" pitchFamily="34" charset="-128"/>
                  <a:cs typeface="+mn-cs"/>
                </a:endParaRPr>
              </a:p>
            </p:txBody>
          </p:sp>
          <p:sp>
            <p:nvSpPr>
              <p:cNvPr id="6" name="Rectangle 39"/>
              <p:cNvSpPr>
                <a:spLocks noChangeArrowheads="1"/>
              </p:cNvSpPr>
              <p:nvPr/>
            </p:nvSpPr>
            <p:spPr bwMode="auto">
              <a:xfrm>
                <a:off x="5158493" y="1088692"/>
                <a:ext cx="3627367" cy="309578"/>
              </a:xfrm>
              <a:prstGeom prst="rect">
                <a:avLst/>
              </a:prstGeom>
              <a:gradFill flip="none" rotWithShape="1">
                <a:gsLst>
                  <a:gs pos="0">
                    <a:srgbClr val="23A5F1"/>
                  </a:gs>
                  <a:gs pos="50000">
                    <a:srgbClr val="65E1FF"/>
                  </a:gs>
                  <a:gs pos="100000">
                    <a:srgbClr val="12557D"/>
                  </a:gs>
                </a:gsLst>
                <a:lin ang="54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de-DE" sz="1600" b="0" i="0" u="none" strike="noStrike" kern="0" cap="none" spc="0" normalizeH="0" baseline="0" noProof="1">
                    <a:ln>
                      <a:noFill/>
                    </a:ln>
                    <a:solidFill>
                      <a:srgbClr val="000000"/>
                    </a:solidFill>
                    <a:effectLst/>
                    <a:uLnTx/>
                    <a:uFillTx/>
                    <a:latin typeface="+mn-ea"/>
                    <a:ea typeface="+mn-ea"/>
                    <a:cs typeface="+mn-cs"/>
                  </a:rPr>
                  <a:t>IP</a:t>
                </a:r>
                <a:r>
                  <a:rPr kumimoji="0" lang="zh-CN" altLang="en-US" sz="1600" b="0" i="0" u="none" strike="noStrike" kern="0" cap="none" spc="0" normalizeH="0" baseline="0" noProof="1">
                    <a:ln>
                      <a:noFill/>
                    </a:ln>
                    <a:solidFill>
                      <a:srgbClr val="000000"/>
                    </a:solidFill>
                    <a:effectLst/>
                    <a:uLnTx/>
                    <a:uFillTx/>
                    <a:latin typeface="+mn-ea"/>
                    <a:ea typeface="+mn-ea"/>
                    <a:cs typeface="+mn-cs"/>
                  </a:rPr>
                  <a:t>地址的精确匹配与最长匹配</a:t>
                </a:r>
                <a:endParaRPr kumimoji="0" lang="de-DE" sz="1600" b="0" i="0" u="none" strike="noStrike" kern="0" cap="none" spc="0" normalizeH="0" baseline="0" noProof="1">
                  <a:ln>
                    <a:noFill/>
                  </a:ln>
                  <a:solidFill>
                    <a:srgbClr val="000000"/>
                  </a:solidFill>
                  <a:effectLst/>
                  <a:uLnTx/>
                  <a:uFillTx/>
                  <a:latin typeface="+mn-ea"/>
                  <a:ea typeface="+mn-ea"/>
                  <a:cs typeface="+mn-cs"/>
                </a:endParaRPr>
              </a:p>
            </p:txBody>
          </p:sp>
        </p:grpSp>
        <p:sp>
          <p:nvSpPr>
            <p:cNvPr id="45060" name="Text Box 52"/>
            <p:cNvSpPr txBox="1"/>
            <p:nvPr/>
          </p:nvSpPr>
          <p:spPr>
            <a:xfrm>
              <a:off x="1566203" y="1846425"/>
              <a:ext cx="4116455" cy="217137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zh-CN" altLang="en-US" sz="1800" dirty="0">
                  <a:solidFill>
                    <a:schemeClr val="tx1"/>
                  </a:solidFill>
                </a:rPr>
                <a:t>精确匹配即目的</a:t>
              </a:r>
              <a:r>
                <a:rPr lang="en-US" altLang="zh-CN" sz="1800" dirty="0">
                  <a:solidFill>
                    <a:schemeClr val="tx1"/>
                  </a:solidFill>
                </a:rPr>
                <a:t>IP</a:t>
              </a:r>
              <a:r>
                <a:rPr lang="zh-CN" altLang="en-US" sz="1800" dirty="0">
                  <a:solidFill>
                    <a:schemeClr val="tx1"/>
                  </a:solidFill>
                </a:rPr>
                <a:t>地址与路由的地址信息必须完全吻合，而最长匹配则是选择所有包含了目的地址的路由中掩码最长的一条。</a:t>
              </a:r>
              <a:endParaRPr lang="en-US" altLang="zh-CN" sz="1800" dirty="0">
                <a:solidFill>
                  <a:schemeClr val="tx1"/>
                </a:solidFill>
              </a:endParaRPr>
            </a:p>
            <a:p>
              <a:pPr marL="0" lvl="0" indent="0" defTabSz="802005" eaLnBrk="1" hangingPunct="1">
                <a:buFontTx/>
                <a:buNone/>
              </a:pPr>
              <a:endParaRPr lang="en-US" altLang="zh-CN" sz="1800" dirty="0">
                <a:solidFill>
                  <a:schemeClr val="tx1"/>
                </a:solidFill>
              </a:endParaRPr>
            </a:p>
            <a:p>
              <a:pPr marL="0" lvl="0" indent="0" defTabSz="802005" eaLnBrk="1" hangingPunct="1">
                <a:buFontTx/>
                <a:buNone/>
              </a:pPr>
              <a:r>
                <a:rPr lang="en-US" altLang="en-US" sz="1800" dirty="0">
                  <a:solidFill>
                    <a:srgbClr val="000000"/>
                  </a:solidFill>
                  <a:cs typeface="Arial" panose="020B0604020202020204" pitchFamily="34" charset="0"/>
                </a:rPr>
                <a:t>早期的交换机都采用精确匹配，这样只要一有攻击或者用户数量一多，硬件表项就不够用了，报文就都走</a:t>
              </a:r>
              <a:r>
                <a:rPr lang="en-US" altLang="zh-CN" sz="1800" dirty="0">
                  <a:solidFill>
                    <a:srgbClr val="000000"/>
                  </a:solidFill>
                  <a:cs typeface="Arial" panose="020B0604020202020204" pitchFamily="34" charset="0"/>
                </a:rPr>
                <a:t>CPU</a:t>
              </a:r>
              <a:r>
                <a:rPr lang="en-US" altLang="en-US" sz="1800" dirty="0">
                  <a:solidFill>
                    <a:srgbClr val="000000"/>
                  </a:solidFill>
                  <a:cs typeface="Arial" panose="020B0604020202020204" pitchFamily="34" charset="0"/>
                </a:rPr>
                <a:t>转发，性能就降下来了。</a:t>
              </a:r>
              <a:endParaRPr lang="en-US" altLang="zh-CN" sz="1800" dirty="0">
                <a:solidFill>
                  <a:srgbClr val="000000"/>
                </a:solidFill>
                <a:cs typeface="Arial" panose="020B0604020202020204" pitchFamily="34" charset="0"/>
              </a:endParaRPr>
            </a:p>
            <a:p>
              <a:pPr marL="0" lvl="0" indent="0" defTabSz="802005" eaLnBrk="1" hangingPunct="1">
                <a:buFontTx/>
                <a:buNone/>
              </a:pPr>
              <a:endParaRPr lang="en-US" altLang="zh-CN" sz="1800" dirty="0">
                <a:solidFill>
                  <a:srgbClr val="000000"/>
                </a:solidFill>
                <a:cs typeface="Arial" panose="020B0604020202020204" pitchFamily="34" charset="0"/>
              </a:endParaRPr>
            </a:p>
            <a:p>
              <a:pPr marL="0" lvl="0" indent="0" defTabSz="802005" eaLnBrk="1" hangingPunct="1">
                <a:buFontTx/>
                <a:buNone/>
              </a:pPr>
              <a:r>
                <a:rPr lang="zh-CN" altLang="en-US" sz="1800" dirty="0">
                  <a:solidFill>
                    <a:schemeClr val="tx1"/>
                  </a:solidFill>
                </a:rPr>
                <a:t>目前大多数的三层交换机均能够同时支持精确匹配表项和最长匹配表项，一般来说精确匹配表项对应于软件中的</a:t>
              </a:r>
              <a:r>
                <a:rPr lang="en-US" altLang="zh-CN" sz="1800" dirty="0">
                  <a:solidFill>
                    <a:schemeClr val="tx1"/>
                  </a:solidFill>
                </a:rPr>
                <a:t>ARP</a:t>
              </a:r>
              <a:r>
                <a:rPr lang="zh-CN" altLang="en-US" sz="1800" dirty="0">
                  <a:solidFill>
                    <a:schemeClr val="tx1"/>
                  </a:solidFill>
                </a:rPr>
                <a:t>表，最长匹配表项对应于软件中的直连路由和非直连路由。</a:t>
              </a:r>
              <a:endParaRPr lang="en-US" altLang="zh-CN" sz="1800" dirty="0">
                <a:solidFill>
                  <a:srgbClr val="000000"/>
                </a:solidFill>
              </a:endParaRPr>
            </a:p>
          </p:txBody>
        </p:sp>
        <p:grpSp>
          <p:nvGrpSpPr>
            <p:cNvPr id="45061" name="Gruppe 1605"/>
            <p:cNvGrpSpPr/>
            <p:nvPr/>
          </p:nvGrpSpPr>
          <p:grpSpPr>
            <a:xfrm flipH="1">
              <a:off x="6783718" y="2329063"/>
              <a:ext cx="953199" cy="805874"/>
              <a:chOff x="-8548122" y="-7238774"/>
              <a:chExt cx="2505478" cy="2118656"/>
            </a:xfrm>
          </p:grpSpPr>
          <p:sp>
            <p:nvSpPr>
              <p:cNvPr id="45062" name="Freeform 1506"/>
              <p:cNvSpPr/>
              <p:nvPr/>
            </p:nvSpPr>
            <p:spPr>
              <a:xfrm>
                <a:off x="-6391984" y="-6171933"/>
                <a:ext cx="105177" cy="63860"/>
              </a:xfrm>
              <a:custGeom>
                <a:avLst/>
                <a:gdLst>
                  <a:gd name="txL" fmla="*/ 0 w 28"/>
                  <a:gd name="txT" fmla="*/ 0 h 17"/>
                  <a:gd name="txR" fmla="*/ 28 w 28"/>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alpha val="100000"/>
                </a:srgbClr>
              </a:solidFill>
              <a:ln w="9525">
                <a:noFill/>
              </a:ln>
            </p:spPr>
            <p:txBody>
              <a:bodyPr/>
              <a:p>
                <a:endParaRPr lang="zh-CN" altLang="en-US"/>
              </a:p>
            </p:txBody>
          </p:sp>
          <p:sp>
            <p:nvSpPr>
              <p:cNvPr id="45063" name="Freeform 1507"/>
              <p:cNvSpPr/>
              <p:nvPr/>
            </p:nvSpPr>
            <p:spPr>
              <a:xfrm>
                <a:off x="-6226705" y="-6108073"/>
                <a:ext cx="123959" cy="41321"/>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alpha val="100000"/>
                </a:srgbClr>
              </a:solidFill>
              <a:ln w="9525">
                <a:noFill/>
              </a:ln>
            </p:spPr>
            <p:txBody>
              <a:bodyPr/>
              <a:p>
                <a:endParaRPr lang="zh-CN" altLang="en-US"/>
              </a:p>
            </p:txBody>
          </p:sp>
          <p:sp>
            <p:nvSpPr>
              <p:cNvPr id="45064" name="Freeform 1508"/>
              <p:cNvSpPr/>
              <p:nvPr/>
            </p:nvSpPr>
            <p:spPr>
              <a:xfrm>
                <a:off x="-6391984" y="-6108073"/>
                <a:ext cx="123959" cy="41321"/>
              </a:xfrm>
              <a:custGeom>
                <a:avLst/>
                <a:gdLst>
                  <a:gd name="txL" fmla="*/ 0 w 33"/>
                  <a:gd name="txT" fmla="*/ 0 h 11"/>
                  <a:gd name="txR" fmla="*/ 33 w 33"/>
                  <a:gd name="txB" fmla="*/ 11 h 11"/>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alpha val="100000"/>
                </a:srgbClr>
              </a:solidFill>
              <a:ln w="9525">
                <a:noFill/>
              </a:ln>
            </p:spPr>
            <p:txBody>
              <a:bodyPr/>
              <a:p>
                <a:endParaRPr lang="zh-CN" altLang="en-US"/>
              </a:p>
            </p:txBody>
          </p:sp>
          <p:sp>
            <p:nvSpPr>
              <p:cNvPr id="45065" name="Freeform 1509"/>
              <p:cNvSpPr/>
              <p:nvPr/>
            </p:nvSpPr>
            <p:spPr>
              <a:xfrm>
                <a:off x="-6185385" y="-6047969"/>
                <a:ext cx="101421" cy="41321"/>
              </a:xfrm>
              <a:custGeom>
                <a:avLst/>
                <a:gdLst>
                  <a:gd name="txL" fmla="*/ 0 w 27"/>
                  <a:gd name="txT" fmla="*/ 0 h 11"/>
                  <a:gd name="txR" fmla="*/ 27 w 27"/>
                  <a:gd name="txB" fmla="*/ 11 h 11"/>
                </a:gdLst>
                <a:ahLst/>
                <a:cxnLst>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alpha val="100000"/>
                </a:srgbClr>
              </a:solidFill>
              <a:ln w="9525">
                <a:noFill/>
              </a:ln>
            </p:spPr>
            <p:txBody>
              <a:bodyPr/>
              <a:p>
                <a:endParaRPr lang="zh-CN" altLang="en-US"/>
              </a:p>
            </p:txBody>
          </p:sp>
          <p:sp>
            <p:nvSpPr>
              <p:cNvPr id="45066" name="Freeform 1510"/>
              <p:cNvSpPr/>
              <p:nvPr/>
            </p:nvSpPr>
            <p:spPr>
              <a:xfrm>
                <a:off x="-6391984" y="-6047969"/>
                <a:ext cx="123959" cy="41321"/>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alpha val="100000"/>
                </a:srgbClr>
              </a:solidFill>
              <a:ln w="9525">
                <a:noFill/>
              </a:ln>
            </p:spPr>
            <p:txBody>
              <a:bodyPr/>
              <a:p>
                <a:endParaRPr lang="zh-CN" altLang="en-US"/>
              </a:p>
            </p:txBody>
          </p:sp>
          <p:sp>
            <p:nvSpPr>
              <p:cNvPr id="45067" name="Freeform 1512"/>
              <p:cNvSpPr/>
              <p:nvPr/>
            </p:nvSpPr>
            <p:spPr>
              <a:xfrm>
                <a:off x="-6391984" y="-5942788"/>
                <a:ext cx="123959" cy="41321"/>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alpha val="100000"/>
                </a:srgbClr>
              </a:solidFill>
              <a:ln w="9525">
                <a:noFill/>
              </a:ln>
            </p:spPr>
            <p:txBody>
              <a:bodyPr/>
              <a:p>
                <a:endParaRPr lang="zh-CN" altLang="en-US"/>
              </a:p>
            </p:txBody>
          </p:sp>
          <p:sp>
            <p:nvSpPr>
              <p:cNvPr id="45068" name="Freeform 1514"/>
              <p:cNvSpPr/>
              <p:nvPr/>
            </p:nvSpPr>
            <p:spPr>
              <a:xfrm>
                <a:off x="-6433304" y="-5882684"/>
                <a:ext cx="146497" cy="22539"/>
              </a:xfrm>
              <a:custGeom>
                <a:avLst/>
                <a:gdLst>
                  <a:gd name="txL" fmla="*/ 0 w 39"/>
                  <a:gd name="txT" fmla="*/ 0 h 6"/>
                  <a:gd name="txR" fmla="*/ 39 w 39"/>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Lst>
                <a:rect l="txL" t="txT" r="txR" b="txB"/>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alpha val="100000"/>
                </a:srgbClr>
              </a:solidFill>
              <a:ln w="9525">
                <a:noFill/>
              </a:ln>
            </p:spPr>
            <p:txBody>
              <a:bodyPr/>
              <a:p>
                <a:endParaRPr lang="zh-CN" altLang="en-US"/>
              </a:p>
            </p:txBody>
          </p:sp>
          <p:sp>
            <p:nvSpPr>
              <p:cNvPr id="45069" name="Freeform 1515"/>
              <p:cNvSpPr/>
              <p:nvPr/>
            </p:nvSpPr>
            <p:spPr>
              <a:xfrm>
                <a:off x="-6226705" y="-5882684"/>
                <a:ext cx="123959" cy="41321"/>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alpha val="100000"/>
                </a:srgbClr>
              </a:solidFill>
              <a:ln w="9525">
                <a:noFill/>
              </a:ln>
            </p:spPr>
            <p:txBody>
              <a:bodyPr/>
              <a:p>
                <a:endParaRPr lang="zh-CN" altLang="en-US"/>
              </a:p>
            </p:txBody>
          </p:sp>
          <p:sp>
            <p:nvSpPr>
              <p:cNvPr id="45070" name="Freeform 1516"/>
              <p:cNvSpPr/>
              <p:nvPr/>
            </p:nvSpPr>
            <p:spPr>
              <a:xfrm>
                <a:off x="-6249243" y="-5822580"/>
                <a:ext cx="206599" cy="22539"/>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alpha val="100000"/>
                </a:srgbClr>
              </a:solidFill>
              <a:ln w="9525">
                <a:noFill/>
              </a:ln>
            </p:spPr>
            <p:txBody>
              <a:bodyPr/>
              <a:p>
                <a:endParaRPr lang="zh-CN" altLang="en-US"/>
              </a:p>
            </p:txBody>
          </p:sp>
          <p:sp>
            <p:nvSpPr>
              <p:cNvPr id="45071" name="Freeform 1517"/>
              <p:cNvSpPr/>
              <p:nvPr/>
            </p:nvSpPr>
            <p:spPr>
              <a:xfrm>
                <a:off x="-6391984" y="-5841363"/>
                <a:ext cx="123959" cy="41321"/>
              </a:xfrm>
              <a:custGeom>
                <a:avLst/>
                <a:gdLst>
                  <a:gd name="txL" fmla="*/ 0 w 33"/>
                  <a:gd name="txT" fmla="*/ 0 h 11"/>
                  <a:gd name="txR" fmla="*/ 33 w 33"/>
                  <a:gd name="txB" fmla="*/ 11 h 11"/>
                </a:gdLst>
                <a:ahLst/>
                <a:cxnLst>
                  <a:cxn ang="0">
                    <a:pos x="0" y="2147483647"/>
                  </a:cxn>
                  <a:cxn ang="0">
                    <a:pos x="0" y="2147483647"/>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alpha val="100000"/>
                </a:srgbClr>
              </a:solidFill>
              <a:ln w="9525">
                <a:noFill/>
              </a:ln>
            </p:spPr>
            <p:txBody>
              <a:bodyPr/>
              <a:p>
                <a:endParaRPr lang="zh-CN" altLang="en-US"/>
              </a:p>
            </p:txBody>
          </p:sp>
          <p:sp>
            <p:nvSpPr>
              <p:cNvPr id="45072" name="Freeform 1518"/>
              <p:cNvSpPr/>
              <p:nvPr/>
            </p:nvSpPr>
            <p:spPr>
              <a:xfrm>
                <a:off x="-6249243" y="-5781259"/>
                <a:ext cx="206599" cy="41321"/>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Lst>
                <a:rect l="txL" t="txT" r="txR" b="txB"/>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alpha val="100000"/>
                </a:srgbClr>
              </a:solidFill>
              <a:ln w="9525">
                <a:noFill/>
              </a:ln>
            </p:spPr>
            <p:txBody>
              <a:bodyPr/>
              <a:p>
                <a:endParaRPr lang="zh-CN" altLang="en-US"/>
              </a:p>
            </p:txBody>
          </p:sp>
          <p:sp>
            <p:nvSpPr>
              <p:cNvPr id="45073" name="Freeform 1519"/>
              <p:cNvSpPr/>
              <p:nvPr/>
            </p:nvSpPr>
            <p:spPr>
              <a:xfrm>
                <a:off x="-6391984" y="-5781259"/>
                <a:ext cx="105177" cy="41321"/>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Lst>
                <a:rect l="txL" t="txT" r="txR" b="txB"/>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alpha val="100000"/>
                </a:srgbClr>
              </a:solidFill>
              <a:ln w="9525">
                <a:noFill/>
              </a:ln>
            </p:spPr>
            <p:txBody>
              <a:bodyPr/>
              <a:p>
                <a:endParaRPr lang="zh-CN" altLang="en-US"/>
              </a:p>
            </p:txBody>
          </p:sp>
          <p:sp>
            <p:nvSpPr>
              <p:cNvPr id="45074" name="Freeform 1520"/>
              <p:cNvSpPr/>
              <p:nvPr/>
            </p:nvSpPr>
            <p:spPr>
              <a:xfrm>
                <a:off x="-6226705" y="-6209498"/>
                <a:ext cx="123959" cy="37565"/>
              </a:xfrm>
              <a:custGeom>
                <a:avLst/>
                <a:gdLst>
                  <a:gd name="txL" fmla="*/ 0 w 33"/>
                  <a:gd name="txT" fmla="*/ 0 h 10"/>
                  <a:gd name="txR" fmla="*/ 33 w 33"/>
                  <a:gd name="txB" fmla="*/ 10 h 10"/>
                </a:gdLst>
                <a:ahLst/>
                <a:cxnLst>
                  <a:cxn ang="0">
                    <a:pos x="2147483647" y="0"/>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alpha val="100000"/>
                </a:srgbClr>
              </a:solidFill>
              <a:ln w="9525">
                <a:noFill/>
              </a:ln>
            </p:spPr>
            <p:txBody>
              <a:bodyPr/>
              <a:p>
                <a:endParaRPr lang="zh-CN" altLang="en-US"/>
              </a:p>
            </p:txBody>
          </p:sp>
          <p:sp>
            <p:nvSpPr>
              <p:cNvPr id="45075" name="Freeform 1521"/>
              <p:cNvSpPr/>
              <p:nvPr/>
            </p:nvSpPr>
            <p:spPr>
              <a:xfrm>
                <a:off x="-6226705" y="-6292141"/>
                <a:ext cx="101421" cy="60104"/>
              </a:xfrm>
              <a:custGeom>
                <a:avLst/>
                <a:gdLst>
                  <a:gd name="txL" fmla="*/ 0 w 27"/>
                  <a:gd name="txT" fmla="*/ 0 h 16"/>
                  <a:gd name="txR" fmla="*/ 27 w 27"/>
                  <a:gd name="txB" fmla="*/ 16 h 16"/>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6">
                    <a:moveTo>
                      <a:pt x="0" y="11"/>
                    </a:moveTo>
                    <a:lnTo>
                      <a:pt x="0" y="11"/>
                    </a:lnTo>
                    <a:lnTo>
                      <a:pt x="5" y="5"/>
                    </a:lnTo>
                    <a:lnTo>
                      <a:pt x="5" y="0"/>
                    </a:lnTo>
                    <a:lnTo>
                      <a:pt x="11" y="5"/>
                    </a:lnTo>
                    <a:lnTo>
                      <a:pt x="22" y="11"/>
                    </a:lnTo>
                    <a:lnTo>
                      <a:pt x="27" y="11"/>
                    </a:lnTo>
                    <a:lnTo>
                      <a:pt x="22" y="16"/>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45076" name="Freeform 1522"/>
              <p:cNvSpPr/>
              <p:nvPr/>
            </p:nvSpPr>
            <p:spPr>
              <a:xfrm>
                <a:off x="-6369446" y="-6292141"/>
                <a:ext cx="60101" cy="60104"/>
              </a:xfrm>
              <a:custGeom>
                <a:avLst/>
                <a:gdLst>
                  <a:gd name="txL" fmla="*/ 0 w 16"/>
                  <a:gd name="txT" fmla="*/ 0 h 16"/>
                  <a:gd name="txR" fmla="*/ 16 w 16"/>
                  <a:gd name="txB" fmla="*/ 16 h 16"/>
                </a:gdLst>
                <a:ahLst/>
                <a:cxnLst>
                  <a:cxn ang="0">
                    <a:pos x="2147483647" y="0"/>
                  </a:cxn>
                  <a:cxn ang="0">
                    <a:pos x="2147483647" y="0"/>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6">
                    <a:moveTo>
                      <a:pt x="5" y="0"/>
                    </a:moveTo>
                    <a:lnTo>
                      <a:pt x="5" y="0"/>
                    </a:lnTo>
                    <a:lnTo>
                      <a:pt x="5" y="5"/>
                    </a:lnTo>
                    <a:lnTo>
                      <a:pt x="16" y="0"/>
                    </a:lnTo>
                    <a:lnTo>
                      <a:pt x="16" y="11"/>
                    </a:lnTo>
                    <a:lnTo>
                      <a:pt x="5" y="16"/>
                    </a:lnTo>
                    <a:lnTo>
                      <a:pt x="0" y="11"/>
                    </a:lnTo>
                    <a:lnTo>
                      <a:pt x="0" y="5"/>
                    </a:lnTo>
                    <a:lnTo>
                      <a:pt x="5" y="0"/>
                    </a:lnTo>
                    <a:close/>
                  </a:path>
                </a:pathLst>
              </a:custGeom>
              <a:solidFill>
                <a:srgbClr val="FFFFFF">
                  <a:alpha val="100000"/>
                </a:srgbClr>
              </a:solidFill>
              <a:ln w="9525">
                <a:noFill/>
              </a:ln>
            </p:spPr>
            <p:txBody>
              <a:bodyPr/>
              <a:p>
                <a:endParaRPr lang="zh-CN" altLang="en-US"/>
              </a:p>
            </p:txBody>
          </p:sp>
          <p:sp>
            <p:nvSpPr>
              <p:cNvPr id="45077" name="Freeform 1523"/>
              <p:cNvSpPr/>
              <p:nvPr/>
            </p:nvSpPr>
            <p:spPr>
              <a:xfrm>
                <a:off x="-6391984" y="-6232037"/>
                <a:ext cx="105177" cy="60104"/>
              </a:xfrm>
              <a:custGeom>
                <a:avLst/>
                <a:gdLst>
                  <a:gd name="txL" fmla="*/ 0 w 28"/>
                  <a:gd name="txT" fmla="*/ 0 h 16"/>
                  <a:gd name="txR" fmla="*/ 28 w 28"/>
                  <a:gd name="txB" fmla="*/ 16 h 16"/>
                </a:gdLst>
                <a:ahLst/>
                <a:cxnLst>
                  <a:cxn ang="0">
                    <a:pos x="2147483647" y="2147483647"/>
                  </a:cxn>
                  <a:cxn ang="0">
                    <a:pos x="2147483647" y="2147483647"/>
                  </a:cxn>
                  <a:cxn ang="0">
                    <a:pos x="2147483647" y="2147483647"/>
                  </a:cxn>
                  <a:cxn ang="0">
                    <a:pos x="0" y="2147483647"/>
                  </a:cxn>
                  <a:cxn ang="0">
                    <a:pos x="0" y="2147483647"/>
                  </a:cxn>
                  <a:cxn ang="0">
                    <a:pos x="0" y="2147483647"/>
                  </a:cxn>
                  <a:cxn ang="0">
                    <a:pos x="0"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6">
                    <a:moveTo>
                      <a:pt x="22" y="16"/>
                    </a:moveTo>
                    <a:lnTo>
                      <a:pt x="22" y="16"/>
                    </a:lnTo>
                    <a:lnTo>
                      <a:pt x="17" y="11"/>
                    </a:lnTo>
                    <a:lnTo>
                      <a:pt x="0" y="11"/>
                    </a:lnTo>
                    <a:lnTo>
                      <a:pt x="0" y="6"/>
                    </a:lnTo>
                    <a:lnTo>
                      <a:pt x="0" y="0"/>
                    </a:lnTo>
                    <a:lnTo>
                      <a:pt x="0" y="11"/>
                    </a:lnTo>
                    <a:lnTo>
                      <a:pt x="6" y="6"/>
                    </a:lnTo>
                    <a:lnTo>
                      <a:pt x="17" y="6"/>
                    </a:lnTo>
                    <a:lnTo>
                      <a:pt x="28" y="6"/>
                    </a:lnTo>
                    <a:lnTo>
                      <a:pt x="28" y="11"/>
                    </a:lnTo>
                    <a:lnTo>
                      <a:pt x="28" y="16"/>
                    </a:lnTo>
                    <a:lnTo>
                      <a:pt x="22" y="16"/>
                    </a:lnTo>
                    <a:close/>
                  </a:path>
                </a:pathLst>
              </a:custGeom>
              <a:solidFill>
                <a:srgbClr val="FFFFFF">
                  <a:alpha val="100000"/>
                </a:srgbClr>
              </a:solidFill>
              <a:ln w="9525">
                <a:noFill/>
              </a:ln>
            </p:spPr>
            <p:txBody>
              <a:bodyPr/>
              <a:p>
                <a:endParaRPr lang="zh-CN" altLang="en-US"/>
              </a:p>
            </p:txBody>
          </p:sp>
          <p:sp>
            <p:nvSpPr>
              <p:cNvPr id="45078" name="Freeform 1524"/>
              <p:cNvSpPr/>
              <p:nvPr/>
            </p:nvSpPr>
            <p:spPr>
              <a:xfrm>
                <a:off x="-6249243" y="-6149394"/>
                <a:ext cx="146497" cy="41321"/>
              </a:xfrm>
              <a:custGeom>
                <a:avLst/>
                <a:gdLst>
                  <a:gd name="txL" fmla="*/ 0 w 39"/>
                  <a:gd name="txT" fmla="*/ 0 h 11"/>
                  <a:gd name="txR" fmla="*/ 39 w 39"/>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9" h="11">
                    <a:moveTo>
                      <a:pt x="0" y="0"/>
                    </a:moveTo>
                    <a:lnTo>
                      <a:pt x="0" y="0"/>
                    </a:lnTo>
                    <a:lnTo>
                      <a:pt x="17" y="0"/>
                    </a:lnTo>
                    <a:lnTo>
                      <a:pt x="28" y="0"/>
                    </a:lnTo>
                    <a:lnTo>
                      <a:pt x="39" y="11"/>
                    </a:lnTo>
                    <a:lnTo>
                      <a:pt x="11" y="5"/>
                    </a:lnTo>
                    <a:lnTo>
                      <a:pt x="6" y="5"/>
                    </a:lnTo>
                    <a:lnTo>
                      <a:pt x="0" y="0"/>
                    </a:lnTo>
                    <a:close/>
                  </a:path>
                </a:pathLst>
              </a:custGeom>
              <a:solidFill>
                <a:srgbClr val="FFFFFF">
                  <a:alpha val="100000"/>
                </a:srgbClr>
              </a:solidFill>
              <a:ln w="9525">
                <a:noFill/>
              </a:ln>
            </p:spPr>
            <p:txBody>
              <a:bodyPr/>
              <a:p>
                <a:endParaRPr lang="zh-CN" altLang="en-US"/>
              </a:p>
            </p:txBody>
          </p:sp>
          <p:sp>
            <p:nvSpPr>
              <p:cNvPr id="45079" name="Freeform 1525"/>
              <p:cNvSpPr/>
              <p:nvPr/>
            </p:nvSpPr>
            <p:spPr>
              <a:xfrm>
                <a:off x="-6391984" y="-6171933"/>
                <a:ext cx="105177" cy="63860"/>
              </a:xfrm>
              <a:custGeom>
                <a:avLst/>
                <a:gdLst>
                  <a:gd name="txL" fmla="*/ 0 w 28"/>
                  <a:gd name="txT" fmla="*/ 0 h 17"/>
                  <a:gd name="txR" fmla="*/ 28 w 28"/>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7">
                    <a:moveTo>
                      <a:pt x="22" y="17"/>
                    </a:moveTo>
                    <a:lnTo>
                      <a:pt x="22" y="17"/>
                    </a:lnTo>
                    <a:lnTo>
                      <a:pt x="22" y="11"/>
                    </a:lnTo>
                    <a:lnTo>
                      <a:pt x="11" y="11"/>
                    </a:lnTo>
                    <a:lnTo>
                      <a:pt x="0" y="11"/>
                    </a:lnTo>
                    <a:lnTo>
                      <a:pt x="0" y="6"/>
                    </a:lnTo>
                    <a:lnTo>
                      <a:pt x="11" y="0"/>
                    </a:lnTo>
                    <a:lnTo>
                      <a:pt x="28" y="6"/>
                    </a:lnTo>
                    <a:lnTo>
                      <a:pt x="28" y="11"/>
                    </a:lnTo>
                    <a:lnTo>
                      <a:pt x="22" y="17"/>
                    </a:lnTo>
                    <a:close/>
                  </a:path>
                </a:pathLst>
              </a:custGeom>
              <a:solidFill>
                <a:srgbClr val="FFFFFF">
                  <a:alpha val="100000"/>
                </a:srgbClr>
              </a:solidFill>
              <a:ln w="9525">
                <a:noFill/>
              </a:ln>
            </p:spPr>
            <p:txBody>
              <a:bodyPr/>
              <a:p>
                <a:endParaRPr lang="zh-CN" altLang="en-US"/>
              </a:p>
            </p:txBody>
          </p:sp>
          <p:sp>
            <p:nvSpPr>
              <p:cNvPr id="45080" name="Freeform 1526"/>
              <p:cNvSpPr/>
              <p:nvPr/>
            </p:nvSpPr>
            <p:spPr>
              <a:xfrm>
                <a:off x="-6226705" y="-6108073"/>
                <a:ext cx="123959" cy="41321"/>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27" y="11"/>
                    </a:moveTo>
                    <a:lnTo>
                      <a:pt x="27" y="11"/>
                    </a:lnTo>
                    <a:lnTo>
                      <a:pt x="16" y="11"/>
                    </a:lnTo>
                    <a:lnTo>
                      <a:pt x="0" y="11"/>
                    </a:lnTo>
                    <a:lnTo>
                      <a:pt x="0" y="5"/>
                    </a:lnTo>
                    <a:lnTo>
                      <a:pt x="5" y="0"/>
                    </a:lnTo>
                    <a:lnTo>
                      <a:pt x="11" y="5"/>
                    </a:lnTo>
                    <a:lnTo>
                      <a:pt x="22" y="5"/>
                    </a:lnTo>
                    <a:lnTo>
                      <a:pt x="33" y="5"/>
                    </a:lnTo>
                    <a:lnTo>
                      <a:pt x="27" y="11"/>
                    </a:lnTo>
                    <a:close/>
                  </a:path>
                </a:pathLst>
              </a:custGeom>
              <a:solidFill>
                <a:srgbClr val="FFFFFF">
                  <a:alpha val="100000"/>
                </a:srgbClr>
              </a:solidFill>
              <a:ln w="9525">
                <a:noFill/>
              </a:ln>
            </p:spPr>
            <p:txBody>
              <a:bodyPr/>
              <a:p>
                <a:endParaRPr lang="zh-CN" altLang="en-US"/>
              </a:p>
            </p:txBody>
          </p:sp>
          <p:sp>
            <p:nvSpPr>
              <p:cNvPr id="45081" name="Freeform 1527"/>
              <p:cNvSpPr/>
              <p:nvPr/>
            </p:nvSpPr>
            <p:spPr>
              <a:xfrm>
                <a:off x="-6391984" y="-6108073"/>
                <a:ext cx="123959" cy="41321"/>
              </a:xfrm>
              <a:custGeom>
                <a:avLst/>
                <a:gdLst>
                  <a:gd name="txL" fmla="*/ 0 w 33"/>
                  <a:gd name="txT" fmla="*/ 0 h 11"/>
                  <a:gd name="txR" fmla="*/ 33 w 33"/>
                  <a:gd name="txB" fmla="*/ 11 h 11"/>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0"/>
                    </a:lnTo>
                    <a:lnTo>
                      <a:pt x="11" y="0"/>
                    </a:lnTo>
                    <a:lnTo>
                      <a:pt x="33" y="0"/>
                    </a:lnTo>
                    <a:lnTo>
                      <a:pt x="33" y="11"/>
                    </a:lnTo>
                    <a:lnTo>
                      <a:pt x="22" y="11"/>
                    </a:lnTo>
                    <a:lnTo>
                      <a:pt x="11" y="5"/>
                    </a:lnTo>
                    <a:lnTo>
                      <a:pt x="0" y="11"/>
                    </a:lnTo>
                    <a:close/>
                  </a:path>
                </a:pathLst>
              </a:custGeom>
              <a:solidFill>
                <a:srgbClr val="FFFFFF">
                  <a:alpha val="100000"/>
                </a:srgbClr>
              </a:solidFill>
              <a:ln w="9525">
                <a:noFill/>
              </a:ln>
            </p:spPr>
            <p:txBody>
              <a:bodyPr/>
              <a:p>
                <a:endParaRPr lang="zh-CN" altLang="en-US"/>
              </a:p>
            </p:txBody>
          </p:sp>
          <p:sp>
            <p:nvSpPr>
              <p:cNvPr id="45082" name="Freeform 1528"/>
              <p:cNvSpPr/>
              <p:nvPr/>
            </p:nvSpPr>
            <p:spPr>
              <a:xfrm>
                <a:off x="-6185385" y="-6047969"/>
                <a:ext cx="101421" cy="41321"/>
              </a:xfrm>
              <a:custGeom>
                <a:avLst/>
                <a:gdLst>
                  <a:gd name="txL" fmla="*/ 0 w 27"/>
                  <a:gd name="txT" fmla="*/ 0 h 11"/>
                  <a:gd name="txR" fmla="*/ 27 w 27"/>
                  <a:gd name="txB" fmla="*/ 11 h 11"/>
                </a:gdLst>
                <a:ahLst/>
                <a:cxnLst>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1">
                    <a:moveTo>
                      <a:pt x="0" y="6"/>
                    </a:moveTo>
                    <a:lnTo>
                      <a:pt x="0" y="6"/>
                    </a:lnTo>
                    <a:lnTo>
                      <a:pt x="5" y="0"/>
                    </a:lnTo>
                    <a:lnTo>
                      <a:pt x="16" y="0"/>
                    </a:lnTo>
                    <a:lnTo>
                      <a:pt x="27" y="6"/>
                    </a:lnTo>
                    <a:lnTo>
                      <a:pt x="27" y="11"/>
                    </a:lnTo>
                    <a:lnTo>
                      <a:pt x="16" y="11"/>
                    </a:lnTo>
                    <a:lnTo>
                      <a:pt x="5" y="11"/>
                    </a:lnTo>
                    <a:lnTo>
                      <a:pt x="0" y="6"/>
                    </a:lnTo>
                    <a:close/>
                  </a:path>
                </a:pathLst>
              </a:custGeom>
              <a:solidFill>
                <a:srgbClr val="FFFFFF">
                  <a:alpha val="100000"/>
                </a:srgbClr>
              </a:solidFill>
              <a:ln w="9525">
                <a:noFill/>
              </a:ln>
            </p:spPr>
            <p:txBody>
              <a:bodyPr/>
              <a:p>
                <a:endParaRPr lang="zh-CN" altLang="en-US"/>
              </a:p>
            </p:txBody>
          </p:sp>
          <p:sp>
            <p:nvSpPr>
              <p:cNvPr id="45083" name="Freeform 1529"/>
              <p:cNvSpPr/>
              <p:nvPr/>
            </p:nvSpPr>
            <p:spPr>
              <a:xfrm>
                <a:off x="-6391984" y="-6047969"/>
                <a:ext cx="123959" cy="41321"/>
              </a:xfrm>
              <a:custGeom>
                <a:avLst/>
                <a:gdLst>
                  <a:gd name="txL" fmla="*/ 0 w 33"/>
                  <a:gd name="txT" fmla="*/ 0 h 11"/>
                  <a:gd name="txR" fmla="*/ 33 w 33"/>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1">
                    <a:moveTo>
                      <a:pt x="33" y="11"/>
                    </a:moveTo>
                    <a:lnTo>
                      <a:pt x="33" y="11"/>
                    </a:lnTo>
                    <a:lnTo>
                      <a:pt x="28" y="6"/>
                    </a:lnTo>
                    <a:lnTo>
                      <a:pt x="17" y="6"/>
                    </a:lnTo>
                    <a:lnTo>
                      <a:pt x="0" y="6"/>
                    </a:lnTo>
                    <a:lnTo>
                      <a:pt x="0" y="0"/>
                    </a:lnTo>
                    <a:lnTo>
                      <a:pt x="11" y="0"/>
                    </a:lnTo>
                    <a:lnTo>
                      <a:pt x="33" y="0"/>
                    </a:lnTo>
                    <a:lnTo>
                      <a:pt x="33" y="6"/>
                    </a:lnTo>
                    <a:lnTo>
                      <a:pt x="33" y="11"/>
                    </a:lnTo>
                    <a:close/>
                  </a:path>
                </a:pathLst>
              </a:custGeom>
              <a:solidFill>
                <a:srgbClr val="FFFFFF">
                  <a:alpha val="100000"/>
                </a:srgbClr>
              </a:solidFill>
              <a:ln w="9525">
                <a:noFill/>
              </a:ln>
            </p:spPr>
            <p:txBody>
              <a:bodyPr/>
              <a:p>
                <a:endParaRPr lang="zh-CN" altLang="en-US"/>
              </a:p>
            </p:txBody>
          </p:sp>
          <p:sp>
            <p:nvSpPr>
              <p:cNvPr id="45084" name="Freeform 1530"/>
              <p:cNvSpPr/>
              <p:nvPr/>
            </p:nvSpPr>
            <p:spPr>
              <a:xfrm>
                <a:off x="-6249243" y="-5984109"/>
                <a:ext cx="146497" cy="41321"/>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0"/>
                  </a:cxn>
                  <a:cxn ang="0">
                    <a:pos x="2147483647" y="0"/>
                  </a:cxn>
                </a:cxnLst>
                <a:rect l="txL" t="txT" r="txR" b="txB"/>
                <a:pathLst>
                  <a:path w="39" h="11">
                    <a:moveTo>
                      <a:pt x="39" y="0"/>
                    </a:moveTo>
                    <a:lnTo>
                      <a:pt x="39" y="0"/>
                    </a:lnTo>
                    <a:lnTo>
                      <a:pt x="33" y="5"/>
                    </a:lnTo>
                    <a:lnTo>
                      <a:pt x="22" y="5"/>
                    </a:lnTo>
                    <a:lnTo>
                      <a:pt x="11" y="5"/>
                    </a:lnTo>
                    <a:lnTo>
                      <a:pt x="0" y="11"/>
                    </a:lnTo>
                    <a:lnTo>
                      <a:pt x="0" y="0"/>
                    </a:lnTo>
                    <a:lnTo>
                      <a:pt x="6" y="0"/>
                    </a:lnTo>
                    <a:lnTo>
                      <a:pt x="17" y="0"/>
                    </a:lnTo>
                    <a:lnTo>
                      <a:pt x="28" y="0"/>
                    </a:lnTo>
                    <a:lnTo>
                      <a:pt x="39" y="0"/>
                    </a:lnTo>
                    <a:close/>
                  </a:path>
                </a:pathLst>
              </a:custGeom>
              <a:solidFill>
                <a:srgbClr val="FFFFFF">
                  <a:alpha val="100000"/>
                </a:srgbClr>
              </a:solidFill>
              <a:ln w="9525">
                <a:noFill/>
              </a:ln>
            </p:spPr>
            <p:txBody>
              <a:bodyPr/>
              <a:p>
                <a:endParaRPr lang="zh-CN" altLang="en-US"/>
              </a:p>
            </p:txBody>
          </p:sp>
          <p:sp>
            <p:nvSpPr>
              <p:cNvPr id="45085" name="Freeform 1531"/>
              <p:cNvSpPr/>
              <p:nvPr/>
            </p:nvSpPr>
            <p:spPr>
              <a:xfrm>
                <a:off x="-6391984" y="-5942788"/>
                <a:ext cx="123959" cy="41321"/>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11">
                    <a:moveTo>
                      <a:pt x="0" y="0"/>
                    </a:moveTo>
                    <a:lnTo>
                      <a:pt x="0" y="0"/>
                    </a:lnTo>
                    <a:lnTo>
                      <a:pt x="6" y="0"/>
                    </a:lnTo>
                    <a:lnTo>
                      <a:pt x="22" y="0"/>
                    </a:lnTo>
                    <a:lnTo>
                      <a:pt x="33" y="5"/>
                    </a:lnTo>
                    <a:lnTo>
                      <a:pt x="33" y="11"/>
                    </a:lnTo>
                    <a:lnTo>
                      <a:pt x="28" y="5"/>
                    </a:lnTo>
                    <a:lnTo>
                      <a:pt x="17" y="11"/>
                    </a:lnTo>
                    <a:lnTo>
                      <a:pt x="6" y="11"/>
                    </a:lnTo>
                    <a:lnTo>
                      <a:pt x="0" y="5"/>
                    </a:lnTo>
                    <a:lnTo>
                      <a:pt x="0" y="0"/>
                    </a:lnTo>
                    <a:close/>
                  </a:path>
                </a:pathLst>
              </a:custGeom>
              <a:solidFill>
                <a:srgbClr val="FFFFFF">
                  <a:alpha val="100000"/>
                </a:srgbClr>
              </a:solidFill>
              <a:ln w="9525">
                <a:noFill/>
              </a:ln>
            </p:spPr>
            <p:txBody>
              <a:bodyPr/>
              <a:p>
                <a:endParaRPr lang="zh-CN" altLang="en-US"/>
              </a:p>
            </p:txBody>
          </p:sp>
          <p:sp>
            <p:nvSpPr>
              <p:cNvPr id="45086" name="Freeform 1532"/>
              <p:cNvSpPr/>
              <p:nvPr/>
            </p:nvSpPr>
            <p:spPr>
              <a:xfrm>
                <a:off x="-6249243" y="-5942788"/>
                <a:ext cx="105177" cy="41321"/>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11"/>
                    </a:lnTo>
                    <a:lnTo>
                      <a:pt x="0" y="11"/>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45087" name="Freeform 1533"/>
              <p:cNvSpPr/>
              <p:nvPr/>
            </p:nvSpPr>
            <p:spPr>
              <a:xfrm>
                <a:off x="-6433304" y="-5882684"/>
                <a:ext cx="146497" cy="22539"/>
              </a:xfrm>
              <a:custGeom>
                <a:avLst/>
                <a:gdLst>
                  <a:gd name="txL" fmla="*/ 0 w 39"/>
                  <a:gd name="txT" fmla="*/ 0 h 6"/>
                  <a:gd name="txR" fmla="*/ 39 w 39"/>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Lst>
                <a:rect l="txL" t="txT" r="txR" b="txB"/>
                <a:pathLst>
                  <a:path w="39" h="6">
                    <a:moveTo>
                      <a:pt x="33" y="6"/>
                    </a:moveTo>
                    <a:lnTo>
                      <a:pt x="33" y="6"/>
                    </a:lnTo>
                    <a:lnTo>
                      <a:pt x="28" y="6"/>
                    </a:lnTo>
                    <a:lnTo>
                      <a:pt x="17" y="6"/>
                    </a:lnTo>
                    <a:lnTo>
                      <a:pt x="6" y="6"/>
                    </a:lnTo>
                    <a:lnTo>
                      <a:pt x="0" y="0"/>
                    </a:lnTo>
                    <a:lnTo>
                      <a:pt x="6" y="0"/>
                    </a:lnTo>
                    <a:lnTo>
                      <a:pt x="22" y="0"/>
                    </a:lnTo>
                    <a:lnTo>
                      <a:pt x="33" y="0"/>
                    </a:lnTo>
                    <a:lnTo>
                      <a:pt x="39" y="6"/>
                    </a:lnTo>
                    <a:lnTo>
                      <a:pt x="33" y="6"/>
                    </a:lnTo>
                    <a:close/>
                  </a:path>
                </a:pathLst>
              </a:custGeom>
              <a:solidFill>
                <a:srgbClr val="FFFFFF">
                  <a:alpha val="100000"/>
                </a:srgbClr>
              </a:solidFill>
              <a:ln w="9525">
                <a:noFill/>
              </a:ln>
            </p:spPr>
            <p:txBody>
              <a:bodyPr/>
              <a:p>
                <a:endParaRPr lang="zh-CN" altLang="en-US"/>
              </a:p>
            </p:txBody>
          </p:sp>
          <p:sp>
            <p:nvSpPr>
              <p:cNvPr id="45088" name="Freeform 1534"/>
              <p:cNvSpPr/>
              <p:nvPr/>
            </p:nvSpPr>
            <p:spPr>
              <a:xfrm>
                <a:off x="-6226705" y="-5882684"/>
                <a:ext cx="123959" cy="41321"/>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6"/>
                    </a:moveTo>
                    <a:lnTo>
                      <a:pt x="0" y="6"/>
                    </a:lnTo>
                    <a:lnTo>
                      <a:pt x="5" y="0"/>
                    </a:lnTo>
                    <a:lnTo>
                      <a:pt x="16" y="0"/>
                    </a:lnTo>
                    <a:lnTo>
                      <a:pt x="27" y="0"/>
                    </a:lnTo>
                    <a:lnTo>
                      <a:pt x="33" y="6"/>
                    </a:lnTo>
                    <a:lnTo>
                      <a:pt x="27" y="11"/>
                    </a:lnTo>
                    <a:lnTo>
                      <a:pt x="16" y="6"/>
                    </a:lnTo>
                    <a:lnTo>
                      <a:pt x="11" y="6"/>
                    </a:lnTo>
                    <a:lnTo>
                      <a:pt x="0" y="6"/>
                    </a:lnTo>
                    <a:close/>
                  </a:path>
                </a:pathLst>
              </a:custGeom>
              <a:solidFill>
                <a:srgbClr val="FFFFFF">
                  <a:alpha val="100000"/>
                </a:srgbClr>
              </a:solidFill>
              <a:ln w="9525">
                <a:noFill/>
              </a:ln>
            </p:spPr>
            <p:txBody>
              <a:bodyPr/>
              <a:p>
                <a:endParaRPr lang="zh-CN" altLang="en-US"/>
              </a:p>
            </p:txBody>
          </p:sp>
          <p:sp>
            <p:nvSpPr>
              <p:cNvPr id="45089" name="Freeform 1535"/>
              <p:cNvSpPr/>
              <p:nvPr/>
            </p:nvSpPr>
            <p:spPr>
              <a:xfrm>
                <a:off x="-6249243" y="-5822580"/>
                <a:ext cx="206599" cy="22539"/>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28" y="6"/>
                    </a:lnTo>
                    <a:lnTo>
                      <a:pt x="11" y="6"/>
                    </a:lnTo>
                    <a:lnTo>
                      <a:pt x="0" y="0"/>
                    </a:lnTo>
                    <a:lnTo>
                      <a:pt x="28" y="0"/>
                    </a:lnTo>
                    <a:lnTo>
                      <a:pt x="44" y="0"/>
                    </a:lnTo>
                    <a:lnTo>
                      <a:pt x="50" y="0"/>
                    </a:lnTo>
                    <a:lnTo>
                      <a:pt x="55" y="6"/>
                    </a:lnTo>
                    <a:close/>
                  </a:path>
                </a:pathLst>
              </a:custGeom>
              <a:solidFill>
                <a:srgbClr val="FFFFFF">
                  <a:alpha val="100000"/>
                </a:srgbClr>
              </a:solidFill>
              <a:ln w="9525">
                <a:noFill/>
              </a:ln>
            </p:spPr>
            <p:txBody>
              <a:bodyPr/>
              <a:p>
                <a:endParaRPr lang="zh-CN" altLang="en-US"/>
              </a:p>
            </p:txBody>
          </p:sp>
          <p:sp>
            <p:nvSpPr>
              <p:cNvPr id="45090" name="Freeform 1536"/>
              <p:cNvSpPr/>
              <p:nvPr/>
            </p:nvSpPr>
            <p:spPr>
              <a:xfrm>
                <a:off x="-6391984" y="-5841363"/>
                <a:ext cx="123959" cy="41321"/>
              </a:xfrm>
              <a:custGeom>
                <a:avLst/>
                <a:gdLst>
                  <a:gd name="txL" fmla="*/ 0 w 33"/>
                  <a:gd name="txT" fmla="*/ 0 h 11"/>
                  <a:gd name="txR" fmla="*/ 33 w 33"/>
                  <a:gd name="txB" fmla="*/ 11 h 11"/>
                </a:gdLst>
                <a:ahLst/>
                <a:cxnLst>
                  <a:cxn ang="0">
                    <a:pos x="0" y="2147483647"/>
                  </a:cxn>
                  <a:cxn ang="0">
                    <a:pos x="0" y="2147483647"/>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5"/>
                    </a:moveTo>
                    <a:lnTo>
                      <a:pt x="0" y="5"/>
                    </a:lnTo>
                    <a:lnTo>
                      <a:pt x="11" y="0"/>
                    </a:lnTo>
                    <a:lnTo>
                      <a:pt x="17" y="0"/>
                    </a:lnTo>
                    <a:lnTo>
                      <a:pt x="28" y="5"/>
                    </a:lnTo>
                    <a:lnTo>
                      <a:pt x="33" y="0"/>
                    </a:lnTo>
                    <a:lnTo>
                      <a:pt x="33" y="5"/>
                    </a:lnTo>
                    <a:lnTo>
                      <a:pt x="33" y="11"/>
                    </a:lnTo>
                    <a:lnTo>
                      <a:pt x="17" y="11"/>
                    </a:lnTo>
                    <a:lnTo>
                      <a:pt x="6" y="11"/>
                    </a:lnTo>
                    <a:lnTo>
                      <a:pt x="0" y="5"/>
                    </a:lnTo>
                    <a:close/>
                  </a:path>
                </a:pathLst>
              </a:custGeom>
              <a:solidFill>
                <a:srgbClr val="FFFFFF">
                  <a:alpha val="100000"/>
                </a:srgbClr>
              </a:solidFill>
              <a:ln w="9525">
                <a:noFill/>
              </a:ln>
            </p:spPr>
            <p:txBody>
              <a:bodyPr/>
              <a:p>
                <a:endParaRPr lang="zh-CN" altLang="en-US"/>
              </a:p>
            </p:txBody>
          </p:sp>
          <p:sp>
            <p:nvSpPr>
              <p:cNvPr id="45091" name="Freeform 1537"/>
              <p:cNvSpPr/>
              <p:nvPr/>
            </p:nvSpPr>
            <p:spPr>
              <a:xfrm>
                <a:off x="-6249243" y="-5781259"/>
                <a:ext cx="206599" cy="41321"/>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2147483647"/>
                  </a:cxn>
                  <a:cxn ang="0">
                    <a:pos x="2147483647" y="2147483647"/>
                  </a:cxn>
                  <a:cxn ang="0">
                    <a:pos x="2147483647" y="2147483647"/>
                  </a:cxn>
                </a:cxnLst>
                <a:rect l="txL" t="txT" r="txR" b="txB"/>
                <a:pathLst>
                  <a:path w="55" h="11">
                    <a:moveTo>
                      <a:pt x="55" y="11"/>
                    </a:moveTo>
                    <a:lnTo>
                      <a:pt x="55" y="11"/>
                    </a:lnTo>
                    <a:lnTo>
                      <a:pt x="39" y="11"/>
                    </a:lnTo>
                    <a:lnTo>
                      <a:pt x="22" y="11"/>
                    </a:lnTo>
                    <a:lnTo>
                      <a:pt x="6" y="11"/>
                    </a:lnTo>
                    <a:lnTo>
                      <a:pt x="0" y="6"/>
                    </a:lnTo>
                    <a:lnTo>
                      <a:pt x="22" y="0"/>
                    </a:lnTo>
                    <a:lnTo>
                      <a:pt x="44" y="6"/>
                    </a:lnTo>
                    <a:lnTo>
                      <a:pt x="55" y="11"/>
                    </a:lnTo>
                    <a:close/>
                  </a:path>
                </a:pathLst>
              </a:custGeom>
              <a:solidFill>
                <a:srgbClr val="FFFFFF">
                  <a:alpha val="100000"/>
                </a:srgbClr>
              </a:solidFill>
              <a:ln w="9525">
                <a:noFill/>
              </a:ln>
            </p:spPr>
            <p:txBody>
              <a:bodyPr/>
              <a:p>
                <a:endParaRPr lang="zh-CN" altLang="en-US"/>
              </a:p>
            </p:txBody>
          </p:sp>
          <p:sp>
            <p:nvSpPr>
              <p:cNvPr id="45092" name="Freeform 1538"/>
              <p:cNvSpPr/>
              <p:nvPr/>
            </p:nvSpPr>
            <p:spPr>
              <a:xfrm>
                <a:off x="-6391984" y="-5781259"/>
                <a:ext cx="105177" cy="41321"/>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Lst>
                <a:rect l="txL" t="txT" r="txR" b="txB"/>
                <a:pathLst>
                  <a:path w="28" h="11">
                    <a:moveTo>
                      <a:pt x="28" y="0"/>
                    </a:moveTo>
                    <a:lnTo>
                      <a:pt x="28" y="0"/>
                    </a:lnTo>
                    <a:lnTo>
                      <a:pt x="28" y="6"/>
                    </a:lnTo>
                    <a:lnTo>
                      <a:pt x="28" y="11"/>
                    </a:lnTo>
                    <a:lnTo>
                      <a:pt x="22" y="11"/>
                    </a:lnTo>
                    <a:lnTo>
                      <a:pt x="22" y="6"/>
                    </a:lnTo>
                    <a:lnTo>
                      <a:pt x="11" y="11"/>
                    </a:lnTo>
                    <a:lnTo>
                      <a:pt x="6" y="6"/>
                    </a:lnTo>
                    <a:lnTo>
                      <a:pt x="0" y="6"/>
                    </a:lnTo>
                    <a:lnTo>
                      <a:pt x="0" y="11"/>
                    </a:lnTo>
                    <a:lnTo>
                      <a:pt x="0" y="0"/>
                    </a:lnTo>
                    <a:lnTo>
                      <a:pt x="17" y="0"/>
                    </a:lnTo>
                    <a:lnTo>
                      <a:pt x="22" y="0"/>
                    </a:lnTo>
                    <a:lnTo>
                      <a:pt x="28" y="0"/>
                    </a:lnTo>
                    <a:close/>
                  </a:path>
                </a:pathLst>
              </a:custGeom>
              <a:solidFill>
                <a:srgbClr val="FFFFFF">
                  <a:alpha val="100000"/>
                </a:srgbClr>
              </a:solidFill>
              <a:ln w="9525">
                <a:noFill/>
              </a:ln>
            </p:spPr>
            <p:txBody>
              <a:bodyPr/>
              <a:p>
                <a:endParaRPr lang="zh-CN" altLang="en-US"/>
              </a:p>
            </p:txBody>
          </p:sp>
          <p:sp>
            <p:nvSpPr>
              <p:cNvPr id="45093" name="Freeform 1539"/>
              <p:cNvSpPr/>
              <p:nvPr/>
            </p:nvSpPr>
            <p:spPr>
              <a:xfrm>
                <a:off x="-6226705" y="-6209498"/>
                <a:ext cx="123959" cy="37565"/>
              </a:xfrm>
              <a:custGeom>
                <a:avLst/>
                <a:gdLst>
                  <a:gd name="txL" fmla="*/ 0 w 33"/>
                  <a:gd name="txT" fmla="*/ 0 h 10"/>
                  <a:gd name="txR" fmla="*/ 33 w 33"/>
                  <a:gd name="txB" fmla="*/ 10 h 10"/>
                </a:gdLst>
                <a:ahLst/>
                <a:cxnLst>
                  <a:cxn ang="0">
                    <a:pos x="2147483647" y="0"/>
                  </a:cxn>
                  <a:cxn ang="0">
                    <a:pos x="2147483647" y="0"/>
                  </a:cxn>
                  <a:cxn ang="0">
                    <a:pos x="2147483647" y="0"/>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0">
                    <a:moveTo>
                      <a:pt x="5" y="0"/>
                    </a:moveTo>
                    <a:lnTo>
                      <a:pt x="5" y="0"/>
                    </a:lnTo>
                    <a:lnTo>
                      <a:pt x="11" y="5"/>
                    </a:lnTo>
                    <a:lnTo>
                      <a:pt x="16" y="0"/>
                    </a:lnTo>
                    <a:lnTo>
                      <a:pt x="27" y="0"/>
                    </a:lnTo>
                    <a:lnTo>
                      <a:pt x="33" y="5"/>
                    </a:lnTo>
                    <a:lnTo>
                      <a:pt x="33" y="10"/>
                    </a:lnTo>
                    <a:lnTo>
                      <a:pt x="11" y="10"/>
                    </a:lnTo>
                    <a:lnTo>
                      <a:pt x="0" y="5"/>
                    </a:lnTo>
                    <a:lnTo>
                      <a:pt x="5" y="0"/>
                    </a:lnTo>
                    <a:close/>
                  </a:path>
                </a:pathLst>
              </a:custGeom>
              <a:solidFill>
                <a:srgbClr val="FFFFFF">
                  <a:alpha val="100000"/>
                </a:srgbClr>
              </a:solidFill>
              <a:ln w="9525">
                <a:noFill/>
              </a:ln>
            </p:spPr>
            <p:txBody>
              <a:bodyPr/>
              <a:p>
                <a:endParaRPr lang="zh-CN" altLang="en-US"/>
              </a:p>
            </p:txBody>
          </p:sp>
          <p:sp>
            <p:nvSpPr>
              <p:cNvPr id="45094" name="Freeform 1540"/>
              <p:cNvSpPr/>
              <p:nvPr/>
            </p:nvSpPr>
            <p:spPr>
              <a:xfrm>
                <a:off x="-6226705" y="-5657295"/>
                <a:ext cx="101421" cy="63860"/>
              </a:xfrm>
              <a:custGeom>
                <a:avLst/>
                <a:gdLst>
                  <a:gd name="txL" fmla="*/ 0 w 27"/>
                  <a:gd name="txT" fmla="*/ 0 h 17"/>
                  <a:gd name="txR" fmla="*/ 27 w 27"/>
                  <a:gd name="txB" fmla="*/ 17 h 17"/>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45095" name="Freeform 1541"/>
              <p:cNvSpPr/>
              <p:nvPr/>
            </p:nvSpPr>
            <p:spPr>
              <a:xfrm>
                <a:off x="-6369446" y="-5657295"/>
                <a:ext cx="60101" cy="41321"/>
              </a:xfrm>
              <a:custGeom>
                <a:avLst/>
                <a:gdLst>
                  <a:gd name="txL" fmla="*/ 0 w 16"/>
                  <a:gd name="txT" fmla="*/ 0 h 11"/>
                  <a:gd name="txR" fmla="*/ 16 w 16"/>
                  <a:gd name="txB" fmla="*/ 11 h 11"/>
                </a:gdLst>
                <a:ahLst/>
                <a:cxnLst>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1">
                    <a:moveTo>
                      <a:pt x="5" y="0"/>
                    </a:moveTo>
                    <a:lnTo>
                      <a:pt x="5" y="0"/>
                    </a:lnTo>
                    <a:lnTo>
                      <a:pt x="16" y="0"/>
                    </a:lnTo>
                    <a:lnTo>
                      <a:pt x="16" y="11"/>
                    </a:lnTo>
                    <a:lnTo>
                      <a:pt x="5" y="11"/>
                    </a:lnTo>
                    <a:lnTo>
                      <a:pt x="0" y="11"/>
                    </a:lnTo>
                    <a:lnTo>
                      <a:pt x="0" y="6"/>
                    </a:lnTo>
                    <a:lnTo>
                      <a:pt x="5" y="0"/>
                    </a:lnTo>
                    <a:close/>
                  </a:path>
                </a:pathLst>
              </a:custGeom>
              <a:solidFill>
                <a:srgbClr val="FFFFFF">
                  <a:alpha val="100000"/>
                </a:srgbClr>
              </a:solidFill>
              <a:ln w="9525">
                <a:noFill/>
              </a:ln>
            </p:spPr>
            <p:txBody>
              <a:bodyPr/>
              <a:p>
                <a:endParaRPr lang="zh-CN" altLang="en-US"/>
              </a:p>
            </p:txBody>
          </p:sp>
          <p:sp>
            <p:nvSpPr>
              <p:cNvPr id="45096" name="Freeform 1542"/>
              <p:cNvSpPr/>
              <p:nvPr/>
            </p:nvSpPr>
            <p:spPr>
              <a:xfrm>
                <a:off x="-6391984" y="-5593435"/>
                <a:ext cx="105177" cy="41321"/>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0" y="0"/>
                  </a:cxn>
                  <a:cxn ang="0">
                    <a:pos x="0" y="2147483647"/>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alpha val="100000"/>
                </a:srgbClr>
              </a:solidFill>
              <a:ln w="9525">
                <a:noFill/>
              </a:ln>
            </p:spPr>
            <p:txBody>
              <a:bodyPr/>
              <a:p>
                <a:endParaRPr lang="zh-CN" altLang="en-US"/>
              </a:p>
            </p:txBody>
          </p:sp>
          <p:sp>
            <p:nvSpPr>
              <p:cNvPr id="45097" name="Freeform 1544"/>
              <p:cNvSpPr/>
              <p:nvPr/>
            </p:nvSpPr>
            <p:spPr>
              <a:xfrm>
                <a:off x="-6391984" y="-5533331"/>
                <a:ext cx="105177" cy="41321"/>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alpha val="100000"/>
                </a:srgbClr>
              </a:solidFill>
              <a:ln w="9525">
                <a:noFill/>
              </a:ln>
            </p:spPr>
            <p:txBody>
              <a:bodyPr/>
              <a:p>
                <a:endParaRPr lang="zh-CN" altLang="en-US"/>
              </a:p>
            </p:txBody>
          </p:sp>
          <p:sp>
            <p:nvSpPr>
              <p:cNvPr id="45098" name="Freeform 1545"/>
              <p:cNvSpPr/>
              <p:nvPr/>
            </p:nvSpPr>
            <p:spPr>
              <a:xfrm>
                <a:off x="-6226705" y="-5469471"/>
                <a:ext cx="123959" cy="37565"/>
              </a:xfrm>
              <a:custGeom>
                <a:avLst/>
                <a:gdLst>
                  <a:gd name="txL" fmla="*/ 0 w 33"/>
                  <a:gd name="txT" fmla="*/ 0 h 10"/>
                  <a:gd name="txR" fmla="*/ 33 w 33"/>
                  <a:gd name="txB" fmla="*/ 10 h 10"/>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alpha val="100000"/>
                </a:srgbClr>
              </a:solidFill>
              <a:ln w="9525">
                <a:noFill/>
              </a:ln>
            </p:spPr>
            <p:txBody>
              <a:bodyPr/>
              <a:p>
                <a:endParaRPr lang="zh-CN" altLang="en-US"/>
              </a:p>
            </p:txBody>
          </p:sp>
          <p:sp>
            <p:nvSpPr>
              <p:cNvPr id="45099" name="Freeform 1546"/>
              <p:cNvSpPr/>
              <p:nvPr/>
            </p:nvSpPr>
            <p:spPr>
              <a:xfrm>
                <a:off x="-6391984" y="-5469471"/>
                <a:ext cx="123959" cy="37565"/>
              </a:xfrm>
              <a:custGeom>
                <a:avLst/>
                <a:gdLst>
                  <a:gd name="txL" fmla="*/ 0 w 33"/>
                  <a:gd name="txT" fmla="*/ 0 h 10"/>
                  <a:gd name="txR" fmla="*/ 33 w 33"/>
                  <a:gd name="txB" fmla="*/ 10 h 10"/>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alpha val="100000"/>
                </a:srgbClr>
              </a:solidFill>
              <a:ln w="9525">
                <a:noFill/>
              </a:ln>
            </p:spPr>
            <p:txBody>
              <a:bodyPr/>
              <a:p>
                <a:endParaRPr lang="zh-CN" altLang="en-US"/>
              </a:p>
            </p:txBody>
          </p:sp>
          <p:sp>
            <p:nvSpPr>
              <p:cNvPr id="45100" name="Freeform 1547"/>
              <p:cNvSpPr/>
              <p:nvPr/>
            </p:nvSpPr>
            <p:spPr>
              <a:xfrm>
                <a:off x="-6185385" y="-5409367"/>
                <a:ext cx="101421" cy="41321"/>
              </a:xfrm>
              <a:custGeom>
                <a:avLst/>
                <a:gdLst>
                  <a:gd name="txL" fmla="*/ 0 w 27"/>
                  <a:gd name="txT" fmla="*/ 0 h 11"/>
                  <a:gd name="txR" fmla="*/ 27 w 27"/>
                  <a:gd name="txB" fmla="*/ 11 h 11"/>
                </a:gdLst>
                <a:ahLst/>
                <a:cxnLst>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0"/>
                  </a:cxn>
                  <a:cxn ang="0">
                    <a:pos x="0" y="0"/>
                  </a:cxn>
                </a:cxnLst>
                <a:rect l="txL" t="txT" r="txR" b="txB"/>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alpha val="100000"/>
                </a:srgbClr>
              </a:solidFill>
              <a:ln w="9525">
                <a:noFill/>
              </a:ln>
            </p:spPr>
            <p:txBody>
              <a:bodyPr/>
              <a:p>
                <a:endParaRPr lang="zh-CN" altLang="en-US"/>
              </a:p>
            </p:txBody>
          </p:sp>
          <p:sp>
            <p:nvSpPr>
              <p:cNvPr id="45101" name="Freeform 1548"/>
              <p:cNvSpPr/>
              <p:nvPr/>
            </p:nvSpPr>
            <p:spPr>
              <a:xfrm>
                <a:off x="-6391984" y="-5431906"/>
                <a:ext cx="123959" cy="63860"/>
              </a:xfrm>
              <a:custGeom>
                <a:avLst/>
                <a:gdLst>
                  <a:gd name="txL" fmla="*/ 0 w 33"/>
                  <a:gd name="txT" fmla="*/ 0 h 17"/>
                  <a:gd name="txR" fmla="*/ 33 w 33"/>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alpha val="100000"/>
                </a:srgbClr>
              </a:solidFill>
              <a:ln w="9525">
                <a:noFill/>
              </a:ln>
            </p:spPr>
            <p:txBody>
              <a:bodyPr/>
              <a:p>
                <a:endParaRPr lang="zh-CN" altLang="en-US"/>
              </a:p>
            </p:txBody>
          </p:sp>
          <p:sp>
            <p:nvSpPr>
              <p:cNvPr id="45102" name="Freeform 1549"/>
              <p:cNvSpPr/>
              <p:nvPr/>
            </p:nvSpPr>
            <p:spPr>
              <a:xfrm>
                <a:off x="-6249243" y="-5368046"/>
                <a:ext cx="146497" cy="41321"/>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0"/>
                  </a:cxn>
                  <a:cxn ang="0">
                    <a:pos x="2147483647" y="2147483647"/>
                  </a:cxn>
                  <a:cxn ang="0">
                    <a:pos x="2147483647" y="0"/>
                  </a:cxn>
                  <a:cxn ang="0">
                    <a:pos x="2147483647" y="0"/>
                  </a:cxn>
                </a:cxnLst>
                <a:rect l="txL" t="txT" r="txR" b="txB"/>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alpha val="100000"/>
                </a:srgbClr>
              </a:solidFill>
              <a:ln w="9525">
                <a:noFill/>
              </a:ln>
            </p:spPr>
            <p:txBody>
              <a:bodyPr/>
              <a:p>
                <a:endParaRPr lang="zh-CN" altLang="en-US"/>
              </a:p>
            </p:txBody>
          </p:sp>
          <p:sp>
            <p:nvSpPr>
              <p:cNvPr id="45103" name="Freeform 1550"/>
              <p:cNvSpPr/>
              <p:nvPr/>
            </p:nvSpPr>
            <p:spPr>
              <a:xfrm>
                <a:off x="-6391984" y="-5307942"/>
                <a:ext cx="123959" cy="22539"/>
              </a:xfrm>
              <a:custGeom>
                <a:avLst/>
                <a:gdLst>
                  <a:gd name="txL" fmla="*/ 0 w 33"/>
                  <a:gd name="txT" fmla="*/ 0 h 6"/>
                  <a:gd name="txR" fmla="*/ 33 w 33"/>
                  <a:gd name="txB" fmla="*/ 6 h 6"/>
                </a:gdLst>
                <a:ahLst/>
                <a:cxnLst>
                  <a:cxn ang="0">
                    <a:pos x="0" y="0"/>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 ang="0">
                    <a:pos x="0" y="0"/>
                  </a:cxn>
                </a:cxnLst>
                <a:rect l="txL" t="txT" r="txR" b="txB"/>
                <a:pathLst>
                  <a:path w="33" h="6">
                    <a:moveTo>
                      <a:pt x="0" y="0"/>
                    </a:moveTo>
                    <a:lnTo>
                      <a:pt x="0" y="0"/>
                    </a:lnTo>
                    <a:lnTo>
                      <a:pt x="6" y="0"/>
                    </a:lnTo>
                    <a:lnTo>
                      <a:pt x="22" y="0"/>
                    </a:lnTo>
                    <a:lnTo>
                      <a:pt x="33" y="0"/>
                    </a:lnTo>
                    <a:lnTo>
                      <a:pt x="33" y="6"/>
                    </a:lnTo>
                    <a:lnTo>
                      <a:pt x="28" y="6"/>
                    </a:lnTo>
                    <a:lnTo>
                      <a:pt x="17" y="6"/>
                    </a:lnTo>
                    <a:lnTo>
                      <a:pt x="6" y="6"/>
                    </a:lnTo>
                    <a:lnTo>
                      <a:pt x="0" y="6"/>
                    </a:lnTo>
                    <a:lnTo>
                      <a:pt x="0" y="0"/>
                    </a:lnTo>
                    <a:close/>
                  </a:path>
                </a:pathLst>
              </a:custGeom>
              <a:solidFill>
                <a:srgbClr val="FFFFFF">
                  <a:alpha val="100000"/>
                </a:srgbClr>
              </a:solidFill>
              <a:ln w="9525">
                <a:noFill/>
              </a:ln>
            </p:spPr>
            <p:txBody>
              <a:bodyPr/>
              <a:p>
                <a:endParaRPr lang="zh-CN" altLang="en-US"/>
              </a:p>
            </p:txBody>
          </p:sp>
          <p:sp>
            <p:nvSpPr>
              <p:cNvPr id="45104" name="Freeform 1551"/>
              <p:cNvSpPr/>
              <p:nvPr/>
            </p:nvSpPr>
            <p:spPr>
              <a:xfrm>
                <a:off x="-6249243" y="-5307942"/>
                <a:ext cx="105177" cy="41321"/>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6"/>
                    </a:lnTo>
                    <a:lnTo>
                      <a:pt x="0" y="6"/>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45105" name="Freeform 1552"/>
              <p:cNvSpPr/>
              <p:nvPr/>
            </p:nvSpPr>
            <p:spPr>
              <a:xfrm>
                <a:off x="-6433304" y="-5266621"/>
                <a:ext cx="146497" cy="41321"/>
              </a:xfrm>
              <a:custGeom>
                <a:avLst/>
                <a:gdLst>
                  <a:gd name="txL" fmla="*/ 0 w 39"/>
                  <a:gd name="txT" fmla="*/ 0 h 11"/>
                  <a:gd name="txR" fmla="*/ 39 w 39"/>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alpha val="100000"/>
                </a:srgbClr>
              </a:solidFill>
              <a:ln w="9525">
                <a:noFill/>
              </a:ln>
            </p:spPr>
            <p:txBody>
              <a:bodyPr/>
              <a:p>
                <a:endParaRPr lang="zh-CN" altLang="en-US"/>
              </a:p>
            </p:txBody>
          </p:sp>
          <p:sp>
            <p:nvSpPr>
              <p:cNvPr id="45106" name="Freeform 1553"/>
              <p:cNvSpPr/>
              <p:nvPr/>
            </p:nvSpPr>
            <p:spPr>
              <a:xfrm>
                <a:off x="-6226705" y="-5266621"/>
                <a:ext cx="123959" cy="41321"/>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alpha val="100000"/>
                </a:srgbClr>
              </a:solidFill>
              <a:ln w="9525">
                <a:noFill/>
              </a:ln>
            </p:spPr>
            <p:txBody>
              <a:bodyPr/>
              <a:p>
                <a:endParaRPr lang="zh-CN" altLang="en-US"/>
              </a:p>
            </p:txBody>
          </p:sp>
          <p:sp>
            <p:nvSpPr>
              <p:cNvPr id="45107" name="Freeform 1554"/>
              <p:cNvSpPr/>
              <p:nvPr/>
            </p:nvSpPr>
            <p:spPr>
              <a:xfrm>
                <a:off x="-6249243" y="-5202761"/>
                <a:ext cx="206599" cy="41321"/>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2147483647"/>
                  </a:cxn>
                  <a:cxn ang="0">
                    <a:pos x="2147483647" y="2147483647"/>
                  </a:cxn>
                  <a:cxn ang="0">
                    <a:pos x="2147483647" y="2147483647"/>
                  </a:cxn>
                  <a:cxn ang="0">
                    <a:pos x="2147483647" y="2147483647"/>
                  </a:cxn>
                </a:cxnLst>
                <a:rect l="txL" t="txT" r="txR" b="txB"/>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alpha val="100000"/>
                </a:srgbClr>
              </a:solidFill>
              <a:ln w="9525">
                <a:noFill/>
              </a:ln>
            </p:spPr>
            <p:txBody>
              <a:bodyPr/>
              <a:p>
                <a:endParaRPr lang="zh-CN" altLang="en-US"/>
              </a:p>
            </p:txBody>
          </p:sp>
          <p:sp>
            <p:nvSpPr>
              <p:cNvPr id="45108" name="Freeform 1555"/>
              <p:cNvSpPr/>
              <p:nvPr/>
            </p:nvSpPr>
            <p:spPr>
              <a:xfrm>
                <a:off x="-6391984" y="-5202761"/>
                <a:ext cx="123959" cy="41321"/>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alpha val="100000"/>
                </a:srgbClr>
              </a:solidFill>
              <a:ln w="9525">
                <a:noFill/>
              </a:ln>
            </p:spPr>
            <p:txBody>
              <a:bodyPr/>
              <a:p>
                <a:endParaRPr lang="zh-CN" altLang="en-US"/>
              </a:p>
            </p:txBody>
          </p:sp>
          <p:sp>
            <p:nvSpPr>
              <p:cNvPr id="45109" name="Freeform 1556"/>
              <p:cNvSpPr/>
              <p:nvPr/>
            </p:nvSpPr>
            <p:spPr>
              <a:xfrm>
                <a:off x="-6249243" y="-5142657"/>
                <a:ext cx="206599" cy="22539"/>
              </a:xfrm>
              <a:custGeom>
                <a:avLst/>
                <a:gdLst>
                  <a:gd name="txL" fmla="*/ 0 w 55"/>
                  <a:gd name="txT" fmla="*/ 0 h 6"/>
                  <a:gd name="txR" fmla="*/ 55 w 55"/>
                  <a:gd name="txB" fmla="*/ 6 h 6"/>
                </a:gdLst>
                <a:ahLst/>
                <a:cxnLst>
                  <a:cxn ang="0">
                    <a:pos x="2147483647" y="2147483647"/>
                  </a:cxn>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0"/>
                  </a:cxn>
                  <a:cxn ang="0">
                    <a:pos x="2147483647" y="2147483647"/>
                  </a:cxn>
                  <a:cxn ang="0">
                    <a:pos x="2147483647" y="2147483647"/>
                  </a:cxn>
                </a:cxnLst>
                <a:rect l="txL" t="txT" r="txR" b="txB"/>
                <a:pathLst>
                  <a:path w="55" h="6">
                    <a:moveTo>
                      <a:pt x="55" y="6"/>
                    </a:moveTo>
                    <a:lnTo>
                      <a:pt x="55" y="6"/>
                    </a:lnTo>
                    <a:lnTo>
                      <a:pt x="39" y="6"/>
                    </a:lnTo>
                    <a:lnTo>
                      <a:pt x="22" y="6"/>
                    </a:lnTo>
                    <a:lnTo>
                      <a:pt x="6" y="6"/>
                    </a:lnTo>
                    <a:lnTo>
                      <a:pt x="0" y="0"/>
                    </a:lnTo>
                    <a:lnTo>
                      <a:pt x="22" y="0"/>
                    </a:lnTo>
                    <a:lnTo>
                      <a:pt x="44" y="0"/>
                    </a:lnTo>
                    <a:lnTo>
                      <a:pt x="55" y="6"/>
                    </a:lnTo>
                    <a:close/>
                  </a:path>
                </a:pathLst>
              </a:custGeom>
              <a:solidFill>
                <a:srgbClr val="FFFFFF">
                  <a:alpha val="100000"/>
                </a:srgbClr>
              </a:solidFill>
              <a:ln w="9525">
                <a:noFill/>
              </a:ln>
            </p:spPr>
            <p:txBody>
              <a:bodyPr/>
              <a:p>
                <a:endParaRPr lang="zh-CN" altLang="en-US"/>
              </a:p>
            </p:txBody>
          </p:sp>
          <p:sp>
            <p:nvSpPr>
              <p:cNvPr id="45110" name="Freeform 1557"/>
              <p:cNvSpPr/>
              <p:nvPr/>
            </p:nvSpPr>
            <p:spPr>
              <a:xfrm>
                <a:off x="-6391984" y="-5161440"/>
                <a:ext cx="105177" cy="41321"/>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 ang="0">
                    <a:pos x="0" y="0"/>
                  </a:cxn>
                  <a:cxn ang="0">
                    <a:pos x="2147483647" y="2147483647"/>
                  </a:cxn>
                  <a:cxn ang="0">
                    <a:pos x="2147483647" y="2147483647"/>
                  </a:cxn>
                  <a:cxn ang="0">
                    <a:pos x="2147483647" y="0"/>
                  </a:cxn>
                  <a:cxn ang="0">
                    <a:pos x="2147483647" y="0"/>
                  </a:cxn>
                </a:cxnLst>
                <a:rect l="txL" t="txT" r="txR" b="txB"/>
                <a:pathLst>
                  <a:path w="28" h="11">
                    <a:moveTo>
                      <a:pt x="28" y="0"/>
                    </a:moveTo>
                    <a:lnTo>
                      <a:pt x="28" y="0"/>
                    </a:lnTo>
                    <a:lnTo>
                      <a:pt x="28" y="11"/>
                    </a:lnTo>
                    <a:lnTo>
                      <a:pt x="22" y="11"/>
                    </a:lnTo>
                    <a:lnTo>
                      <a:pt x="11" y="11"/>
                    </a:lnTo>
                    <a:lnTo>
                      <a:pt x="6" y="11"/>
                    </a:lnTo>
                    <a:lnTo>
                      <a:pt x="0" y="5"/>
                    </a:lnTo>
                    <a:lnTo>
                      <a:pt x="0" y="11"/>
                    </a:lnTo>
                    <a:lnTo>
                      <a:pt x="0" y="0"/>
                    </a:lnTo>
                    <a:lnTo>
                      <a:pt x="17" y="5"/>
                    </a:lnTo>
                    <a:lnTo>
                      <a:pt x="22" y="5"/>
                    </a:lnTo>
                    <a:lnTo>
                      <a:pt x="28" y="0"/>
                    </a:lnTo>
                    <a:close/>
                  </a:path>
                </a:pathLst>
              </a:custGeom>
              <a:solidFill>
                <a:srgbClr val="FFFFFF">
                  <a:alpha val="100000"/>
                </a:srgbClr>
              </a:solidFill>
              <a:ln w="9525">
                <a:noFill/>
              </a:ln>
            </p:spPr>
            <p:txBody>
              <a:bodyPr/>
              <a:p>
                <a:endParaRPr lang="zh-CN" altLang="en-US"/>
              </a:p>
            </p:txBody>
          </p:sp>
          <p:sp>
            <p:nvSpPr>
              <p:cNvPr id="45111" name="Freeform 1558"/>
              <p:cNvSpPr/>
              <p:nvPr/>
            </p:nvSpPr>
            <p:spPr>
              <a:xfrm>
                <a:off x="-6226705" y="-5593435"/>
                <a:ext cx="123959" cy="41321"/>
              </a:xfrm>
              <a:custGeom>
                <a:avLst/>
                <a:gdLst>
                  <a:gd name="txL" fmla="*/ 0 w 33"/>
                  <a:gd name="txT" fmla="*/ 0 h 11"/>
                  <a:gd name="txR" fmla="*/ 33 w 33"/>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alpha val="100000"/>
                </a:srgbClr>
              </a:solidFill>
              <a:ln w="9525">
                <a:noFill/>
              </a:ln>
            </p:spPr>
            <p:txBody>
              <a:bodyPr/>
              <a:p>
                <a:endParaRPr lang="zh-CN" altLang="en-US"/>
              </a:p>
            </p:txBody>
          </p:sp>
          <p:sp>
            <p:nvSpPr>
              <p:cNvPr id="45112" name="Freeform 1559"/>
              <p:cNvSpPr/>
              <p:nvPr/>
            </p:nvSpPr>
            <p:spPr>
              <a:xfrm>
                <a:off x="-6226705" y="-5657295"/>
                <a:ext cx="101421" cy="63860"/>
              </a:xfrm>
              <a:custGeom>
                <a:avLst/>
                <a:gdLst>
                  <a:gd name="txL" fmla="*/ 0 w 27"/>
                  <a:gd name="txT" fmla="*/ 0 h 17"/>
                  <a:gd name="txR" fmla="*/ 27 w 27"/>
                  <a:gd name="txB" fmla="*/ 17 h 17"/>
                </a:gdLst>
                <a:ahLst/>
                <a:cxnLst>
                  <a:cxn ang="0">
                    <a:pos x="0" y="2147483647"/>
                  </a:cxn>
                  <a:cxn ang="0">
                    <a:pos x="0"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27" h="17">
                    <a:moveTo>
                      <a:pt x="0" y="11"/>
                    </a:moveTo>
                    <a:lnTo>
                      <a:pt x="0" y="11"/>
                    </a:lnTo>
                    <a:lnTo>
                      <a:pt x="5" y="6"/>
                    </a:lnTo>
                    <a:lnTo>
                      <a:pt x="5" y="0"/>
                    </a:lnTo>
                    <a:lnTo>
                      <a:pt x="11" y="6"/>
                    </a:lnTo>
                    <a:lnTo>
                      <a:pt x="22" y="6"/>
                    </a:lnTo>
                    <a:lnTo>
                      <a:pt x="27" y="6"/>
                    </a:lnTo>
                    <a:lnTo>
                      <a:pt x="22" y="17"/>
                    </a:lnTo>
                    <a:lnTo>
                      <a:pt x="22" y="11"/>
                    </a:lnTo>
                    <a:lnTo>
                      <a:pt x="16" y="11"/>
                    </a:lnTo>
                    <a:lnTo>
                      <a:pt x="0" y="11"/>
                    </a:lnTo>
                    <a:close/>
                  </a:path>
                </a:pathLst>
              </a:custGeom>
              <a:solidFill>
                <a:srgbClr val="FFFFFF">
                  <a:alpha val="100000"/>
                </a:srgbClr>
              </a:solidFill>
              <a:ln w="9525">
                <a:noFill/>
              </a:ln>
            </p:spPr>
            <p:txBody>
              <a:bodyPr/>
              <a:p>
                <a:endParaRPr lang="zh-CN" altLang="en-US"/>
              </a:p>
            </p:txBody>
          </p:sp>
          <p:sp>
            <p:nvSpPr>
              <p:cNvPr id="45113" name="Freeform 1560"/>
              <p:cNvSpPr/>
              <p:nvPr/>
            </p:nvSpPr>
            <p:spPr>
              <a:xfrm>
                <a:off x="-6369446" y="-5657295"/>
                <a:ext cx="60101" cy="41321"/>
              </a:xfrm>
              <a:custGeom>
                <a:avLst/>
                <a:gdLst>
                  <a:gd name="txL" fmla="*/ 0 w 16"/>
                  <a:gd name="txT" fmla="*/ 0 h 11"/>
                  <a:gd name="txR" fmla="*/ 16 w 16"/>
                  <a:gd name="txB" fmla="*/ 11 h 11"/>
                </a:gdLst>
                <a:ahLst/>
                <a:cxnLst>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Lst>
                <a:rect l="txL" t="txT" r="txR" b="txB"/>
                <a:pathLst>
                  <a:path w="16" h="11">
                    <a:moveTo>
                      <a:pt x="5" y="0"/>
                    </a:moveTo>
                    <a:lnTo>
                      <a:pt x="5" y="0"/>
                    </a:lnTo>
                    <a:lnTo>
                      <a:pt x="16" y="0"/>
                    </a:lnTo>
                    <a:lnTo>
                      <a:pt x="16" y="11"/>
                    </a:lnTo>
                    <a:lnTo>
                      <a:pt x="5" y="11"/>
                    </a:lnTo>
                    <a:lnTo>
                      <a:pt x="0" y="11"/>
                    </a:lnTo>
                    <a:lnTo>
                      <a:pt x="0" y="6"/>
                    </a:lnTo>
                    <a:lnTo>
                      <a:pt x="5" y="0"/>
                    </a:lnTo>
                    <a:close/>
                  </a:path>
                </a:pathLst>
              </a:custGeom>
              <a:solidFill>
                <a:srgbClr val="FFFFFF">
                  <a:alpha val="100000"/>
                </a:srgbClr>
              </a:solidFill>
              <a:ln w="9525">
                <a:noFill/>
              </a:ln>
            </p:spPr>
            <p:txBody>
              <a:bodyPr/>
              <a:p>
                <a:endParaRPr lang="zh-CN" altLang="en-US"/>
              </a:p>
            </p:txBody>
          </p:sp>
          <p:sp>
            <p:nvSpPr>
              <p:cNvPr id="45114" name="Freeform 1561"/>
              <p:cNvSpPr/>
              <p:nvPr/>
            </p:nvSpPr>
            <p:spPr>
              <a:xfrm>
                <a:off x="-6391984" y="-5593435"/>
                <a:ext cx="105177" cy="41321"/>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0" y="0"/>
                  </a:cxn>
                  <a:cxn ang="0">
                    <a:pos x="0" y="2147483647"/>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17" y="11"/>
                    </a:lnTo>
                    <a:lnTo>
                      <a:pt x="0" y="11"/>
                    </a:lnTo>
                    <a:lnTo>
                      <a:pt x="0" y="0"/>
                    </a:lnTo>
                    <a:lnTo>
                      <a:pt x="0" y="5"/>
                    </a:lnTo>
                    <a:lnTo>
                      <a:pt x="6" y="5"/>
                    </a:lnTo>
                    <a:lnTo>
                      <a:pt x="17" y="5"/>
                    </a:lnTo>
                    <a:lnTo>
                      <a:pt x="28" y="0"/>
                    </a:lnTo>
                    <a:lnTo>
                      <a:pt x="28" y="11"/>
                    </a:lnTo>
                    <a:lnTo>
                      <a:pt x="22" y="11"/>
                    </a:lnTo>
                    <a:close/>
                  </a:path>
                </a:pathLst>
              </a:custGeom>
              <a:solidFill>
                <a:srgbClr val="FFFFFF">
                  <a:alpha val="100000"/>
                </a:srgbClr>
              </a:solidFill>
              <a:ln w="9525">
                <a:noFill/>
              </a:ln>
            </p:spPr>
            <p:txBody>
              <a:bodyPr/>
              <a:p>
                <a:endParaRPr lang="zh-CN" altLang="en-US"/>
              </a:p>
            </p:txBody>
          </p:sp>
          <p:sp>
            <p:nvSpPr>
              <p:cNvPr id="45115" name="Freeform 1562"/>
              <p:cNvSpPr/>
              <p:nvPr/>
            </p:nvSpPr>
            <p:spPr>
              <a:xfrm>
                <a:off x="-6249243" y="-5533331"/>
                <a:ext cx="146497" cy="41321"/>
              </a:xfrm>
              <a:custGeom>
                <a:avLst/>
                <a:gdLst>
                  <a:gd name="txL" fmla="*/ 0 w 39"/>
                  <a:gd name="txT" fmla="*/ 0 h 11"/>
                  <a:gd name="txR" fmla="*/ 39 w 39"/>
                  <a:gd name="txB" fmla="*/ 11 h 11"/>
                </a:gdLst>
                <a:ahLst/>
                <a:cxnLst>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9" h="11">
                    <a:moveTo>
                      <a:pt x="0" y="6"/>
                    </a:moveTo>
                    <a:lnTo>
                      <a:pt x="0" y="6"/>
                    </a:lnTo>
                    <a:lnTo>
                      <a:pt x="17" y="0"/>
                    </a:lnTo>
                    <a:lnTo>
                      <a:pt x="28" y="6"/>
                    </a:lnTo>
                    <a:lnTo>
                      <a:pt x="39" y="11"/>
                    </a:lnTo>
                    <a:lnTo>
                      <a:pt x="11" y="11"/>
                    </a:lnTo>
                    <a:lnTo>
                      <a:pt x="6" y="11"/>
                    </a:lnTo>
                    <a:lnTo>
                      <a:pt x="0" y="6"/>
                    </a:lnTo>
                    <a:close/>
                  </a:path>
                </a:pathLst>
              </a:custGeom>
              <a:solidFill>
                <a:srgbClr val="FFFFFF">
                  <a:alpha val="100000"/>
                </a:srgbClr>
              </a:solidFill>
              <a:ln w="9525">
                <a:noFill/>
              </a:ln>
            </p:spPr>
            <p:txBody>
              <a:bodyPr/>
              <a:p>
                <a:endParaRPr lang="zh-CN" altLang="en-US"/>
              </a:p>
            </p:txBody>
          </p:sp>
          <p:sp>
            <p:nvSpPr>
              <p:cNvPr id="45116" name="Freeform 1563"/>
              <p:cNvSpPr/>
              <p:nvPr/>
            </p:nvSpPr>
            <p:spPr>
              <a:xfrm>
                <a:off x="-6391984" y="-5533331"/>
                <a:ext cx="105177" cy="41321"/>
              </a:xfrm>
              <a:custGeom>
                <a:avLst/>
                <a:gdLst>
                  <a:gd name="txL" fmla="*/ 0 w 28"/>
                  <a:gd name="txT" fmla="*/ 0 h 11"/>
                  <a:gd name="txR" fmla="*/ 28 w 28"/>
                  <a:gd name="txB" fmla="*/ 11 h 11"/>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8" h="11">
                    <a:moveTo>
                      <a:pt x="22" y="11"/>
                    </a:moveTo>
                    <a:lnTo>
                      <a:pt x="22" y="11"/>
                    </a:lnTo>
                    <a:lnTo>
                      <a:pt x="22" y="6"/>
                    </a:lnTo>
                    <a:lnTo>
                      <a:pt x="11" y="6"/>
                    </a:lnTo>
                    <a:lnTo>
                      <a:pt x="0" y="6"/>
                    </a:lnTo>
                    <a:lnTo>
                      <a:pt x="0" y="0"/>
                    </a:lnTo>
                    <a:lnTo>
                      <a:pt x="11" y="0"/>
                    </a:lnTo>
                    <a:lnTo>
                      <a:pt x="28" y="0"/>
                    </a:lnTo>
                    <a:lnTo>
                      <a:pt x="28" y="6"/>
                    </a:lnTo>
                    <a:lnTo>
                      <a:pt x="28" y="11"/>
                    </a:lnTo>
                    <a:lnTo>
                      <a:pt x="22" y="11"/>
                    </a:lnTo>
                    <a:close/>
                  </a:path>
                </a:pathLst>
              </a:custGeom>
              <a:solidFill>
                <a:srgbClr val="FFFFFF">
                  <a:alpha val="100000"/>
                </a:srgbClr>
              </a:solidFill>
              <a:ln w="9525">
                <a:noFill/>
              </a:ln>
            </p:spPr>
            <p:txBody>
              <a:bodyPr/>
              <a:p>
                <a:endParaRPr lang="zh-CN" altLang="en-US"/>
              </a:p>
            </p:txBody>
          </p:sp>
          <p:sp>
            <p:nvSpPr>
              <p:cNvPr id="45117" name="Freeform 1564"/>
              <p:cNvSpPr/>
              <p:nvPr/>
            </p:nvSpPr>
            <p:spPr>
              <a:xfrm>
                <a:off x="-6226705" y="-5469471"/>
                <a:ext cx="123959" cy="37565"/>
              </a:xfrm>
              <a:custGeom>
                <a:avLst/>
                <a:gdLst>
                  <a:gd name="txL" fmla="*/ 0 w 33"/>
                  <a:gd name="txT" fmla="*/ 0 h 10"/>
                  <a:gd name="txR" fmla="*/ 33 w 33"/>
                  <a:gd name="txB" fmla="*/ 10 h 10"/>
                </a:gdLst>
                <a:ahLst/>
                <a:cxnLst>
                  <a:cxn ang="0">
                    <a:pos x="2147483647" y="2147483647"/>
                  </a:cxn>
                  <a:cxn ang="0">
                    <a:pos x="2147483647" y="2147483647"/>
                  </a:cxn>
                  <a:cxn ang="0">
                    <a:pos x="2147483647" y="2147483647"/>
                  </a:cxn>
                  <a:cxn ang="0">
                    <a:pos x="0" y="2147483647"/>
                  </a:cxn>
                  <a:cxn ang="0">
                    <a:pos x="0" y="2147483647"/>
                  </a:cxn>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3" h="10">
                    <a:moveTo>
                      <a:pt x="27" y="10"/>
                    </a:moveTo>
                    <a:lnTo>
                      <a:pt x="27" y="10"/>
                    </a:lnTo>
                    <a:lnTo>
                      <a:pt x="16" y="5"/>
                    </a:lnTo>
                    <a:lnTo>
                      <a:pt x="0" y="10"/>
                    </a:lnTo>
                    <a:lnTo>
                      <a:pt x="0" y="0"/>
                    </a:lnTo>
                    <a:lnTo>
                      <a:pt x="5" y="0"/>
                    </a:lnTo>
                    <a:lnTo>
                      <a:pt x="11" y="0"/>
                    </a:lnTo>
                    <a:lnTo>
                      <a:pt x="22" y="5"/>
                    </a:lnTo>
                    <a:lnTo>
                      <a:pt x="33" y="5"/>
                    </a:lnTo>
                    <a:lnTo>
                      <a:pt x="27" y="10"/>
                    </a:lnTo>
                    <a:close/>
                  </a:path>
                </a:pathLst>
              </a:custGeom>
              <a:solidFill>
                <a:srgbClr val="FFFFFF">
                  <a:alpha val="100000"/>
                </a:srgbClr>
              </a:solidFill>
              <a:ln w="9525">
                <a:noFill/>
              </a:ln>
            </p:spPr>
            <p:txBody>
              <a:bodyPr/>
              <a:p>
                <a:endParaRPr lang="zh-CN" altLang="en-US"/>
              </a:p>
            </p:txBody>
          </p:sp>
          <p:sp>
            <p:nvSpPr>
              <p:cNvPr id="45118" name="Freeform 1565"/>
              <p:cNvSpPr/>
              <p:nvPr/>
            </p:nvSpPr>
            <p:spPr>
              <a:xfrm>
                <a:off x="-6391984" y="-5469471"/>
                <a:ext cx="123959" cy="37565"/>
              </a:xfrm>
              <a:custGeom>
                <a:avLst/>
                <a:gdLst>
                  <a:gd name="txL" fmla="*/ 0 w 33"/>
                  <a:gd name="txT" fmla="*/ 0 h 10"/>
                  <a:gd name="txR" fmla="*/ 33 w 33"/>
                  <a:gd name="txB" fmla="*/ 10 h 10"/>
                </a:gdLst>
                <a:ahLst/>
                <a:cxnLst>
                  <a:cxn ang="0">
                    <a:pos x="0" y="2147483647"/>
                  </a:cxn>
                  <a:cxn ang="0">
                    <a:pos x="0" y="2147483647"/>
                  </a:cxn>
                  <a:cxn ang="0">
                    <a:pos x="0" y="0"/>
                  </a:cxn>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0" y="2147483647"/>
                  </a:cxn>
                </a:cxnLst>
                <a:rect l="txL" t="txT" r="txR" b="txB"/>
                <a:pathLst>
                  <a:path w="33" h="10">
                    <a:moveTo>
                      <a:pt x="0" y="5"/>
                    </a:moveTo>
                    <a:lnTo>
                      <a:pt x="0" y="5"/>
                    </a:lnTo>
                    <a:lnTo>
                      <a:pt x="0" y="0"/>
                    </a:lnTo>
                    <a:lnTo>
                      <a:pt x="11" y="0"/>
                    </a:lnTo>
                    <a:lnTo>
                      <a:pt x="33" y="0"/>
                    </a:lnTo>
                    <a:lnTo>
                      <a:pt x="33" y="10"/>
                    </a:lnTo>
                    <a:lnTo>
                      <a:pt x="22" y="5"/>
                    </a:lnTo>
                    <a:lnTo>
                      <a:pt x="11" y="5"/>
                    </a:lnTo>
                    <a:lnTo>
                      <a:pt x="0" y="5"/>
                    </a:lnTo>
                    <a:close/>
                  </a:path>
                </a:pathLst>
              </a:custGeom>
              <a:solidFill>
                <a:srgbClr val="FFFFFF">
                  <a:alpha val="100000"/>
                </a:srgbClr>
              </a:solidFill>
              <a:ln w="9525">
                <a:noFill/>
              </a:ln>
            </p:spPr>
            <p:txBody>
              <a:bodyPr/>
              <a:p>
                <a:endParaRPr lang="zh-CN" altLang="en-US"/>
              </a:p>
            </p:txBody>
          </p:sp>
          <p:sp>
            <p:nvSpPr>
              <p:cNvPr id="45119" name="Freeform 1566"/>
              <p:cNvSpPr/>
              <p:nvPr/>
            </p:nvSpPr>
            <p:spPr>
              <a:xfrm>
                <a:off x="-6185385" y="-5409367"/>
                <a:ext cx="101421" cy="41321"/>
              </a:xfrm>
              <a:custGeom>
                <a:avLst/>
                <a:gdLst>
                  <a:gd name="txL" fmla="*/ 0 w 27"/>
                  <a:gd name="txT" fmla="*/ 0 h 11"/>
                  <a:gd name="txR" fmla="*/ 27 w 27"/>
                  <a:gd name="txB" fmla="*/ 11 h 11"/>
                </a:gdLst>
                <a:ahLst/>
                <a:cxnLst>
                  <a:cxn ang="0">
                    <a:pos x="0" y="0"/>
                  </a:cxn>
                  <a:cxn ang="0">
                    <a:pos x="0"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0" y="0"/>
                  </a:cxn>
                  <a:cxn ang="0">
                    <a:pos x="0" y="0"/>
                  </a:cxn>
                </a:cxnLst>
                <a:rect l="txL" t="txT" r="txR" b="txB"/>
                <a:pathLst>
                  <a:path w="27" h="11">
                    <a:moveTo>
                      <a:pt x="0" y="0"/>
                    </a:moveTo>
                    <a:lnTo>
                      <a:pt x="0" y="0"/>
                    </a:lnTo>
                    <a:lnTo>
                      <a:pt x="5" y="0"/>
                    </a:lnTo>
                    <a:lnTo>
                      <a:pt x="16" y="0"/>
                    </a:lnTo>
                    <a:lnTo>
                      <a:pt x="27" y="0"/>
                    </a:lnTo>
                    <a:lnTo>
                      <a:pt x="27" y="5"/>
                    </a:lnTo>
                    <a:lnTo>
                      <a:pt x="16" y="11"/>
                    </a:lnTo>
                    <a:lnTo>
                      <a:pt x="5" y="5"/>
                    </a:lnTo>
                    <a:lnTo>
                      <a:pt x="0" y="0"/>
                    </a:lnTo>
                    <a:close/>
                  </a:path>
                </a:pathLst>
              </a:custGeom>
              <a:solidFill>
                <a:srgbClr val="FFFFFF">
                  <a:alpha val="100000"/>
                </a:srgbClr>
              </a:solidFill>
              <a:ln w="9525">
                <a:noFill/>
              </a:ln>
            </p:spPr>
            <p:txBody>
              <a:bodyPr/>
              <a:p>
                <a:endParaRPr lang="zh-CN" altLang="en-US"/>
              </a:p>
            </p:txBody>
          </p:sp>
          <p:sp>
            <p:nvSpPr>
              <p:cNvPr id="45120" name="Freeform 1567"/>
              <p:cNvSpPr/>
              <p:nvPr/>
            </p:nvSpPr>
            <p:spPr>
              <a:xfrm>
                <a:off x="-6391984" y="-5431906"/>
                <a:ext cx="123959" cy="63860"/>
              </a:xfrm>
              <a:custGeom>
                <a:avLst/>
                <a:gdLst>
                  <a:gd name="txL" fmla="*/ 0 w 33"/>
                  <a:gd name="txT" fmla="*/ 0 h 17"/>
                  <a:gd name="txR" fmla="*/ 33 w 33"/>
                  <a:gd name="txB" fmla="*/ 17 h 17"/>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3" h="17">
                    <a:moveTo>
                      <a:pt x="33" y="17"/>
                    </a:moveTo>
                    <a:lnTo>
                      <a:pt x="33" y="17"/>
                    </a:lnTo>
                    <a:lnTo>
                      <a:pt x="28" y="11"/>
                    </a:lnTo>
                    <a:lnTo>
                      <a:pt x="17" y="6"/>
                    </a:lnTo>
                    <a:lnTo>
                      <a:pt x="0" y="11"/>
                    </a:lnTo>
                    <a:lnTo>
                      <a:pt x="0" y="6"/>
                    </a:lnTo>
                    <a:lnTo>
                      <a:pt x="11" y="0"/>
                    </a:lnTo>
                    <a:lnTo>
                      <a:pt x="33" y="6"/>
                    </a:lnTo>
                    <a:lnTo>
                      <a:pt x="33" y="11"/>
                    </a:lnTo>
                    <a:lnTo>
                      <a:pt x="33" y="17"/>
                    </a:lnTo>
                    <a:close/>
                  </a:path>
                </a:pathLst>
              </a:custGeom>
              <a:solidFill>
                <a:srgbClr val="FFFFFF">
                  <a:alpha val="100000"/>
                </a:srgbClr>
              </a:solidFill>
              <a:ln w="9525">
                <a:noFill/>
              </a:ln>
            </p:spPr>
            <p:txBody>
              <a:bodyPr/>
              <a:p>
                <a:endParaRPr lang="zh-CN" altLang="en-US"/>
              </a:p>
            </p:txBody>
          </p:sp>
          <p:sp>
            <p:nvSpPr>
              <p:cNvPr id="45121" name="Freeform 1568"/>
              <p:cNvSpPr/>
              <p:nvPr/>
            </p:nvSpPr>
            <p:spPr>
              <a:xfrm>
                <a:off x="-6249243" y="-5368046"/>
                <a:ext cx="146497" cy="41321"/>
              </a:xfrm>
              <a:custGeom>
                <a:avLst/>
                <a:gdLst>
                  <a:gd name="txL" fmla="*/ 0 w 39"/>
                  <a:gd name="txT" fmla="*/ 0 h 11"/>
                  <a:gd name="txR" fmla="*/ 39 w 39"/>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2147483647"/>
                  </a:cxn>
                  <a:cxn ang="0">
                    <a:pos x="2147483647" y="0"/>
                  </a:cxn>
                  <a:cxn ang="0">
                    <a:pos x="2147483647" y="0"/>
                  </a:cxn>
                  <a:cxn ang="0">
                    <a:pos x="2147483647" y="2147483647"/>
                  </a:cxn>
                  <a:cxn ang="0">
                    <a:pos x="2147483647" y="0"/>
                  </a:cxn>
                  <a:cxn ang="0">
                    <a:pos x="2147483647" y="0"/>
                  </a:cxn>
                </a:cxnLst>
                <a:rect l="txL" t="txT" r="txR" b="txB"/>
                <a:pathLst>
                  <a:path w="39" h="11">
                    <a:moveTo>
                      <a:pt x="39" y="0"/>
                    </a:moveTo>
                    <a:lnTo>
                      <a:pt x="39" y="0"/>
                    </a:lnTo>
                    <a:lnTo>
                      <a:pt x="33" y="11"/>
                    </a:lnTo>
                    <a:lnTo>
                      <a:pt x="22" y="11"/>
                    </a:lnTo>
                    <a:lnTo>
                      <a:pt x="11" y="11"/>
                    </a:lnTo>
                    <a:lnTo>
                      <a:pt x="0" y="11"/>
                    </a:lnTo>
                    <a:lnTo>
                      <a:pt x="0" y="5"/>
                    </a:lnTo>
                    <a:lnTo>
                      <a:pt x="6" y="0"/>
                    </a:lnTo>
                    <a:lnTo>
                      <a:pt x="17" y="0"/>
                    </a:lnTo>
                    <a:lnTo>
                      <a:pt x="28" y="5"/>
                    </a:lnTo>
                    <a:lnTo>
                      <a:pt x="39" y="0"/>
                    </a:lnTo>
                    <a:close/>
                  </a:path>
                </a:pathLst>
              </a:custGeom>
              <a:solidFill>
                <a:srgbClr val="FFFFFF">
                  <a:alpha val="100000"/>
                </a:srgbClr>
              </a:solidFill>
              <a:ln w="9525">
                <a:noFill/>
              </a:ln>
            </p:spPr>
            <p:txBody>
              <a:bodyPr/>
              <a:p>
                <a:endParaRPr lang="zh-CN" altLang="en-US"/>
              </a:p>
            </p:txBody>
          </p:sp>
          <p:sp>
            <p:nvSpPr>
              <p:cNvPr id="45122" name="Freeform 1570"/>
              <p:cNvSpPr/>
              <p:nvPr/>
            </p:nvSpPr>
            <p:spPr>
              <a:xfrm>
                <a:off x="-6249243" y="-5307942"/>
                <a:ext cx="105177" cy="41321"/>
              </a:xfrm>
              <a:custGeom>
                <a:avLst/>
                <a:gdLst>
                  <a:gd name="txL" fmla="*/ 0 w 28"/>
                  <a:gd name="txT" fmla="*/ 0 h 11"/>
                  <a:gd name="txR" fmla="*/ 28 w 28"/>
                  <a:gd name="txB" fmla="*/ 11 h 11"/>
                </a:gdLst>
                <a:ahLst/>
                <a:cxnLst>
                  <a:cxn ang="0">
                    <a:pos x="2147483647" y="0"/>
                  </a:cxn>
                  <a:cxn ang="0">
                    <a:pos x="2147483647" y="0"/>
                  </a:cxn>
                  <a:cxn ang="0">
                    <a:pos x="2147483647" y="2147483647"/>
                  </a:cxn>
                  <a:cxn ang="0">
                    <a:pos x="2147483647" y="2147483647"/>
                  </a:cxn>
                  <a:cxn ang="0">
                    <a:pos x="2147483647" y="2147483647"/>
                  </a:cxn>
                  <a:cxn ang="0">
                    <a:pos x="0" y="2147483647"/>
                  </a:cxn>
                  <a:cxn ang="0">
                    <a:pos x="0" y="2147483647"/>
                  </a:cxn>
                  <a:cxn ang="0">
                    <a:pos x="0" y="0"/>
                  </a:cxn>
                  <a:cxn ang="0">
                    <a:pos x="2147483647" y="0"/>
                  </a:cxn>
                  <a:cxn ang="0">
                    <a:pos x="2147483647" y="0"/>
                  </a:cxn>
                  <a:cxn ang="0">
                    <a:pos x="2147483647" y="0"/>
                  </a:cxn>
                </a:cxnLst>
                <a:rect l="txL" t="txT" r="txR" b="txB"/>
                <a:pathLst>
                  <a:path w="28" h="11">
                    <a:moveTo>
                      <a:pt x="28" y="0"/>
                    </a:moveTo>
                    <a:lnTo>
                      <a:pt x="28" y="0"/>
                    </a:lnTo>
                    <a:lnTo>
                      <a:pt x="28" y="11"/>
                    </a:lnTo>
                    <a:lnTo>
                      <a:pt x="11" y="6"/>
                    </a:lnTo>
                    <a:lnTo>
                      <a:pt x="0" y="6"/>
                    </a:lnTo>
                    <a:lnTo>
                      <a:pt x="0" y="0"/>
                    </a:lnTo>
                    <a:lnTo>
                      <a:pt x="11" y="0"/>
                    </a:lnTo>
                    <a:lnTo>
                      <a:pt x="28" y="0"/>
                    </a:lnTo>
                    <a:close/>
                  </a:path>
                </a:pathLst>
              </a:custGeom>
              <a:solidFill>
                <a:srgbClr val="FFFFFF">
                  <a:alpha val="100000"/>
                </a:srgbClr>
              </a:solidFill>
              <a:ln w="9525">
                <a:noFill/>
              </a:ln>
            </p:spPr>
            <p:txBody>
              <a:bodyPr/>
              <a:p>
                <a:endParaRPr lang="zh-CN" altLang="en-US"/>
              </a:p>
            </p:txBody>
          </p:sp>
          <p:sp>
            <p:nvSpPr>
              <p:cNvPr id="45123" name="Freeform 1571"/>
              <p:cNvSpPr/>
              <p:nvPr/>
            </p:nvSpPr>
            <p:spPr>
              <a:xfrm>
                <a:off x="-6433304" y="-5266621"/>
                <a:ext cx="146497" cy="41321"/>
              </a:xfrm>
              <a:custGeom>
                <a:avLst/>
                <a:gdLst>
                  <a:gd name="txL" fmla="*/ 0 w 39"/>
                  <a:gd name="txT" fmla="*/ 0 h 11"/>
                  <a:gd name="txR" fmla="*/ 39 w 39"/>
                  <a:gd name="txB" fmla="*/ 11 h 11"/>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Lst>
                <a:rect l="txL" t="txT" r="txR" b="txB"/>
                <a:pathLst>
                  <a:path w="39" h="11">
                    <a:moveTo>
                      <a:pt x="33" y="11"/>
                    </a:moveTo>
                    <a:lnTo>
                      <a:pt x="33" y="11"/>
                    </a:lnTo>
                    <a:lnTo>
                      <a:pt x="28" y="11"/>
                    </a:lnTo>
                    <a:lnTo>
                      <a:pt x="17" y="11"/>
                    </a:lnTo>
                    <a:lnTo>
                      <a:pt x="6" y="11"/>
                    </a:lnTo>
                    <a:lnTo>
                      <a:pt x="0" y="6"/>
                    </a:lnTo>
                    <a:lnTo>
                      <a:pt x="6" y="0"/>
                    </a:lnTo>
                    <a:lnTo>
                      <a:pt x="22" y="0"/>
                    </a:lnTo>
                    <a:lnTo>
                      <a:pt x="33" y="6"/>
                    </a:lnTo>
                    <a:lnTo>
                      <a:pt x="39" y="6"/>
                    </a:lnTo>
                    <a:lnTo>
                      <a:pt x="33" y="11"/>
                    </a:lnTo>
                    <a:close/>
                  </a:path>
                </a:pathLst>
              </a:custGeom>
              <a:solidFill>
                <a:srgbClr val="FFFFFF">
                  <a:alpha val="100000"/>
                </a:srgbClr>
              </a:solidFill>
              <a:ln w="9525">
                <a:noFill/>
              </a:ln>
            </p:spPr>
            <p:txBody>
              <a:bodyPr/>
              <a:p>
                <a:endParaRPr lang="zh-CN" altLang="en-US"/>
              </a:p>
            </p:txBody>
          </p:sp>
          <p:sp>
            <p:nvSpPr>
              <p:cNvPr id="45124" name="Freeform 1572"/>
              <p:cNvSpPr/>
              <p:nvPr/>
            </p:nvSpPr>
            <p:spPr>
              <a:xfrm>
                <a:off x="-6226705" y="-5266621"/>
                <a:ext cx="123959" cy="41321"/>
              </a:xfrm>
              <a:custGeom>
                <a:avLst/>
                <a:gdLst>
                  <a:gd name="txL" fmla="*/ 0 w 33"/>
                  <a:gd name="txT" fmla="*/ 0 h 11"/>
                  <a:gd name="txR" fmla="*/ 33 w 33"/>
                  <a:gd name="txB" fmla="*/ 11 h 11"/>
                </a:gdLst>
                <a:ahLst/>
                <a:cxnLst>
                  <a:cxn ang="0">
                    <a:pos x="0" y="2147483647"/>
                  </a:cxn>
                  <a:cxn ang="0">
                    <a:pos x="0" y="2147483647"/>
                  </a:cxn>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33" h="11">
                    <a:moveTo>
                      <a:pt x="0" y="11"/>
                    </a:moveTo>
                    <a:lnTo>
                      <a:pt x="0" y="11"/>
                    </a:lnTo>
                    <a:lnTo>
                      <a:pt x="0" y="6"/>
                    </a:lnTo>
                    <a:lnTo>
                      <a:pt x="5" y="6"/>
                    </a:lnTo>
                    <a:lnTo>
                      <a:pt x="16" y="0"/>
                    </a:lnTo>
                    <a:lnTo>
                      <a:pt x="27" y="6"/>
                    </a:lnTo>
                    <a:lnTo>
                      <a:pt x="33" y="6"/>
                    </a:lnTo>
                    <a:lnTo>
                      <a:pt x="33" y="11"/>
                    </a:lnTo>
                    <a:lnTo>
                      <a:pt x="27" y="11"/>
                    </a:lnTo>
                    <a:lnTo>
                      <a:pt x="16" y="11"/>
                    </a:lnTo>
                    <a:lnTo>
                      <a:pt x="11" y="11"/>
                    </a:lnTo>
                    <a:lnTo>
                      <a:pt x="0" y="11"/>
                    </a:lnTo>
                    <a:close/>
                  </a:path>
                </a:pathLst>
              </a:custGeom>
              <a:solidFill>
                <a:srgbClr val="FFFFFF">
                  <a:alpha val="100000"/>
                </a:srgbClr>
              </a:solidFill>
              <a:ln w="9525">
                <a:noFill/>
              </a:ln>
            </p:spPr>
            <p:txBody>
              <a:bodyPr/>
              <a:p>
                <a:endParaRPr lang="zh-CN" altLang="en-US"/>
              </a:p>
            </p:txBody>
          </p:sp>
          <p:sp>
            <p:nvSpPr>
              <p:cNvPr id="45125" name="Freeform 1573"/>
              <p:cNvSpPr/>
              <p:nvPr/>
            </p:nvSpPr>
            <p:spPr>
              <a:xfrm>
                <a:off x="-6249243" y="-5202761"/>
                <a:ext cx="206599" cy="41321"/>
              </a:xfrm>
              <a:custGeom>
                <a:avLst/>
                <a:gdLst>
                  <a:gd name="txL" fmla="*/ 0 w 55"/>
                  <a:gd name="txT" fmla="*/ 0 h 11"/>
                  <a:gd name="txR" fmla="*/ 55 w 55"/>
                  <a:gd name="txB" fmla="*/ 11 h 11"/>
                </a:gdLst>
                <a:ahLst/>
                <a:cxnLst>
                  <a:cxn ang="0">
                    <a:pos x="2147483647" y="2147483647"/>
                  </a:cxn>
                  <a:cxn ang="0">
                    <a:pos x="2147483647" y="2147483647"/>
                  </a:cxn>
                  <a:cxn ang="0">
                    <a:pos x="2147483647" y="2147483647"/>
                  </a:cxn>
                  <a:cxn ang="0">
                    <a:pos x="2147483647" y="2147483647"/>
                  </a:cxn>
                  <a:cxn ang="0">
                    <a:pos x="0" y="0"/>
                  </a:cxn>
                  <a:cxn ang="0">
                    <a:pos x="0" y="0"/>
                  </a:cxn>
                  <a:cxn ang="0">
                    <a:pos x="2147483647" y="0"/>
                  </a:cxn>
                  <a:cxn ang="0">
                    <a:pos x="2147483647" y="2147483647"/>
                  </a:cxn>
                  <a:cxn ang="0">
                    <a:pos x="2147483647" y="2147483647"/>
                  </a:cxn>
                  <a:cxn ang="0">
                    <a:pos x="2147483647" y="2147483647"/>
                  </a:cxn>
                  <a:cxn ang="0">
                    <a:pos x="2147483647" y="2147483647"/>
                  </a:cxn>
                </a:cxnLst>
                <a:rect l="txL" t="txT" r="txR" b="txB"/>
                <a:pathLst>
                  <a:path w="55" h="11">
                    <a:moveTo>
                      <a:pt x="55" y="11"/>
                    </a:moveTo>
                    <a:lnTo>
                      <a:pt x="55" y="11"/>
                    </a:lnTo>
                    <a:lnTo>
                      <a:pt x="28" y="11"/>
                    </a:lnTo>
                    <a:lnTo>
                      <a:pt x="11" y="11"/>
                    </a:lnTo>
                    <a:lnTo>
                      <a:pt x="0" y="0"/>
                    </a:lnTo>
                    <a:lnTo>
                      <a:pt x="28" y="0"/>
                    </a:lnTo>
                    <a:lnTo>
                      <a:pt x="44" y="5"/>
                    </a:lnTo>
                    <a:lnTo>
                      <a:pt x="50" y="5"/>
                    </a:lnTo>
                    <a:lnTo>
                      <a:pt x="55" y="11"/>
                    </a:lnTo>
                    <a:close/>
                  </a:path>
                </a:pathLst>
              </a:custGeom>
              <a:solidFill>
                <a:srgbClr val="FFFFFF">
                  <a:alpha val="100000"/>
                </a:srgbClr>
              </a:solidFill>
              <a:ln w="9525">
                <a:noFill/>
              </a:ln>
            </p:spPr>
            <p:txBody>
              <a:bodyPr/>
              <a:p>
                <a:endParaRPr lang="zh-CN" altLang="en-US"/>
              </a:p>
            </p:txBody>
          </p:sp>
          <p:sp>
            <p:nvSpPr>
              <p:cNvPr id="45126" name="Freeform 1574"/>
              <p:cNvSpPr/>
              <p:nvPr/>
            </p:nvSpPr>
            <p:spPr>
              <a:xfrm>
                <a:off x="-6391984" y="-5202761"/>
                <a:ext cx="123959" cy="41321"/>
              </a:xfrm>
              <a:custGeom>
                <a:avLst/>
                <a:gdLst>
                  <a:gd name="txL" fmla="*/ 0 w 33"/>
                  <a:gd name="txT" fmla="*/ 0 h 11"/>
                  <a:gd name="txR" fmla="*/ 33 w 33"/>
                  <a:gd name="txB" fmla="*/ 11 h 11"/>
                </a:gdLst>
                <a:ahLst/>
                <a:cxnLst>
                  <a:cxn ang="0">
                    <a:pos x="0" y="0"/>
                  </a:cxn>
                  <a:cxn ang="0">
                    <a:pos x="0"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33" h="11">
                    <a:moveTo>
                      <a:pt x="0" y="0"/>
                    </a:moveTo>
                    <a:lnTo>
                      <a:pt x="0" y="0"/>
                    </a:lnTo>
                    <a:lnTo>
                      <a:pt x="11" y="0"/>
                    </a:lnTo>
                    <a:lnTo>
                      <a:pt x="17" y="0"/>
                    </a:lnTo>
                    <a:lnTo>
                      <a:pt x="28" y="0"/>
                    </a:lnTo>
                    <a:lnTo>
                      <a:pt x="33" y="0"/>
                    </a:lnTo>
                    <a:lnTo>
                      <a:pt x="33" y="5"/>
                    </a:lnTo>
                    <a:lnTo>
                      <a:pt x="17" y="11"/>
                    </a:lnTo>
                    <a:lnTo>
                      <a:pt x="6" y="5"/>
                    </a:lnTo>
                    <a:lnTo>
                      <a:pt x="0" y="0"/>
                    </a:lnTo>
                    <a:close/>
                  </a:path>
                </a:pathLst>
              </a:custGeom>
              <a:solidFill>
                <a:srgbClr val="FFFFFF">
                  <a:alpha val="100000"/>
                </a:srgbClr>
              </a:solidFill>
              <a:ln w="9525">
                <a:noFill/>
              </a:ln>
            </p:spPr>
            <p:txBody>
              <a:bodyPr/>
              <a:p>
                <a:endParaRPr lang="zh-CN" altLang="en-US"/>
              </a:p>
            </p:txBody>
          </p:sp>
          <p:sp>
            <p:nvSpPr>
              <p:cNvPr id="45127" name="Freeform 1577"/>
              <p:cNvSpPr/>
              <p:nvPr/>
            </p:nvSpPr>
            <p:spPr>
              <a:xfrm>
                <a:off x="-6226705" y="-5593435"/>
                <a:ext cx="123959" cy="41321"/>
              </a:xfrm>
              <a:custGeom>
                <a:avLst/>
                <a:gdLst>
                  <a:gd name="txL" fmla="*/ 0 w 33"/>
                  <a:gd name="txT" fmla="*/ 0 h 11"/>
                  <a:gd name="txR" fmla="*/ 33 w 33"/>
                  <a:gd name="txB" fmla="*/ 11 h 11"/>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Lst>
                <a:rect l="txL" t="txT" r="txR" b="txB"/>
                <a:pathLst>
                  <a:path w="33" h="11">
                    <a:moveTo>
                      <a:pt x="5" y="0"/>
                    </a:moveTo>
                    <a:lnTo>
                      <a:pt x="5" y="0"/>
                    </a:lnTo>
                    <a:lnTo>
                      <a:pt x="5" y="5"/>
                    </a:lnTo>
                    <a:lnTo>
                      <a:pt x="11" y="5"/>
                    </a:lnTo>
                    <a:lnTo>
                      <a:pt x="16" y="5"/>
                    </a:lnTo>
                    <a:lnTo>
                      <a:pt x="27" y="5"/>
                    </a:lnTo>
                    <a:lnTo>
                      <a:pt x="33" y="5"/>
                    </a:lnTo>
                    <a:lnTo>
                      <a:pt x="33" y="11"/>
                    </a:lnTo>
                    <a:lnTo>
                      <a:pt x="11" y="11"/>
                    </a:lnTo>
                    <a:lnTo>
                      <a:pt x="0" y="11"/>
                    </a:lnTo>
                    <a:lnTo>
                      <a:pt x="5" y="0"/>
                    </a:lnTo>
                    <a:close/>
                  </a:path>
                </a:pathLst>
              </a:custGeom>
              <a:solidFill>
                <a:srgbClr val="FFFFFF">
                  <a:alpha val="100000"/>
                </a:srgbClr>
              </a:solidFill>
              <a:ln w="9525">
                <a:noFill/>
              </a:ln>
            </p:spPr>
            <p:txBody>
              <a:bodyPr/>
              <a:p>
                <a:endParaRPr lang="zh-CN" altLang="en-US"/>
              </a:p>
            </p:txBody>
          </p:sp>
          <p:sp>
            <p:nvSpPr>
              <p:cNvPr id="45128" name="Freeform 1579"/>
              <p:cNvSpPr/>
              <p:nvPr/>
            </p:nvSpPr>
            <p:spPr>
              <a:xfrm>
                <a:off x="-8548122" y="-7238774"/>
                <a:ext cx="676141" cy="679923"/>
              </a:xfrm>
              <a:custGeom>
                <a:avLst/>
                <a:gdLst>
                  <a:gd name="txL" fmla="*/ 0 w 180"/>
                  <a:gd name="txT" fmla="*/ 0 h 181"/>
                  <a:gd name="txR" fmla="*/ 180 w 180"/>
                  <a:gd name="txB" fmla="*/ 181 h 181"/>
                </a:gdLst>
                <a:ahLst/>
                <a:cxnLst>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180" h="181">
                    <a:moveTo>
                      <a:pt x="22" y="0"/>
                    </a:moveTo>
                    <a:lnTo>
                      <a:pt x="22" y="0"/>
                    </a:lnTo>
                    <a:lnTo>
                      <a:pt x="0" y="49"/>
                    </a:lnTo>
                    <a:lnTo>
                      <a:pt x="44" y="109"/>
                    </a:lnTo>
                    <a:lnTo>
                      <a:pt x="82" y="153"/>
                    </a:lnTo>
                    <a:lnTo>
                      <a:pt x="109" y="181"/>
                    </a:lnTo>
                    <a:lnTo>
                      <a:pt x="120" y="181"/>
                    </a:lnTo>
                    <a:lnTo>
                      <a:pt x="137" y="175"/>
                    </a:lnTo>
                    <a:lnTo>
                      <a:pt x="158" y="153"/>
                    </a:lnTo>
                    <a:lnTo>
                      <a:pt x="180" y="115"/>
                    </a:lnTo>
                    <a:lnTo>
                      <a:pt x="76" y="27"/>
                    </a:lnTo>
                    <a:lnTo>
                      <a:pt x="22" y="0"/>
                    </a:lnTo>
                    <a:close/>
                  </a:path>
                </a:pathLst>
              </a:custGeom>
              <a:solidFill>
                <a:srgbClr val="FFFFFF">
                  <a:alpha val="100000"/>
                </a:srgbClr>
              </a:solidFill>
              <a:ln w="9525">
                <a:noFill/>
              </a:ln>
            </p:spPr>
            <p:txBody>
              <a:bodyPr/>
              <a:p>
                <a:endParaRPr lang="zh-CN" altLang="en-US"/>
              </a:p>
            </p:txBody>
          </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46082" name="组合 135"/>
          <p:cNvGrpSpPr/>
          <p:nvPr/>
        </p:nvGrpSpPr>
        <p:grpSpPr>
          <a:xfrm>
            <a:off x="379413" y="533400"/>
            <a:ext cx="8916987" cy="5645150"/>
            <a:chOff x="379564" y="1099494"/>
            <a:chExt cx="6774671" cy="5645432"/>
          </a:xfrm>
        </p:grpSpPr>
        <p:grpSp>
          <p:nvGrpSpPr>
            <p:cNvPr id="2" name="Gruppe 11"/>
            <p:cNvGrpSpPr/>
            <p:nvPr/>
          </p:nvGrpSpPr>
          <p:grpSpPr>
            <a:xfrm>
              <a:off x="379564" y="1099494"/>
              <a:ext cx="6311529" cy="5472756"/>
              <a:chOff x="3328213" y="894581"/>
              <a:chExt cx="3239080" cy="7340210"/>
            </a:xfrm>
            <a:effectLst>
              <a:outerShdw blurRad="50800" dist="38100" dir="2700000" algn="tl" rotWithShape="0">
                <a:prstClr val="black">
                  <a:alpha val="40000"/>
                </a:prstClr>
              </a:outerShdw>
            </a:effectLst>
          </p:grpSpPr>
          <p:sp>
            <p:nvSpPr>
              <p:cNvPr id="7" name="Rektangel 25"/>
              <p:cNvSpPr/>
              <p:nvPr/>
            </p:nvSpPr>
            <p:spPr bwMode="auto">
              <a:xfrm>
                <a:off x="3328213" y="1078135"/>
                <a:ext cx="3239080" cy="7156656"/>
              </a:xfrm>
              <a:prstGeom prst="rect">
                <a:avLst/>
              </a:prstGeom>
              <a:gradFill rotWithShape="1">
                <a:gsLst>
                  <a:gs pos="0">
                    <a:schemeClr val="bg1"/>
                  </a:gs>
                  <a:gs pos="100000">
                    <a:schemeClr val="bg1">
                      <a:lumMod val="95000"/>
                    </a:schemeClr>
                  </a:gs>
                </a:gsLst>
                <a:lin ang="16200000" scaled="0"/>
              </a:gradFill>
              <a:ln w="9525" cap="flat" cmpd="sng" algn="ctr">
                <a:solidFill>
                  <a:schemeClr val="tx1">
                    <a:lumMod val="50000"/>
                    <a:lumOff val="50000"/>
                  </a:scheme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3" name="Gruppe 55"/>
              <p:cNvGrpSpPr/>
              <p:nvPr/>
            </p:nvGrpSpPr>
            <p:grpSpPr>
              <a:xfrm>
                <a:off x="3328213" y="894581"/>
                <a:ext cx="3239080" cy="180035"/>
                <a:chOff x="3319464" y="894581"/>
                <a:chExt cx="3271789" cy="180035"/>
              </a:xfrm>
            </p:grpSpPr>
            <p:sp>
              <p:nvSpPr>
                <p:cNvPr id="9" name="Rektangel 27"/>
                <p:cNvSpPr/>
                <p:nvPr/>
              </p:nvSpPr>
              <p:spPr bwMode="auto">
                <a:xfrm>
                  <a:off x="3319464" y="894581"/>
                  <a:ext cx="3271789" cy="18003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S PGothic" panose="020B0600070205080204" pitchFamily="34" charset="-128"/>
                    <a:cs typeface="MS PGothic" panose="020B0600070205080204" pitchFamily="34" charset="-128"/>
                  </a:endParaRPr>
                </a:p>
              </p:txBody>
            </p:sp>
            <p:sp>
              <p:nvSpPr>
                <p:cNvPr id="10" name="Rektangel 28"/>
                <p:cNvSpPr/>
                <p:nvPr/>
              </p:nvSpPr>
              <p:spPr bwMode="auto">
                <a:xfrm>
                  <a:off x="3319464" y="962301"/>
                  <a:ext cx="3271789" cy="91207"/>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grpSp>
        </p:grpSp>
        <p:sp>
          <p:nvSpPr>
            <p:cNvPr id="23559" name="Text Box 52"/>
            <p:cNvSpPr txBox="1">
              <a:spLocks noChangeArrowheads="1"/>
            </p:cNvSpPr>
            <p:nvPr/>
          </p:nvSpPr>
          <p:spPr bwMode="gray">
            <a:xfrm>
              <a:off x="543594" y="1456700"/>
              <a:ext cx="6147498" cy="5288226"/>
            </a:xfrm>
            <a:prstGeom prst="rect">
              <a:avLst/>
            </a:prstGeom>
            <a:noFill/>
            <a:ln w="9525">
              <a:noFill/>
              <a:miter lim="800000"/>
            </a:ln>
          </p:spPr>
          <p:txBody>
            <a:bodyPr>
              <a:spAutoFit/>
            </a:bodyPr>
            <a:lstStyle/>
            <a:p>
              <a:pPr marR="0" defTabSz="802005" eaLnBrk="1" hangingPunct="1">
                <a:spcBef>
                  <a:spcPct val="20000"/>
                </a:spcBef>
                <a:buClrTx/>
                <a:buSzTx/>
                <a:buFontTx/>
                <a:buNone/>
                <a:defRPr/>
              </a:pPr>
              <a:r>
                <a:rPr kumimoji="0" lang="zh-CN" altLang="en-US" sz="1600" b="1" kern="1200" cap="none" spc="0" normalizeH="0" baseline="0" noProof="1">
                  <a:solidFill>
                    <a:srgbClr val="000000"/>
                  </a:solidFill>
                  <a:latin typeface="+mn-ea"/>
                  <a:ea typeface="+mn-ea"/>
                  <a:cs typeface="Arial" panose="020B0604020202020204" pitchFamily="34" charset="0"/>
                </a:rPr>
                <a:t>支持最长匹配的交换机对于路由的处理方式</a:t>
              </a:r>
              <a:endParaRPr kumimoji="0" lang="en-US" sz="1600" b="1"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 typeface="Arial" panose="020B0604020202020204" pitchFamily="34" charset="0"/>
                <a:buChar char="•"/>
                <a:defRPr/>
              </a:pPr>
              <a:endParaRPr kumimoji="0" lang="en-US" sz="14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kern="1200" cap="none" spc="0" normalizeH="0" baseline="0" noProof="1">
                  <a:latin typeface="微软雅黑" panose="020B0503020204020204" pitchFamily="34" charset="-122"/>
                  <a:ea typeface="微软雅黑" panose="020B0503020204020204" pitchFamily="34" charset="-122"/>
                  <a:cs typeface="+mn-cs"/>
                </a:rPr>
                <a:t>这种类型的三层交换机，一般在软件路由表建立时就将路由信息添加到硬件三层表中去，包括直连路由和非直连路由。</a:t>
              </a:r>
              <a:endParaRPr kumimoji="0" lang="en-US" altLang="zh-CN" kern="1200" cap="none" spc="0" normalizeH="0" baseline="0" noProof="1">
                <a:latin typeface="微软雅黑" panose="020B0503020204020204" pitchFamily="34" charset="-122"/>
                <a:ea typeface="微软雅黑" panose="020B0503020204020204" pitchFamily="34" charset="-122"/>
                <a:cs typeface="+mn-cs"/>
              </a:endParaRPr>
            </a:p>
            <a:p>
              <a:pPr marR="0" defTabSz="802005" eaLnBrk="1" hangingPunct="1">
                <a:spcBef>
                  <a:spcPct val="20000"/>
                </a:spcBef>
                <a:buClrTx/>
                <a:buSzTx/>
                <a:buFontTx/>
                <a:buNone/>
                <a:defRPr/>
              </a:pPr>
              <a:endParaRPr kumimoji="0" lang="en-US" altLang="zh-CN" kern="1200" cap="none" spc="0" normalizeH="0" baseline="0" noProof="1">
                <a:latin typeface="微软雅黑" panose="020B0503020204020204" pitchFamily="34" charset="-122"/>
                <a:ea typeface="微软雅黑" panose="020B0503020204020204" pitchFamily="34" charset="-122"/>
                <a:cs typeface="+mn-cs"/>
              </a:endParaRPr>
            </a:p>
            <a:p>
              <a:pPr marR="0" defTabSz="802005" eaLnBrk="1" hangingPunct="1">
                <a:spcBef>
                  <a:spcPct val="20000"/>
                </a:spcBef>
                <a:buClrTx/>
                <a:buSzTx/>
                <a:buFontTx/>
                <a:buNone/>
                <a:defRPr/>
              </a:pPr>
              <a:r>
                <a:rPr kumimoji="0" lang="zh-CN" altLang="en-US" kern="1200" cap="none" spc="0" normalizeH="0" baseline="0" noProof="1">
                  <a:latin typeface="微软雅黑" panose="020B0503020204020204" pitchFamily="34" charset="-122"/>
                  <a:ea typeface="微软雅黑" panose="020B0503020204020204" pitchFamily="34" charset="-122"/>
                  <a:cs typeface="+mn-cs"/>
                </a:rPr>
                <a:t>对于直连路由，对应的硬件三层表项的“</a:t>
              </a:r>
              <a:r>
                <a:rPr kumimoji="0" lang="en-US" altLang="zh-CN" kern="1200" cap="none" spc="0" normalizeH="0" baseline="0" noProof="1">
                  <a:latin typeface="微软雅黑" panose="020B0503020204020204" pitchFamily="34" charset="-122"/>
                  <a:ea typeface="微软雅黑" panose="020B0503020204020204" pitchFamily="34" charset="-122"/>
                  <a:cs typeface="+mn-cs"/>
                </a:rPr>
                <a:t>to CPU”</a:t>
              </a:r>
              <a:r>
                <a:rPr kumimoji="0" lang="zh-CN" altLang="en-US" kern="1200" cap="none" spc="0" normalizeH="0" baseline="0" noProof="1">
                  <a:latin typeface="微软雅黑" panose="020B0503020204020204" pitchFamily="34" charset="-122"/>
                  <a:ea typeface="微软雅黑" panose="020B0503020204020204" pitchFamily="34" charset="-122"/>
                  <a:cs typeface="+mn-cs"/>
                </a:rPr>
                <a:t>标志位始终置</a:t>
              </a:r>
              <a:r>
                <a:rPr kumimoji="0" lang="en-US" altLang="zh-CN" kern="1200" cap="none" spc="0" normalizeH="0" baseline="0" noProof="1">
                  <a:latin typeface="微软雅黑" panose="020B0503020204020204" pitchFamily="34" charset="-122"/>
                  <a:ea typeface="微软雅黑" panose="020B0503020204020204" pitchFamily="34" charset="-122"/>
                  <a:cs typeface="+mn-cs"/>
                </a:rPr>
                <a:t>1</a:t>
              </a:r>
              <a:r>
                <a:rPr kumimoji="0" lang="zh-CN" altLang="en-US" kern="1200" cap="none" spc="0" normalizeH="0" baseline="0" noProof="1">
                  <a:latin typeface="微软雅黑" panose="020B0503020204020204" pitchFamily="34" charset="-122"/>
                  <a:ea typeface="微软雅黑" panose="020B0503020204020204" pitchFamily="34" charset="-122"/>
                  <a:cs typeface="+mn-cs"/>
                </a:rPr>
                <a:t>，报文的目的</a:t>
              </a:r>
              <a:r>
                <a:rPr kumimoji="0" lang="en-US" altLang="zh-CN" kern="1200" cap="none" spc="0" normalizeH="0" baseline="0" noProof="1">
                  <a:latin typeface="微软雅黑" panose="020B0503020204020204" pitchFamily="34" charset="-122"/>
                  <a:ea typeface="微软雅黑" panose="020B0503020204020204" pitchFamily="34" charset="-122"/>
                  <a:cs typeface="+mn-cs"/>
                </a:rPr>
                <a:t>IP</a:t>
              </a:r>
              <a:r>
                <a:rPr kumimoji="0" lang="zh-CN" altLang="en-US" kern="1200" cap="none" spc="0" normalizeH="0" baseline="0" noProof="1">
                  <a:latin typeface="微软雅黑" panose="020B0503020204020204" pitchFamily="34" charset="-122"/>
                  <a:ea typeface="微软雅黑" panose="020B0503020204020204" pitchFamily="34" charset="-122"/>
                  <a:cs typeface="+mn-cs"/>
                </a:rPr>
                <a:t>匹配这样的表项以后被送往</a:t>
              </a:r>
              <a:r>
                <a:rPr kumimoji="0" lang="en-US" altLang="zh-CN" kern="1200" cap="none" spc="0" normalizeH="0" baseline="0" noProof="1">
                  <a:latin typeface="微软雅黑" panose="020B0503020204020204" pitchFamily="34" charset="-122"/>
                  <a:ea typeface="微软雅黑" panose="020B0503020204020204" pitchFamily="34" charset="-122"/>
                  <a:cs typeface="+mn-cs"/>
                </a:rPr>
                <a:t>CPU</a:t>
              </a:r>
              <a:r>
                <a:rPr kumimoji="0" lang="zh-CN" altLang="en-US" kern="1200" cap="none" spc="0" normalizeH="0" baseline="0" noProof="1">
                  <a:latin typeface="微软雅黑" panose="020B0503020204020204" pitchFamily="34" charset="-122"/>
                  <a:ea typeface="微软雅黑" panose="020B0503020204020204" pitchFamily="34" charset="-122"/>
                  <a:cs typeface="+mn-cs"/>
                </a:rPr>
                <a:t>处理，</a:t>
              </a:r>
              <a:r>
                <a:rPr kumimoji="0" lang="en-US" altLang="zh-CN" kern="1200" cap="none" spc="0" normalizeH="0" baseline="0" noProof="1">
                  <a:latin typeface="微软雅黑" panose="020B0503020204020204" pitchFamily="34" charset="-122"/>
                  <a:ea typeface="微软雅黑" panose="020B0503020204020204" pitchFamily="34" charset="-122"/>
                  <a:cs typeface="+mn-cs"/>
                </a:rPr>
                <a:t>CPU</a:t>
              </a:r>
              <a:r>
                <a:rPr kumimoji="0" lang="zh-CN" altLang="en-US" kern="1200" cap="none" spc="0" normalizeH="0" baseline="0" noProof="1">
                  <a:latin typeface="微软雅黑" panose="020B0503020204020204" pitchFamily="34" charset="-122"/>
                  <a:ea typeface="微软雅黑" panose="020B0503020204020204" pitchFamily="34" charset="-122"/>
                  <a:cs typeface="+mn-cs"/>
                </a:rPr>
                <a:t>软件会在直连网段发送</a:t>
              </a:r>
              <a:r>
                <a:rPr kumimoji="0" lang="en-US" altLang="zh-CN" kern="1200" cap="none" spc="0" normalizeH="0" baseline="0" noProof="1">
                  <a:latin typeface="微软雅黑" panose="020B0503020204020204" pitchFamily="34" charset="-122"/>
                  <a:ea typeface="微软雅黑" panose="020B0503020204020204" pitchFamily="34" charset="-122"/>
                  <a:cs typeface="+mn-cs"/>
                </a:rPr>
                <a:t>ARP</a:t>
              </a:r>
              <a:r>
                <a:rPr kumimoji="0" lang="zh-CN" altLang="en-US" kern="1200" cap="none" spc="0" normalizeH="0" baseline="0" noProof="1">
                  <a:latin typeface="微软雅黑" panose="020B0503020204020204" pitchFamily="34" charset="-122"/>
                  <a:ea typeface="微软雅黑" panose="020B0503020204020204" pitchFamily="34" charset="-122"/>
                  <a:cs typeface="+mn-cs"/>
                </a:rPr>
                <a:t>请求，并将获取的</a:t>
              </a:r>
              <a:r>
                <a:rPr kumimoji="0" lang="en-US" altLang="zh-CN" kern="1200" cap="none" spc="0" normalizeH="0" baseline="0" noProof="1">
                  <a:latin typeface="微软雅黑" panose="020B0503020204020204" pitchFamily="34" charset="-122"/>
                  <a:ea typeface="微软雅黑" panose="020B0503020204020204" pitchFamily="34" charset="-122"/>
                  <a:cs typeface="+mn-cs"/>
                </a:rPr>
                <a:t>ARP</a:t>
              </a:r>
              <a:r>
                <a:rPr kumimoji="0" lang="zh-CN" altLang="en-US" kern="1200" cap="none" spc="0" normalizeH="0" baseline="0" noProof="1">
                  <a:latin typeface="微软雅黑" panose="020B0503020204020204" pitchFamily="34" charset="-122"/>
                  <a:ea typeface="微软雅黑" panose="020B0503020204020204" pitchFamily="34" charset="-122"/>
                  <a:cs typeface="+mn-cs"/>
                </a:rPr>
                <a:t>信息作为主机路由添加到硬件表项中（主机路由对应的“</a:t>
              </a:r>
              <a:r>
                <a:rPr kumimoji="0" lang="en-US" altLang="zh-CN" kern="1200" cap="none" spc="0" normalizeH="0" baseline="0" noProof="1">
                  <a:latin typeface="微软雅黑" panose="020B0503020204020204" pitchFamily="34" charset="-122"/>
                  <a:ea typeface="微软雅黑" panose="020B0503020204020204" pitchFamily="34" charset="-122"/>
                  <a:cs typeface="+mn-cs"/>
                </a:rPr>
                <a:t>to CPU”</a:t>
              </a:r>
              <a:r>
                <a:rPr kumimoji="0" lang="zh-CN" altLang="en-US" kern="1200" cap="none" spc="0" normalizeH="0" baseline="0" noProof="1">
                  <a:latin typeface="微软雅黑" panose="020B0503020204020204" pitchFamily="34" charset="-122"/>
                  <a:ea typeface="微软雅黑" panose="020B0503020204020204" pitchFamily="34" charset="-122"/>
                  <a:cs typeface="+mn-cs"/>
                </a:rPr>
                <a:t>标志位置</a:t>
              </a:r>
              <a:r>
                <a:rPr kumimoji="0" lang="en-US" altLang="zh-CN" kern="1200" cap="none" spc="0" normalizeH="0" baseline="0" noProof="1">
                  <a:latin typeface="微软雅黑" panose="020B0503020204020204" pitchFamily="34" charset="-122"/>
                  <a:ea typeface="微软雅黑" panose="020B0503020204020204" pitchFamily="34" charset="-122"/>
                  <a:cs typeface="+mn-cs"/>
                </a:rPr>
                <a:t>0</a:t>
              </a:r>
              <a:r>
                <a:rPr kumimoji="0" lang="zh-CN" altLang="en-US" kern="1200" cap="none" spc="0" normalizeH="0" baseline="0" noProof="1">
                  <a:latin typeface="微软雅黑" panose="020B0503020204020204" pitchFamily="34" charset="-122"/>
                  <a:ea typeface="微软雅黑" panose="020B0503020204020204" pitchFamily="34" charset="-122"/>
                  <a:cs typeface="+mn-cs"/>
                </a:rPr>
                <a:t>），这样后续的同样目的</a:t>
              </a:r>
              <a:r>
                <a:rPr kumimoji="0" lang="en-US" altLang="zh-CN" kern="1200" cap="none" spc="0" normalizeH="0" baseline="0" noProof="1">
                  <a:latin typeface="微软雅黑" panose="020B0503020204020204" pitchFamily="34" charset="-122"/>
                  <a:ea typeface="微软雅黑" panose="020B0503020204020204" pitchFamily="34" charset="-122"/>
                  <a:cs typeface="+mn-cs"/>
                </a:rPr>
                <a:t>IP</a:t>
              </a:r>
              <a:r>
                <a:rPr kumimoji="0" lang="zh-CN" altLang="en-US" kern="1200" cap="none" spc="0" normalizeH="0" baseline="0" noProof="1">
                  <a:latin typeface="微软雅黑" panose="020B0503020204020204" pitchFamily="34" charset="-122"/>
                  <a:ea typeface="微软雅黑" panose="020B0503020204020204" pitchFamily="34" charset="-122"/>
                  <a:cs typeface="+mn-cs"/>
                </a:rPr>
                <a:t>的报文就直接通过新添的硬件表项转发了；</a:t>
              </a:r>
              <a:endParaRPr kumimoji="0" lang="en-US" altLang="zh-CN" kern="1200" cap="none" spc="0" normalizeH="0" baseline="0" noProof="1">
                <a:latin typeface="微软雅黑" panose="020B0503020204020204" pitchFamily="34" charset="-122"/>
                <a:ea typeface="微软雅黑" panose="020B0503020204020204" pitchFamily="34" charset="-122"/>
                <a:cs typeface="+mn-cs"/>
              </a:endParaRPr>
            </a:p>
            <a:p>
              <a:pPr marR="0" defTabSz="802005" eaLnBrk="1" hangingPunct="1">
                <a:spcBef>
                  <a:spcPct val="20000"/>
                </a:spcBef>
                <a:buClrTx/>
                <a:buSzTx/>
                <a:buFontTx/>
                <a:buNone/>
                <a:defRPr/>
              </a:pPr>
              <a:endParaRPr kumimoji="0" lang="en-US" altLang="zh-CN" kern="1200" cap="none" spc="0" normalizeH="0" baseline="0" noProof="1">
                <a:latin typeface="微软雅黑" panose="020B0503020204020204" pitchFamily="34" charset="-122"/>
                <a:ea typeface="微软雅黑" panose="020B0503020204020204" pitchFamily="34" charset="-122"/>
                <a:cs typeface="+mn-cs"/>
              </a:endParaRPr>
            </a:p>
            <a:p>
              <a:pPr marR="0" defTabSz="802005" eaLnBrk="1" hangingPunct="1">
                <a:spcBef>
                  <a:spcPct val="20000"/>
                </a:spcBef>
                <a:buClrTx/>
                <a:buSzTx/>
                <a:buFontTx/>
                <a:buNone/>
                <a:defRPr/>
              </a:pPr>
              <a:r>
                <a:rPr kumimoji="0" lang="zh-CN" altLang="en-US" kern="1200" cap="none" spc="0" normalizeH="0" baseline="0" noProof="1">
                  <a:latin typeface="微软雅黑" panose="020B0503020204020204" pitchFamily="34" charset="-122"/>
                  <a:ea typeface="微软雅黑" panose="020B0503020204020204" pitchFamily="34" charset="-122"/>
                  <a:cs typeface="+mn-cs"/>
                </a:rPr>
                <a:t>对于非直连路由，当下一跳地址的对应</a:t>
              </a:r>
              <a:r>
                <a:rPr kumimoji="0" lang="en-US" altLang="zh-CN" kern="1200" cap="none" spc="0" normalizeH="0" baseline="0" noProof="1">
                  <a:latin typeface="微软雅黑" panose="020B0503020204020204" pitchFamily="34" charset="-122"/>
                  <a:ea typeface="微软雅黑" panose="020B0503020204020204" pitchFamily="34" charset="-122"/>
                  <a:cs typeface="+mn-cs"/>
                </a:rPr>
                <a:t>ARP</a:t>
              </a:r>
              <a:r>
                <a:rPr kumimoji="0" lang="zh-CN" altLang="en-US" kern="1200" cap="none" spc="0" normalizeH="0" baseline="0" noProof="1">
                  <a:latin typeface="微软雅黑" panose="020B0503020204020204" pitchFamily="34" charset="-122"/>
                  <a:ea typeface="微软雅黑" panose="020B0503020204020204" pitchFamily="34" charset="-122"/>
                  <a:cs typeface="+mn-cs"/>
                </a:rPr>
                <a:t>信息还未获得时，对应的硬件三层表项的“</a:t>
              </a:r>
              <a:r>
                <a:rPr kumimoji="0" lang="en-US" altLang="zh-CN" kern="1200" cap="none" spc="0" normalizeH="0" baseline="0" noProof="1">
                  <a:latin typeface="微软雅黑" panose="020B0503020204020204" pitchFamily="34" charset="-122"/>
                  <a:ea typeface="微软雅黑" panose="020B0503020204020204" pitchFamily="34" charset="-122"/>
                  <a:cs typeface="+mn-cs"/>
                </a:rPr>
                <a:t>to CPU”</a:t>
              </a:r>
              <a:r>
                <a:rPr kumimoji="0" lang="zh-CN" altLang="en-US" kern="1200" cap="none" spc="0" normalizeH="0" baseline="0" noProof="1">
                  <a:latin typeface="微软雅黑" panose="020B0503020204020204" pitchFamily="34" charset="-122"/>
                  <a:ea typeface="微软雅黑" panose="020B0503020204020204" pitchFamily="34" charset="-122"/>
                  <a:cs typeface="+mn-cs"/>
                </a:rPr>
                <a:t>标志位置</a:t>
              </a:r>
              <a:r>
                <a:rPr kumimoji="0" lang="en-US" altLang="zh-CN" kern="1200" cap="none" spc="0" normalizeH="0" baseline="0" noProof="1">
                  <a:latin typeface="微软雅黑" panose="020B0503020204020204" pitchFamily="34" charset="-122"/>
                  <a:ea typeface="微软雅黑" panose="020B0503020204020204" pitchFamily="34" charset="-122"/>
                  <a:cs typeface="+mn-cs"/>
                </a:rPr>
                <a:t>1</a:t>
              </a:r>
              <a:r>
                <a:rPr kumimoji="0" lang="zh-CN" altLang="en-US" kern="1200" cap="none" spc="0" normalizeH="0" baseline="0" noProof="1">
                  <a:latin typeface="微软雅黑" panose="020B0503020204020204" pitchFamily="34" charset="-122"/>
                  <a:ea typeface="微软雅黑" panose="020B0503020204020204" pitchFamily="34" charset="-122"/>
                  <a:cs typeface="+mn-cs"/>
                </a:rPr>
                <a:t>，报文的目的</a:t>
              </a:r>
              <a:r>
                <a:rPr kumimoji="0" lang="en-US" altLang="zh-CN" kern="1200" cap="none" spc="0" normalizeH="0" baseline="0" noProof="1">
                  <a:latin typeface="微软雅黑" panose="020B0503020204020204" pitchFamily="34" charset="-122"/>
                  <a:ea typeface="微软雅黑" panose="020B0503020204020204" pitchFamily="34" charset="-122"/>
                  <a:cs typeface="+mn-cs"/>
                </a:rPr>
                <a:t>IP</a:t>
              </a:r>
              <a:r>
                <a:rPr kumimoji="0" lang="zh-CN" altLang="en-US" kern="1200" cap="none" spc="0" normalizeH="0" baseline="0" noProof="1">
                  <a:latin typeface="微软雅黑" panose="020B0503020204020204" pitchFamily="34" charset="-122"/>
                  <a:ea typeface="微软雅黑" panose="020B0503020204020204" pitchFamily="34" charset="-122"/>
                  <a:cs typeface="+mn-cs"/>
                </a:rPr>
                <a:t>匹配这样的表项以后被送往</a:t>
              </a:r>
              <a:r>
                <a:rPr kumimoji="0" lang="en-US" altLang="zh-CN" kern="1200" cap="none" spc="0" normalizeH="0" baseline="0" noProof="1">
                  <a:latin typeface="微软雅黑" panose="020B0503020204020204" pitchFamily="34" charset="-122"/>
                  <a:ea typeface="微软雅黑" panose="020B0503020204020204" pitchFamily="34" charset="-122"/>
                  <a:cs typeface="+mn-cs"/>
                </a:rPr>
                <a:t>CPU</a:t>
              </a:r>
              <a:r>
                <a:rPr kumimoji="0" lang="zh-CN" altLang="en-US" kern="1200" cap="none" spc="0" normalizeH="0" baseline="0" noProof="1">
                  <a:latin typeface="微软雅黑" panose="020B0503020204020204" pitchFamily="34" charset="-122"/>
                  <a:ea typeface="微软雅黑" panose="020B0503020204020204" pitchFamily="34" charset="-122"/>
                  <a:cs typeface="+mn-cs"/>
                </a:rPr>
                <a:t>处理，</a:t>
              </a:r>
              <a:r>
                <a:rPr kumimoji="0" lang="en-US" altLang="zh-CN" kern="1200" cap="none" spc="0" normalizeH="0" baseline="0" noProof="1">
                  <a:latin typeface="微软雅黑" panose="020B0503020204020204" pitchFamily="34" charset="-122"/>
                  <a:ea typeface="微软雅黑" panose="020B0503020204020204" pitchFamily="34" charset="-122"/>
                  <a:cs typeface="+mn-cs"/>
                </a:rPr>
                <a:t>CPU</a:t>
              </a:r>
              <a:r>
                <a:rPr kumimoji="0" lang="zh-CN" altLang="en-US" kern="1200" cap="none" spc="0" normalizeH="0" baseline="0" noProof="1">
                  <a:latin typeface="微软雅黑" panose="020B0503020204020204" pitchFamily="34" charset="-122"/>
                  <a:ea typeface="微软雅黑" panose="020B0503020204020204" pitchFamily="34" charset="-122"/>
                  <a:cs typeface="+mn-cs"/>
                </a:rPr>
                <a:t>软件会在下一跳地址对应的直连网段发送</a:t>
              </a:r>
              <a:r>
                <a:rPr kumimoji="0" lang="en-US" altLang="zh-CN" kern="1200" cap="none" spc="0" normalizeH="0" baseline="0" noProof="1">
                  <a:latin typeface="微软雅黑" panose="020B0503020204020204" pitchFamily="34" charset="-122"/>
                  <a:ea typeface="微软雅黑" panose="020B0503020204020204" pitchFamily="34" charset="-122"/>
                  <a:cs typeface="+mn-cs"/>
                </a:rPr>
                <a:t>ARP</a:t>
              </a:r>
              <a:r>
                <a:rPr kumimoji="0" lang="zh-CN" altLang="en-US" kern="1200" cap="none" spc="0" normalizeH="0" baseline="0" noProof="1">
                  <a:latin typeface="微软雅黑" panose="020B0503020204020204" pitchFamily="34" charset="-122"/>
                  <a:ea typeface="微软雅黑" panose="020B0503020204020204" pitchFamily="34" charset="-122"/>
                  <a:cs typeface="+mn-cs"/>
                </a:rPr>
                <a:t>请求，并使用获取的</a:t>
              </a:r>
              <a:r>
                <a:rPr kumimoji="0" lang="en-US" altLang="zh-CN" kern="1200" cap="none" spc="0" normalizeH="0" baseline="0" noProof="1">
                  <a:latin typeface="微软雅黑" panose="020B0503020204020204" pitchFamily="34" charset="-122"/>
                  <a:ea typeface="微软雅黑" panose="020B0503020204020204" pitchFamily="34" charset="-122"/>
                  <a:cs typeface="+mn-cs"/>
                </a:rPr>
                <a:t>ARP</a:t>
              </a:r>
              <a:r>
                <a:rPr kumimoji="0" lang="zh-CN" altLang="en-US" kern="1200" cap="none" spc="0" normalizeH="0" baseline="0" noProof="1">
                  <a:latin typeface="微软雅黑" panose="020B0503020204020204" pitchFamily="34" charset="-122"/>
                  <a:ea typeface="微软雅黑" panose="020B0503020204020204" pitchFamily="34" charset="-122"/>
                  <a:cs typeface="+mn-cs"/>
                </a:rPr>
                <a:t>信息中的下一跳</a:t>
              </a:r>
              <a:r>
                <a:rPr kumimoji="0" lang="en-US" altLang="zh-CN" kern="1200" cap="none" spc="0" normalizeH="0" baseline="0" noProof="1">
                  <a:latin typeface="微软雅黑" panose="020B0503020204020204" pitchFamily="34" charset="-122"/>
                  <a:ea typeface="微软雅黑" panose="020B0503020204020204" pitchFamily="34" charset="-122"/>
                  <a:cs typeface="+mn-cs"/>
                </a:rPr>
                <a:t>MAC</a:t>
              </a:r>
              <a:r>
                <a:rPr kumimoji="0" lang="zh-CN" altLang="en-US" kern="1200" cap="none" spc="0" normalizeH="0" baseline="0" noProof="1">
                  <a:latin typeface="微软雅黑" panose="020B0503020204020204" pitchFamily="34" charset="-122"/>
                  <a:ea typeface="微软雅黑" panose="020B0503020204020204" pitchFamily="34" charset="-122"/>
                  <a:cs typeface="+mn-cs"/>
                </a:rPr>
                <a:t>、出口</a:t>
              </a:r>
              <a:r>
                <a:rPr kumimoji="0" lang="en-US" altLang="zh-CN" kern="1200" cap="none" spc="0" normalizeH="0" baseline="0" noProof="1">
                  <a:latin typeface="微软雅黑" panose="020B0503020204020204" pitchFamily="34" charset="-122"/>
                  <a:ea typeface="微软雅黑" panose="020B0503020204020204" pitchFamily="34" charset="-122"/>
                  <a:cs typeface="+mn-cs"/>
                </a:rPr>
                <a:t>VLAN</a:t>
              </a:r>
              <a:r>
                <a:rPr kumimoji="0" lang="zh-CN" altLang="en-US" kern="1200" cap="none" spc="0" normalizeH="0" baseline="0" noProof="1">
                  <a:latin typeface="微软雅黑" panose="020B0503020204020204" pitchFamily="34" charset="-122"/>
                  <a:ea typeface="微软雅黑" panose="020B0503020204020204" pitchFamily="34" charset="-122"/>
                  <a:cs typeface="+mn-cs"/>
                </a:rPr>
                <a:t>等信息更新对应的硬件三层表项，然后将其“</a:t>
              </a:r>
              <a:r>
                <a:rPr kumimoji="0" lang="en-US" altLang="zh-CN" kern="1200" cap="none" spc="0" normalizeH="0" baseline="0" noProof="1">
                  <a:latin typeface="微软雅黑" panose="020B0503020204020204" pitchFamily="34" charset="-122"/>
                  <a:ea typeface="微软雅黑" panose="020B0503020204020204" pitchFamily="34" charset="-122"/>
                  <a:cs typeface="+mn-cs"/>
                </a:rPr>
                <a:t>to CPU”</a:t>
              </a:r>
              <a:r>
                <a:rPr kumimoji="0" lang="zh-CN" altLang="en-US" kern="1200" cap="none" spc="0" normalizeH="0" baseline="0" noProof="1">
                  <a:latin typeface="微软雅黑" panose="020B0503020204020204" pitchFamily="34" charset="-122"/>
                  <a:ea typeface="微软雅黑" panose="020B0503020204020204" pitchFamily="34" charset="-122"/>
                  <a:cs typeface="+mn-cs"/>
                </a:rPr>
                <a:t>标志位置</a:t>
              </a:r>
              <a:r>
                <a:rPr kumimoji="0" lang="en-US" altLang="zh-CN" kern="1200" cap="none" spc="0" normalizeH="0" baseline="0" noProof="1">
                  <a:latin typeface="微软雅黑" panose="020B0503020204020204" pitchFamily="34" charset="-122"/>
                  <a:ea typeface="微软雅黑" panose="020B0503020204020204" pitchFamily="34" charset="-122"/>
                  <a:cs typeface="+mn-cs"/>
                </a:rPr>
                <a:t>0</a:t>
              </a:r>
              <a:r>
                <a:rPr kumimoji="0" lang="zh-CN" altLang="en-US" kern="1200" cap="none" spc="0" normalizeH="0" baseline="0" noProof="1">
                  <a:latin typeface="微软雅黑" panose="020B0503020204020204" pitchFamily="34" charset="-122"/>
                  <a:ea typeface="微软雅黑" panose="020B0503020204020204" pitchFamily="34" charset="-122"/>
                  <a:cs typeface="+mn-cs"/>
                </a:rPr>
                <a:t>，这样后续的目的</a:t>
              </a:r>
              <a:r>
                <a:rPr kumimoji="0" lang="en-US" altLang="zh-CN" kern="1200" cap="none" spc="0" normalizeH="0" baseline="0" noProof="1">
                  <a:latin typeface="微软雅黑" panose="020B0503020204020204" pitchFamily="34" charset="-122"/>
                  <a:ea typeface="微软雅黑" panose="020B0503020204020204" pitchFamily="34" charset="-122"/>
                  <a:cs typeface="+mn-cs"/>
                </a:rPr>
                <a:t>IP</a:t>
              </a:r>
              <a:r>
                <a:rPr kumimoji="0" lang="zh-CN" altLang="en-US" kern="1200" cap="none" spc="0" normalizeH="0" baseline="0" noProof="1">
                  <a:latin typeface="微软雅黑" panose="020B0503020204020204" pitchFamily="34" charset="-122"/>
                  <a:ea typeface="微软雅黑" panose="020B0503020204020204" pitchFamily="34" charset="-122"/>
                  <a:cs typeface="+mn-cs"/>
                </a:rPr>
                <a:t>匹配该非直连路由的报文就能够直接通过修改后的硬件表项转发了。</a:t>
              </a:r>
              <a:endParaRPr kumimoji="0" lang="zh-CN" altLang="en-US" kern="1200" cap="none" spc="0" normalizeH="0" baseline="0" noProof="1">
                <a:latin typeface="微软雅黑" panose="020B0503020204020204" pitchFamily="34" charset="-122"/>
                <a:ea typeface="微软雅黑" panose="020B0503020204020204" pitchFamily="34" charset="-122"/>
                <a:cs typeface="+mn-cs"/>
              </a:endParaRPr>
            </a:p>
            <a:p>
              <a:pPr marR="0" defTabSz="802005" eaLnBrk="1" hangingPunct="1">
                <a:spcBef>
                  <a:spcPct val="20000"/>
                </a:spcBef>
                <a:buClrTx/>
                <a:buSzTx/>
                <a:buFontTx/>
                <a:buNone/>
                <a:defRPr/>
              </a:pPr>
              <a:endParaRPr kumimoji="0" lang="en-US" sz="14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endParaRPr>
            </a:p>
          </p:txBody>
        </p:sp>
        <p:grpSp>
          <p:nvGrpSpPr>
            <p:cNvPr id="46085" name="Gruppe 291"/>
            <p:cNvGrpSpPr/>
            <p:nvPr/>
          </p:nvGrpSpPr>
          <p:grpSpPr>
            <a:xfrm>
              <a:off x="5971153" y="1841525"/>
              <a:ext cx="1183082" cy="1982780"/>
              <a:chOff x="508539" y="-1241644"/>
              <a:chExt cx="2571919" cy="4310312"/>
            </a:xfrm>
          </p:grpSpPr>
          <p:grpSp>
            <p:nvGrpSpPr>
              <p:cNvPr id="8" name="Gruppe 111"/>
              <p:cNvGrpSpPr/>
              <p:nvPr/>
            </p:nvGrpSpPr>
            <p:grpSpPr>
              <a:xfrm>
                <a:off x="832526" y="-1241644"/>
                <a:ext cx="912318" cy="2320713"/>
                <a:chOff x="3527425" y="3451225"/>
                <a:chExt cx="254000" cy="646113"/>
              </a:xfrm>
              <a:solidFill>
                <a:schemeClr val="tx1"/>
              </a:solidFill>
            </p:grpSpPr>
            <p:sp>
              <p:nvSpPr>
                <p:cNvPr id="40" name="Freeform 281"/>
                <p:cNvSpPr/>
                <p:nvPr/>
              </p:nvSpPr>
              <p:spPr bwMode="auto">
                <a:xfrm>
                  <a:off x="3629025" y="34512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 name="Freeform 282"/>
                <p:cNvSpPr/>
                <p:nvPr/>
              </p:nvSpPr>
              <p:spPr bwMode="auto">
                <a:xfrm>
                  <a:off x="3629025" y="3511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2" name="Freeform 283"/>
                <p:cNvSpPr/>
                <p:nvPr/>
              </p:nvSpPr>
              <p:spPr bwMode="auto">
                <a:xfrm>
                  <a:off x="3629025" y="351155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3" name="Rectangle 284"/>
                <p:cNvSpPr>
                  <a:spLocks noChangeArrowheads="1"/>
                </p:cNvSpPr>
                <p:nvPr/>
              </p:nvSpPr>
              <p:spPr bwMode="auto">
                <a:xfrm>
                  <a:off x="3629025" y="352107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4" name="Freeform 285"/>
                <p:cNvSpPr/>
                <p:nvPr/>
              </p:nvSpPr>
              <p:spPr bwMode="auto">
                <a:xfrm>
                  <a:off x="3608388" y="353218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5" name="Freeform 286"/>
                <p:cNvSpPr/>
                <p:nvPr/>
              </p:nvSpPr>
              <p:spPr bwMode="auto">
                <a:xfrm>
                  <a:off x="3629025" y="3532188"/>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6" name="Freeform 287"/>
                <p:cNvSpPr/>
                <p:nvPr/>
              </p:nvSpPr>
              <p:spPr bwMode="auto">
                <a:xfrm>
                  <a:off x="3648075" y="3551238"/>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7" name="Rectangle 290"/>
                <p:cNvSpPr>
                  <a:spLocks noChangeArrowheads="1"/>
                </p:cNvSpPr>
                <p:nvPr/>
              </p:nvSpPr>
              <p:spPr bwMode="auto">
                <a:xfrm>
                  <a:off x="3648075" y="38338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8" name="Freeform 291"/>
                <p:cNvSpPr/>
                <p:nvPr/>
              </p:nvSpPr>
              <p:spPr bwMode="auto">
                <a:xfrm>
                  <a:off x="3659188" y="3833813"/>
                  <a:ext cx="1587" cy="11112"/>
                </a:xfrm>
                <a:custGeom>
                  <a:avLst/>
                  <a:gdLst>
                    <a:gd name="T0" fmla="*/ 0 w 1588"/>
                    <a:gd name="T1" fmla="*/ 11112 h 7"/>
                    <a:gd name="T2" fmla="*/ 0 w 1588"/>
                    <a:gd name="T3" fmla="*/ 11112 h 7"/>
                    <a:gd name="T4" fmla="*/ 0 w 1588"/>
                    <a:gd name="T5" fmla="*/ 0 h 7"/>
                    <a:gd name="T6" fmla="*/ 0 w 1588"/>
                    <a:gd name="T7" fmla="*/ 11112 h 7"/>
                    <a:gd name="T8" fmla="*/ 0 w 1588"/>
                    <a:gd name="T9" fmla="*/ 11112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9" name="Rectangle 292"/>
                <p:cNvSpPr>
                  <a:spLocks noChangeArrowheads="1"/>
                </p:cNvSpPr>
                <p:nvPr/>
              </p:nvSpPr>
              <p:spPr bwMode="auto">
                <a:xfrm>
                  <a:off x="3538538" y="384492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0" name="Rectangle 293"/>
                <p:cNvSpPr>
                  <a:spLocks noChangeArrowheads="1"/>
                </p:cNvSpPr>
                <p:nvPr/>
              </p:nvSpPr>
              <p:spPr bwMode="auto">
                <a:xfrm>
                  <a:off x="3659188" y="384492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 name="Freeform 294"/>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 name="Freeform 295"/>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3" name="Rectangle 296"/>
                <p:cNvSpPr>
                  <a:spLocks noChangeArrowheads="1"/>
                </p:cNvSpPr>
                <p:nvPr/>
              </p:nvSpPr>
              <p:spPr bwMode="auto">
                <a:xfrm>
                  <a:off x="3659188"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4" name="Freeform 297"/>
                <p:cNvSpPr/>
                <p:nvPr/>
              </p:nvSpPr>
              <p:spPr bwMode="auto">
                <a:xfrm>
                  <a:off x="3638550" y="39147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5" name="Rectangle 298"/>
                <p:cNvSpPr>
                  <a:spLocks noChangeArrowheads="1"/>
                </p:cNvSpPr>
                <p:nvPr/>
              </p:nvSpPr>
              <p:spPr bwMode="auto">
                <a:xfrm>
                  <a:off x="3668713"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6" name="Freeform 299"/>
                <p:cNvSpPr/>
                <p:nvPr/>
              </p:nvSpPr>
              <p:spPr bwMode="auto">
                <a:xfrm>
                  <a:off x="367982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7" name="Rectangle 300"/>
                <p:cNvSpPr>
                  <a:spLocks noChangeArrowheads="1"/>
                </p:cNvSpPr>
                <p:nvPr/>
              </p:nvSpPr>
              <p:spPr bwMode="auto">
                <a:xfrm>
                  <a:off x="3709988"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8" name="Freeform 301"/>
                <p:cNvSpPr/>
                <p:nvPr/>
              </p:nvSpPr>
              <p:spPr bwMode="auto">
                <a:xfrm>
                  <a:off x="3587750" y="3914775"/>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30163 h 19"/>
                    <a:gd name="T10" fmla="*/ 0 w 1588"/>
                    <a:gd name="T11" fmla="*/ 30163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9" name="Freeform 302"/>
                <p:cNvSpPr/>
                <p:nvPr/>
              </p:nvSpPr>
              <p:spPr bwMode="auto">
                <a:xfrm>
                  <a:off x="369887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0" name="Freeform 303"/>
                <p:cNvSpPr/>
                <p:nvPr/>
              </p:nvSpPr>
              <p:spPr bwMode="auto">
                <a:xfrm>
                  <a:off x="3587750" y="39243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11113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2" name="Freeform 305"/>
                <p:cNvSpPr/>
                <p:nvPr/>
              </p:nvSpPr>
              <p:spPr bwMode="auto">
                <a:xfrm>
                  <a:off x="3578225" y="3924300"/>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20638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4" name="Rectangle 307"/>
                <p:cNvSpPr>
                  <a:spLocks noChangeArrowheads="1"/>
                </p:cNvSpPr>
                <p:nvPr/>
              </p:nvSpPr>
              <p:spPr bwMode="auto">
                <a:xfrm>
                  <a:off x="3648075" y="39354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5" name="Rectangle 308"/>
                <p:cNvSpPr>
                  <a:spLocks noChangeArrowheads="1"/>
                </p:cNvSpPr>
                <p:nvPr/>
              </p:nvSpPr>
              <p:spPr bwMode="auto">
                <a:xfrm>
                  <a:off x="3648075" y="39354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6" name="Freeform 309"/>
                <p:cNvSpPr/>
                <p:nvPr/>
              </p:nvSpPr>
              <p:spPr bwMode="auto">
                <a:xfrm>
                  <a:off x="3557588" y="3944938"/>
                  <a:ext cx="1587" cy="9525"/>
                </a:xfrm>
                <a:custGeom>
                  <a:avLst/>
                  <a:gdLst>
                    <a:gd name="T0" fmla="*/ 0 w 1588"/>
                    <a:gd name="T1" fmla="*/ 0 h 6"/>
                    <a:gd name="T2" fmla="*/ 0 w 1588"/>
                    <a:gd name="T3" fmla="*/ 0 h 6"/>
                    <a:gd name="T4" fmla="*/ 0 w 1588"/>
                    <a:gd name="T5" fmla="*/ 0 h 6"/>
                    <a:gd name="T6" fmla="*/ 0 w 1588"/>
                    <a:gd name="T7" fmla="*/ 0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7" name="Freeform 310"/>
                <p:cNvSpPr/>
                <p:nvPr/>
              </p:nvSpPr>
              <p:spPr bwMode="auto">
                <a:xfrm>
                  <a:off x="3557588" y="39544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8" name="Freeform 311"/>
                <p:cNvSpPr/>
                <p:nvPr/>
              </p:nvSpPr>
              <p:spPr bwMode="auto">
                <a:xfrm>
                  <a:off x="3557588" y="3954463"/>
                  <a:ext cx="11112" cy="11112"/>
                </a:xfrm>
                <a:custGeom>
                  <a:avLst/>
                  <a:gdLst>
                    <a:gd name="T0" fmla="*/ 11112 w 7"/>
                    <a:gd name="T1" fmla="*/ 0 h 7"/>
                    <a:gd name="T2" fmla="*/ 11112 w 7"/>
                    <a:gd name="T3" fmla="*/ 0 h 7"/>
                    <a:gd name="T4" fmla="*/ 0 w 7"/>
                    <a:gd name="T5" fmla="*/ 0 h 7"/>
                    <a:gd name="T6" fmla="*/ 0 w 7"/>
                    <a:gd name="T7" fmla="*/ 11112 h 7"/>
                    <a:gd name="T8" fmla="*/ 0 w 7"/>
                    <a:gd name="T9" fmla="*/ 11112 h 7"/>
                    <a:gd name="T10" fmla="*/ 11112 w 7"/>
                    <a:gd name="T11" fmla="*/ 11112 h 7"/>
                    <a:gd name="T12" fmla="*/ 11112 w 7"/>
                    <a:gd name="T13" fmla="*/ 0 h 7"/>
                    <a:gd name="T14" fmla="*/ 11112 w 7"/>
                    <a:gd name="T15" fmla="*/ 0 h 7"/>
                    <a:gd name="T16" fmla="*/ 11112 w 7"/>
                    <a:gd name="T17" fmla="*/ 0 h 7"/>
                    <a:gd name="T18" fmla="*/ 11112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7" y="0"/>
                      </a:moveTo>
                      <a:lnTo>
                        <a:pt x="7" y="0"/>
                      </a:lnTo>
                      <a:lnTo>
                        <a:pt x="0" y="0"/>
                      </a:lnTo>
                      <a:lnTo>
                        <a:pt x="0" y="7"/>
                      </a:lnTo>
                      <a:lnTo>
                        <a:pt x="7" y="7"/>
                      </a:lnTo>
                      <a:lnTo>
                        <a:pt x="7"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9" name="Freeform 312"/>
                <p:cNvSpPr/>
                <p:nvPr/>
              </p:nvSpPr>
              <p:spPr bwMode="auto">
                <a:xfrm>
                  <a:off x="3587750" y="3954463"/>
                  <a:ext cx="1588" cy="20637"/>
                </a:xfrm>
                <a:custGeom>
                  <a:avLst/>
                  <a:gdLst>
                    <a:gd name="T0" fmla="*/ 0 w 1588"/>
                    <a:gd name="T1" fmla="*/ 20637 h 13"/>
                    <a:gd name="T2" fmla="*/ 0 w 1588"/>
                    <a:gd name="T3" fmla="*/ 20637 h 13"/>
                    <a:gd name="T4" fmla="*/ 0 w 1588"/>
                    <a:gd name="T5" fmla="*/ 11112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0" name="Freeform 313"/>
                <p:cNvSpPr/>
                <p:nvPr/>
              </p:nvSpPr>
              <p:spPr bwMode="auto">
                <a:xfrm>
                  <a:off x="3587750" y="3954463"/>
                  <a:ext cx="1588" cy="30162"/>
                </a:xfrm>
                <a:custGeom>
                  <a:avLst/>
                  <a:gdLst>
                    <a:gd name="T0" fmla="*/ 0 w 1588"/>
                    <a:gd name="T1" fmla="*/ 30162 h 19"/>
                    <a:gd name="T2" fmla="*/ 0 w 1588"/>
                    <a:gd name="T3" fmla="*/ 30162 h 19"/>
                    <a:gd name="T4" fmla="*/ 0 w 1588"/>
                    <a:gd name="T5" fmla="*/ 11112 h 19"/>
                    <a:gd name="T6" fmla="*/ 0 w 1588"/>
                    <a:gd name="T7" fmla="*/ 0 h 19"/>
                    <a:gd name="T8" fmla="*/ 0 w 1588"/>
                    <a:gd name="T9" fmla="*/ 0 h 19"/>
                    <a:gd name="T10" fmla="*/ 0 w 1588"/>
                    <a:gd name="T11" fmla="*/ 30162 h 19"/>
                    <a:gd name="T12" fmla="*/ 0 w 1588"/>
                    <a:gd name="T13" fmla="*/ 30162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 name="Freeform 314"/>
                <p:cNvSpPr/>
                <p:nvPr/>
              </p:nvSpPr>
              <p:spPr bwMode="auto">
                <a:xfrm>
                  <a:off x="3578225" y="3965575"/>
                  <a:ext cx="1588" cy="19050"/>
                </a:xfrm>
                <a:custGeom>
                  <a:avLst/>
                  <a:gdLst>
                    <a:gd name="T0" fmla="*/ 0 w 1588"/>
                    <a:gd name="T1" fmla="*/ 0 h 12"/>
                    <a:gd name="T2" fmla="*/ 0 w 1588"/>
                    <a:gd name="T3" fmla="*/ 0 h 12"/>
                    <a:gd name="T4" fmla="*/ 0 w 1588"/>
                    <a:gd name="T5" fmla="*/ 9525 h 12"/>
                    <a:gd name="T6" fmla="*/ 0 w 1588"/>
                    <a:gd name="T7" fmla="*/ 19050 h 12"/>
                    <a:gd name="T8" fmla="*/ 0 w 1588"/>
                    <a:gd name="T9" fmla="*/ 19050 h 12"/>
                    <a:gd name="T10" fmla="*/ 0 w 1588"/>
                    <a:gd name="T11" fmla="*/ 9525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2" name="Freeform 315"/>
                <p:cNvSpPr/>
                <p:nvPr/>
              </p:nvSpPr>
              <p:spPr bwMode="auto">
                <a:xfrm>
                  <a:off x="3568700" y="3965575"/>
                  <a:ext cx="9525" cy="19050"/>
                </a:xfrm>
                <a:custGeom>
                  <a:avLst/>
                  <a:gdLst>
                    <a:gd name="T0" fmla="*/ 9525 w 6"/>
                    <a:gd name="T1" fmla="*/ 19050 h 12"/>
                    <a:gd name="T2" fmla="*/ 9525 w 6"/>
                    <a:gd name="T3" fmla="*/ 19050 h 12"/>
                    <a:gd name="T4" fmla="*/ 0 w 6"/>
                    <a:gd name="T5" fmla="*/ 0 h 12"/>
                    <a:gd name="T6" fmla="*/ 0 w 6"/>
                    <a:gd name="T7" fmla="*/ 0 h 12"/>
                    <a:gd name="T8" fmla="*/ 9525 w 6"/>
                    <a:gd name="T9" fmla="*/ 19050 h 12"/>
                    <a:gd name="T10" fmla="*/ 9525 w 6"/>
                    <a:gd name="T11" fmla="*/ 19050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6" y="12"/>
                      </a:moveTo>
                      <a:lnTo>
                        <a:pt x="6" y="12"/>
                      </a:lnTo>
                      <a:lnTo>
                        <a:pt x="0" y="0"/>
                      </a:lnTo>
                      <a:lnTo>
                        <a:pt x="6" y="12"/>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 name="Freeform 316"/>
                <p:cNvSpPr/>
                <p:nvPr/>
              </p:nvSpPr>
              <p:spPr bwMode="auto">
                <a:xfrm>
                  <a:off x="3648075" y="39655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 name="Freeform 317"/>
                <p:cNvSpPr/>
                <p:nvPr/>
              </p:nvSpPr>
              <p:spPr bwMode="auto">
                <a:xfrm>
                  <a:off x="3568700" y="3965575"/>
                  <a:ext cx="1588" cy="30163"/>
                </a:xfrm>
                <a:custGeom>
                  <a:avLst/>
                  <a:gdLst>
                    <a:gd name="T0" fmla="*/ 0 w 1588"/>
                    <a:gd name="T1" fmla="*/ 30163 h 19"/>
                    <a:gd name="T2" fmla="*/ 0 w 1588"/>
                    <a:gd name="T3" fmla="*/ 30163 h 19"/>
                    <a:gd name="T4" fmla="*/ 0 w 1588"/>
                    <a:gd name="T5" fmla="*/ 19050 h 19"/>
                    <a:gd name="T6" fmla="*/ 0 w 1588"/>
                    <a:gd name="T7" fmla="*/ 0 h 19"/>
                    <a:gd name="T8" fmla="*/ 0 w 1588"/>
                    <a:gd name="T9" fmla="*/ 0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5" name="Freeform 318"/>
                <p:cNvSpPr/>
                <p:nvPr/>
              </p:nvSpPr>
              <p:spPr bwMode="auto">
                <a:xfrm>
                  <a:off x="3557588" y="3975100"/>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9525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6" name="Freeform 319"/>
                <p:cNvSpPr/>
                <p:nvPr/>
              </p:nvSpPr>
              <p:spPr bwMode="auto">
                <a:xfrm>
                  <a:off x="3659188" y="39846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7" name="Freeform 320"/>
                <p:cNvSpPr/>
                <p:nvPr/>
              </p:nvSpPr>
              <p:spPr bwMode="auto">
                <a:xfrm>
                  <a:off x="3729038" y="3984625"/>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8" name="Freeform 322"/>
                <p:cNvSpPr/>
                <p:nvPr/>
              </p:nvSpPr>
              <p:spPr bwMode="auto">
                <a:xfrm>
                  <a:off x="365918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9" name="Rectangle 323"/>
                <p:cNvSpPr>
                  <a:spLocks noChangeArrowheads="1"/>
                </p:cNvSpPr>
                <p:nvPr/>
              </p:nvSpPr>
              <p:spPr bwMode="auto">
                <a:xfrm>
                  <a:off x="3648075" y="3995738"/>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0" name="Freeform 324"/>
                <p:cNvSpPr/>
                <p:nvPr/>
              </p:nvSpPr>
              <p:spPr bwMode="auto">
                <a:xfrm>
                  <a:off x="353853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1" name="Freeform 325"/>
                <p:cNvSpPr/>
                <p:nvPr/>
              </p:nvSpPr>
              <p:spPr bwMode="auto">
                <a:xfrm>
                  <a:off x="3587750" y="3995738"/>
                  <a:ext cx="1588" cy="20637"/>
                </a:xfrm>
                <a:custGeom>
                  <a:avLst/>
                  <a:gdLst>
                    <a:gd name="T0" fmla="*/ 0 w 1588"/>
                    <a:gd name="T1" fmla="*/ 20637 h 13"/>
                    <a:gd name="T2" fmla="*/ 0 w 1588"/>
                    <a:gd name="T3" fmla="*/ 20637 h 13"/>
                    <a:gd name="T4" fmla="*/ 0 w 1588"/>
                    <a:gd name="T5" fmla="*/ 0 h 13"/>
                    <a:gd name="T6" fmla="*/ 0 w 1588"/>
                    <a:gd name="T7" fmla="*/ 0 h 13"/>
                    <a:gd name="T8" fmla="*/ 0 w 1588"/>
                    <a:gd name="T9" fmla="*/ 9525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2" name="Rectangle 326"/>
                <p:cNvSpPr>
                  <a:spLocks noChangeArrowheads="1"/>
                </p:cNvSpPr>
                <p:nvPr/>
              </p:nvSpPr>
              <p:spPr bwMode="auto">
                <a:xfrm>
                  <a:off x="3538538" y="3995738"/>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4" name="Rectangle 328"/>
                <p:cNvSpPr>
                  <a:spLocks noChangeArrowheads="1"/>
                </p:cNvSpPr>
                <p:nvPr/>
              </p:nvSpPr>
              <p:spPr bwMode="auto">
                <a:xfrm>
                  <a:off x="3527425" y="400526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5" name="Freeform 329"/>
                <p:cNvSpPr/>
                <p:nvPr/>
              </p:nvSpPr>
              <p:spPr bwMode="auto">
                <a:xfrm>
                  <a:off x="3578225" y="4005263"/>
                  <a:ext cx="1588" cy="11112"/>
                </a:xfrm>
                <a:custGeom>
                  <a:avLst/>
                  <a:gdLst>
                    <a:gd name="T0" fmla="*/ 0 w 1588"/>
                    <a:gd name="T1" fmla="*/ 0 h 7"/>
                    <a:gd name="T2" fmla="*/ 0 w 1588"/>
                    <a:gd name="T3" fmla="*/ 0 h 7"/>
                    <a:gd name="T4" fmla="*/ 0 w 1588"/>
                    <a:gd name="T5" fmla="*/ 0 h 7"/>
                    <a:gd name="T6" fmla="*/ 0 w 1588"/>
                    <a:gd name="T7" fmla="*/ 11112 h 7"/>
                    <a:gd name="T8" fmla="*/ 0 w 1588"/>
                    <a:gd name="T9" fmla="*/ 11112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7" name="Freeform 331"/>
                <p:cNvSpPr/>
                <p:nvPr/>
              </p:nvSpPr>
              <p:spPr bwMode="auto">
                <a:xfrm>
                  <a:off x="3648075" y="4005263"/>
                  <a:ext cx="11113" cy="11112"/>
                </a:xfrm>
                <a:custGeom>
                  <a:avLst/>
                  <a:gdLst>
                    <a:gd name="T0" fmla="*/ 0 w 7"/>
                    <a:gd name="T1" fmla="*/ 0 h 7"/>
                    <a:gd name="T2" fmla="*/ 0 w 7"/>
                    <a:gd name="T3" fmla="*/ 0 h 7"/>
                    <a:gd name="T4" fmla="*/ 0 w 7"/>
                    <a:gd name="T5" fmla="*/ 11112 h 7"/>
                    <a:gd name="T6" fmla="*/ 0 w 7"/>
                    <a:gd name="T7" fmla="*/ 11112 h 7"/>
                    <a:gd name="T8" fmla="*/ 0 w 7"/>
                    <a:gd name="T9" fmla="*/ 0 h 7"/>
                    <a:gd name="T10" fmla="*/ 0 w 7"/>
                    <a:gd name="T11" fmla="*/ 0 h 7"/>
                    <a:gd name="T12" fmla="*/ 11113 w 7"/>
                    <a:gd name="T13" fmla="*/ 0 h 7"/>
                    <a:gd name="T14" fmla="*/ 11113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8" name="Rectangle 332"/>
                <p:cNvSpPr>
                  <a:spLocks noChangeArrowheads="1"/>
                </p:cNvSpPr>
                <p:nvPr/>
              </p:nvSpPr>
              <p:spPr bwMode="auto">
                <a:xfrm>
                  <a:off x="3648075" y="400526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9" name="Rectangle 333"/>
                <p:cNvSpPr>
                  <a:spLocks noChangeArrowheads="1"/>
                </p:cNvSpPr>
                <p:nvPr/>
              </p:nvSpPr>
              <p:spPr bwMode="auto">
                <a:xfrm>
                  <a:off x="3779838" y="4005263"/>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0" name="Freeform 334"/>
                <p:cNvSpPr/>
                <p:nvPr/>
              </p:nvSpPr>
              <p:spPr bwMode="auto">
                <a:xfrm>
                  <a:off x="3729038" y="4016375"/>
                  <a:ext cx="1587"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1" name="Rectangle 335"/>
                <p:cNvSpPr>
                  <a:spLocks noChangeArrowheads="1"/>
                </p:cNvSpPr>
                <p:nvPr/>
              </p:nvSpPr>
              <p:spPr bwMode="auto">
                <a:xfrm>
                  <a:off x="3648075" y="401637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2" name="Freeform 336"/>
                <p:cNvSpPr/>
                <p:nvPr/>
              </p:nvSpPr>
              <p:spPr bwMode="auto">
                <a:xfrm>
                  <a:off x="3729038" y="401637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3" name="Freeform 337"/>
                <p:cNvSpPr/>
                <p:nvPr/>
              </p:nvSpPr>
              <p:spPr bwMode="auto">
                <a:xfrm>
                  <a:off x="3648075" y="4016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4" name="Freeform 338"/>
                <p:cNvSpPr/>
                <p:nvPr/>
              </p:nvSpPr>
              <p:spPr bwMode="auto">
                <a:xfrm>
                  <a:off x="3648075" y="4016375"/>
                  <a:ext cx="1588" cy="9525"/>
                </a:xfrm>
                <a:custGeom>
                  <a:avLst/>
                  <a:gdLst>
                    <a:gd name="T0" fmla="*/ 0 w 1588"/>
                    <a:gd name="T1" fmla="*/ 0 h 6"/>
                    <a:gd name="T2" fmla="*/ 0 w 1588"/>
                    <a:gd name="T3" fmla="*/ 0 h 6"/>
                    <a:gd name="T4" fmla="*/ 0 w 1588"/>
                    <a:gd name="T5" fmla="*/ 9525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5" name="Rectangle 339"/>
                <p:cNvSpPr>
                  <a:spLocks noChangeArrowheads="1"/>
                </p:cNvSpPr>
                <p:nvPr/>
              </p:nvSpPr>
              <p:spPr bwMode="auto">
                <a:xfrm>
                  <a:off x="3587750" y="4025900"/>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6" name="Freeform 340"/>
                <p:cNvSpPr/>
                <p:nvPr/>
              </p:nvSpPr>
              <p:spPr bwMode="auto">
                <a:xfrm>
                  <a:off x="3587750" y="40259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7" name="Freeform 341"/>
                <p:cNvSpPr/>
                <p:nvPr/>
              </p:nvSpPr>
              <p:spPr bwMode="auto">
                <a:xfrm>
                  <a:off x="3587750" y="4025900"/>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9" name="Freeform 343"/>
                <p:cNvSpPr/>
                <p:nvPr/>
              </p:nvSpPr>
              <p:spPr bwMode="auto">
                <a:xfrm>
                  <a:off x="3578225" y="40259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0" name="Freeform 344"/>
                <p:cNvSpPr/>
                <p:nvPr/>
              </p:nvSpPr>
              <p:spPr bwMode="auto">
                <a:xfrm>
                  <a:off x="3648075"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2" name="Freeform 346"/>
                <p:cNvSpPr/>
                <p:nvPr/>
              </p:nvSpPr>
              <p:spPr bwMode="auto">
                <a:xfrm>
                  <a:off x="3587750"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 name="Rectangle 348"/>
                <p:cNvSpPr>
                  <a:spLocks noChangeArrowheads="1"/>
                </p:cNvSpPr>
                <p:nvPr/>
              </p:nvSpPr>
              <p:spPr bwMode="auto">
                <a:xfrm>
                  <a:off x="3648075" y="403542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 name="Freeform 349"/>
                <p:cNvSpPr/>
                <p:nvPr/>
              </p:nvSpPr>
              <p:spPr bwMode="auto">
                <a:xfrm>
                  <a:off x="3648075" y="40354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 name="Freeform 350"/>
                <p:cNvSpPr/>
                <p:nvPr/>
              </p:nvSpPr>
              <p:spPr bwMode="auto">
                <a:xfrm>
                  <a:off x="3729038" y="40354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7" name="Freeform 351"/>
                <p:cNvSpPr/>
                <p:nvPr/>
              </p:nvSpPr>
              <p:spPr bwMode="auto">
                <a:xfrm>
                  <a:off x="3587750" y="4046538"/>
                  <a:ext cx="11113" cy="19050"/>
                </a:xfrm>
                <a:custGeom>
                  <a:avLst/>
                  <a:gdLst>
                    <a:gd name="T0" fmla="*/ 0 w 7"/>
                    <a:gd name="T1" fmla="*/ 0 h 12"/>
                    <a:gd name="T2" fmla="*/ 0 w 7"/>
                    <a:gd name="T3" fmla="*/ 0 h 12"/>
                    <a:gd name="T4" fmla="*/ 0 w 7"/>
                    <a:gd name="T5" fmla="*/ 9525 h 12"/>
                    <a:gd name="T6" fmla="*/ 11113 w 7"/>
                    <a:gd name="T7" fmla="*/ 19050 h 12"/>
                    <a:gd name="T8" fmla="*/ 11113 w 7"/>
                    <a:gd name="T9" fmla="*/ 19050 h 12"/>
                    <a:gd name="T10" fmla="*/ 0 w 7"/>
                    <a:gd name="T11" fmla="*/ 0 h 12"/>
                    <a:gd name="T12" fmla="*/ 0 w 7"/>
                    <a:gd name="T13" fmla="*/ 0 h 12"/>
                    <a:gd name="T14" fmla="*/ 0 60000 65536"/>
                    <a:gd name="T15" fmla="*/ 0 60000 65536"/>
                    <a:gd name="T16" fmla="*/ 0 60000 65536"/>
                    <a:gd name="T17" fmla="*/ 0 60000 65536"/>
                    <a:gd name="T18" fmla="*/ 0 60000 65536"/>
                    <a:gd name="T19" fmla="*/ 0 60000 65536"/>
                    <a:gd name="T20" fmla="*/ 0 60000 65536"/>
                    <a:gd name="T21" fmla="*/ 0 w 7"/>
                    <a:gd name="T22" fmla="*/ 0 h 12"/>
                    <a:gd name="T23" fmla="*/ 7 w 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12">
                      <a:moveTo>
                        <a:pt x="0" y="0"/>
                      </a:moveTo>
                      <a:lnTo>
                        <a:pt x="0" y="0"/>
                      </a:lnTo>
                      <a:lnTo>
                        <a:pt x="0" y="6"/>
                      </a:lnTo>
                      <a:lnTo>
                        <a:pt x="7" y="12"/>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 name="Freeform 352"/>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9" name="Freeform 353"/>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0" name="Freeform 354"/>
                <p:cNvSpPr/>
                <p:nvPr/>
              </p:nvSpPr>
              <p:spPr bwMode="auto">
                <a:xfrm>
                  <a:off x="3578225"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1" name="Freeform 355"/>
                <p:cNvSpPr/>
                <p:nvPr/>
              </p:nvSpPr>
              <p:spPr bwMode="auto">
                <a:xfrm>
                  <a:off x="3587750"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3" name="Freeform 357"/>
                <p:cNvSpPr/>
                <p:nvPr/>
              </p:nvSpPr>
              <p:spPr bwMode="auto">
                <a:xfrm>
                  <a:off x="3568700" y="4056063"/>
                  <a:ext cx="1588"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9525 h 13"/>
                    <a:gd name="T12" fmla="*/ 0 w 1588"/>
                    <a:gd name="T13" fmla="*/ 20637 h 13"/>
                    <a:gd name="T14" fmla="*/ 0 w 1588"/>
                    <a:gd name="T15" fmla="*/ 20637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4" name="Freeform 358"/>
                <p:cNvSpPr/>
                <p:nvPr/>
              </p:nvSpPr>
              <p:spPr bwMode="auto">
                <a:xfrm>
                  <a:off x="3557588" y="4056063"/>
                  <a:ext cx="1587"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5" name="Rectangle 359"/>
                <p:cNvSpPr>
                  <a:spLocks noChangeArrowheads="1"/>
                </p:cNvSpPr>
                <p:nvPr/>
              </p:nvSpPr>
              <p:spPr bwMode="auto">
                <a:xfrm>
                  <a:off x="3729038" y="4065588"/>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6" name="Freeform 360"/>
                <p:cNvSpPr/>
                <p:nvPr/>
              </p:nvSpPr>
              <p:spPr bwMode="auto">
                <a:xfrm>
                  <a:off x="3729038" y="4065588"/>
                  <a:ext cx="1587" cy="11112"/>
                </a:xfrm>
                <a:custGeom>
                  <a:avLst/>
                  <a:gdLst>
                    <a:gd name="T0" fmla="*/ 0 w 1588"/>
                    <a:gd name="T1" fmla="*/ 0 h 7"/>
                    <a:gd name="T2" fmla="*/ 0 w 1588"/>
                    <a:gd name="T3" fmla="*/ 0 h 7"/>
                    <a:gd name="T4" fmla="*/ 0 w 1588"/>
                    <a:gd name="T5" fmla="*/ 11112 h 7"/>
                    <a:gd name="T6" fmla="*/ 0 w 1588"/>
                    <a:gd name="T7" fmla="*/ 11112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7" name="Freeform 361"/>
                <p:cNvSpPr/>
                <p:nvPr/>
              </p:nvSpPr>
              <p:spPr bwMode="auto">
                <a:xfrm>
                  <a:off x="3729038" y="4076700"/>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8" name="Freeform 362"/>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9525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9" name="Rectangle 363"/>
                <p:cNvSpPr>
                  <a:spLocks noChangeArrowheads="1"/>
                </p:cNvSpPr>
                <p:nvPr/>
              </p:nvSpPr>
              <p:spPr bwMode="auto">
                <a:xfrm>
                  <a:off x="3568700" y="4076700"/>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0" name="Freeform 364"/>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19050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1" name="Freeform 365"/>
                <p:cNvSpPr/>
                <p:nvPr/>
              </p:nvSpPr>
              <p:spPr bwMode="auto">
                <a:xfrm>
                  <a:off x="3527425" y="4076700"/>
                  <a:ext cx="11113" cy="9525"/>
                </a:xfrm>
                <a:custGeom>
                  <a:avLst/>
                  <a:gdLst>
                    <a:gd name="T0" fmla="*/ 11113 w 7"/>
                    <a:gd name="T1" fmla="*/ 9525 h 6"/>
                    <a:gd name="T2" fmla="*/ 11113 w 7"/>
                    <a:gd name="T3" fmla="*/ 9525 h 6"/>
                    <a:gd name="T4" fmla="*/ 0 w 7"/>
                    <a:gd name="T5" fmla="*/ 9525 h 6"/>
                    <a:gd name="T6" fmla="*/ 0 w 7"/>
                    <a:gd name="T7" fmla="*/ 9525 h 6"/>
                    <a:gd name="T8" fmla="*/ 0 w 7"/>
                    <a:gd name="T9" fmla="*/ 9525 h 6"/>
                    <a:gd name="T10" fmla="*/ 0 w 7"/>
                    <a:gd name="T11" fmla="*/ 9525 h 6"/>
                    <a:gd name="T12" fmla="*/ 0 w 7"/>
                    <a:gd name="T13" fmla="*/ 9525 h 6"/>
                    <a:gd name="T14" fmla="*/ 11113 w 7"/>
                    <a:gd name="T15" fmla="*/ 9525 h 6"/>
                    <a:gd name="T16" fmla="*/ 11113 w 7"/>
                    <a:gd name="T17" fmla="*/ 9525 h 6"/>
                    <a:gd name="T18" fmla="*/ 11113 w 7"/>
                    <a:gd name="T19" fmla="*/ 0 h 6"/>
                    <a:gd name="T20" fmla="*/ 11113 w 7"/>
                    <a:gd name="T21" fmla="*/ 0 h 6"/>
                    <a:gd name="T22" fmla="*/ 11113 w 7"/>
                    <a:gd name="T23" fmla="*/ 9525 h 6"/>
                    <a:gd name="T24" fmla="*/ 11113 w 7"/>
                    <a:gd name="T25" fmla="*/ 95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7" y="6"/>
                      </a:moveTo>
                      <a:lnTo>
                        <a:pt x="7" y="6"/>
                      </a:lnTo>
                      <a:lnTo>
                        <a:pt x="0" y="6"/>
                      </a:lnTo>
                      <a:lnTo>
                        <a:pt x="7" y="6"/>
                      </a:lnTo>
                      <a:lnTo>
                        <a:pt x="7" y="0"/>
                      </a:lnTo>
                      <a:lnTo>
                        <a:pt x="7"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2" name="Freeform 366"/>
                <p:cNvSpPr/>
                <p:nvPr/>
              </p:nvSpPr>
              <p:spPr bwMode="auto">
                <a:xfrm>
                  <a:off x="3587750" y="40767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3" name="Freeform 367"/>
                <p:cNvSpPr/>
                <p:nvPr/>
              </p:nvSpPr>
              <p:spPr bwMode="auto">
                <a:xfrm>
                  <a:off x="3587750" y="4076700"/>
                  <a:ext cx="11113" cy="9525"/>
                </a:xfrm>
                <a:custGeom>
                  <a:avLst/>
                  <a:gdLst>
                    <a:gd name="T0" fmla="*/ 0 w 7"/>
                    <a:gd name="T1" fmla="*/ 0 h 6"/>
                    <a:gd name="T2" fmla="*/ 0 w 7"/>
                    <a:gd name="T3" fmla="*/ 0 h 6"/>
                    <a:gd name="T4" fmla="*/ 11113 w 7"/>
                    <a:gd name="T5" fmla="*/ 9525 h 6"/>
                    <a:gd name="T6" fmla="*/ 11113 w 7"/>
                    <a:gd name="T7" fmla="*/ 9525 h 6"/>
                    <a:gd name="T8" fmla="*/ 11113 w 7"/>
                    <a:gd name="T9" fmla="*/ 9525 h 6"/>
                    <a:gd name="T10" fmla="*/ 0 w 7"/>
                    <a:gd name="T11" fmla="*/ 0 h 6"/>
                    <a:gd name="T12" fmla="*/ 0 w 7"/>
                    <a:gd name="T13" fmla="*/ 0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0"/>
                      </a:moveTo>
                      <a:lnTo>
                        <a:pt x="0" y="0"/>
                      </a:lnTo>
                      <a:lnTo>
                        <a:pt x="7"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4" name="Freeform 368"/>
                <p:cNvSpPr/>
                <p:nvPr/>
              </p:nvSpPr>
              <p:spPr bwMode="auto">
                <a:xfrm>
                  <a:off x="355758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5" name="Freeform 369"/>
                <p:cNvSpPr/>
                <p:nvPr/>
              </p:nvSpPr>
              <p:spPr bwMode="auto">
                <a:xfrm>
                  <a:off x="3568700" y="408622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6" name="Freeform 370"/>
                <p:cNvSpPr/>
                <p:nvPr/>
              </p:nvSpPr>
              <p:spPr bwMode="auto">
                <a:xfrm>
                  <a:off x="372903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7" name="Oval 371"/>
                <p:cNvSpPr>
                  <a:spLocks noChangeArrowheads="1"/>
                </p:cNvSpPr>
                <p:nvPr/>
              </p:nvSpPr>
              <p:spPr bwMode="auto">
                <a:xfrm>
                  <a:off x="3538538" y="4086225"/>
                  <a:ext cx="1587" cy="9525"/>
                </a:xfrm>
                <a:prstGeom prst="ellipse">
                  <a:avLst/>
                </a:pr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8" name="Freeform 372"/>
                <p:cNvSpPr/>
                <p:nvPr/>
              </p:nvSpPr>
              <p:spPr bwMode="auto">
                <a:xfrm>
                  <a:off x="3729038" y="409575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9" name="Rectangle 373"/>
                <p:cNvSpPr>
                  <a:spLocks noChangeArrowheads="1"/>
                </p:cNvSpPr>
                <p:nvPr/>
              </p:nvSpPr>
              <p:spPr bwMode="auto">
                <a:xfrm>
                  <a:off x="3598863" y="4095750"/>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grpSp>
          <p:sp>
            <p:nvSpPr>
              <p:cNvPr id="46087" name="Freeform 382"/>
              <p:cNvSpPr/>
              <p:nvPr/>
            </p:nvSpPr>
            <p:spPr>
              <a:xfrm>
                <a:off x="508539" y="1005537"/>
                <a:ext cx="756962" cy="2063131"/>
              </a:xfrm>
              <a:custGeom>
                <a:avLst/>
                <a:gdLst>
                  <a:gd name="txL" fmla="*/ 0 w 133"/>
                  <a:gd name="txT" fmla="*/ 0 h 362"/>
                  <a:gd name="txR" fmla="*/ 133 w 133"/>
                  <a:gd name="txB" fmla="*/ 362 h 362"/>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rgbClr val="FFFFFF">
                  <a:alpha val="100000"/>
                </a:srgbClr>
              </a:solidFill>
              <a:ln w="9525">
                <a:noFill/>
              </a:ln>
            </p:spPr>
            <p:txBody>
              <a:bodyPr/>
              <a:p>
                <a:endParaRPr lang="zh-CN" altLang="en-US"/>
              </a:p>
            </p:txBody>
          </p:sp>
          <p:sp>
            <p:nvSpPr>
              <p:cNvPr id="46088" name="Freeform 383"/>
              <p:cNvSpPr/>
              <p:nvPr/>
            </p:nvSpPr>
            <p:spPr>
              <a:xfrm>
                <a:off x="2606991" y="1148728"/>
                <a:ext cx="473467" cy="1697846"/>
              </a:xfrm>
              <a:custGeom>
                <a:avLst/>
                <a:gdLst>
                  <a:gd name="txL" fmla="*/ 0 w 83"/>
                  <a:gd name="txT" fmla="*/ 0 h 298"/>
                  <a:gd name="txR" fmla="*/ 83 w 83"/>
                  <a:gd name="txB" fmla="*/ 298 h 29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Lst>
                <a:rect l="txL" t="txT" r="txR" b="txB"/>
                <a:pathLst>
                  <a:path w="83" h="298">
                    <a:moveTo>
                      <a:pt x="13" y="0"/>
                    </a:moveTo>
                    <a:lnTo>
                      <a:pt x="32" y="6"/>
                    </a:lnTo>
                    <a:lnTo>
                      <a:pt x="45" y="25"/>
                    </a:lnTo>
                    <a:lnTo>
                      <a:pt x="39" y="44"/>
                    </a:lnTo>
                    <a:lnTo>
                      <a:pt x="64" y="95"/>
                    </a:lnTo>
                    <a:lnTo>
                      <a:pt x="64" y="114"/>
                    </a:lnTo>
                    <a:lnTo>
                      <a:pt x="70" y="146"/>
                    </a:lnTo>
                    <a:lnTo>
                      <a:pt x="83" y="241"/>
                    </a:lnTo>
                    <a:lnTo>
                      <a:pt x="83" y="267"/>
                    </a:lnTo>
                    <a:lnTo>
                      <a:pt x="58" y="298"/>
                    </a:lnTo>
                    <a:lnTo>
                      <a:pt x="20" y="273"/>
                    </a:lnTo>
                    <a:lnTo>
                      <a:pt x="7" y="133"/>
                    </a:lnTo>
                    <a:lnTo>
                      <a:pt x="7" y="70"/>
                    </a:lnTo>
                    <a:lnTo>
                      <a:pt x="20" y="38"/>
                    </a:lnTo>
                    <a:lnTo>
                      <a:pt x="0" y="19"/>
                    </a:lnTo>
                    <a:lnTo>
                      <a:pt x="13" y="0"/>
                    </a:lnTo>
                    <a:close/>
                  </a:path>
                </a:pathLst>
              </a:custGeom>
              <a:solidFill>
                <a:srgbClr val="FFFFFF">
                  <a:alpha val="100000"/>
                </a:srgbClr>
              </a:solidFill>
              <a:ln w="9525">
                <a:noFill/>
              </a:ln>
            </p:spPr>
            <p:txBody>
              <a:bodyPr/>
              <a:p>
                <a:endParaRPr lang="zh-CN" altLang="en-US"/>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47106" name="组合 135"/>
          <p:cNvGrpSpPr/>
          <p:nvPr/>
        </p:nvGrpSpPr>
        <p:grpSpPr>
          <a:xfrm>
            <a:off x="838200" y="609600"/>
            <a:ext cx="7545388" cy="5486400"/>
            <a:chOff x="379562" y="1085851"/>
            <a:chExt cx="7544642" cy="5486399"/>
          </a:xfrm>
        </p:grpSpPr>
        <p:grpSp>
          <p:nvGrpSpPr>
            <p:cNvPr id="2" name="Gruppe 11"/>
            <p:cNvGrpSpPr/>
            <p:nvPr/>
          </p:nvGrpSpPr>
          <p:grpSpPr>
            <a:xfrm>
              <a:off x="379562" y="1085851"/>
              <a:ext cx="7544642" cy="5486399"/>
              <a:chOff x="3328212" y="876283"/>
              <a:chExt cx="3871914" cy="7358508"/>
            </a:xfrm>
            <a:effectLst>
              <a:outerShdw blurRad="50800" dist="38100" dir="2700000" algn="tl" rotWithShape="0">
                <a:prstClr val="black">
                  <a:alpha val="40000"/>
                </a:prstClr>
              </a:outerShdw>
            </a:effectLst>
          </p:grpSpPr>
          <p:sp>
            <p:nvSpPr>
              <p:cNvPr id="7" name="Rektangel 25"/>
              <p:cNvSpPr/>
              <p:nvPr/>
            </p:nvSpPr>
            <p:spPr bwMode="auto">
              <a:xfrm>
                <a:off x="3328213" y="1078135"/>
                <a:ext cx="3871913" cy="7156656"/>
              </a:xfrm>
              <a:prstGeom prst="rect">
                <a:avLst/>
              </a:prstGeom>
              <a:gradFill rotWithShape="1">
                <a:gsLst>
                  <a:gs pos="0">
                    <a:schemeClr val="bg1"/>
                  </a:gs>
                  <a:gs pos="100000">
                    <a:schemeClr val="bg1">
                      <a:lumMod val="95000"/>
                    </a:schemeClr>
                  </a:gs>
                </a:gsLst>
                <a:lin ang="16200000" scaled="0"/>
              </a:gradFill>
              <a:ln w="9525" cap="flat" cmpd="sng" algn="ctr">
                <a:solidFill>
                  <a:schemeClr val="tx1">
                    <a:lumMod val="50000"/>
                    <a:lumOff val="50000"/>
                  </a:scheme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3" name="Gruppe 55"/>
              <p:cNvGrpSpPr/>
              <p:nvPr/>
            </p:nvGrpSpPr>
            <p:grpSpPr>
              <a:xfrm>
                <a:off x="3328212" y="876283"/>
                <a:ext cx="3871913" cy="159638"/>
                <a:chOff x="3319463" y="876283"/>
                <a:chExt cx="3911013" cy="159638"/>
              </a:xfrm>
            </p:grpSpPr>
            <p:sp>
              <p:nvSpPr>
                <p:cNvPr id="9" name="Rektangel 27"/>
                <p:cNvSpPr/>
                <p:nvPr/>
              </p:nvSpPr>
              <p:spPr bwMode="auto">
                <a:xfrm>
                  <a:off x="3319463" y="876283"/>
                  <a:ext cx="3911013" cy="159638"/>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S PGothic" panose="020B0600070205080204" pitchFamily="34" charset="-128"/>
                    <a:cs typeface="MS PGothic" panose="020B0600070205080204" pitchFamily="34" charset="-128"/>
                  </a:endParaRPr>
                </a:p>
              </p:txBody>
            </p:sp>
            <p:sp>
              <p:nvSpPr>
                <p:cNvPr id="10"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grpSp>
        </p:grpSp>
        <p:sp>
          <p:nvSpPr>
            <p:cNvPr id="23559" name="Text Box 52"/>
            <p:cNvSpPr txBox="1">
              <a:spLocks noChangeArrowheads="1"/>
            </p:cNvSpPr>
            <p:nvPr/>
          </p:nvSpPr>
          <p:spPr bwMode="gray">
            <a:xfrm>
              <a:off x="543059" y="1457326"/>
              <a:ext cx="7381145" cy="4141787"/>
            </a:xfrm>
            <a:prstGeom prst="rect">
              <a:avLst/>
            </a:prstGeom>
            <a:noFill/>
            <a:ln w="9525">
              <a:noFill/>
              <a:miter lim="800000"/>
            </a:ln>
          </p:spPr>
          <p:txBody>
            <a:bodyPr>
              <a:spAutoFit/>
            </a:bodyPr>
            <a:lstStyle/>
            <a:p>
              <a:pPr marR="0" defTabSz="802005" eaLnBrk="1" hangingPunct="1">
                <a:spcBef>
                  <a:spcPct val="20000"/>
                </a:spcBef>
                <a:buClrTx/>
                <a:buSzTx/>
                <a:buFontTx/>
                <a:buNone/>
                <a:defRPr/>
              </a:pPr>
              <a:r>
                <a:rPr kumimoji="0" lang="zh-CN" altLang="en-US" sz="1600" b="1" kern="1200" cap="none" spc="0" normalizeH="0" baseline="0" noProof="1">
                  <a:solidFill>
                    <a:srgbClr val="000000"/>
                  </a:solidFill>
                  <a:latin typeface="+mn-ea"/>
                  <a:ea typeface="+mn-ea"/>
                  <a:cs typeface="Arial" panose="020B0604020202020204" pitchFamily="34" charset="0"/>
                </a:rPr>
                <a:t>三层表项的出口信息</a:t>
              </a:r>
              <a:endParaRPr kumimoji="0" lang="en-US" altLang="zh-CN" sz="1600" b="1"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endParaRPr kumimoji="0" lang="en-US" sz="1400" kern="1200" cap="none" spc="0" normalizeH="0" baseline="0" noProof="1">
                <a:solidFill>
                  <a:srgbClr val="000000"/>
                </a:solidFill>
                <a:latin typeface="+mn-ea"/>
                <a:ea typeface="+mn-ea"/>
                <a:cs typeface="Arial" panose="020B0604020202020204" pitchFamily="34" charset="0"/>
              </a:endParaRPr>
            </a:p>
            <a:p>
              <a:pPr marR="0" defTabSz="914400" eaLnBrk="1" hangingPunct="1">
                <a:buClrTx/>
                <a:buSzTx/>
                <a:buFontTx/>
                <a:buNone/>
                <a:defRPr/>
              </a:pPr>
              <a:r>
                <a:rPr kumimoji="0" lang="zh-CN" altLang="en-US" sz="1200" kern="1200" cap="none" spc="0" normalizeH="0" baseline="0" noProof="0" dirty="0">
                  <a:latin typeface="+mn-ea"/>
                  <a:ea typeface="+mn-ea"/>
                  <a:cs typeface="+mn-cs"/>
                </a:rPr>
                <a:t>硬件三层表项由目的</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（或网段）、目的</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（或下一跳</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）对应</a:t>
              </a:r>
              <a:r>
                <a:rPr kumimoji="0" lang="en-US" altLang="zh-CN" sz="1200" kern="1200" cap="none" spc="0" normalizeH="0" baseline="0" noProof="0" dirty="0">
                  <a:latin typeface="+mn-ea"/>
                  <a:ea typeface="+mn-ea"/>
                  <a:cs typeface="+mn-cs"/>
                </a:rPr>
                <a:t>MAC</a:t>
              </a:r>
              <a:r>
                <a:rPr kumimoji="0" lang="zh-CN" altLang="en-US" sz="1200" kern="1200" cap="none" spc="0" normalizeH="0" baseline="0" noProof="0" dirty="0">
                  <a:latin typeface="+mn-ea"/>
                  <a:ea typeface="+mn-ea"/>
                  <a:cs typeface="+mn-cs"/>
                </a:rPr>
                <a:t>、出口</a:t>
              </a:r>
              <a:r>
                <a:rPr kumimoji="0" lang="en-US" altLang="zh-CN" sz="1200" kern="1200" cap="none" spc="0" normalizeH="0" baseline="0" noProof="0" dirty="0">
                  <a:latin typeface="+mn-ea"/>
                  <a:ea typeface="+mn-ea"/>
                  <a:cs typeface="+mn-cs"/>
                </a:rPr>
                <a:t>VLAN</a:t>
              </a:r>
              <a:r>
                <a:rPr kumimoji="0" lang="zh-CN" altLang="en-US" sz="1200" kern="1200" cap="none" spc="0" normalizeH="0" baseline="0" noProof="0" dirty="0">
                  <a:latin typeface="+mn-ea"/>
                  <a:ea typeface="+mn-ea"/>
                  <a:cs typeface="+mn-cs"/>
                </a:rPr>
                <a:t>、出端口组成，采用这样表项的三层交换芯片一般直接通过查找三层转发表项就能够完成转发。这种处理机制流程简单、转发效率高，但是也使得</a:t>
              </a:r>
              <a:r>
                <a:rPr kumimoji="0" lang="en-US" altLang="zh-CN" sz="1200" kern="1200" cap="none" spc="0" normalizeH="0" baseline="0" noProof="0" dirty="0">
                  <a:latin typeface="+mn-ea"/>
                  <a:ea typeface="+mn-ea"/>
                  <a:cs typeface="+mn-cs"/>
                </a:rPr>
                <a:t>CPU</a:t>
              </a:r>
              <a:r>
                <a:rPr kumimoji="0" lang="zh-CN" altLang="en-US" sz="1200" kern="1200" cap="none" spc="0" normalizeH="0" baseline="0" noProof="0" dirty="0">
                  <a:latin typeface="+mn-ea"/>
                  <a:ea typeface="+mn-ea"/>
                  <a:cs typeface="+mn-cs"/>
                </a:rPr>
                <a:t>软件对硬件表项的配置控制比较复杂，因为每当</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地址对应的</a:t>
              </a:r>
              <a:r>
                <a:rPr kumimoji="0" lang="en-US" altLang="zh-CN" sz="1200" kern="1200" cap="none" spc="0" normalizeH="0" baseline="0" noProof="0" dirty="0">
                  <a:latin typeface="+mn-ea"/>
                  <a:ea typeface="+mn-ea"/>
                  <a:cs typeface="+mn-cs"/>
                </a:rPr>
                <a:t>MAC</a:t>
              </a:r>
              <a:r>
                <a:rPr kumimoji="0" lang="zh-CN" altLang="en-US" sz="1200" kern="1200" cap="none" spc="0" normalizeH="0" baseline="0" noProof="0" dirty="0">
                  <a:latin typeface="+mn-ea"/>
                  <a:ea typeface="+mn-ea"/>
                  <a:cs typeface="+mn-cs"/>
                </a:rPr>
                <a:t>和物理端口出现变化，就必须对三层转发表项进行更新。</a:t>
              </a:r>
              <a:endParaRPr kumimoji="0" lang="en-US" altLang="zh-CN" sz="1200" kern="1200" cap="none" spc="0" normalizeH="0" baseline="0" noProof="0" dirty="0">
                <a:latin typeface="+mn-ea"/>
                <a:ea typeface="+mn-ea"/>
                <a:cs typeface="+mn-cs"/>
              </a:endParaRPr>
            </a:p>
            <a:p>
              <a:pPr marR="0" defTabSz="914400" eaLnBrk="1" hangingPunct="1">
                <a:buClrTx/>
                <a:buSzTx/>
                <a:buFontTx/>
                <a:buNone/>
                <a:defRPr/>
              </a:pPr>
              <a:endParaRPr kumimoji="0" lang="en-US" altLang="zh-CN" sz="1200" kern="1200" cap="none" spc="0" normalizeH="0" baseline="0" noProof="0" dirty="0">
                <a:latin typeface="+mn-ea"/>
                <a:ea typeface="+mn-ea"/>
                <a:cs typeface="+mn-cs"/>
              </a:endParaRPr>
            </a:p>
            <a:p>
              <a:pPr marR="0" defTabSz="914400" eaLnBrk="1" hangingPunct="1">
                <a:buClrTx/>
                <a:buSzTx/>
                <a:buFontTx/>
                <a:buNone/>
                <a:defRPr/>
              </a:pPr>
              <a:r>
                <a:rPr kumimoji="0" lang="zh-CN" altLang="en-US" sz="1200" kern="1200" cap="none" spc="0" normalizeH="0" baseline="0" noProof="0" dirty="0">
                  <a:latin typeface="+mn-ea"/>
                  <a:ea typeface="+mn-ea"/>
                  <a:cs typeface="+mn-cs"/>
                </a:rPr>
                <a:t>在交换机上二层信息变化的可能性是比较大的，特别是交换机支持链路聚合、生成树等冗余机制，所以在某些应用环境中</a:t>
              </a:r>
              <a:r>
                <a:rPr kumimoji="0" lang="en-US" altLang="zh-CN" sz="1200" kern="1200" cap="none" spc="0" normalizeH="0" baseline="0" noProof="0" dirty="0">
                  <a:latin typeface="+mn-ea"/>
                  <a:ea typeface="+mn-ea"/>
                  <a:cs typeface="+mn-cs"/>
                </a:rPr>
                <a:t>CPU</a:t>
              </a:r>
              <a:r>
                <a:rPr kumimoji="0" lang="zh-CN" altLang="en-US" sz="1200" kern="1200" cap="none" spc="0" normalizeH="0" baseline="0" noProof="0" dirty="0">
                  <a:latin typeface="+mn-ea"/>
                  <a:ea typeface="+mn-ea"/>
                  <a:cs typeface="+mn-cs"/>
                </a:rPr>
                <a:t>不得不经常的对三层转发表进行更新，一旦更新出现问题（特别是出端口错误）必然对转发造成严重的不利影响。</a:t>
              </a:r>
              <a:endParaRPr kumimoji="0" lang="en-US" altLang="zh-CN" sz="1200" kern="1200" cap="none" spc="0" normalizeH="0" baseline="0" noProof="0" dirty="0">
                <a:latin typeface="+mn-ea"/>
                <a:ea typeface="+mn-ea"/>
                <a:cs typeface="+mn-cs"/>
              </a:endParaRPr>
            </a:p>
            <a:p>
              <a:pPr marR="0" defTabSz="914400" eaLnBrk="1" hangingPunct="1">
                <a:buClrTx/>
                <a:buSzTx/>
                <a:buFontTx/>
                <a:buNone/>
                <a:defRPr/>
              </a:pPr>
              <a:endParaRPr kumimoji="0" lang="zh-CN" altLang="en-US" sz="1200" kern="1200" cap="none" spc="0" normalizeH="0" baseline="0" noProof="0" dirty="0">
                <a:latin typeface="+mn-ea"/>
                <a:ea typeface="+mn-ea"/>
                <a:cs typeface="+mn-cs"/>
              </a:endParaRPr>
            </a:p>
            <a:p>
              <a:pPr marR="0" defTabSz="914400" eaLnBrk="1" hangingPunct="1">
                <a:buClrTx/>
                <a:buSzTx/>
                <a:buFontTx/>
                <a:buNone/>
                <a:defRPr/>
              </a:pPr>
              <a:r>
                <a:rPr kumimoji="0" lang="zh-CN" altLang="en-US" sz="1200" kern="1200" cap="none" spc="0" normalizeH="0" baseline="0" noProof="0" dirty="0">
                  <a:latin typeface="+mn-ea"/>
                  <a:ea typeface="+mn-ea"/>
                  <a:cs typeface="+mn-cs"/>
                </a:rPr>
                <a:t>不过，并不是所有三层交换机的硬件三层表项都带有出端口信息，部分交换芯片使用的硬件表项只包括目的</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（或网段）、目的</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（或下一跳</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）对应</a:t>
              </a:r>
              <a:r>
                <a:rPr kumimoji="0" lang="en-US" altLang="zh-CN" sz="1200" kern="1200" cap="none" spc="0" normalizeH="0" baseline="0" noProof="0" dirty="0">
                  <a:latin typeface="+mn-ea"/>
                  <a:ea typeface="+mn-ea"/>
                  <a:cs typeface="+mn-cs"/>
                </a:rPr>
                <a:t>MAC</a:t>
              </a:r>
              <a:r>
                <a:rPr kumimoji="0" lang="zh-CN" altLang="en-US" sz="1200" kern="1200" cap="none" spc="0" normalizeH="0" baseline="0" noProof="0" dirty="0">
                  <a:latin typeface="+mn-ea"/>
                  <a:ea typeface="+mn-ea"/>
                  <a:cs typeface="+mn-cs"/>
                </a:rPr>
                <a:t>、出口</a:t>
              </a:r>
              <a:r>
                <a:rPr kumimoji="0" lang="en-US" altLang="zh-CN" sz="1200" kern="1200" cap="none" spc="0" normalizeH="0" baseline="0" noProof="0" dirty="0">
                  <a:latin typeface="+mn-ea"/>
                  <a:ea typeface="+mn-ea"/>
                  <a:cs typeface="+mn-cs"/>
                </a:rPr>
                <a:t>VLAN</a:t>
              </a:r>
              <a:r>
                <a:rPr kumimoji="0" lang="zh-CN" altLang="en-US" sz="1200" kern="1200" cap="none" spc="0" normalizeH="0" baseline="0" noProof="0" dirty="0">
                  <a:latin typeface="+mn-ea"/>
                  <a:ea typeface="+mn-ea"/>
                  <a:cs typeface="+mn-cs"/>
                </a:rPr>
                <a:t>，从转发流程上来说有以下变化：根据报文的目的</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查找三层转发表后，只得到了目的</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（或下一跳</a:t>
              </a:r>
              <a:r>
                <a:rPr kumimoji="0" lang="en-US" altLang="zh-CN" sz="1200" kern="1200" cap="none" spc="0" normalizeH="0" baseline="0" noProof="0" dirty="0">
                  <a:latin typeface="+mn-ea"/>
                  <a:ea typeface="+mn-ea"/>
                  <a:cs typeface="+mn-cs"/>
                </a:rPr>
                <a:t>IP</a:t>
              </a:r>
              <a:r>
                <a:rPr kumimoji="0" lang="zh-CN" altLang="en-US" sz="1200" kern="1200" cap="none" spc="0" normalizeH="0" baseline="0" noProof="0" dirty="0">
                  <a:latin typeface="+mn-ea"/>
                  <a:ea typeface="+mn-ea"/>
                  <a:cs typeface="+mn-cs"/>
                </a:rPr>
                <a:t>）对应的</a:t>
              </a:r>
              <a:r>
                <a:rPr kumimoji="0" lang="en-US" altLang="zh-CN" sz="1200" kern="1200" cap="none" spc="0" normalizeH="0" baseline="0" noProof="0" dirty="0">
                  <a:latin typeface="+mn-ea"/>
                  <a:ea typeface="+mn-ea"/>
                  <a:cs typeface="+mn-cs"/>
                </a:rPr>
                <a:t>MAC</a:t>
              </a:r>
              <a:r>
                <a:rPr kumimoji="0" lang="zh-CN" altLang="en-US" sz="1200" kern="1200" cap="none" spc="0" normalizeH="0" baseline="0" noProof="0" dirty="0">
                  <a:latin typeface="+mn-ea"/>
                  <a:ea typeface="+mn-ea"/>
                  <a:cs typeface="+mn-cs"/>
                </a:rPr>
                <a:t>和出口</a:t>
              </a:r>
              <a:r>
                <a:rPr kumimoji="0" lang="en-US" altLang="zh-CN" sz="1200" kern="1200" cap="none" spc="0" normalizeH="0" baseline="0" noProof="0" dirty="0">
                  <a:latin typeface="+mn-ea"/>
                  <a:ea typeface="+mn-ea"/>
                  <a:cs typeface="+mn-cs"/>
                </a:rPr>
                <a:t>VLAN</a:t>
              </a:r>
              <a:r>
                <a:rPr kumimoji="0" lang="zh-CN" altLang="en-US" sz="1200" kern="1200" cap="none" spc="0" normalizeH="0" baseline="0" noProof="0" dirty="0">
                  <a:latin typeface="+mn-ea"/>
                  <a:ea typeface="+mn-ea"/>
                  <a:cs typeface="+mn-cs"/>
                </a:rPr>
                <a:t>；然后继续根据</a:t>
              </a:r>
              <a:r>
                <a:rPr kumimoji="0" lang="en-US" altLang="zh-CN" sz="1200" kern="1200" cap="none" spc="0" normalizeH="0" baseline="0" noProof="0" dirty="0">
                  <a:latin typeface="+mn-ea"/>
                  <a:ea typeface="+mn-ea"/>
                  <a:cs typeface="+mn-cs"/>
                </a:rPr>
                <a:t>MAC+VID</a:t>
              </a:r>
              <a:r>
                <a:rPr kumimoji="0" lang="zh-CN" altLang="en-US" sz="1200" kern="1200" cap="none" spc="0" normalizeH="0" baseline="0" noProof="0" dirty="0">
                  <a:latin typeface="+mn-ea"/>
                  <a:ea typeface="+mn-ea"/>
                  <a:cs typeface="+mn-cs"/>
                </a:rPr>
                <a:t>去查找</a:t>
              </a:r>
              <a:r>
                <a:rPr kumimoji="0" lang="en-US" altLang="zh-CN" sz="1200" kern="1200" cap="none" spc="0" normalizeH="0" baseline="0" noProof="0" dirty="0">
                  <a:latin typeface="+mn-ea"/>
                  <a:ea typeface="+mn-ea"/>
                  <a:cs typeface="+mn-cs"/>
                </a:rPr>
                <a:t>MAC</a:t>
              </a:r>
              <a:r>
                <a:rPr kumimoji="0" lang="zh-CN" altLang="en-US" sz="1200" kern="1200" cap="none" spc="0" normalizeH="0" baseline="0" noProof="0" dirty="0">
                  <a:latin typeface="+mn-ea"/>
                  <a:ea typeface="+mn-ea"/>
                  <a:cs typeface="+mn-cs"/>
                </a:rPr>
                <a:t>地址表，并最终获得出端口信息，如果查找</a:t>
              </a:r>
              <a:r>
                <a:rPr kumimoji="0" lang="en-US" altLang="zh-CN" sz="1200" kern="1200" cap="none" spc="0" normalizeH="0" baseline="0" noProof="0" dirty="0">
                  <a:latin typeface="+mn-ea"/>
                  <a:ea typeface="+mn-ea"/>
                  <a:cs typeface="+mn-cs"/>
                </a:rPr>
                <a:t>MAC</a:t>
              </a:r>
              <a:r>
                <a:rPr kumimoji="0" lang="zh-CN" altLang="en-US" sz="1200" kern="1200" cap="none" spc="0" normalizeH="0" baseline="0" noProof="0" dirty="0">
                  <a:latin typeface="+mn-ea"/>
                  <a:ea typeface="+mn-ea"/>
                  <a:cs typeface="+mn-cs"/>
                </a:rPr>
                <a:t>表失败的话会在出口</a:t>
              </a:r>
              <a:r>
                <a:rPr kumimoji="0" lang="en-US" altLang="zh-CN" sz="1200" kern="1200" cap="none" spc="0" normalizeH="0" baseline="0" noProof="0" dirty="0">
                  <a:latin typeface="+mn-ea"/>
                  <a:ea typeface="+mn-ea"/>
                  <a:cs typeface="+mn-cs"/>
                </a:rPr>
                <a:t>VLAN</a:t>
              </a:r>
              <a:r>
                <a:rPr kumimoji="0" lang="zh-CN" altLang="en-US" sz="1200" kern="1200" cap="none" spc="0" normalizeH="0" baseline="0" noProof="0" dirty="0">
                  <a:latin typeface="+mn-ea"/>
                  <a:ea typeface="+mn-ea"/>
                  <a:cs typeface="+mn-cs"/>
                </a:rPr>
                <a:t>进行广播。这样的处理机制虽然增加了芯片处理复杂度，但是流程更加清晰合理，</a:t>
              </a:r>
              <a:r>
                <a:rPr kumimoji="0" lang="en-US" altLang="zh-CN" sz="1200" kern="1200" cap="none" spc="0" normalizeH="0" baseline="0" noProof="0" dirty="0">
                  <a:latin typeface="+mn-ea"/>
                  <a:ea typeface="+mn-ea"/>
                  <a:cs typeface="+mn-cs"/>
                </a:rPr>
                <a:t>CPU</a:t>
              </a:r>
              <a:r>
                <a:rPr kumimoji="0" lang="zh-CN" altLang="en-US" sz="1200" kern="1200" cap="none" spc="0" normalizeH="0" baseline="0" noProof="0" dirty="0">
                  <a:latin typeface="+mn-ea"/>
                  <a:ea typeface="+mn-ea"/>
                  <a:cs typeface="+mn-cs"/>
                </a:rPr>
                <a:t>的处理也更加简单，因为物理出口的变化只需要反映在</a:t>
              </a:r>
              <a:r>
                <a:rPr kumimoji="0" lang="en-US" altLang="zh-CN" sz="1200" kern="1200" cap="none" spc="0" normalizeH="0" baseline="0" noProof="0" dirty="0">
                  <a:latin typeface="+mn-ea"/>
                  <a:ea typeface="+mn-ea"/>
                  <a:cs typeface="+mn-cs"/>
                </a:rPr>
                <a:t>MAC</a:t>
              </a:r>
              <a:r>
                <a:rPr kumimoji="0" lang="zh-CN" altLang="en-US" sz="1200" kern="1200" cap="none" spc="0" normalizeH="0" baseline="0" noProof="0" dirty="0">
                  <a:latin typeface="+mn-ea"/>
                  <a:ea typeface="+mn-ea"/>
                  <a:cs typeface="+mn-cs"/>
                </a:rPr>
                <a:t>地址表中就可以了，硬件三层表项无需频繁更新。</a:t>
              </a:r>
              <a:endParaRPr kumimoji="0" lang="en-US" altLang="zh-CN" sz="1200" kern="1200" cap="none" spc="0" normalizeH="0" baseline="0" noProof="0" dirty="0">
                <a:latin typeface="+mn-ea"/>
                <a:ea typeface="+mn-ea"/>
                <a:cs typeface="+mn-cs"/>
              </a:endParaRPr>
            </a:p>
            <a:p>
              <a:pPr marR="0" defTabSz="802005" eaLnBrk="1" hangingPunct="1">
                <a:spcBef>
                  <a:spcPct val="20000"/>
                </a:spcBef>
                <a:buClrTx/>
                <a:buSzTx/>
                <a:buFontTx/>
                <a:buNone/>
                <a:defRPr/>
              </a:pPr>
              <a:endParaRPr kumimoji="0" lang="en-US" altLang="zh-CN" sz="14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400" kern="1200" cap="none" spc="0" normalizeH="0" baseline="0" noProof="1">
                  <a:solidFill>
                    <a:srgbClr val="000000"/>
                  </a:solidFill>
                  <a:latin typeface="+mn-ea"/>
                  <a:ea typeface="+mn-ea"/>
                  <a:cs typeface="Arial" panose="020B0604020202020204" pitchFamily="34" charset="0"/>
                </a:rPr>
                <a:t>目前</a:t>
              </a:r>
              <a:r>
                <a:rPr kumimoji="0" lang="en-US" altLang="zh-CN" sz="1400" kern="1200" cap="none" spc="0" normalizeH="0" baseline="0" noProof="1">
                  <a:solidFill>
                    <a:srgbClr val="000000"/>
                  </a:solidFill>
                  <a:latin typeface="+mn-ea"/>
                  <a:ea typeface="+mn-ea"/>
                  <a:cs typeface="Arial" panose="020B0604020202020204" pitchFamily="34" charset="0"/>
                </a:rPr>
                <a:t>Broadcom</a:t>
              </a:r>
              <a:r>
                <a:rPr kumimoji="0" lang="zh-CN" altLang="en-US" sz="1400" kern="1200" cap="none" spc="0" normalizeH="0" baseline="0" noProof="1">
                  <a:solidFill>
                    <a:srgbClr val="000000"/>
                  </a:solidFill>
                  <a:latin typeface="+mn-ea"/>
                  <a:ea typeface="+mn-ea"/>
                  <a:cs typeface="Arial" panose="020B0604020202020204" pitchFamily="34" charset="0"/>
                </a:rPr>
                <a:t>芯片并不支持第二种方式，</a:t>
              </a:r>
              <a:r>
                <a:rPr kumimoji="0" lang="en-US" altLang="zh-CN" sz="1400" kern="1200" cap="none" spc="0" normalizeH="0" baseline="0" noProof="1">
                  <a:solidFill>
                    <a:srgbClr val="000000"/>
                  </a:solidFill>
                  <a:latin typeface="+mn-ea"/>
                  <a:ea typeface="+mn-ea"/>
                  <a:cs typeface="Arial" panose="020B0604020202020204" pitchFamily="34" charset="0"/>
                </a:rPr>
                <a:t>Marvell</a:t>
              </a:r>
              <a:r>
                <a:rPr kumimoji="0" lang="zh-CN" altLang="en-US" sz="1400" kern="1200" cap="none" spc="0" normalizeH="0" baseline="0" noProof="1">
                  <a:solidFill>
                    <a:srgbClr val="000000"/>
                  </a:solidFill>
                  <a:latin typeface="+mn-ea"/>
                  <a:ea typeface="+mn-ea"/>
                  <a:cs typeface="Arial" panose="020B0604020202020204" pitchFamily="34" charset="0"/>
                </a:rPr>
                <a:t>芯片支持。</a:t>
              </a:r>
              <a:endParaRPr kumimoji="0" lang="en-US" altLang="zh-CN" sz="14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endParaRPr kumimoji="0" lang="en-US" sz="14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endParaRPr>
            </a:p>
          </p:txBody>
        </p:sp>
        <p:grpSp>
          <p:nvGrpSpPr>
            <p:cNvPr id="47109" name="Gruppe 291"/>
            <p:cNvGrpSpPr/>
            <p:nvPr/>
          </p:nvGrpSpPr>
          <p:grpSpPr>
            <a:xfrm>
              <a:off x="5971153" y="1841525"/>
              <a:ext cx="1683203" cy="1982780"/>
              <a:chOff x="508539" y="-1241644"/>
              <a:chExt cx="3659139" cy="4310312"/>
            </a:xfrm>
          </p:grpSpPr>
          <p:grpSp>
            <p:nvGrpSpPr>
              <p:cNvPr id="8" name="Gruppe 111"/>
              <p:cNvGrpSpPr/>
              <p:nvPr/>
            </p:nvGrpSpPr>
            <p:grpSpPr>
              <a:xfrm>
                <a:off x="832526" y="-1241644"/>
                <a:ext cx="912318" cy="2320713"/>
                <a:chOff x="3527425" y="3451225"/>
                <a:chExt cx="254000" cy="646113"/>
              </a:xfrm>
              <a:solidFill>
                <a:schemeClr val="tx1"/>
              </a:solidFill>
            </p:grpSpPr>
            <p:sp>
              <p:nvSpPr>
                <p:cNvPr id="40" name="Freeform 281"/>
                <p:cNvSpPr/>
                <p:nvPr/>
              </p:nvSpPr>
              <p:spPr bwMode="auto">
                <a:xfrm>
                  <a:off x="3629025" y="34512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 name="Freeform 282"/>
                <p:cNvSpPr/>
                <p:nvPr/>
              </p:nvSpPr>
              <p:spPr bwMode="auto">
                <a:xfrm>
                  <a:off x="3629025" y="3511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2" name="Freeform 283"/>
                <p:cNvSpPr/>
                <p:nvPr/>
              </p:nvSpPr>
              <p:spPr bwMode="auto">
                <a:xfrm>
                  <a:off x="3629025" y="351155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3" name="Rectangle 284"/>
                <p:cNvSpPr>
                  <a:spLocks noChangeArrowheads="1"/>
                </p:cNvSpPr>
                <p:nvPr/>
              </p:nvSpPr>
              <p:spPr bwMode="auto">
                <a:xfrm>
                  <a:off x="3629025" y="352107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4" name="Freeform 285"/>
                <p:cNvSpPr/>
                <p:nvPr/>
              </p:nvSpPr>
              <p:spPr bwMode="auto">
                <a:xfrm>
                  <a:off x="3608388" y="353218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5" name="Freeform 286"/>
                <p:cNvSpPr/>
                <p:nvPr/>
              </p:nvSpPr>
              <p:spPr bwMode="auto">
                <a:xfrm>
                  <a:off x="3629025" y="3532188"/>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6" name="Freeform 287"/>
                <p:cNvSpPr/>
                <p:nvPr/>
              </p:nvSpPr>
              <p:spPr bwMode="auto">
                <a:xfrm>
                  <a:off x="3648075" y="3551238"/>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7" name="Rectangle 290"/>
                <p:cNvSpPr>
                  <a:spLocks noChangeArrowheads="1"/>
                </p:cNvSpPr>
                <p:nvPr/>
              </p:nvSpPr>
              <p:spPr bwMode="auto">
                <a:xfrm>
                  <a:off x="3648075" y="38338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8" name="Freeform 291"/>
                <p:cNvSpPr/>
                <p:nvPr/>
              </p:nvSpPr>
              <p:spPr bwMode="auto">
                <a:xfrm>
                  <a:off x="3659188" y="3833813"/>
                  <a:ext cx="1587" cy="11112"/>
                </a:xfrm>
                <a:custGeom>
                  <a:avLst/>
                  <a:gdLst>
                    <a:gd name="T0" fmla="*/ 0 w 1588"/>
                    <a:gd name="T1" fmla="*/ 11112 h 7"/>
                    <a:gd name="T2" fmla="*/ 0 w 1588"/>
                    <a:gd name="T3" fmla="*/ 11112 h 7"/>
                    <a:gd name="T4" fmla="*/ 0 w 1588"/>
                    <a:gd name="T5" fmla="*/ 0 h 7"/>
                    <a:gd name="T6" fmla="*/ 0 w 1588"/>
                    <a:gd name="T7" fmla="*/ 11112 h 7"/>
                    <a:gd name="T8" fmla="*/ 0 w 1588"/>
                    <a:gd name="T9" fmla="*/ 11112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9" name="Rectangle 292"/>
                <p:cNvSpPr>
                  <a:spLocks noChangeArrowheads="1"/>
                </p:cNvSpPr>
                <p:nvPr/>
              </p:nvSpPr>
              <p:spPr bwMode="auto">
                <a:xfrm>
                  <a:off x="3538538" y="384492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0" name="Rectangle 293"/>
                <p:cNvSpPr>
                  <a:spLocks noChangeArrowheads="1"/>
                </p:cNvSpPr>
                <p:nvPr/>
              </p:nvSpPr>
              <p:spPr bwMode="auto">
                <a:xfrm>
                  <a:off x="3659188" y="384492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 name="Freeform 294"/>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 name="Freeform 295"/>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3" name="Rectangle 296"/>
                <p:cNvSpPr>
                  <a:spLocks noChangeArrowheads="1"/>
                </p:cNvSpPr>
                <p:nvPr/>
              </p:nvSpPr>
              <p:spPr bwMode="auto">
                <a:xfrm>
                  <a:off x="3659188"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4" name="Freeform 297"/>
                <p:cNvSpPr/>
                <p:nvPr/>
              </p:nvSpPr>
              <p:spPr bwMode="auto">
                <a:xfrm>
                  <a:off x="3638550" y="39147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5" name="Rectangle 298"/>
                <p:cNvSpPr>
                  <a:spLocks noChangeArrowheads="1"/>
                </p:cNvSpPr>
                <p:nvPr/>
              </p:nvSpPr>
              <p:spPr bwMode="auto">
                <a:xfrm>
                  <a:off x="3668713"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6" name="Freeform 299"/>
                <p:cNvSpPr/>
                <p:nvPr/>
              </p:nvSpPr>
              <p:spPr bwMode="auto">
                <a:xfrm>
                  <a:off x="367982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7" name="Rectangle 300"/>
                <p:cNvSpPr>
                  <a:spLocks noChangeArrowheads="1"/>
                </p:cNvSpPr>
                <p:nvPr/>
              </p:nvSpPr>
              <p:spPr bwMode="auto">
                <a:xfrm>
                  <a:off x="3709988"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8" name="Freeform 301"/>
                <p:cNvSpPr/>
                <p:nvPr/>
              </p:nvSpPr>
              <p:spPr bwMode="auto">
                <a:xfrm>
                  <a:off x="3587750" y="3914775"/>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30163 h 19"/>
                    <a:gd name="T10" fmla="*/ 0 w 1588"/>
                    <a:gd name="T11" fmla="*/ 30163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9" name="Freeform 302"/>
                <p:cNvSpPr/>
                <p:nvPr/>
              </p:nvSpPr>
              <p:spPr bwMode="auto">
                <a:xfrm>
                  <a:off x="369887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0" name="Freeform 303"/>
                <p:cNvSpPr/>
                <p:nvPr/>
              </p:nvSpPr>
              <p:spPr bwMode="auto">
                <a:xfrm>
                  <a:off x="3587750" y="39243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11113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1" name="Rectangle 304"/>
                <p:cNvSpPr>
                  <a:spLocks noChangeArrowheads="1"/>
                </p:cNvSpPr>
                <p:nvPr/>
              </p:nvSpPr>
              <p:spPr bwMode="auto">
                <a:xfrm>
                  <a:off x="3659188" y="3924300"/>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2" name="Freeform 305"/>
                <p:cNvSpPr/>
                <p:nvPr/>
              </p:nvSpPr>
              <p:spPr bwMode="auto">
                <a:xfrm>
                  <a:off x="3578225" y="3924300"/>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20638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4" name="Rectangle 307"/>
                <p:cNvSpPr>
                  <a:spLocks noChangeArrowheads="1"/>
                </p:cNvSpPr>
                <p:nvPr/>
              </p:nvSpPr>
              <p:spPr bwMode="auto">
                <a:xfrm>
                  <a:off x="3648075" y="39354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5" name="Rectangle 308"/>
                <p:cNvSpPr>
                  <a:spLocks noChangeArrowheads="1"/>
                </p:cNvSpPr>
                <p:nvPr/>
              </p:nvSpPr>
              <p:spPr bwMode="auto">
                <a:xfrm>
                  <a:off x="3648075" y="39354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6" name="Freeform 309"/>
                <p:cNvSpPr/>
                <p:nvPr/>
              </p:nvSpPr>
              <p:spPr bwMode="auto">
                <a:xfrm>
                  <a:off x="3557588" y="3944938"/>
                  <a:ext cx="1587" cy="9525"/>
                </a:xfrm>
                <a:custGeom>
                  <a:avLst/>
                  <a:gdLst>
                    <a:gd name="T0" fmla="*/ 0 w 1588"/>
                    <a:gd name="T1" fmla="*/ 0 h 6"/>
                    <a:gd name="T2" fmla="*/ 0 w 1588"/>
                    <a:gd name="T3" fmla="*/ 0 h 6"/>
                    <a:gd name="T4" fmla="*/ 0 w 1588"/>
                    <a:gd name="T5" fmla="*/ 0 h 6"/>
                    <a:gd name="T6" fmla="*/ 0 w 1588"/>
                    <a:gd name="T7" fmla="*/ 0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7" name="Freeform 310"/>
                <p:cNvSpPr/>
                <p:nvPr/>
              </p:nvSpPr>
              <p:spPr bwMode="auto">
                <a:xfrm>
                  <a:off x="3557588" y="39544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9" name="Freeform 312"/>
                <p:cNvSpPr/>
                <p:nvPr/>
              </p:nvSpPr>
              <p:spPr bwMode="auto">
                <a:xfrm>
                  <a:off x="3587750" y="3954463"/>
                  <a:ext cx="1588" cy="20637"/>
                </a:xfrm>
                <a:custGeom>
                  <a:avLst/>
                  <a:gdLst>
                    <a:gd name="T0" fmla="*/ 0 w 1588"/>
                    <a:gd name="T1" fmla="*/ 20637 h 13"/>
                    <a:gd name="T2" fmla="*/ 0 w 1588"/>
                    <a:gd name="T3" fmla="*/ 20637 h 13"/>
                    <a:gd name="T4" fmla="*/ 0 w 1588"/>
                    <a:gd name="T5" fmla="*/ 11112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0" name="Freeform 313"/>
                <p:cNvSpPr/>
                <p:nvPr/>
              </p:nvSpPr>
              <p:spPr bwMode="auto">
                <a:xfrm>
                  <a:off x="3587750" y="3954463"/>
                  <a:ext cx="1588" cy="30162"/>
                </a:xfrm>
                <a:custGeom>
                  <a:avLst/>
                  <a:gdLst>
                    <a:gd name="T0" fmla="*/ 0 w 1588"/>
                    <a:gd name="T1" fmla="*/ 30162 h 19"/>
                    <a:gd name="T2" fmla="*/ 0 w 1588"/>
                    <a:gd name="T3" fmla="*/ 30162 h 19"/>
                    <a:gd name="T4" fmla="*/ 0 w 1588"/>
                    <a:gd name="T5" fmla="*/ 11112 h 19"/>
                    <a:gd name="T6" fmla="*/ 0 w 1588"/>
                    <a:gd name="T7" fmla="*/ 0 h 19"/>
                    <a:gd name="T8" fmla="*/ 0 w 1588"/>
                    <a:gd name="T9" fmla="*/ 0 h 19"/>
                    <a:gd name="T10" fmla="*/ 0 w 1588"/>
                    <a:gd name="T11" fmla="*/ 30162 h 19"/>
                    <a:gd name="T12" fmla="*/ 0 w 1588"/>
                    <a:gd name="T13" fmla="*/ 30162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 name="Freeform 314"/>
                <p:cNvSpPr/>
                <p:nvPr/>
              </p:nvSpPr>
              <p:spPr bwMode="auto">
                <a:xfrm>
                  <a:off x="3578225" y="3965575"/>
                  <a:ext cx="1588" cy="19050"/>
                </a:xfrm>
                <a:custGeom>
                  <a:avLst/>
                  <a:gdLst>
                    <a:gd name="T0" fmla="*/ 0 w 1588"/>
                    <a:gd name="T1" fmla="*/ 0 h 12"/>
                    <a:gd name="T2" fmla="*/ 0 w 1588"/>
                    <a:gd name="T3" fmla="*/ 0 h 12"/>
                    <a:gd name="T4" fmla="*/ 0 w 1588"/>
                    <a:gd name="T5" fmla="*/ 9525 h 12"/>
                    <a:gd name="T6" fmla="*/ 0 w 1588"/>
                    <a:gd name="T7" fmla="*/ 19050 h 12"/>
                    <a:gd name="T8" fmla="*/ 0 w 1588"/>
                    <a:gd name="T9" fmla="*/ 19050 h 12"/>
                    <a:gd name="T10" fmla="*/ 0 w 1588"/>
                    <a:gd name="T11" fmla="*/ 9525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 name="Freeform 316"/>
                <p:cNvSpPr/>
                <p:nvPr/>
              </p:nvSpPr>
              <p:spPr bwMode="auto">
                <a:xfrm>
                  <a:off x="3648075" y="39655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 name="Freeform 317"/>
                <p:cNvSpPr/>
                <p:nvPr/>
              </p:nvSpPr>
              <p:spPr bwMode="auto">
                <a:xfrm>
                  <a:off x="3568700" y="3965575"/>
                  <a:ext cx="1588" cy="30163"/>
                </a:xfrm>
                <a:custGeom>
                  <a:avLst/>
                  <a:gdLst>
                    <a:gd name="T0" fmla="*/ 0 w 1588"/>
                    <a:gd name="T1" fmla="*/ 30163 h 19"/>
                    <a:gd name="T2" fmla="*/ 0 w 1588"/>
                    <a:gd name="T3" fmla="*/ 30163 h 19"/>
                    <a:gd name="T4" fmla="*/ 0 w 1588"/>
                    <a:gd name="T5" fmla="*/ 19050 h 19"/>
                    <a:gd name="T6" fmla="*/ 0 w 1588"/>
                    <a:gd name="T7" fmla="*/ 0 h 19"/>
                    <a:gd name="T8" fmla="*/ 0 w 1588"/>
                    <a:gd name="T9" fmla="*/ 0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5" name="Freeform 318"/>
                <p:cNvSpPr/>
                <p:nvPr/>
              </p:nvSpPr>
              <p:spPr bwMode="auto">
                <a:xfrm>
                  <a:off x="3557588" y="3975100"/>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9525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6" name="Freeform 319"/>
                <p:cNvSpPr/>
                <p:nvPr/>
              </p:nvSpPr>
              <p:spPr bwMode="auto">
                <a:xfrm>
                  <a:off x="3659188" y="39846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7" name="Freeform 320"/>
                <p:cNvSpPr/>
                <p:nvPr/>
              </p:nvSpPr>
              <p:spPr bwMode="auto">
                <a:xfrm>
                  <a:off x="3729038" y="3984625"/>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8" name="Freeform 322"/>
                <p:cNvSpPr/>
                <p:nvPr/>
              </p:nvSpPr>
              <p:spPr bwMode="auto">
                <a:xfrm>
                  <a:off x="365918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9" name="Rectangle 323"/>
                <p:cNvSpPr>
                  <a:spLocks noChangeArrowheads="1"/>
                </p:cNvSpPr>
                <p:nvPr/>
              </p:nvSpPr>
              <p:spPr bwMode="auto">
                <a:xfrm>
                  <a:off x="3648075" y="3995738"/>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0" name="Freeform 324"/>
                <p:cNvSpPr/>
                <p:nvPr/>
              </p:nvSpPr>
              <p:spPr bwMode="auto">
                <a:xfrm>
                  <a:off x="353853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1" name="Freeform 325"/>
                <p:cNvSpPr/>
                <p:nvPr/>
              </p:nvSpPr>
              <p:spPr bwMode="auto">
                <a:xfrm>
                  <a:off x="3587750" y="3995738"/>
                  <a:ext cx="1588" cy="20637"/>
                </a:xfrm>
                <a:custGeom>
                  <a:avLst/>
                  <a:gdLst>
                    <a:gd name="T0" fmla="*/ 0 w 1588"/>
                    <a:gd name="T1" fmla="*/ 20637 h 13"/>
                    <a:gd name="T2" fmla="*/ 0 w 1588"/>
                    <a:gd name="T3" fmla="*/ 20637 h 13"/>
                    <a:gd name="T4" fmla="*/ 0 w 1588"/>
                    <a:gd name="T5" fmla="*/ 0 h 13"/>
                    <a:gd name="T6" fmla="*/ 0 w 1588"/>
                    <a:gd name="T7" fmla="*/ 0 h 13"/>
                    <a:gd name="T8" fmla="*/ 0 w 1588"/>
                    <a:gd name="T9" fmla="*/ 9525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2" name="Rectangle 326"/>
                <p:cNvSpPr>
                  <a:spLocks noChangeArrowheads="1"/>
                </p:cNvSpPr>
                <p:nvPr/>
              </p:nvSpPr>
              <p:spPr bwMode="auto">
                <a:xfrm>
                  <a:off x="3538538" y="3995738"/>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4" name="Rectangle 328"/>
                <p:cNvSpPr>
                  <a:spLocks noChangeArrowheads="1"/>
                </p:cNvSpPr>
                <p:nvPr/>
              </p:nvSpPr>
              <p:spPr bwMode="auto">
                <a:xfrm>
                  <a:off x="3527425" y="400526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5" name="Freeform 329"/>
                <p:cNvSpPr/>
                <p:nvPr/>
              </p:nvSpPr>
              <p:spPr bwMode="auto">
                <a:xfrm>
                  <a:off x="3578225" y="4005263"/>
                  <a:ext cx="1588" cy="11112"/>
                </a:xfrm>
                <a:custGeom>
                  <a:avLst/>
                  <a:gdLst>
                    <a:gd name="T0" fmla="*/ 0 w 1588"/>
                    <a:gd name="T1" fmla="*/ 0 h 7"/>
                    <a:gd name="T2" fmla="*/ 0 w 1588"/>
                    <a:gd name="T3" fmla="*/ 0 h 7"/>
                    <a:gd name="T4" fmla="*/ 0 w 1588"/>
                    <a:gd name="T5" fmla="*/ 0 h 7"/>
                    <a:gd name="T6" fmla="*/ 0 w 1588"/>
                    <a:gd name="T7" fmla="*/ 11112 h 7"/>
                    <a:gd name="T8" fmla="*/ 0 w 1588"/>
                    <a:gd name="T9" fmla="*/ 11112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7" name="Freeform 331"/>
                <p:cNvSpPr/>
                <p:nvPr/>
              </p:nvSpPr>
              <p:spPr bwMode="auto">
                <a:xfrm>
                  <a:off x="3648075" y="4005263"/>
                  <a:ext cx="11113" cy="11112"/>
                </a:xfrm>
                <a:custGeom>
                  <a:avLst/>
                  <a:gdLst>
                    <a:gd name="T0" fmla="*/ 0 w 7"/>
                    <a:gd name="T1" fmla="*/ 0 h 7"/>
                    <a:gd name="T2" fmla="*/ 0 w 7"/>
                    <a:gd name="T3" fmla="*/ 0 h 7"/>
                    <a:gd name="T4" fmla="*/ 0 w 7"/>
                    <a:gd name="T5" fmla="*/ 11112 h 7"/>
                    <a:gd name="T6" fmla="*/ 0 w 7"/>
                    <a:gd name="T7" fmla="*/ 11112 h 7"/>
                    <a:gd name="T8" fmla="*/ 0 w 7"/>
                    <a:gd name="T9" fmla="*/ 0 h 7"/>
                    <a:gd name="T10" fmla="*/ 0 w 7"/>
                    <a:gd name="T11" fmla="*/ 0 h 7"/>
                    <a:gd name="T12" fmla="*/ 11113 w 7"/>
                    <a:gd name="T13" fmla="*/ 0 h 7"/>
                    <a:gd name="T14" fmla="*/ 11113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8" name="Rectangle 332"/>
                <p:cNvSpPr>
                  <a:spLocks noChangeArrowheads="1"/>
                </p:cNvSpPr>
                <p:nvPr/>
              </p:nvSpPr>
              <p:spPr bwMode="auto">
                <a:xfrm>
                  <a:off x="3648075" y="400526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9" name="Rectangle 333"/>
                <p:cNvSpPr>
                  <a:spLocks noChangeArrowheads="1"/>
                </p:cNvSpPr>
                <p:nvPr/>
              </p:nvSpPr>
              <p:spPr bwMode="auto">
                <a:xfrm>
                  <a:off x="3779838" y="4005263"/>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0" name="Freeform 334"/>
                <p:cNvSpPr/>
                <p:nvPr/>
              </p:nvSpPr>
              <p:spPr bwMode="auto">
                <a:xfrm>
                  <a:off x="3729038" y="4016375"/>
                  <a:ext cx="1587"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1" name="Rectangle 335"/>
                <p:cNvSpPr>
                  <a:spLocks noChangeArrowheads="1"/>
                </p:cNvSpPr>
                <p:nvPr/>
              </p:nvSpPr>
              <p:spPr bwMode="auto">
                <a:xfrm>
                  <a:off x="3648075" y="401637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2" name="Freeform 336"/>
                <p:cNvSpPr/>
                <p:nvPr/>
              </p:nvSpPr>
              <p:spPr bwMode="auto">
                <a:xfrm>
                  <a:off x="3729038" y="401637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3" name="Freeform 337"/>
                <p:cNvSpPr/>
                <p:nvPr/>
              </p:nvSpPr>
              <p:spPr bwMode="auto">
                <a:xfrm>
                  <a:off x="3648075" y="4016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4" name="Freeform 338"/>
                <p:cNvSpPr/>
                <p:nvPr/>
              </p:nvSpPr>
              <p:spPr bwMode="auto">
                <a:xfrm>
                  <a:off x="3648075" y="4016375"/>
                  <a:ext cx="1588" cy="9525"/>
                </a:xfrm>
                <a:custGeom>
                  <a:avLst/>
                  <a:gdLst>
                    <a:gd name="T0" fmla="*/ 0 w 1588"/>
                    <a:gd name="T1" fmla="*/ 0 h 6"/>
                    <a:gd name="T2" fmla="*/ 0 w 1588"/>
                    <a:gd name="T3" fmla="*/ 0 h 6"/>
                    <a:gd name="T4" fmla="*/ 0 w 1588"/>
                    <a:gd name="T5" fmla="*/ 9525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5" name="Rectangle 339"/>
                <p:cNvSpPr>
                  <a:spLocks noChangeArrowheads="1"/>
                </p:cNvSpPr>
                <p:nvPr/>
              </p:nvSpPr>
              <p:spPr bwMode="auto">
                <a:xfrm>
                  <a:off x="3587750" y="4025900"/>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6" name="Freeform 340"/>
                <p:cNvSpPr/>
                <p:nvPr/>
              </p:nvSpPr>
              <p:spPr bwMode="auto">
                <a:xfrm>
                  <a:off x="3587750" y="40259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7" name="Freeform 341"/>
                <p:cNvSpPr/>
                <p:nvPr/>
              </p:nvSpPr>
              <p:spPr bwMode="auto">
                <a:xfrm>
                  <a:off x="3587750" y="4025900"/>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8" name="Rectangle 342"/>
                <p:cNvSpPr>
                  <a:spLocks noChangeArrowheads="1"/>
                </p:cNvSpPr>
                <p:nvPr/>
              </p:nvSpPr>
              <p:spPr bwMode="auto">
                <a:xfrm>
                  <a:off x="3578225" y="4025900"/>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9" name="Freeform 343"/>
                <p:cNvSpPr/>
                <p:nvPr/>
              </p:nvSpPr>
              <p:spPr bwMode="auto">
                <a:xfrm>
                  <a:off x="3578225" y="40259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0" name="Freeform 344"/>
                <p:cNvSpPr/>
                <p:nvPr/>
              </p:nvSpPr>
              <p:spPr bwMode="auto">
                <a:xfrm>
                  <a:off x="3648075"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2" name="Freeform 346"/>
                <p:cNvSpPr/>
                <p:nvPr/>
              </p:nvSpPr>
              <p:spPr bwMode="auto">
                <a:xfrm>
                  <a:off x="3587750"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 name="Rectangle 348"/>
                <p:cNvSpPr>
                  <a:spLocks noChangeArrowheads="1"/>
                </p:cNvSpPr>
                <p:nvPr/>
              </p:nvSpPr>
              <p:spPr bwMode="auto">
                <a:xfrm>
                  <a:off x="3648075" y="403542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 name="Freeform 349"/>
                <p:cNvSpPr/>
                <p:nvPr/>
              </p:nvSpPr>
              <p:spPr bwMode="auto">
                <a:xfrm>
                  <a:off x="3648075" y="40354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 name="Freeform 350"/>
                <p:cNvSpPr/>
                <p:nvPr/>
              </p:nvSpPr>
              <p:spPr bwMode="auto">
                <a:xfrm>
                  <a:off x="3729038" y="40354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 name="Freeform 352"/>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9" name="Freeform 353"/>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0" name="Freeform 354"/>
                <p:cNvSpPr/>
                <p:nvPr/>
              </p:nvSpPr>
              <p:spPr bwMode="auto">
                <a:xfrm>
                  <a:off x="3578225"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1" name="Freeform 355"/>
                <p:cNvSpPr/>
                <p:nvPr/>
              </p:nvSpPr>
              <p:spPr bwMode="auto">
                <a:xfrm>
                  <a:off x="3587750"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3" name="Freeform 357"/>
                <p:cNvSpPr/>
                <p:nvPr/>
              </p:nvSpPr>
              <p:spPr bwMode="auto">
                <a:xfrm>
                  <a:off x="3568700" y="4056063"/>
                  <a:ext cx="1588"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9525 h 13"/>
                    <a:gd name="T12" fmla="*/ 0 w 1588"/>
                    <a:gd name="T13" fmla="*/ 20637 h 13"/>
                    <a:gd name="T14" fmla="*/ 0 w 1588"/>
                    <a:gd name="T15" fmla="*/ 20637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4" name="Freeform 358"/>
                <p:cNvSpPr/>
                <p:nvPr/>
              </p:nvSpPr>
              <p:spPr bwMode="auto">
                <a:xfrm>
                  <a:off x="3557588" y="4056063"/>
                  <a:ext cx="1587"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5" name="Rectangle 359"/>
                <p:cNvSpPr>
                  <a:spLocks noChangeArrowheads="1"/>
                </p:cNvSpPr>
                <p:nvPr/>
              </p:nvSpPr>
              <p:spPr bwMode="auto">
                <a:xfrm>
                  <a:off x="3729038" y="4065588"/>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6" name="Freeform 360"/>
                <p:cNvSpPr/>
                <p:nvPr/>
              </p:nvSpPr>
              <p:spPr bwMode="auto">
                <a:xfrm>
                  <a:off x="3729038" y="4065588"/>
                  <a:ext cx="1587" cy="11112"/>
                </a:xfrm>
                <a:custGeom>
                  <a:avLst/>
                  <a:gdLst>
                    <a:gd name="T0" fmla="*/ 0 w 1588"/>
                    <a:gd name="T1" fmla="*/ 0 h 7"/>
                    <a:gd name="T2" fmla="*/ 0 w 1588"/>
                    <a:gd name="T3" fmla="*/ 0 h 7"/>
                    <a:gd name="T4" fmla="*/ 0 w 1588"/>
                    <a:gd name="T5" fmla="*/ 11112 h 7"/>
                    <a:gd name="T6" fmla="*/ 0 w 1588"/>
                    <a:gd name="T7" fmla="*/ 11112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7" name="Freeform 361"/>
                <p:cNvSpPr/>
                <p:nvPr/>
              </p:nvSpPr>
              <p:spPr bwMode="auto">
                <a:xfrm>
                  <a:off x="3729038" y="4076700"/>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8" name="Freeform 362"/>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9525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0" name="Freeform 364"/>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19050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2" name="Freeform 366"/>
                <p:cNvSpPr/>
                <p:nvPr/>
              </p:nvSpPr>
              <p:spPr bwMode="auto">
                <a:xfrm>
                  <a:off x="3587750" y="40767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4" name="Freeform 368"/>
                <p:cNvSpPr/>
                <p:nvPr/>
              </p:nvSpPr>
              <p:spPr bwMode="auto">
                <a:xfrm>
                  <a:off x="355758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5" name="Freeform 369"/>
                <p:cNvSpPr/>
                <p:nvPr/>
              </p:nvSpPr>
              <p:spPr bwMode="auto">
                <a:xfrm>
                  <a:off x="3568700" y="408622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6" name="Freeform 370"/>
                <p:cNvSpPr/>
                <p:nvPr/>
              </p:nvSpPr>
              <p:spPr bwMode="auto">
                <a:xfrm>
                  <a:off x="372903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8" name="Freeform 372"/>
                <p:cNvSpPr/>
                <p:nvPr/>
              </p:nvSpPr>
              <p:spPr bwMode="auto">
                <a:xfrm>
                  <a:off x="3729038" y="409575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9" name="Rectangle 373"/>
                <p:cNvSpPr>
                  <a:spLocks noChangeArrowheads="1"/>
                </p:cNvSpPr>
                <p:nvPr/>
              </p:nvSpPr>
              <p:spPr bwMode="auto">
                <a:xfrm>
                  <a:off x="3598863" y="4095750"/>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grpSp>
          <p:sp>
            <p:nvSpPr>
              <p:cNvPr id="47111" name="Freeform 382"/>
              <p:cNvSpPr/>
              <p:nvPr/>
            </p:nvSpPr>
            <p:spPr>
              <a:xfrm>
                <a:off x="508539" y="1005537"/>
                <a:ext cx="756962" cy="2063131"/>
              </a:xfrm>
              <a:custGeom>
                <a:avLst/>
                <a:gdLst>
                  <a:gd name="txL" fmla="*/ 0 w 133"/>
                  <a:gd name="txT" fmla="*/ 0 h 362"/>
                  <a:gd name="txR" fmla="*/ 133 w 133"/>
                  <a:gd name="txB" fmla="*/ 362 h 362"/>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rgbClr val="FFFFFF">
                  <a:alpha val="100000"/>
                </a:srgbClr>
              </a:solidFill>
              <a:ln w="9525">
                <a:noFill/>
              </a:ln>
            </p:spPr>
            <p:txBody>
              <a:bodyPr/>
              <a:p>
                <a:endParaRPr lang="zh-CN" altLang="en-US"/>
              </a:p>
            </p:txBody>
          </p:sp>
          <p:sp>
            <p:nvSpPr>
              <p:cNvPr id="47112" name="Freeform 383"/>
              <p:cNvSpPr/>
              <p:nvPr/>
            </p:nvSpPr>
            <p:spPr>
              <a:xfrm>
                <a:off x="2606991" y="1148728"/>
                <a:ext cx="473467" cy="1697846"/>
              </a:xfrm>
              <a:custGeom>
                <a:avLst/>
                <a:gdLst>
                  <a:gd name="txL" fmla="*/ 0 w 83"/>
                  <a:gd name="txT" fmla="*/ 0 h 298"/>
                  <a:gd name="txR" fmla="*/ 83 w 83"/>
                  <a:gd name="txB" fmla="*/ 298 h 29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Lst>
                <a:rect l="txL" t="txT" r="txR" b="txB"/>
                <a:pathLst>
                  <a:path w="83" h="298">
                    <a:moveTo>
                      <a:pt x="13" y="0"/>
                    </a:moveTo>
                    <a:lnTo>
                      <a:pt x="32" y="6"/>
                    </a:lnTo>
                    <a:lnTo>
                      <a:pt x="45" y="25"/>
                    </a:lnTo>
                    <a:lnTo>
                      <a:pt x="39" y="44"/>
                    </a:lnTo>
                    <a:lnTo>
                      <a:pt x="64" y="95"/>
                    </a:lnTo>
                    <a:lnTo>
                      <a:pt x="64" y="114"/>
                    </a:lnTo>
                    <a:lnTo>
                      <a:pt x="70" y="146"/>
                    </a:lnTo>
                    <a:lnTo>
                      <a:pt x="83" y="241"/>
                    </a:lnTo>
                    <a:lnTo>
                      <a:pt x="83" y="267"/>
                    </a:lnTo>
                    <a:lnTo>
                      <a:pt x="58" y="298"/>
                    </a:lnTo>
                    <a:lnTo>
                      <a:pt x="20" y="273"/>
                    </a:lnTo>
                    <a:lnTo>
                      <a:pt x="7" y="133"/>
                    </a:lnTo>
                    <a:lnTo>
                      <a:pt x="7" y="70"/>
                    </a:lnTo>
                    <a:lnTo>
                      <a:pt x="20" y="38"/>
                    </a:lnTo>
                    <a:lnTo>
                      <a:pt x="0" y="19"/>
                    </a:lnTo>
                    <a:lnTo>
                      <a:pt x="13" y="0"/>
                    </a:lnTo>
                    <a:close/>
                  </a:path>
                </a:pathLst>
              </a:custGeom>
              <a:solidFill>
                <a:srgbClr val="FFFFFF">
                  <a:alpha val="100000"/>
                </a:srgbClr>
              </a:solidFill>
              <a:ln w="9525">
                <a:noFill/>
              </a:ln>
            </p:spPr>
            <p:txBody>
              <a:bodyPr/>
              <a:p>
                <a:endParaRPr lang="zh-CN" altLang="en-US"/>
              </a:p>
            </p:txBody>
          </p:sp>
          <p:sp>
            <p:nvSpPr>
              <p:cNvPr id="47113" name="Freeform 384"/>
              <p:cNvSpPr/>
              <p:nvPr/>
            </p:nvSpPr>
            <p:spPr>
              <a:xfrm>
                <a:off x="3694211" y="1037682"/>
                <a:ext cx="473467" cy="651670"/>
              </a:xfrm>
              <a:custGeom>
                <a:avLst/>
                <a:gdLst>
                  <a:gd name="txL" fmla="*/ 0 w 83"/>
                  <a:gd name="txT" fmla="*/ 0 h 114"/>
                  <a:gd name="txR" fmla="*/ 83 w 83"/>
                  <a:gd name="txB" fmla="*/ 114 h 114"/>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83" h="114">
                    <a:moveTo>
                      <a:pt x="25" y="114"/>
                    </a:moveTo>
                    <a:lnTo>
                      <a:pt x="19" y="114"/>
                    </a:lnTo>
                    <a:lnTo>
                      <a:pt x="13" y="76"/>
                    </a:lnTo>
                    <a:lnTo>
                      <a:pt x="0" y="57"/>
                    </a:lnTo>
                    <a:lnTo>
                      <a:pt x="6" y="32"/>
                    </a:lnTo>
                    <a:lnTo>
                      <a:pt x="13" y="13"/>
                    </a:lnTo>
                    <a:lnTo>
                      <a:pt x="25" y="32"/>
                    </a:lnTo>
                    <a:lnTo>
                      <a:pt x="44" y="32"/>
                    </a:lnTo>
                    <a:lnTo>
                      <a:pt x="70" y="19"/>
                    </a:lnTo>
                    <a:lnTo>
                      <a:pt x="83" y="0"/>
                    </a:lnTo>
                    <a:lnTo>
                      <a:pt x="83" y="32"/>
                    </a:lnTo>
                    <a:lnTo>
                      <a:pt x="57" y="57"/>
                    </a:lnTo>
                    <a:lnTo>
                      <a:pt x="44" y="76"/>
                    </a:lnTo>
                    <a:lnTo>
                      <a:pt x="25" y="114"/>
                    </a:lnTo>
                    <a:close/>
                  </a:path>
                </a:pathLst>
              </a:custGeom>
              <a:solidFill>
                <a:srgbClr val="FFFFFF">
                  <a:alpha val="100000"/>
                </a:srgbClr>
              </a:solidFill>
              <a:ln w="9525">
                <a:noFill/>
              </a:ln>
            </p:spPr>
            <p:txBody>
              <a:bodyPr/>
              <a:p>
                <a:endParaRPr lang="zh-CN" alt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1266" name="日期占位符 3"/>
          <p:cNvSpPr txBox="1">
            <a:spLocks noGrp="1"/>
          </p:cNvSpPr>
          <p:nvPr>
            <p:ph type="dt" sz="half"/>
          </p:nvPr>
        </p:nvSpPr>
        <p:spPr>
          <a:xfrm>
            <a:off x="1600200" y="6400800"/>
            <a:ext cx="914400" cy="381000"/>
          </a:xfrm>
          <a:prstGeom prst="rect">
            <a:avLst/>
          </a:prstGeom>
          <a:noFill/>
          <a:ln w="9525">
            <a:noFill/>
          </a:ln>
        </p:spPr>
        <p:txBody>
          <a:bodyPr anchor="ctr" anchorCtr="0"/>
          <a:p>
            <a:pPr marL="0" indent="0" defTabSz="784225">
              <a:spcBef>
                <a:spcPct val="0"/>
              </a:spcBef>
              <a:buFontTx/>
              <a:buNone/>
            </a:pPr>
            <a:endParaRPr lang="de-DE" altLang="zh-CN" sz="1000" b="1" dirty="0">
              <a:solidFill>
                <a:schemeClr val="tx1"/>
              </a:solidFill>
              <a:latin typeface="FrutigerNext LT Medium" pitchFamily="34" charset="0"/>
              <a:ea typeface="MS PGothic" panose="020B0600070205080204" pitchFamily="34" charset="-128"/>
            </a:endParaRPr>
          </a:p>
          <a:p>
            <a:pPr marL="0" indent="0" defTabSz="784225">
              <a:spcBef>
                <a:spcPct val="0"/>
              </a:spcBef>
              <a:buFontTx/>
              <a:buNone/>
            </a:pPr>
            <a:r>
              <a:rPr lang="de-DE" altLang="zh-CN" sz="1000" b="1" dirty="0">
                <a:solidFill>
                  <a:schemeClr val="tx1"/>
                </a:solidFill>
                <a:latin typeface="FrutigerNext LT Medium" pitchFamily="34" charset="0"/>
                <a:ea typeface="MS PGothic" panose="020B0600070205080204" pitchFamily="34" charset="-128"/>
              </a:rPr>
              <a:t>Page </a:t>
            </a:r>
            <a:fld id="{9A0DB2DC-4C9A-4742-B13C-FB6460FD3503}" type="slidenum">
              <a:rPr lang="de-DE" altLang="zh-CN" sz="1000" b="1" dirty="0">
                <a:solidFill>
                  <a:schemeClr val="tx1"/>
                </a:solidFill>
                <a:latin typeface="FrutigerNext LT Medium" pitchFamily="34" charset="0"/>
                <a:ea typeface="MS PGothic" panose="020B0600070205080204" pitchFamily="34" charset="-128"/>
              </a:rPr>
            </a:fld>
            <a:endParaRPr lang="de-DE" altLang="zh-CN" sz="1000" b="1" dirty="0">
              <a:solidFill>
                <a:schemeClr val="tx1"/>
              </a:solidFill>
              <a:latin typeface="FrutigerNext LT Medium" pitchFamily="34" charset="0"/>
              <a:ea typeface="MS PGothic" panose="020B0600070205080204" pitchFamily="34" charset="-128"/>
            </a:endParaRPr>
          </a:p>
        </p:txBody>
      </p:sp>
      <p:sp>
        <p:nvSpPr>
          <p:cNvPr id="11267" name="Rectangle 6"/>
          <p:cNvSpPr>
            <a:spLocks noGrp="1"/>
          </p:cNvSpPr>
          <p:nvPr>
            <p:ph type="title"/>
          </p:nvPr>
        </p:nvSpPr>
        <p:spPr>
          <a:xfrm>
            <a:off x="457200" y="274638"/>
            <a:ext cx="8229600" cy="563562"/>
          </a:xfrm>
        </p:spPr>
        <p:txBody>
          <a:bodyPr vert="horz" wrap="square" lIns="91440" tIns="45720" rIns="91440" bIns="45720" anchor="ctr" anchorCtr="0"/>
          <a:p>
            <a:pPr eaLnBrk="1" hangingPunct="1"/>
            <a:r>
              <a:rPr lang="zh-CN" altLang="en-US" dirty="0"/>
              <a:t>交换机的工作原理</a:t>
            </a:r>
            <a:endParaRPr lang="zh-CN" altLang="en-US" dirty="0"/>
          </a:p>
        </p:txBody>
      </p:sp>
      <p:sp>
        <p:nvSpPr>
          <p:cNvPr id="577543" name="Text Box 7"/>
          <p:cNvSpPr txBox="1">
            <a:spLocks noChangeArrowheads="1"/>
          </p:cNvSpPr>
          <p:nvPr/>
        </p:nvSpPr>
        <p:spPr bwMode="auto">
          <a:xfrm>
            <a:off x="838200" y="838200"/>
            <a:ext cx="2139950" cy="427038"/>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zh-CN" altLang="en-US" sz="2200" kern="1200" cap="none" spc="0" normalizeH="0" baseline="0" noProof="0">
                <a:solidFill>
                  <a:srgbClr val="0000CC"/>
                </a:solidFill>
                <a:effectLst>
                  <a:outerShdw blurRad="38100" dist="38100" dir="2700000" algn="tl">
                    <a:srgbClr val="C0C0C0"/>
                  </a:outerShdw>
                </a:effectLst>
                <a:latin typeface="Times New Roman MT Extra Bold" pitchFamily="18" charset="0"/>
                <a:ea typeface="黑体" panose="02010609060101010101" pitchFamily="49" charset="-122"/>
                <a:cs typeface="+mn-cs"/>
              </a:rPr>
              <a:t>同一网段的互通</a:t>
            </a:r>
            <a:endParaRPr kumimoji="0" lang="zh-CN" altLang="en-US" sz="2200" kern="1200" cap="none" spc="0" normalizeH="0" baseline="0" noProof="0">
              <a:solidFill>
                <a:srgbClr val="0000CC"/>
              </a:solidFill>
              <a:effectLst>
                <a:outerShdw blurRad="38100" dist="38100" dir="2700000" algn="tl">
                  <a:srgbClr val="C0C0C0"/>
                </a:outerShdw>
              </a:effectLst>
              <a:latin typeface="Times New Roman MT Extra Bold" pitchFamily="18" charset="0"/>
              <a:ea typeface="黑体" panose="02010609060101010101" pitchFamily="49" charset="-122"/>
              <a:cs typeface="+mn-cs"/>
            </a:endParaRPr>
          </a:p>
        </p:txBody>
      </p:sp>
      <p:sp>
        <p:nvSpPr>
          <p:cNvPr id="577544" name="AutoShape 8"/>
          <p:cNvSpPr/>
          <p:nvPr/>
        </p:nvSpPr>
        <p:spPr>
          <a:xfrm>
            <a:off x="5940425" y="4800600"/>
            <a:ext cx="3203575" cy="1436688"/>
          </a:xfrm>
          <a:prstGeom prst="wedgeRoundRectCallout">
            <a:avLst>
              <a:gd name="adj1" fmla="val -70417"/>
              <a:gd name="adj2" fmla="val -54750"/>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400" dirty="0">
                <a:solidFill>
                  <a:srgbClr val="CC6600"/>
                </a:solidFill>
                <a:latin typeface="Arial" panose="020B0604020202020204" pitchFamily="34" charset="0"/>
                <a:ea typeface="宋体" panose="02010600030101010101" pitchFamily="2" charset="-122"/>
              </a:rPr>
              <a:t>PC2</a:t>
            </a:r>
            <a:r>
              <a:rPr lang="zh-CN" altLang="en-US" sz="1400" dirty="0">
                <a:solidFill>
                  <a:srgbClr val="CC6600"/>
                </a:solidFill>
                <a:latin typeface="Arial" panose="020B0604020202020204" pitchFamily="34" charset="0"/>
                <a:ea typeface="宋体" panose="02010600030101010101" pitchFamily="2" charset="-122"/>
              </a:rPr>
              <a:t>要向</a:t>
            </a:r>
            <a:r>
              <a:rPr lang="en-US" altLang="zh-CN" sz="1400" dirty="0">
                <a:solidFill>
                  <a:srgbClr val="CC6600"/>
                </a:solidFill>
                <a:latin typeface="Arial" panose="020B0604020202020204" pitchFamily="34" charset="0"/>
                <a:ea typeface="宋体" panose="02010600030101010101" pitchFamily="2" charset="-122"/>
              </a:rPr>
              <a:t>PC1</a:t>
            </a:r>
            <a:r>
              <a:rPr lang="zh-CN" altLang="en-US" sz="1400" dirty="0">
                <a:solidFill>
                  <a:srgbClr val="CC6600"/>
                </a:solidFill>
                <a:latin typeface="Arial" panose="020B0604020202020204" pitchFamily="34" charset="0"/>
                <a:ea typeface="宋体" panose="02010600030101010101" pitchFamily="2" charset="-122"/>
              </a:rPr>
              <a:t>发送</a:t>
            </a:r>
            <a:r>
              <a:rPr lang="en-US" altLang="zh-CN" sz="1400" dirty="0">
                <a:solidFill>
                  <a:srgbClr val="CC6600"/>
                </a:solidFill>
                <a:latin typeface="Arial" panose="020B0604020202020204" pitchFamily="34" charset="0"/>
                <a:ea typeface="宋体" panose="02010600030101010101" pitchFamily="2" charset="-122"/>
              </a:rPr>
              <a:t>ping</a:t>
            </a:r>
            <a:r>
              <a:rPr lang="zh-CN" altLang="en-US" sz="1400" dirty="0">
                <a:solidFill>
                  <a:srgbClr val="CC6600"/>
                </a:solidFill>
                <a:latin typeface="Arial" panose="020B0604020202020204" pitchFamily="34" charset="0"/>
                <a:ea typeface="宋体" panose="02010600030101010101" pitchFamily="2" charset="-122"/>
              </a:rPr>
              <a:t>包，发现</a:t>
            </a:r>
            <a:r>
              <a:rPr lang="en-US" altLang="zh-CN" sz="1400" dirty="0">
                <a:solidFill>
                  <a:srgbClr val="CC6600"/>
                </a:solidFill>
                <a:latin typeface="Arial" panose="020B0604020202020204" pitchFamily="34" charset="0"/>
                <a:ea typeface="宋体" panose="02010600030101010101" pitchFamily="2" charset="-122"/>
              </a:rPr>
              <a:t>PC1</a:t>
            </a:r>
            <a:r>
              <a:rPr lang="zh-CN" altLang="en-US" sz="1400" dirty="0">
                <a:solidFill>
                  <a:srgbClr val="CC6600"/>
                </a:solidFill>
                <a:latin typeface="Arial" panose="020B0604020202020204" pitchFamily="34" charset="0"/>
                <a:ea typeface="宋体" panose="02010600030101010101" pitchFamily="2" charset="-122"/>
              </a:rPr>
              <a:t>的</a:t>
            </a:r>
            <a:r>
              <a:rPr lang="en-US" altLang="zh-CN" sz="1400" dirty="0">
                <a:solidFill>
                  <a:srgbClr val="CC6600"/>
                </a:solidFill>
                <a:latin typeface="Arial" panose="020B0604020202020204" pitchFamily="34" charset="0"/>
                <a:ea typeface="宋体" panose="02010600030101010101" pitchFamily="2" charset="-122"/>
              </a:rPr>
              <a:t>IP </a:t>
            </a:r>
            <a:r>
              <a:rPr lang="zh-CN" altLang="en-US" sz="1400" dirty="0">
                <a:solidFill>
                  <a:srgbClr val="CC6600"/>
                </a:solidFill>
                <a:latin typeface="Arial" panose="020B0604020202020204" pitchFamily="34" charset="0"/>
                <a:ea typeface="宋体" panose="02010600030101010101" pitchFamily="2" charset="-122"/>
              </a:rPr>
              <a:t>地址跟自己在同一个网段，于是不需要向网关发送</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请求，直接以广播的形式发送</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请求，</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请求的目的</a:t>
            </a:r>
            <a:r>
              <a:rPr lang="en-US" altLang="zh-CN" sz="1400" dirty="0">
                <a:solidFill>
                  <a:srgbClr val="CC6600"/>
                </a:solidFill>
                <a:latin typeface="Arial" panose="020B0604020202020204" pitchFamily="34" charset="0"/>
                <a:ea typeface="宋体" panose="02010600030101010101" pitchFamily="2" charset="-122"/>
              </a:rPr>
              <a:t>IP</a:t>
            </a:r>
            <a:r>
              <a:rPr lang="zh-CN" altLang="en-US" sz="1400" dirty="0">
                <a:solidFill>
                  <a:srgbClr val="CC6600"/>
                </a:solidFill>
                <a:latin typeface="Arial" panose="020B0604020202020204" pitchFamily="34" charset="0"/>
                <a:ea typeface="宋体" panose="02010600030101010101" pitchFamily="2" charset="-122"/>
              </a:rPr>
              <a:t>地址为</a:t>
            </a:r>
            <a:r>
              <a:rPr lang="en-US" altLang="zh-CN" sz="1400" dirty="0">
                <a:solidFill>
                  <a:srgbClr val="CC6600"/>
                </a:solidFill>
                <a:latin typeface="Arial" panose="020B0604020202020204" pitchFamily="34" charset="0"/>
                <a:ea typeface="宋体" panose="02010600030101010101" pitchFamily="2" charset="-122"/>
              </a:rPr>
              <a:t>PC1</a:t>
            </a:r>
            <a:r>
              <a:rPr lang="zh-CN" altLang="en-US" sz="1400" dirty="0">
                <a:solidFill>
                  <a:srgbClr val="CC6600"/>
                </a:solidFill>
                <a:latin typeface="Arial" panose="020B0604020202020204" pitchFamily="34" charset="0"/>
                <a:ea typeface="宋体" panose="02010600030101010101" pitchFamily="2" charset="-122"/>
              </a:rPr>
              <a:t>的</a:t>
            </a:r>
            <a:r>
              <a:rPr lang="en-US" altLang="zh-CN" sz="1400" dirty="0">
                <a:solidFill>
                  <a:srgbClr val="CC6600"/>
                </a:solidFill>
                <a:latin typeface="Arial" panose="020B0604020202020204" pitchFamily="34" charset="0"/>
                <a:ea typeface="宋体" panose="02010600030101010101" pitchFamily="2" charset="-122"/>
              </a:rPr>
              <a:t>IP</a:t>
            </a:r>
            <a:r>
              <a:rPr lang="zh-CN" altLang="en-US" sz="1400" dirty="0">
                <a:solidFill>
                  <a:srgbClr val="CC6600"/>
                </a:solidFill>
                <a:latin typeface="Arial" panose="020B0604020202020204" pitchFamily="34" charset="0"/>
                <a:ea typeface="宋体" panose="02010600030101010101" pitchFamily="2" charset="-122"/>
              </a:rPr>
              <a:t>地址</a:t>
            </a:r>
            <a:endParaRPr lang="zh-CN" altLang="en-US" sz="1400" dirty="0">
              <a:solidFill>
                <a:srgbClr val="CC6600"/>
              </a:solidFill>
              <a:latin typeface="Arial" panose="020B0604020202020204" pitchFamily="34" charset="0"/>
              <a:ea typeface="宋体" panose="02010600030101010101" pitchFamily="2" charset="-122"/>
            </a:endParaRPr>
          </a:p>
        </p:txBody>
      </p:sp>
      <p:sp>
        <p:nvSpPr>
          <p:cNvPr id="11270" name="Line 9"/>
          <p:cNvSpPr/>
          <p:nvPr/>
        </p:nvSpPr>
        <p:spPr>
          <a:xfrm flipH="1">
            <a:off x="3276600" y="2971800"/>
            <a:ext cx="846138" cy="1301750"/>
          </a:xfrm>
          <a:prstGeom prst="line">
            <a:avLst/>
          </a:prstGeom>
          <a:ln w="9525" cap="flat" cmpd="sng">
            <a:solidFill>
              <a:schemeClr val="tx1"/>
            </a:solidFill>
            <a:prstDash val="solid"/>
            <a:headEnd type="none" w="med" len="med"/>
            <a:tailEnd type="none" w="med" len="med"/>
          </a:ln>
        </p:spPr>
      </p:sp>
      <p:sp>
        <p:nvSpPr>
          <p:cNvPr id="11271" name="Line 10"/>
          <p:cNvSpPr/>
          <p:nvPr/>
        </p:nvSpPr>
        <p:spPr>
          <a:xfrm>
            <a:off x="4572000" y="3048000"/>
            <a:ext cx="809625" cy="1301750"/>
          </a:xfrm>
          <a:prstGeom prst="line">
            <a:avLst/>
          </a:prstGeom>
          <a:ln w="9525" cap="flat" cmpd="sng">
            <a:solidFill>
              <a:schemeClr val="tx1"/>
            </a:solidFill>
            <a:prstDash val="solid"/>
            <a:headEnd type="none" w="med" len="med"/>
            <a:tailEnd type="none" w="med" len="med"/>
          </a:ln>
        </p:spPr>
      </p:sp>
      <p:sp>
        <p:nvSpPr>
          <p:cNvPr id="11272" name="Text Box 11"/>
          <p:cNvSpPr txBox="1"/>
          <p:nvPr/>
        </p:nvSpPr>
        <p:spPr>
          <a:xfrm>
            <a:off x="1447800" y="4191000"/>
            <a:ext cx="1560513" cy="4349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lnSpc>
                <a:spcPct val="70000"/>
              </a:lnSpc>
              <a:spcBef>
                <a:spcPct val="0"/>
              </a:spcBef>
              <a:buFontTx/>
              <a:buNone/>
            </a:pPr>
            <a:r>
              <a:rPr lang="en-US" altLang="zh-CN" sz="1600" dirty="0">
                <a:solidFill>
                  <a:srgbClr val="9933FF"/>
                </a:solidFill>
                <a:latin typeface="Arial" panose="020B0604020202020204" pitchFamily="34" charset="0"/>
                <a:ea typeface="宋体" panose="02010600030101010101" pitchFamily="2" charset="-122"/>
              </a:rPr>
              <a:t>PC1   VLAN 10</a:t>
            </a:r>
            <a:endParaRPr lang="en-US" altLang="zh-CN" sz="1600" dirty="0">
              <a:solidFill>
                <a:srgbClr val="9933FF"/>
              </a:solidFill>
              <a:latin typeface="Arial" panose="020B0604020202020204" pitchFamily="34" charset="0"/>
              <a:ea typeface="宋体" panose="02010600030101010101" pitchFamily="2" charset="-122"/>
            </a:endParaRPr>
          </a:p>
          <a:p>
            <a:pPr marL="0" lvl="0" indent="0" eaLnBrk="1" hangingPunct="1">
              <a:lnSpc>
                <a:spcPct val="70000"/>
              </a:lnSpc>
              <a:spcBef>
                <a:spcPct val="0"/>
              </a:spcBef>
              <a:buFontTx/>
              <a:buNone/>
            </a:pPr>
            <a:r>
              <a:rPr lang="en-US" altLang="zh-CN" sz="1600" dirty="0">
                <a:solidFill>
                  <a:srgbClr val="9933FF"/>
                </a:solidFill>
                <a:latin typeface="Arial" panose="020B0604020202020204" pitchFamily="34" charset="0"/>
                <a:ea typeface="宋体" panose="02010600030101010101" pitchFamily="2" charset="-122"/>
              </a:rPr>
              <a:t>10.10.10.1/24</a:t>
            </a:r>
            <a:endParaRPr lang="en-US" altLang="zh-CN" sz="1600" dirty="0">
              <a:solidFill>
                <a:srgbClr val="9933FF"/>
              </a:solidFill>
              <a:latin typeface="Arial" panose="020B0604020202020204" pitchFamily="34" charset="0"/>
              <a:ea typeface="宋体" panose="02010600030101010101" pitchFamily="2" charset="-122"/>
            </a:endParaRPr>
          </a:p>
        </p:txBody>
      </p:sp>
      <p:sp>
        <p:nvSpPr>
          <p:cNvPr id="11273" name="Text Box 12"/>
          <p:cNvSpPr txBox="1"/>
          <p:nvPr/>
        </p:nvSpPr>
        <p:spPr>
          <a:xfrm>
            <a:off x="5715000" y="4191000"/>
            <a:ext cx="1503363" cy="4349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lnSpc>
                <a:spcPct val="70000"/>
              </a:lnSpc>
              <a:spcBef>
                <a:spcPct val="0"/>
              </a:spcBef>
              <a:buFontTx/>
              <a:buNone/>
            </a:pPr>
            <a:r>
              <a:rPr lang="en-US" altLang="zh-CN" sz="1600" dirty="0">
                <a:solidFill>
                  <a:srgbClr val="9933FF"/>
                </a:solidFill>
                <a:latin typeface="Arial" panose="020B0604020202020204" pitchFamily="34" charset="0"/>
                <a:ea typeface="宋体" panose="02010600030101010101" pitchFamily="2" charset="-122"/>
              </a:rPr>
              <a:t> PC2  VLAN10</a:t>
            </a:r>
            <a:endParaRPr lang="en-US" altLang="zh-CN" sz="1600" dirty="0">
              <a:solidFill>
                <a:srgbClr val="9933FF"/>
              </a:solidFill>
              <a:latin typeface="Arial" panose="020B0604020202020204" pitchFamily="34" charset="0"/>
              <a:ea typeface="宋体" panose="02010600030101010101" pitchFamily="2" charset="-122"/>
            </a:endParaRPr>
          </a:p>
          <a:p>
            <a:pPr marL="0" lvl="0" indent="0" eaLnBrk="1" hangingPunct="1">
              <a:lnSpc>
                <a:spcPct val="70000"/>
              </a:lnSpc>
              <a:spcBef>
                <a:spcPct val="0"/>
              </a:spcBef>
              <a:buFontTx/>
              <a:buNone/>
            </a:pPr>
            <a:r>
              <a:rPr lang="en-US" altLang="zh-CN" sz="1600" dirty="0">
                <a:solidFill>
                  <a:srgbClr val="9933FF"/>
                </a:solidFill>
                <a:latin typeface="Arial" panose="020B0604020202020204" pitchFamily="34" charset="0"/>
                <a:ea typeface="宋体" panose="02010600030101010101" pitchFamily="2" charset="-122"/>
              </a:rPr>
              <a:t>10.10.10.2/24</a:t>
            </a:r>
            <a:endParaRPr lang="en-US" altLang="zh-CN" sz="1600" dirty="0">
              <a:solidFill>
                <a:srgbClr val="9933FF"/>
              </a:solidFill>
              <a:latin typeface="Arial" panose="020B0604020202020204" pitchFamily="34" charset="0"/>
              <a:ea typeface="宋体" panose="02010600030101010101" pitchFamily="2" charset="-122"/>
            </a:endParaRPr>
          </a:p>
        </p:txBody>
      </p:sp>
      <p:sp>
        <p:nvSpPr>
          <p:cNvPr id="11274" name="Text Box 13"/>
          <p:cNvSpPr txBox="1"/>
          <p:nvPr/>
        </p:nvSpPr>
        <p:spPr>
          <a:xfrm>
            <a:off x="4038600" y="1828800"/>
            <a:ext cx="8382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600" dirty="0">
                <a:solidFill>
                  <a:srgbClr val="9933FF"/>
                </a:solidFill>
                <a:latin typeface="Arial" panose="020B0604020202020204" pitchFamily="34" charset="0"/>
                <a:ea typeface="宋体" panose="02010600030101010101" pitchFamily="2" charset="-122"/>
              </a:rPr>
              <a:t>SW1</a:t>
            </a:r>
            <a:endParaRPr lang="en-US" altLang="zh-CN" sz="1600" dirty="0">
              <a:solidFill>
                <a:srgbClr val="9933FF"/>
              </a:solidFill>
              <a:latin typeface="Arial" panose="020B0604020202020204" pitchFamily="34" charset="0"/>
              <a:ea typeface="宋体" panose="02010600030101010101" pitchFamily="2" charset="-122"/>
            </a:endParaRPr>
          </a:p>
        </p:txBody>
      </p:sp>
      <p:pic>
        <p:nvPicPr>
          <p:cNvPr id="11275" name="Picture 14" descr="11"/>
          <p:cNvPicPr>
            <a:picLocks noChangeAspect="1"/>
          </p:cNvPicPr>
          <p:nvPr/>
        </p:nvPicPr>
        <p:blipFill>
          <a:blip r:embed="rId1"/>
          <a:stretch>
            <a:fillRect/>
          </a:stretch>
        </p:blipFill>
        <p:spPr>
          <a:xfrm>
            <a:off x="3962400" y="2133600"/>
            <a:ext cx="1079500" cy="995363"/>
          </a:xfrm>
          <a:prstGeom prst="rect">
            <a:avLst/>
          </a:prstGeom>
          <a:noFill/>
          <a:ln w="9525">
            <a:noFill/>
          </a:ln>
        </p:spPr>
      </p:pic>
      <p:pic>
        <p:nvPicPr>
          <p:cNvPr id="11276" name="Picture 15" descr="09"/>
          <p:cNvPicPr>
            <a:picLocks noChangeAspect="1"/>
          </p:cNvPicPr>
          <p:nvPr/>
        </p:nvPicPr>
        <p:blipFill>
          <a:blip r:embed="rId2"/>
          <a:stretch>
            <a:fillRect/>
          </a:stretch>
        </p:blipFill>
        <p:spPr>
          <a:xfrm>
            <a:off x="2895600" y="4114800"/>
            <a:ext cx="866775" cy="777875"/>
          </a:xfrm>
          <a:prstGeom prst="rect">
            <a:avLst/>
          </a:prstGeom>
          <a:noFill/>
          <a:ln w="9525">
            <a:noFill/>
          </a:ln>
        </p:spPr>
      </p:pic>
      <p:pic>
        <p:nvPicPr>
          <p:cNvPr id="11277" name="Picture 16" descr="09"/>
          <p:cNvPicPr>
            <a:picLocks noChangeAspect="1"/>
          </p:cNvPicPr>
          <p:nvPr/>
        </p:nvPicPr>
        <p:blipFill>
          <a:blip r:embed="rId2"/>
          <a:stretch>
            <a:fillRect/>
          </a:stretch>
        </p:blipFill>
        <p:spPr>
          <a:xfrm>
            <a:off x="4800600" y="4114800"/>
            <a:ext cx="866775" cy="777875"/>
          </a:xfrm>
          <a:prstGeom prst="rect">
            <a:avLst/>
          </a:prstGeom>
          <a:noFill/>
          <a:ln w="9525">
            <a:noFill/>
          </a:ln>
        </p:spPr>
      </p:pic>
      <p:sp>
        <p:nvSpPr>
          <p:cNvPr id="577553" name="AutoShape 17"/>
          <p:cNvSpPr/>
          <p:nvPr/>
        </p:nvSpPr>
        <p:spPr>
          <a:xfrm rot="3559695" flipH="1">
            <a:off x="4705350" y="3371850"/>
            <a:ext cx="996950" cy="349250"/>
          </a:xfrm>
          <a:prstGeom prst="rightArrow">
            <a:avLst>
              <a:gd name="adj1" fmla="val 50000"/>
              <a:gd name="adj2" fmla="val 7136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200" dirty="0">
                <a:solidFill>
                  <a:srgbClr val="CC6600"/>
                </a:solidFill>
                <a:latin typeface="Arial" panose="020B0604020202020204" pitchFamily="34" charset="0"/>
                <a:ea typeface="黑体" panose="02010609060101010101" pitchFamily="49" charset="-122"/>
              </a:rPr>
              <a:t>Arp</a:t>
            </a:r>
            <a:r>
              <a:rPr lang="zh-CN" altLang="en-US" sz="1200" dirty="0">
                <a:solidFill>
                  <a:srgbClr val="CC6600"/>
                </a:solidFill>
                <a:latin typeface="Arial" panose="020B0604020202020204" pitchFamily="34" charset="0"/>
                <a:ea typeface="黑体" panose="02010609060101010101" pitchFamily="49" charset="-122"/>
              </a:rPr>
              <a:t>请求</a:t>
            </a:r>
            <a:endParaRPr lang="zh-CN" altLang="en-US" sz="1200" dirty="0">
              <a:solidFill>
                <a:srgbClr val="CC6600"/>
              </a:solidFill>
              <a:latin typeface="Arial" panose="020B0604020202020204" pitchFamily="34" charset="0"/>
              <a:ea typeface="黑体" panose="02010609060101010101" pitchFamily="49" charset="-122"/>
            </a:endParaRPr>
          </a:p>
        </p:txBody>
      </p:sp>
      <p:sp>
        <p:nvSpPr>
          <p:cNvPr id="577554" name="AutoShape 18"/>
          <p:cNvSpPr/>
          <p:nvPr/>
        </p:nvSpPr>
        <p:spPr>
          <a:xfrm>
            <a:off x="5715000" y="1219200"/>
            <a:ext cx="3203575" cy="1800225"/>
          </a:xfrm>
          <a:prstGeom prst="wedgeRoundRectCallout">
            <a:avLst>
              <a:gd name="adj1" fmla="val -81519"/>
              <a:gd name="adj2" fmla="val 12259"/>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400" dirty="0">
                <a:solidFill>
                  <a:srgbClr val="CC6600"/>
                </a:solidFill>
                <a:latin typeface="Arial" panose="020B0604020202020204" pitchFamily="34" charset="0"/>
                <a:ea typeface="宋体" panose="02010600030101010101" pitchFamily="2" charset="-122"/>
              </a:rPr>
              <a:t>SW1</a:t>
            </a:r>
            <a:r>
              <a:rPr lang="zh-CN" altLang="en-US" sz="1400" dirty="0">
                <a:solidFill>
                  <a:srgbClr val="CC6600"/>
                </a:solidFill>
                <a:latin typeface="Arial" panose="020B0604020202020204" pitchFamily="34" charset="0"/>
                <a:ea typeface="宋体" panose="02010600030101010101" pitchFamily="2" charset="-122"/>
              </a:rPr>
              <a:t>接收到</a:t>
            </a:r>
            <a:r>
              <a:rPr lang="en-US" altLang="zh-CN" sz="1400" dirty="0">
                <a:solidFill>
                  <a:srgbClr val="CC6600"/>
                </a:solidFill>
                <a:latin typeface="Arial" panose="020B0604020202020204" pitchFamily="34" charset="0"/>
                <a:ea typeface="宋体" panose="02010600030101010101" pitchFamily="2" charset="-122"/>
              </a:rPr>
              <a:t>PC2</a:t>
            </a:r>
            <a:r>
              <a:rPr lang="zh-CN" altLang="en-US" sz="1400" dirty="0">
                <a:solidFill>
                  <a:srgbClr val="CC6600"/>
                </a:solidFill>
                <a:latin typeface="Arial" panose="020B0604020202020204" pitchFamily="34" charset="0"/>
                <a:ea typeface="宋体" panose="02010600030101010101" pitchFamily="2" charset="-122"/>
              </a:rPr>
              <a:t>发送的</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请求，基于源地址的学习，就在</a:t>
            </a:r>
            <a:r>
              <a:rPr lang="en-US" altLang="zh-CN" sz="1400" dirty="0">
                <a:solidFill>
                  <a:srgbClr val="CC6600"/>
                </a:solidFill>
                <a:latin typeface="Arial" panose="020B0604020202020204" pitchFamily="34" charset="0"/>
                <a:ea typeface="宋体" panose="02010600030101010101" pitchFamily="2" charset="-122"/>
              </a:rPr>
              <a:t>Eth2</a:t>
            </a:r>
            <a:r>
              <a:rPr lang="zh-CN" altLang="en-US" sz="1400" dirty="0">
                <a:solidFill>
                  <a:srgbClr val="CC6600"/>
                </a:solidFill>
                <a:latin typeface="Arial" panose="020B0604020202020204" pitchFamily="34" charset="0"/>
                <a:ea typeface="宋体" panose="02010600030101010101" pitchFamily="2" charset="-122"/>
              </a:rPr>
              <a:t>端口学习到</a:t>
            </a:r>
            <a:r>
              <a:rPr lang="en-US" altLang="zh-CN" sz="1400" dirty="0">
                <a:solidFill>
                  <a:srgbClr val="CC6600"/>
                </a:solidFill>
                <a:latin typeface="Arial" panose="020B0604020202020204" pitchFamily="34" charset="0"/>
                <a:ea typeface="宋体" panose="02010600030101010101" pitchFamily="2" charset="-122"/>
              </a:rPr>
              <a:t>PC2</a:t>
            </a:r>
            <a:r>
              <a:rPr lang="zh-CN" altLang="en-US" sz="1400" dirty="0">
                <a:solidFill>
                  <a:srgbClr val="CC6600"/>
                </a:solidFill>
                <a:latin typeface="Arial" panose="020B0604020202020204" pitchFamily="34" charset="0"/>
                <a:ea typeface="宋体" panose="02010600030101010101" pitchFamily="2" charset="-122"/>
              </a:rPr>
              <a:t>的</a:t>
            </a:r>
            <a:r>
              <a:rPr lang="en-US" altLang="zh-CN" sz="1400" dirty="0">
                <a:solidFill>
                  <a:srgbClr val="CC6600"/>
                </a:solidFill>
                <a:latin typeface="Arial" panose="020B0604020202020204" pitchFamily="34" charset="0"/>
                <a:ea typeface="宋体" panose="02010600030101010101" pitchFamily="2" charset="-122"/>
              </a:rPr>
              <a:t>MAC</a:t>
            </a:r>
            <a:r>
              <a:rPr lang="zh-CN" altLang="en-US" sz="1400" dirty="0">
                <a:solidFill>
                  <a:srgbClr val="CC6600"/>
                </a:solidFill>
                <a:latin typeface="Arial" panose="020B0604020202020204" pitchFamily="34" charset="0"/>
                <a:ea typeface="宋体" panose="02010600030101010101" pitchFamily="2" charset="-122"/>
              </a:rPr>
              <a:t>地址与端口的对应关系，由于</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请求报文属于广播报文，将该</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请求报文在</a:t>
            </a:r>
            <a:r>
              <a:rPr lang="en-US" altLang="zh-CN" sz="1400" dirty="0">
                <a:solidFill>
                  <a:srgbClr val="CC6600"/>
                </a:solidFill>
                <a:latin typeface="Arial" panose="020B0604020202020204" pitchFamily="34" charset="0"/>
                <a:ea typeface="宋体" panose="02010600030101010101" pitchFamily="2" charset="-122"/>
              </a:rPr>
              <a:t>VLAN10</a:t>
            </a:r>
            <a:r>
              <a:rPr lang="zh-CN" altLang="en-US" sz="1400" dirty="0">
                <a:solidFill>
                  <a:srgbClr val="CC6600"/>
                </a:solidFill>
                <a:latin typeface="Arial" panose="020B0604020202020204" pitchFamily="34" charset="0"/>
                <a:ea typeface="宋体" panose="02010600030101010101" pitchFamily="2" charset="-122"/>
              </a:rPr>
              <a:t>中进行广播；</a:t>
            </a:r>
            <a:endParaRPr lang="zh-CN" altLang="en-US" sz="1400" dirty="0">
              <a:solidFill>
                <a:srgbClr val="CC6600"/>
              </a:solidFill>
              <a:latin typeface="Arial" panose="020B0604020202020204" pitchFamily="34" charset="0"/>
              <a:ea typeface="宋体" panose="02010600030101010101" pitchFamily="2" charset="-122"/>
            </a:endParaRPr>
          </a:p>
        </p:txBody>
      </p:sp>
      <p:sp>
        <p:nvSpPr>
          <p:cNvPr id="577555" name="AutoShape 19"/>
          <p:cNvSpPr/>
          <p:nvPr/>
        </p:nvSpPr>
        <p:spPr>
          <a:xfrm rot="-3317446" flipH="1">
            <a:off x="3054350" y="3268663"/>
            <a:ext cx="1052513" cy="304800"/>
          </a:xfrm>
          <a:prstGeom prst="rightArrow">
            <a:avLst>
              <a:gd name="adj1" fmla="val 50000"/>
              <a:gd name="adj2" fmla="val 86328"/>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200" dirty="0">
                <a:solidFill>
                  <a:srgbClr val="CC6600"/>
                </a:solidFill>
                <a:latin typeface="Arial" panose="020B0604020202020204" pitchFamily="34" charset="0"/>
                <a:ea typeface="黑体" panose="02010609060101010101" pitchFamily="49" charset="-122"/>
              </a:rPr>
              <a:t>Arp</a:t>
            </a:r>
            <a:r>
              <a:rPr lang="zh-CN" altLang="en-US" sz="1200" dirty="0">
                <a:solidFill>
                  <a:srgbClr val="CC6600"/>
                </a:solidFill>
                <a:latin typeface="Arial" panose="020B0604020202020204" pitchFamily="34" charset="0"/>
                <a:ea typeface="黑体" panose="02010609060101010101" pitchFamily="49" charset="-122"/>
              </a:rPr>
              <a:t>请求</a:t>
            </a:r>
            <a:endParaRPr lang="zh-CN" altLang="en-US" sz="1200" dirty="0">
              <a:solidFill>
                <a:srgbClr val="CC6600"/>
              </a:solidFill>
              <a:latin typeface="Arial" panose="020B0604020202020204" pitchFamily="34" charset="0"/>
              <a:ea typeface="黑体" panose="02010609060101010101" pitchFamily="49" charset="-122"/>
            </a:endParaRPr>
          </a:p>
        </p:txBody>
      </p:sp>
      <p:sp>
        <p:nvSpPr>
          <p:cNvPr id="577556" name="AutoShape 20"/>
          <p:cNvSpPr/>
          <p:nvPr/>
        </p:nvSpPr>
        <p:spPr>
          <a:xfrm rot="-3432684">
            <a:off x="3470275" y="3463925"/>
            <a:ext cx="984250" cy="304800"/>
          </a:xfrm>
          <a:prstGeom prst="rightArrow">
            <a:avLst>
              <a:gd name="adj1" fmla="val 50000"/>
              <a:gd name="adj2" fmla="val 80729"/>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200" dirty="0">
                <a:solidFill>
                  <a:srgbClr val="CC6600"/>
                </a:solidFill>
                <a:latin typeface="Arial" panose="020B0604020202020204" pitchFamily="34" charset="0"/>
                <a:ea typeface="黑体" panose="02010609060101010101" pitchFamily="49" charset="-122"/>
              </a:rPr>
              <a:t>Arp</a:t>
            </a:r>
            <a:r>
              <a:rPr lang="zh-CN" altLang="en-US" sz="1200" dirty="0">
                <a:solidFill>
                  <a:srgbClr val="CC6600"/>
                </a:solidFill>
                <a:latin typeface="Arial" panose="020B0604020202020204" pitchFamily="34" charset="0"/>
                <a:ea typeface="黑体" panose="02010609060101010101" pitchFamily="49" charset="-122"/>
              </a:rPr>
              <a:t>应答</a:t>
            </a:r>
            <a:endParaRPr lang="zh-CN" altLang="en-US" sz="1200" dirty="0">
              <a:solidFill>
                <a:srgbClr val="CC6600"/>
              </a:solidFill>
              <a:latin typeface="Arial" panose="020B0604020202020204" pitchFamily="34" charset="0"/>
              <a:ea typeface="黑体" panose="02010609060101010101" pitchFamily="49" charset="-122"/>
            </a:endParaRPr>
          </a:p>
        </p:txBody>
      </p:sp>
      <p:sp>
        <p:nvSpPr>
          <p:cNvPr id="577557" name="AutoShape 21"/>
          <p:cNvSpPr/>
          <p:nvPr/>
        </p:nvSpPr>
        <p:spPr>
          <a:xfrm>
            <a:off x="609600" y="5057775"/>
            <a:ext cx="3203575" cy="1179513"/>
          </a:xfrm>
          <a:prstGeom prst="wedgeRoundRectCallout">
            <a:avLst>
              <a:gd name="adj1" fmla="val 38306"/>
              <a:gd name="adj2" fmla="val -81227"/>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400" dirty="0">
                <a:solidFill>
                  <a:srgbClr val="CC6600"/>
                </a:solidFill>
                <a:latin typeface="Arial" panose="020B0604020202020204" pitchFamily="34" charset="0"/>
                <a:ea typeface="宋体" panose="02010600030101010101" pitchFamily="2" charset="-122"/>
              </a:rPr>
              <a:t>PC1</a:t>
            </a:r>
            <a:r>
              <a:rPr lang="zh-CN" altLang="en-US" sz="1400" dirty="0">
                <a:solidFill>
                  <a:srgbClr val="CC6600"/>
                </a:solidFill>
                <a:latin typeface="Arial" panose="020B0604020202020204" pitchFamily="34" charset="0"/>
                <a:ea typeface="宋体" panose="02010600030101010101" pitchFamily="2" charset="-122"/>
              </a:rPr>
              <a:t>接收到该</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请求后，学习到</a:t>
            </a:r>
            <a:r>
              <a:rPr lang="en-US" altLang="zh-CN" sz="1400" dirty="0">
                <a:solidFill>
                  <a:srgbClr val="CC6600"/>
                </a:solidFill>
                <a:latin typeface="Arial" panose="020B0604020202020204" pitchFamily="34" charset="0"/>
                <a:ea typeface="宋体" panose="02010600030101010101" pitchFamily="2" charset="-122"/>
              </a:rPr>
              <a:t>PC2</a:t>
            </a:r>
            <a:r>
              <a:rPr lang="zh-CN" altLang="en-US" sz="1400" dirty="0">
                <a:solidFill>
                  <a:srgbClr val="CC6600"/>
                </a:solidFill>
                <a:latin typeface="Arial" panose="020B0604020202020204" pitchFamily="34" charset="0"/>
                <a:ea typeface="宋体" panose="02010600030101010101" pitchFamily="2" charset="-122"/>
              </a:rPr>
              <a:t>的</a:t>
            </a:r>
            <a:r>
              <a:rPr lang="en-US" altLang="zh-CN" sz="1400" dirty="0">
                <a:solidFill>
                  <a:srgbClr val="CC6600"/>
                </a:solidFill>
                <a:latin typeface="Arial" panose="020B0604020202020204" pitchFamily="34" charset="0"/>
                <a:ea typeface="宋体" panose="02010600030101010101" pitchFamily="2" charset="-122"/>
              </a:rPr>
              <a:t>MAC</a:t>
            </a:r>
            <a:r>
              <a:rPr lang="zh-CN" altLang="en-US" sz="1400" dirty="0">
                <a:solidFill>
                  <a:srgbClr val="CC6600"/>
                </a:solidFill>
                <a:latin typeface="Arial" panose="020B0604020202020204" pitchFamily="34" charset="0"/>
                <a:ea typeface="宋体" panose="02010600030101010101" pitchFamily="2" charset="-122"/>
              </a:rPr>
              <a:t>地址，建立起</a:t>
            </a:r>
            <a:r>
              <a:rPr lang="en-US" altLang="zh-CN" sz="1400" dirty="0">
                <a:solidFill>
                  <a:srgbClr val="CC6600"/>
                </a:solidFill>
                <a:latin typeface="Arial" panose="020B0604020202020204" pitchFamily="34" charset="0"/>
                <a:ea typeface="宋体" panose="02010600030101010101" pitchFamily="2" charset="-122"/>
              </a:rPr>
              <a:t>PC2</a:t>
            </a:r>
            <a:r>
              <a:rPr lang="zh-CN" altLang="en-US" sz="1400" dirty="0">
                <a:solidFill>
                  <a:srgbClr val="CC6600"/>
                </a:solidFill>
                <a:latin typeface="Arial" panose="020B0604020202020204" pitchFamily="34" charset="0"/>
                <a:ea typeface="宋体" panose="02010600030101010101" pitchFamily="2" charset="-122"/>
              </a:rPr>
              <a:t>的</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表条目，同时，</a:t>
            </a:r>
            <a:r>
              <a:rPr lang="en-US" altLang="zh-CN" sz="1400" dirty="0">
                <a:solidFill>
                  <a:srgbClr val="CC6600"/>
                </a:solidFill>
                <a:latin typeface="Arial" panose="020B0604020202020204" pitchFamily="34" charset="0"/>
                <a:ea typeface="宋体" panose="02010600030101010101" pitchFamily="2" charset="-122"/>
              </a:rPr>
              <a:t>PC1</a:t>
            </a:r>
            <a:r>
              <a:rPr lang="zh-CN" altLang="en-US" sz="1400" dirty="0">
                <a:solidFill>
                  <a:srgbClr val="CC6600"/>
                </a:solidFill>
                <a:latin typeface="Arial" panose="020B0604020202020204" pitchFamily="34" charset="0"/>
                <a:ea typeface="宋体" panose="02010600030101010101" pitchFamily="2" charset="-122"/>
              </a:rPr>
              <a:t>发现</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请求的</a:t>
            </a:r>
            <a:r>
              <a:rPr lang="en-US" altLang="zh-CN" sz="1400" dirty="0">
                <a:solidFill>
                  <a:srgbClr val="CC6600"/>
                </a:solidFill>
                <a:latin typeface="Arial" panose="020B0604020202020204" pitchFamily="34" charset="0"/>
                <a:ea typeface="宋体" panose="02010600030101010101" pitchFamily="2" charset="-122"/>
              </a:rPr>
              <a:t>IP</a:t>
            </a:r>
            <a:r>
              <a:rPr lang="zh-CN" altLang="en-US" sz="1400" dirty="0">
                <a:solidFill>
                  <a:srgbClr val="CC6600"/>
                </a:solidFill>
                <a:latin typeface="Arial" panose="020B0604020202020204" pitchFamily="34" charset="0"/>
                <a:ea typeface="宋体" panose="02010600030101010101" pitchFamily="2" charset="-122"/>
              </a:rPr>
              <a:t>地址为自己，于是就以单播形式做</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应答</a:t>
            </a:r>
            <a:endParaRPr lang="zh-CN" altLang="en-US" sz="1400" dirty="0">
              <a:solidFill>
                <a:srgbClr val="CC6600"/>
              </a:solidFill>
              <a:latin typeface="Arial" panose="020B0604020202020204" pitchFamily="34" charset="0"/>
              <a:ea typeface="宋体" panose="02010600030101010101" pitchFamily="2" charset="-122"/>
            </a:endParaRPr>
          </a:p>
        </p:txBody>
      </p:sp>
      <p:sp>
        <p:nvSpPr>
          <p:cNvPr id="577558" name="AutoShape 22"/>
          <p:cNvSpPr/>
          <p:nvPr/>
        </p:nvSpPr>
        <p:spPr>
          <a:xfrm rot="3234105">
            <a:off x="4246563" y="3598863"/>
            <a:ext cx="952500" cy="304800"/>
          </a:xfrm>
          <a:prstGeom prst="rightArrow">
            <a:avLst>
              <a:gd name="adj1" fmla="val 50000"/>
              <a:gd name="adj2" fmla="val 78125"/>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应答</a:t>
            </a:r>
            <a:endParaRPr lang="zh-CN" altLang="en-US" sz="1400" dirty="0">
              <a:solidFill>
                <a:srgbClr val="CC6600"/>
              </a:solidFill>
              <a:latin typeface="Arial" panose="020B0604020202020204" pitchFamily="34" charset="0"/>
              <a:ea typeface="宋体" panose="02010600030101010101" pitchFamily="2" charset="-122"/>
            </a:endParaRPr>
          </a:p>
        </p:txBody>
      </p:sp>
      <p:sp>
        <p:nvSpPr>
          <p:cNvPr id="577559" name="AutoShape 23"/>
          <p:cNvSpPr/>
          <p:nvPr/>
        </p:nvSpPr>
        <p:spPr>
          <a:xfrm>
            <a:off x="228600" y="1447800"/>
            <a:ext cx="3203575" cy="1800225"/>
          </a:xfrm>
          <a:prstGeom prst="wedgeRoundRectCallout">
            <a:avLst>
              <a:gd name="adj1" fmla="val 67542"/>
              <a:gd name="adj2" fmla="val -3000"/>
              <a:gd name="adj3" fmla="val 16667"/>
            </a:avLst>
          </a:prstGeom>
          <a:solidFill>
            <a:srgbClr val="FFFF99"/>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400" dirty="0">
                <a:solidFill>
                  <a:srgbClr val="CC6600"/>
                </a:solidFill>
                <a:latin typeface="Arial" panose="020B0604020202020204" pitchFamily="34" charset="0"/>
                <a:ea typeface="宋体" panose="02010600030101010101" pitchFamily="2" charset="-122"/>
              </a:rPr>
              <a:t>SW1</a:t>
            </a:r>
            <a:r>
              <a:rPr lang="zh-CN" altLang="en-US" sz="1400" dirty="0">
                <a:solidFill>
                  <a:srgbClr val="CC6600"/>
                </a:solidFill>
                <a:latin typeface="Arial" panose="020B0604020202020204" pitchFamily="34" charset="0"/>
                <a:ea typeface="宋体" panose="02010600030101010101" pitchFamily="2" charset="-122"/>
              </a:rPr>
              <a:t>接收到</a:t>
            </a:r>
            <a:r>
              <a:rPr lang="en-US" altLang="zh-CN" sz="1400" dirty="0">
                <a:solidFill>
                  <a:srgbClr val="CC6600"/>
                </a:solidFill>
                <a:latin typeface="Arial" panose="020B0604020202020204" pitchFamily="34" charset="0"/>
                <a:ea typeface="宋体" panose="02010600030101010101" pitchFamily="2" charset="-122"/>
              </a:rPr>
              <a:t>PC1</a:t>
            </a:r>
            <a:r>
              <a:rPr lang="zh-CN" altLang="en-US" sz="1400" dirty="0">
                <a:solidFill>
                  <a:srgbClr val="CC6600"/>
                </a:solidFill>
                <a:latin typeface="Arial" panose="020B0604020202020204" pitchFamily="34" charset="0"/>
                <a:ea typeface="宋体" panose="02010600030101010101" pitchFamily="2" charset="-122"/>
              </a:rPr>
              <a:t>发送的</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应答，首先基于源地址的学习，学习</a:t>
            </a:r>
            <a:r>
              <a:rPr lang="en-US" altLang="zh-CN" sz="1400" dirty="0">
                <a:solidFill>
                  <a:srgbClr val="CC6600"/>
                </a:solidFill>
                <a:latin typeface="Arial" panose="020B0604020202020204" pitchFamily="34" charset="0"/>
                <a:ea typeface="宋体" panose="02010600030101010101" pitchFamily="2" charset="-122"/>
              </a:rPr>
              <a:t>PC1</a:t>
            </a:r>
            <a:r>
              <a:rPr lang="zh-CN" altLang="en-US" sz="1400" dirty="0">
                <a:solidFill>
                  <a:srgbClr val="CC6600"/>
                </a:solidFill>
                <a:latin typeface="Arial" panose="020B0604020202020204" pitchFamily="34" charset="0"/>
                <a:ea typeface="宋体" panose="02010600030101010101" pitchFamily="2" charset="-122"/>
              </a:rPr>
              <a:t>的</a:t>
            </a:r>
            <a:r>
              <a:rPr lang="en-US" altLang="zh-CN" sz="1400" dirty="0">
                <a:solidFill>
                  <a:srgbClr val="CC6600"/>
                </a:solidFill>
                <a:latin typeface="Arial" panose="020B0604020202020204" pitchFamily="34" charset="0"/>
                <a:ea typeface="宋体" panose="02010600030101010101" pitchFamily="2" charset="-122"/>
              </a:rPr>
              <a:t>MAC</a:t>
            </a:r>
            <a:r>
              <a:rPr lang="zh-CN" altLang="en-US" sz="1400" dirty="0">
                <a:solidFill>
                  <a:srgbClr val="CC6600"/>
                </a:solidFill>
                <a:latin typeface="Arial" panose="020B0604020202020204" pitchFamily="34" charset="0"/>
                <a:ea typeface="宋体" panose="02010600030101010101" pitchFamily="2" charset="-122"/>
              </a:rPr>
              <a:t>地址与端口的对应关系，同时，查找到</a:t>
            </a:r>
            <a:r>
              <a:rPr lang="en-US" altLang="zh-CN" sz="1400" dirty="0">
                <a:solidFill>
                  <a:srgbClr val="CC6600"/>
                </a:solidFill>
                <a:latin typeface="Arial" panose="020B0604020202020204" pitchFamily="34" charset="0"/>
                <a:ea typeface="宋体" panose="02010600030101010101" pitchFamily="2" charset="-122"/>
              </a:rPr>
              <a:t>PC2</a:t>
            </a:r>
            <a:r>
              <a:rPr lang="zh-CN" altLang="en-US" sz="1400" dirty="0">
                <a:solidFill>
                  <a:srgbClr val="CC6600"/>
                </a:solidFill>
                <a:latin typeface="Arial" panose="020B0604020202020204" pitchFamily="34" charset="0"/>
                <a:ea typeface="宋体" panose="02010600030101010101" pitchFamily="2" charset="-122"/>
              </a:rPr>
              <a:t>的出端口，转发该</a:t>
            </a:r>
            <a:r>
              <a:rPr lang="en-US" altLang="zh-CN" sz="1400" dirty="0">
                <a:solidFill>
                  <a:srgbClr val="CC6600"/>
                </a:solidFill>
                <a:latin typeface="Arial" panose="020B0604020202020204" pitchFamily="34" charset="0"/>
                <a:ea typeface="宋体" panose="02010600030101010101" pitchFamily="2" charset="-122"/>
              </a:rPr>
              <a:t>ARP</a:t>
            </a:r>
            <a:r>
              <a:rPr lang="zh-CN" altLang="en-US" sz="1400" dirty="0">
                <a:solidFill>
                  <a:srgbClr val="CC6600"/>
                </a:solidFill>
                <a:latin typeface="Arial" panose="020B0604020202020204" pitchFamily="34" charset="0"/>
                <a:ea typeface="宋体" panose="02010600030101010101" pitchFamily="2" charset="-122"/>
              </a:rPr>
              <a:t>应答</a:t>
            </a:r>
            <a:endParaRPr lang="zh-CN" altLang="en-US" sz="1400" dirty="0">
              <a:solidFill>
                <a:srgbClr val="CC6600"/>
              </a:solidFill>
              <a:latin typeface="Arial" panose="020B0604020202020204" pitchFamily="34" charset="0"/>
              <a:ea typeface="宋体" panose="02010600030101010101" pitchFamily="2" charset="-122"/>
            </a:endParaRPr>
          </a:p>
        </p:txBody>
      </p:sp>
      <p:sp>
        <p:nvSpPr>
          <p:cNvPr id="577560" name="AutoShape 24"/>
          <p:cNvSpPr/>
          <p:nvPr/>
        </p:nvSpPr>
        <p:spPr>
          <a:xfrm>
            <a:off x="6019800" y="3124200"/>
            <a:ext cx="2743200" cy="838200"/>
          </a:xfrm>
          <a:prstGeom prst="wedgeRoundRectCallout">
            <a:avLst>
              <a:gd name="adj1" fmla="val -72167"/>
              <a:gd name="adj2" fmla="val 76894"/>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400" dirty="0">
                <a:solidFill>
                  <a:srgbClr val="FF6600"/>
                </a:solidFill>
                <a:latin typeface="Arial" panose="020B0604020202020204" pitchFamily="34" charset="0"/>
                <a:ea typeface="宋体" panose="02010600030101010101" pitchFamily="2" charset="-122"/>
              </a:rPr>
              <a:t>PC2</a:t>
            </a:r>
            <a:r>
              <a:rPr lang="zh-CN" altLang="en-US" sz="1400" dirty="0">
                <a:solidFill>
                  <a:srgbClr val="FF6600"/>
                </a:solidFill>
                <a:latin typeface="Arial" panose="020B0604020202020204" pitchFamily="34" charset="0"/>
                <a:ea typeface="宋体" panose="02010600030101010101" pitchFamily="2" charset="-122"/>
              </a:rPr>
              <a:t>接收到该</a:t>
            </a:r>
            <a:r>
              <a:rPr lang="en-US" altLang="zh-CN" sz="1400" dirty="0">
                <a:solidFill>
                  <a:srgbClr val="FF6600"/>
                </a:solidFill>
                <a:latin typeface="Arial" panose="020B0604020202020204" pitchFamily="34" charset="0"/>
                <a:ea typeface="宋体" panose="02010600030101010101" pitchFamily="2" charset="-122"/>
              </a:rPr>
              <a:t>ARP</a:t>
            </a:r>
            <a:r>
              <a:rPr lang="zh-CN" altLang="en-US" sz="1400" dirty="0">
                <a:solidFill>
                  <a:srgbClr val="FF6600"/>
                </a:solidFill>
                <a:latin typeface="Arial" panose="020B0604020202020204" pitchFamily="34" charset="0"/>
                <a:ea typeface="宋体" panose="02010600030101010101" pitchFamily="2" charset="-122"/>
              </a:rPr>
              <a:t>应答后，就知道了</a:t>
            </a:r>
            <a:r>
              <a:rPr lang="en-US" altLang="zh-CN" sz="1400" dirty="0">
                <a:solidFill>
                  <a:srgbClr val="FF6600"/>
                </a:solidFill>
                <a:latin typeface="Arial" panose="020B0604020202020204" pitchFamily="34" charset="0"/>
                <a:ea typeface="宋体" panose="02010600030101010101" pitchFamily="2" charset="-122"/>
              </a:rPr>
              <a:t>PC1</a:t>
            </a:r>
            <a:r>
              <a:rPr lang="zh-CN" altLang="en-US" sz="1400" dirty="0">
                <a:solidFill>
                  <a:srgbClr val="FF6600"/>
                </a:solidFill>
                <a:latin typeface="Arial" panose="020B0604020202020204" pitchFamily="34" charset="0"/>
                <a:ea typeface="宋体" panose="02010600030101010101" pitchFamily="2" charset="-122"/>
              </a:rPr>
              <a:t>的</a:t>
            </a:r>
            <a:r>
              <a:rPr lang="en-US" altLang="zh-CN" sz="1400" dirty="0">
                <a:solidFill>
                  <a:srgbClr val="FF6600"/>
                </a:solidFill>
                <a:latin typeface="Arial" panose="020B0604020202020204" pitchFamily="34" charset="0"/>
                <a:ea typeface="宋体" panose="02010600030101010101" pitchFamily="2" charset="-122"/>
              </a:rPr>
              <a:t>MAC</a:t>
            </a:r>
            <a:r>
              <a:rPr lang="zh-CN" altLang="en-US" sz="1400" dirty="0">
                <a:solidFill>
                  <a:srgbClr val="FF6600"/>
                </a:solidFill>
                <a:latin typeface="Arial" panose="020B0604020202020204" pitchFamily="34" charset="0"/>
                <a:ea typeface="宋体" panose="02010600030101010101" pitchFamily="2" charset="-122"/>
              </a:rPr>
              <a:t>地址，开始通信</a:t>
            </a:r>
            <a:endParaRPr lang="zh-CN" altLang="en-US" sz="1800" dirty="0">
              <a:solidFill>
                <a:srgbClr val="CC66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7544"/>
                                        </p:tgtEl>
                                        <p:attrNameLst>
                                          <p:attrName>style.visibility</p:attrName>
                                        </p:attrNameLst>
                                      </p:cBhvr>
                                      <p:to>
                                        <p:strVal val="visible"/>
                                      </p:to>
                                    </p:set>
                                    <p:animEffect transition="in" filter="fade">
                                      <p:cBhvr>
                                        <p:cTn id="7" dur="2000"/>
                                        <p:tgtEl>
                                          <p:spTgt spid="5775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77553"/>
                                        </p:tgtEl>
                                        <p:attrNameLst>
                                          <p:attrName>style.visibility</p:attrName>
                                        </p:attrNameLst>
                                      </p:cBhvr>
                                      <p:to>
                                        <p:strVal val="visible"/>
                                      </p:to>
                                    </p:set>
                                    <p:anim calcmode="lin" valueType="num">
                                      <p:cBhvr additive="base">
                                        <p:cTn id="12" dur="500" fill="hold"/>
                                        <p:tgtEl>
                                          <p:spTgt spid="577553"/>
                                        </p:tgtEl>
                                        <p:attrNameLst>
                                          <p:attrName>ppt_x</p:attrName>
                                        </p:attrNameLst>
                                      </p:cBhvr>
                                      <p:tavLst>
                                        <p:tav tm="0">
                                          <p:val>
                                            <p:strVal val="#ppt_x"/>
                                          </p:val>
                                        </p:tav>
                                        <p:tav tm="100000">
                                          <p:val>
                                            <p:strVal val="#ppt_x"/>
                                          </p:val>
                                        </p:tav>
                                      </p:tavLst>
                                    </p:anim>
                                    <p:anim calcmode="lin" valueType="num">
                                      <p:cBhvr additive="base">
                                        <p:cTn id="13" dur="500" fill="hold"/>
                                        <p:tgtEl>
                                          <p:spTgt spid="57755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77554"/>
                                        </p:tgtEl>
                                        <p:attrNameLst>
                                          <p:attrName>style.visibility</p:attrName>
                                        </p:attrNameLst>
                                      </p:cBhvr>
                                      <p:to>
                                        <p:strVal val="visible"/>
                                      </p:to>
                                    </p:set>
                                    <p:animEffect transition="in" filter="fade">
                                      <p:cBhvr>
                                        <p:cTn id="18" dur="2000"/>
                                        <p:tgtEl>
                                          <p:spTgt spid="57755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77555"/>
                                        </p:tgtEl>
                                        <p:attrNameLst>
                                          <p:attrName>style.visibility</p:attrName>
                                        </p:attrNameLst>
                                      </p:cBhvr>
                                      <p:to>
                                        <p:strVal val="visible"/>
                                      </p:to>
                                    </p:set>
                                    <p:anim calcmode="lin" valueType="num">
                                      <p:cBhvr additive="base">
                                        <p:cTn id="23" dur="500" fill="hold"/>
                                        <p:tgtEl>
                                          <p:spTgt spid="577555"/>
                                        </p:tgtEl>
                                        <p:attrNameLst>
                                          <p:attrName>ppt_x</p:attrName>
                                        </p:attrNameLst>
                                      </p:cBhvr>
                                      <p:tavLst>
                                        <p:tav tm="0">
                                          <p:val>
                                            <p:strVal val="#ppt_x"/>
                                          </p:val>
                                        </p:tav>
                                        <p:tav tm="100000">
                                          <p:val>
                                            <p:strVal val="#ppt_x"/>
                                          </p:val>
                                        </p:tav>
                                      </p:tavLst>
                                    </p:anim>
                                    <p:anim calcmode="lin" valueType="num">
                                      <p:cBhvr additive="base">
                                        <p:cTn id="24" dur="500" fill="hold"/>
                                        <p:tgtEl>
                                          <p:spTgt spid="57755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77557"/>
                                        </p:tgtEl>
                                        <p:attrNameLst>
                                          <p:attrName>style.visibility</p:attrName>
                                        </p:attrNameLst>
                                      </p:cBhvr>
                                      <p:to>
                                        <p:strVal val="visible"/>
                                      </p:to>
                                    </p:set>
                                    <p:animEffect transition="in" filter="fade">
                                      <p:cBhvr>
                                        <p:cTn id="29" dur="2000"/>
                                        <p:tgtEl>
                                          <p:spTgt spid="577557"/>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577556"/>
                                        </p:tgtEl>
                                        <p:attrNameLst>
                                          <p:attrName>style.visibility</p:attrName>
                                        </p:attrNameLst>
                                      </p:cBhvr>
                                      <p:to>
                                        <p:strVal val="visible"/>
                                      </p:to>
                                    </p:set>
                                    <p:anim calcmode="lin" valueType="num">
                                      <p:cBhvr>
                                        <p:cTn id="34" dur="500" fill="hold"/>
                                        <p:tgtEl>
                                          <p:spTgt spid="577556"/>
                                        </p:tgtEl>
                                        <p:attrNameLst>
                                          <p:attrName>ppt_w</p:attrName>
                                        </p:attrNameLst>
                                      </p:cBhvr>
                                      <p:tavLst>
                                        <p:tav tm="0">
                                          <p:val>
                                            <p:fltVal val="0.000000"/>
                                          </p:val>
                                        </p:tav>
                                        <p:tav tm="100000">
                                          <p:val>
                                            <p:strVal val="#ppt_w"/>
                                          </p:val>
                                        </p:tav>
                                      </p:tavLst>
                                    </p:anim>
                                    <p:anim calcmode="lin" valueType="num">
                                      <p:cBhvr>
                                        <p:cTn id="35" dur="500" fill="hold"/>
                                        <p:tgtEl>
                                          <p:spTgt spid="577556"/>
                                        </p:tgtEl>
                                        <p:attrNameLst>
                                          <p:attrName>ppt_h</p:attrName>
                                        </p:attrNameLst>
                                      </p:cBhvr>
                                      <p:tavLst>
                                        <p:tav tm="0">
                                          <p:val>
                                            <p:fltVal val="0.000000"/>
                                          </p:val>
                                        </p:tav>
                                        <p:tav tm="100000">
                                          <p:val>
                                            <p:strVal val="#ppt_h"/>
                                          </p:val>
                                        </p:tav>
                                      </p:tavLst>
                                    </p:anim>
                                    <p:animEffect transition="in" filter="fade">
                                      <p:cBhvr>
                                        <p:cTn id="36" dur="500"/>
                                        <p:tgtEl>
                                          <p:spTgt spid="57755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77559"/>
                                        </p:tgtEl>
                                        <p:attrNameLst>
                                          <p:attrName>style.visibility</p:attrName>
                                        </p:attrNameLst>
                                      </p:cBhvr>
                                      <p:to>
                                        <p:strVal val="visible"/>
                                      </p:to>
                                    </p:set>
                                    <p:animEffect transition="in" filter="fade">
                                      <p:cBhvr>
                                        <p:cTn id="41" dur="2000"/>
                                        <p:tgtEl>
                                          <p:spTgt spid="57755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77558"/>
                                        </p:tgtEl>
                                        <p:attrNameLst>
                                          <p:attrName>style.visibility</p:attrName>
                                        </p:attrNameLst>
                                      </p:cBhvr>
                                      <p:to>
                                        <p:strVal val="visible"/>
                                      </p:to>
                                    </p:set>
                                    <p:anim calcmode="lin" valueType="num">
                                      <p:cBhvr additive="base">
                                        <p:cTn id="46" dur="500" fill="hold"/>
                                        <p:tgtEl>
                                          <p:spTgt spid="577558"/>
                                        </p:tgtEl>
                                        <p:attrNameLst>
                                          <p:attrName>ppt_x</p:attrName>
                                        </p:attrNameLst>
                                      </p:cBhvr>
                                      <p:tavLst>
                                        <p:tav tm="0">
                                          <p:val>
                                            <p:strVal val="#ppt_x"/>
                                          </p:val>
                                        </p:tav>
                                        <p:tav tm="100000">
                                          <p:val>
                                            <p:strVal val="#ppt_x"/>
                                          </p:val>
                                        </p:tav>
                                      </p:tavLst>
                                    </p:anim>
                                    <p:anim calcmode="lin" valueType="num">
                                      <p:cBhvr additive="base">
                                        <p:cTn id="47" dur="500" fill="hold"/>
                                        <p:tgtEl>
                                          <p:spTgt spid="57755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77560"/>
                                        </p:tgtEl>
                                        <p:attrNameLst>
                                          <p:attrName>style.visibility</p:attrName>
                                        </p:attrNameLst>
                                      </p:cBhvr>
                                      <p:to>
                                        <p:strVal val="visible"/>
                                      </p:to>
                                    </p:set>
                                    <p:animEffect transition="in" filter="fade">
                                      <p:cBhvr>
                                        <p:cTn id="52" dur="2000"/>
                                        <p:tgtEl>
                                          <p:spTgt spid="57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4" grpId="0" animBg="1"/>
      <p:bldP spid="577553" grpId="0" animBg="1"/>
      <p:bldP spid="577554" grpId="0" animBg="1"/>
      <p:bldP spid="577555" grpId="0" animBg="1"/>
      <p:bldP spid="577556" grpId="0" animBg="1"/>
      <p:bldP spid="577557" grpId="0" animBg="1"/>
      <p:bldP spid="577558" grpId="0" animBg="1"/>
      <p:bldP spid="577559" grpId="0" animBg="1"/>
      <p:bldP spid="5775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12290" name="组合 20"/>
          <p:cNvGrpSpPr/>
          <p:nvPr/>
        </p:nvGrpSpPr>
        <p:grpSpPr>
          <a:xfrm>
            <a:off x="609600" y="914400"/>
            <a:ext cx="7221538" cy="5486400"/>
            <a:chOff x="1600200" y="1168400"/>
            <a:chExt cx="5943600" cy="4457700"/>
          </a:xfrm>
        </p:grpSpPr>
        <p:sp>
          <p:nvSpPr>
            <p:cNvPr id="4" name="Rectangle 3"/>
            <p:cNvSpPr>
              <a:spLocks noChangeArrowheads="1"/>
            </p:cNvSpPr>
            <p:nvPr/>
          </p:nvSpPr>
          <p:spPr bwMode="auto">
            <a:xfrm>
              <a:off x="1600200" y="1168400"/>
              <a:ext cx="2781694" cy="1994098"/>
            </a:xfrm>
            <a:prstGeom prst="rect">
              <a:avLst/>
            </a:prstGeom>
            <a:gradFill rotWithShape="1">
              <a:gsLst>
                <a:gs pos="0">
                  <a:srgbClr val="F2F2F2"/>
                </a:gs>
                <a:gs pos="100000">
                  <a:srgbClr val="BFBFBF"/>
                </a:gs>
              </a:gsLst>
              <a:lin ang="5400000"/>
            </a:gradFill>
            <a:ln w="6350">
              <a:solidFill>
                <a:srgbClr val="7F7F7F"/>
              </a:solidFill>
              <a:miter lim="800000"/>
            </a:ln>
            <a:effectLst>
              <a:outerShdw dist="23000" dir="5400000" rotWithShape="0">
                <a:srgbClr val="808080">
                  <a:alpha val="34999"/>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Rectangle 4"/>
            <p:cNvSpPr>
              <a:spLocks noChangeArrowheads="1"/>
            </p:cNvSpPr>
            <p:nvPr/>
          </p:nvSpPr>
          <p:spPr bwMode="auto">
            <a:xfrm>
              <a:off x="4762106" y="3632002"/>
              <a:ext cx="2781694" cy="1994098"/>
            </a:xfrm>
            <a:prstGeom prst="rect">
              <a:avLst/>
            </a:prstGeom>
            <a:gradFill rotWithShape="1">
              <a:gsLst>
                <a:gs pos="0">
                  <a:srgbClr val="F2F2F2"/>
                </a:gs>
                <a:gs pos="100000">
                  <a:srgbClr val="BFBFBF"/>
                </a:gs>
              </a:gsLst>
              <a:lin ang="5400000"/>
            </a:gradFill>
            <a:ln w="6350">
              <a:solidFill>
                <a:srgbClr val="7F7F7F"/>
              </a:solidFill>
              <a:miter lim="800000"/>
            </a:ln>
            <a:effectLst>
              <a:outerShdw dist="23000" dir="5400000" rotWithShape="0">
                <a:srgbClr val="808080">
                  <a:alpha val="34999"/>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Rectangle 5"/>
            <p:cNvSpPr>
              <a:spLocks noChangeArrowheads="1"/>
            </p:cNvSpPr>
            <p:nvPr/>
          </p:nvSpPr>
          <p:spPr bwMode="auto">
            <a:xfrm>
              <a:off x="1600200" y="3632002"/>
              <a:ext cx="2781694" cy="1994098"/>
            </a:xfrm>
            <a:prstGeom prst="rect">
              <a:avLst/>
            </a:prstGeom>
            <a:gradFill rotWithShape="1">
              <a:gsLst>
                <a:gs pos="0">
                  <a:srgbClr val="F2F2F2"/>
                </a:gs>
                <a:gs pos="100000">
                  <a:srgbClr val="7F7F7F"/>
                </a:gs>
              </a:gsLst>
              <a:lin ang="5400000"/>
            </a:gradFill>
            <a:ln w="6350">
              <a:solidFill>
                <a:srgbClr val="404040"/>
              </a:solidFill>
              <a:miter lim="800000"/>
            </a:ln>
            <a:effectLst>
              <a:outerShdw dist="23000" dir="5400000" rotWithShape="0">
                <a:srgbClr val="808080">
                  <a:alpha val="34999"/>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Rectangle 6"/>
            <p:cNvSpPr>
              <a:spLocks noChangeArrowheads="1"/>
            </p:cNvSpPr>
            <p:nvPr/>
          </p:nvSpPr>
          <p:spPr bwMode="auto">
            <a:xfrm>
              <a:off x="4762106" y="1168400"/>
              <a:ext cx="2781694" cy="1994098"/>
            </a:xfrm>
            <a:prstGeom prst="rect">
              <a:avLst/>
            </a:prstGeom>
            <a:gradFill rotWithShape="1">
              <a:gsLst>
                <a:gs pos="0">
                  <a:srgbClr val="F2F2F2"/>
                </a:gs>
                <a:gs pos="100000">
                  <a:srgbClr val="7F7F7F"/>
                </a:gs>
              </a:gsLst>
              <a:lin ang="5400000"/>
            </a:gradFill>
            <a:ln w="6350">
              <a:solidFill>
                <a:srgbClr val="404040"/>
              </a:solidFill>
              <a:miter lim="800000"/>
            </a:ln>
            <a:effectLst>
              <a:outerShdw dist="23000" dir="5400000" rotWithShape="0">
                <a:srgbClr val="808080">
                  <a:alpha val="34999"/>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298" name="TextBox 10"/>
            <p:cNvSpPr txBox="1"/>
            <p:nvPr/>
          </p:nvSpPr>
          <p:spPr>
            <a:xfrm>
              <a:off x="1663700" y="1333500"/>
              <a:ext cx="2667000" cy="1275349"/>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zh-CN" altLang="en-US" sz="1600" dirty="0">
                  <a:solidFill>
                    <a:schemeClr val="tx1"/>
                  </a:solidFill>
                </a:rPr>
                <a:t>二层交换机工作在数据链路层即</a:t>
              </a:r>
              <a:r>
                <a:rPr lang="en-US" altLang="zh-CN" sz="1600" dirty="0">
                  <a:solidFill>
                    <a:schemeClr val="tx1"/>
                  </a:solidFill>
                </a:rPr>
                <a:t>OSI</a:t>
              </a:r>
              <a:r>
                <a:rPr lang="zh-CN" altLang="en-US" sz="1600" dirty="0">
                  <a:solidFill>
                    <a:schemeClr val="tx1"/>
                  </a:solidFill>
                </a:rPr>
                <a:t>模型的第二层。</a:t>
              </a:r>
              <a:endParaRPr lang="en-US" altLang="zh-CN" sz="1600" dirty="0">
                <a:solidFill>
                  <a:schemeClr val="tx1"/>
                </a:solidFill>
              </a:endParaRPr>
            </a:p>
            <a:p>
              <a:pPr marL="0" lvl="0" indent="0" eaLnBrk="1" hangingPunct="1">
                <a:spcBef>
                  <a:spcPct val="0"/>
                </a:spcBef>
                <a:buFontTx/>
                <a:buNone/>
              </a:pPr>
              <a:endParaRPr lang="en-US" altLang="zh-CN" sz="1600" dirty="0">
                <a:solidFill>
                  <a:schemeClr val="tx1"/>
                </a:solidFill>
              </a:endParaRPr>
            </a:p>
            <a:p>
              <a:pPr marL="0" lvl="0" indent="0" eaLnBrk="1" hangingPunct="1">
                <a:spcBef>
                  <a:spcPct val="0"/>
                </a:spcBef>
                <a:buFontTx/>
                <a:buNone/>
              </a:pPr>
              <a:r>
                <a:rPr lang="zh-CN" altLang="en-US" sz="1600" dirty="0">
                  <a:solidFill>
                    <a:schemeClr val="tx1"/>
                  </a:solidFill>
                </a:rPr>
                <a:t>它对数据包的转发是建立在链路层信息</a:t>
              </a:r>
              <a:r>
                <a:rPr lang="en-US" altLang="zh-CN" sz="1600" dirty="0">
                  <a:solidFill>
                    <a:schemeClr val="tx1"/>
                  </a:solidFill>
                </a:rPr>
                <a:t>——MAC</a:t>
              </a:r>
              <a:r>
                <a:rPr lang="zh-CN" altLang="en-US" sz="1600" dirty="0">
                  <a:solidFill>
                    <a:schemeClr val="tx1"/>
                  </a:solidFill>
                </a:rPr>
                <a:t>（</a:t>
              </a:r>
              <a:r>
                <a:rPr lang="en-US" altLang="zh-CN" sz="1600" dirty="0">
                  <a:solidFill>
                    <a:schemeClr val="tx1"/>
                  </a:solidFill>
                </a:rPr>
                <a:t>Media Access Control </a:t>
              </a:r>
              <a:r>
                <a:rPr lang="zh-CN" altLang="en-US" sz="1600" dirty="0">
                  <a:solidFill>
                    <a:schemeClr val="tx1"/>
                  </a:solidFill>
                </a:rPr>
                <a:t>）地址基础之上的。</a:t>
              </a:r>
              <a:endParaRPr lang="en-US" altLang="zh-CN" sz="1600" dirty="0">
                <a:solidFill>
                  <a:schemeClr val="tx1"/>
                </a:solidFill>
              </a:endParaRPr>
            </a:p>
          </p:txBody>
        </p:sp>
        <p:sp>
          <p:nvSpPr>
            <p:cNvPr id="12299" name="TextBox 11"/>
            <p:cNvSpPr txBox="1"/>
            <p:nvPr/>
          </p:nvSpPr>
          <p:spPr>
            <a:xfrm>
              <a:off x="4826000" y="1333500"/>
              <a:ext cx="2667000" cy="147540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zh-CN" altLang="en-US" sz="1600" dirty="0">
                  <a:solidFill>
                    <a:schemeClr val="tx1"/>
                  </a:solidFill>
                </a:rPr>
                <a:t>二层交换机不同的端口发送和接收数据独立，各端口属于不同的冲突域。</a:t>
              </a:r>
              <a:endParaRPr lang="en-US" altLang="zh-CN" sz="1600" dirty="0">
                <a:solidFill>
                  <a:schemeClr val="tx1"/>
                </a:solidFill>
              </a:endParaRPr>
            </a:p>
            <a:p>
              <a:pPr marL="0" lvl="0" indent="0" eaLnBrk="1" hangingPunct="1">
                <a:spcBef>
                  <a:spcPct val="0"/>
                </a:spcBef>
                <a:buFontTx/>
                <a:buNone/>
              </a:pPr>
              <a:r>
                <a:rPr lang="zh-CN" altLang="en-US" sz="1600" dirty="0">
                  <a:solidFill>
                    <a:schemeClr val="tx1"/>
                  </a:solidFill>
                </a:rPr>
                <a:t>有效地隔离了网络中物理层冲突域，使得通过它互连的主机（或网络）之间不必再担心流量大小对于数据发送冲突的影响。</a:t>
              </a:r>
              <a:endParaRPr lang="en-US" altLang="zh-CN" sz="1600" dirty="0">
                <a:solidFill>
                  <a:schemeClr val="tx1"/>
                </a:solidFill>
              </a:endParaRPr>
            </a:p>
          </p:txBody>
        </p:sp>
        <p:sp>
          <p:nvSpPr>
            <p:cNvPr id="12300" name="TextBox 12"/>
            <p:cNvSpPr txBox="1"/>
            <p:nvPr/>
          </p:nvSpPr>
          <p:spPr>
            <a:xfrm>
              <a:off x="1663700" y="3954462"/>
              <a:ext cx="2667000" cy="107529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zh-CN" altLang="en-US" sz="1600" dirty="0">
                  <a:solidFill>
                    <a:schemeClr val="tx1"/>
                  </a:solidFill>
                </a:rPr>
                <a:t>二层交换机通常使用称为</a:t>
              </a:r>
              <a:r>
                <a:rPr lang="en-US" altLang="zh-CN" sz="1600" dirty="0">
                  <a:solidFill>
                    <a:schemeClr val="tx1"/>
                  </a:solidFill>
                </a:rPr>
                <a:t>ASIC</a:t>
              </a:r>
              <a:r>
                <a:rPr lang="zh-CN" altLang="en-US" sz="1600" dirty="0">
                  <a:solidFill>
                    <a:schemeClr val="tx1"/>
                  </a:solidFill>
                </a:rPr>
                <a:t>（</a:t>
              </a:r>
              <a:r>
                <a:rPr lang="en-US" altLang="zh-CN" sz="1600" dirty="0">
                  <a:solidFill>
                    <a:schemeClr val="tx1"/>
                  </a:solidFill>
                </a:rPr>
                <a:t>Application Specific Integrated Circuit </a:t>
              </a:r>
              <a:r>
                <a:rPr lang="zh-CN" altLang="en-US" sz="1600" dirty="0">
                  <a:solidFill>
                    <a:schemeClr val="tx1"/>
                  </a:solidFill>
                </a:rPr>
                <a:t>）的硬件芯片来实现转发，由于是硬件转发，其转发性能非常高。</a:t>
              </a:r>
              <a:endParaRPr lang="en-US" altLang="zh-CN" sz="1600" dirty="0">
                <a:solidFill>
                  <a:schemeClr val="tx1"/>
                </a:solidFill>
              </a:endParaRPr>
            </a:p>
          </p:txBody>
        </p:sp>
        <p:sp>
          <p:nvSpPr>
            <p:cNvPr id="12301" name="TextBox 13"/>
            <p:cNvSpPr txBox="1"/>
            <p:nvPr/>
          </p:nvSpPr>
          <p:spPr>
            <a:xfrm>
              <a:off x="4813300" y="4178300"/>
              <a:ext cx="2667000" cy="67518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zh-CN" altLang="en-US" sz="1600" dirty="0">
                  <a:solidFill>
                    <a:schemeClr val="tx1"/>
                  </a:solidFill>
                </a:rPr>
                <a:t>二层转发技术的知识点包含：</a:t>
              </a:r>
              <a:r>
                <a:rPr lang="en-US" altLang="zh-CN" sz="1600" dirty="0">
                  <a:solidFill>
                    <a:schemeClr val="tx1"/>
                  </a:solidFill>
                </a:rPr>
                <a:t>MAC</a:t>
              </a:r>
              <a:r>
                <a:rPr lang="zh-CN" altLang="en-US" sz="1600" dirty="0">
                  <a:solidFill>
                    <a:schemeClr val="tx1"/>
                  </a:solidFill>
                </a:rPr>
                <a:t>地址，二层交换基本原理，</a:t>
              </a:r>
              <a:r>
                <a:rPr lang="en-US" altLang="zh-CN" sz="1600" dirty="0">
                  <a:solidFill>
                    <a:schemeClr val="tx1"/>
                  </a:solidFill>
                </a:rPr>
                <a:t>VLAN</a:t>
              </a:r>
              <a:r>
                <a:rPr lang="zh-CN" altLang="en-US" sz="1600" dirty="0">
                  <a:solidFill>
                    <a:schemeClr val="tx1"/>
                  </a:solidFill>
                </a:rPr>
                <a:t>，</a:t>
              </a:r>
              <a:r>
                <a:rPr lang="en-US" altLang="zh-CN" sz="1600" dirty="0">
                  <a:solidFill>
                    <a:schemeClr val="tx1"/>
                  </a:solidFill>
                </a:rPr>
                <a:t>IVL&amp;SVL</a:t>
              </a:r>
              <a:r>
                <a:rPr lang="zh-CN" altLang="en-US" sz="1600" dirty="0">
                  <a:solidFill>
                    <a:schemeClr val="tx1"/>
                  </a:solidFill>
                </a:rPr>
                <a:t>地址学习方式。</a:t>
              </a:r>
              <a:endParaRPr lang="zh-CN" altLang="en-US" sz="1600" dirty="0">
                <a:solidFill>
                  <a:schemeClr val="tx1"/>
                </a:solidFill>
              </a:endParaRPr>
            </a:p>
          </p:txBody>
        </p:sp>
        <p:grpSp>
          <p:nvGrpSpPr>
            <p:cNvPr id="12302" name="Gruppe 91"/>
            <p:cNvGrpSpPr/>
            <p:nvPr/>
          </p:nvGrpSpPr>
          <p:grpSpPr>
            <a:xfrm>
              <a:off x="3883025" y="2708275"/>
              <a:ext cx="1403350" cy="1389063"/>
              <a:chOff x="1071835" y="2920232"/>
              <a:chExt cx="1427572" cy="1413777"/>
            </a:xfrm>
          </p:grpSpPr>
          <p:sp>
            <p:nvSpPr>
              <p:cNvPr id="15" name="Ellipse 44"/>
              <p:cNvSpPr/>
              <p:nvPr/>
            </p:nvSpPr>
            <p:spPr bwMode="auto">
              <a:xfrm rot="21052097">
                <a:off x="1085754" y="2920232"/>
                <a:ext cx="1413653" cy="1413777"/>
              </a:xfrm>
              <a:prstGeom prst="ellipse">
                <a:avLst/>
              </a:prstGeom>
              <a:gradFill flip="none" rotWithShape="1">
                <a:gsLst>
                  <a:gs pos="0">
                    <a:srgbClr val="74F4FF"/>
                  </a:gs>
                  <a:gs pos="100000">
                    <a:srgbClr val="208ECD"/>
                  </a:gs>
                </a:gsLst>
                <a:path path="shape">
                  <a:fillToRect l="50000" t="50000" r="50000" b="50000"/>
                </a:path>
                <a:tileRect/>
              </a:gradFill>
              <a:ln w="9525" cap="flat" cmpd="sng" algn="ctr">
                <a:solidFill>
                  <a:srgbClr val="0081BE">
                    <a:lumMod val="75000"/>
                  </a:srgbClr>
                </a:solidFill>
                <a:prstDash val="solid"/>
              </a:ln>
              <a:effectLst>
                <a:innerShdw blurRad="190500" dist="114300" dir="5640000">
                  <a:srgbClr val="000000">
                    <a:alpha val="37000"/>
                  </a:srgbClr>
                </a:inn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Ellipse 45"/>
              <p:cNvSpPr/>
              <p:nvPr/>
            </p:nvSpPr>
            <p:spPr bwMode="auto">
              <a:xfrm>
                <a:off x="1282919" y="2950628"/>
                <a:ext cx="1027414" cy="766671"/>
              </a:xfrm>
              <a:prstGeom prst="ellipse">
                <a:avLst/>
              </a:prstGeom>
              <a:gradFill flip="none" rotWithShape="1">
                <a:gsLst>
                  <a:gs pos="0">
                    <a:srgbClr val="FFFFFF">
                      <a:lumMod val="40000"/>
                      <a:lumOff val="60000"/>
                      <a:alpha val="0"/>
                    </a:srgbClr>
                  </a:gs>
                  <a:gs pos="100000">
                    <a:srgbClr val="FFFCF9">
                      <a:alpha val="77000"/>
                    </a:srgbClr>
                  </a:gs>
                </a:gsLst>
                <a:lin ang="16200000" scaled="0"/>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Måne 63"/>
              <p:cNvSpPr/>
              <p:nvPr/>
            </p:nvSpPr>
            <p:spPr bwMode="auto">
              <a:xfrm rot="16552097">
                <a:off x="1446797" y="3308471"/>
                <a:ext cx="622393" cy="1372317"/>
              </a:xfrm>
              <a:prstGeom prst="moon">
                <a:avLst>
                  <a:gd name="adj" fmla="val 18952"/>
                </a:avLst>
              </a:prstGeom>
              <a:gradFill flip="none" rotWithShape="1">
                <a:gsLst>
                  <a:gs pos="24000">
                    <a:sysClr val="windowText" lastClr="000000">
                      <a:alpha val="24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err="1">
                  <a:ln>
                    <a:noFill/>
                  </a:ln>
                  <a:solidFill>
                    <a:sysClr val="window" lastClr="FFFFFF"/>
                  </a:solidFill>
                  <a:effectLst/>
                  <a:uLnTx/>
                  <a:uFillTx/>
                  <a:latin typeface="Calibri" panose="020F0502020204030204"/>
                  <a:ea typeface="+mn-ea"/>
                  <a:cs typeface="+mn-cs"/>
                </a:endParaRPr>
              </a:p>
            </p:txBody>
          </p:sp>
        </p:grpSp>
        <p:sp>
          <p:nvSpPr>
            <p:cNvPr id="2" name="TextBox 17"/>
            <p:cNvSpPr txBox="1">
              <a:spLocks noChangeArrowheads="1"/>
            </p:cNvSpPr>
            <p:nvPr/>
          </p:nvSpPr>
          <p:spPr bwMode="auto">
            <a:xfrm>
              <a:off x="4154550" y="3223121"/>
              <a:ext cx="945959" cy="368895"/>
            </a:xfrm>
            <a:prstGeom prst="rect">
              <a:avLst/>
            </a:prstGeom>
            <a:noFill/>
            <a:ln w="9525">
              <a:noFill/>
              <a:miter lim="800000"/>
            </a:ln>
          </p:spPr>
          <p:txBody>
            <a:bodyPr>
              <a:spAutoFit/>
            </a:bodyPr>
            <a:lstStyle/>
            <a:p>
              <a:pPr marR="0" defTabSz="914400" eaLnBrk="1" hangingPunct="1">
                <a:buClrTx/>
                <a:buSzTx/>
                <a:buFontTx/>
                <a:buNone/>
                <a:defRPr/>
              </a:pPr>
              <a:r>
                <a:rPr kumimoji="0" lang="zh-CN" altLang="en-US" kern="1200" cap="none" spc="0" normalizeH="0" baseline="0" noProof="0" dirty="0">
                  <a:latin typeface="+mn-ea"/>
                  <a:ea typeface="+mn-ea"/>
                  <a:cs typeface="Arial" panose="020B0604020202020204" pitchFamily="34" charset="0"/>
                </a:rPr>
                <a:t>交换机</a:t>
              </a:r>
              <a:endParaRPr kumimoji="0" lang="en-US" kern="1200" cap="none" spc="0" normalizeH="0" baseline="0" noProof="0" dirty="0">
                <a:latin typeface="+mn-ea"/>
                <a:ea typeface="+mn-ea"/>
                <a:cs typeface="Arial" panose="020B0604020202020204" pitchFamily="34" charset="0"/>
              </a:endParaRPr>
            </a:p>
          </p:txBody>
        </p:sp>
      </p:grpSp>
      <p:sp>
        <p:nvSpPr>
          <p:cNvPr id="18"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二层交换基本原理</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2292"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12293"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3314" name="Rectangle 3"/>
          <p:cNvSpPr>
            <a:spLocks noGrp="1"/>
          </p:cNvSpPr>
          <p:nvPr>
            <p:ph type="body" sz="half" idx="1"/>
          </p:nvPr>
        </p:nvSpPr>
        <p:spPr>
          <a:xfrm>
            <a:off x="608013" y="1295400"/>
            <a:ext cx="8002587" cy="936625"/>
          </a:xfrm>
        </p:spPr>
        <p:txBody>
          <a:bodyPr vert="horz" wrap="square" lIns="91440" tIns="45720" rIns="91440" bIns="45720" anchor="t" anchorCtr="0"/>
          <a:p>
            <a:pPr marL="0" indent="0">
              <a:buClr>
                <a:srgbClr val="CC0000"/>
              </a:buClr>
              <a:buSzTx/>
              <a:buFont typeface="Arial" panose="020B0604020202020204" pitchFamily="34" charset="0"/>
              <a:buNone/>
            </a:pPr>
            <a:r>
              <a:rPr lang="en-US" altLang="zh-CN" sz="2400" dirty="0"/>
              <a:t>ASIC--Application Specific Integrated Circuit </a:t>
            </a:r>
            <a:endParaRPr lang="en-US" altLang="zh-CN" sz="2400" dirty="0"/>
          </a:p>
          <a:p>
            <a:pPr marL="0" indent="0">
              <a:buClr>
                <a:srgbClr val="CC0000"/>
              </a:buClr>
              <a:buSzTx/>
              <a:buFont typeface="Arial" panose="020B0604020202020204" pitchFamily="34" charset="0"/>
              <a:buNone/>
            </a:pPr>
            <a:r>
              <a:rPr lang="en-US" altLang="zh-CN" sz="2400" dirty="0"/>
              <a:t>L2FDB—Layer 2 forwarding database</a:t>
            </a:r>
            <a:endParaRPr lang="en-US" altLang="zh-CN" sz="2400" dirty="0"/>
          </a:p>
        </p:txBody>
      </p:sp>
      <p:graphicFrame>
        <p:nvGraphicFramePr>
          <p:cNvPr id="13315" name="Object 9"/>
          <p:cNvGraphicFramePr>
            <a:graphicFrameLocks noGrp="1" noChangeAspect="1"/>
          </p:cNvGraphicFramePr>
          <p:nvPr>
            <p:ph sz="half" idx="2"/>
          </p:nvPr>
        </p:nvGraphicFramePr>
        <p:xfrm>
          <a:off x="1619250" y="2420938"/>
          <a:ext cx="5543550" cy="4024312"/>
        </p:xfrm>
        <a:graphic>
          <a:graphicData uri="http://schemas.openxmlformats.org/presentationml/2006/ole">
            <mc:AlternateContent xmlns:mc="http://schemas.openxmlformats.org/markup-compatibility/2006">
              <mc:Choice xmlns:v="urn:schemas-microsoft-com:vml" Requires="v">
                <p:oleObj spid="_x0000_s3076" name="" r:id="rId1" imgW="1339850" imgH="1108075" progId="FLW3Drawing">
                  <p:embed/>
                </p:oleObj>
              </mc:Choice>
              <mc:Fallback>
                <p:oleObj name="" r:id="rId1" imgW="1339850" imgH="1108075" progId="FLW3Drawing">
                  <p:embed/>
                  <p:pic>
                    <p:nvPicPr>
                      <p:cNvPr id="0" name="图片 3075"/>
                      <p:cNvPicPr/>
                      <p:nvPr/>
                    </p:nvPicPr>
                    <p:blipFill>
                      <a:blip r:embed="rId2"/>
                      <a:srcRect/>
                      <a:stretch>
                        <a:fillRect/>
                      </a:stretch>
                    </p:blipFill>
                    <p:spPr>
                      <a:xfrm>
                        <a:off x="1619250" y="2420938"/>
                        <a:ext cx="5543550" cy="4024312"/>
                      </a:xfrm>
                      <a:prstGeom prst="rect">
                        <a:avLst/>
                      </a:prstGeom>
                      <a:noFill/>
                      <a:ln w="38100">
                        <a:miter/>
                      </a:ln>
                    </p:spPr>
                  </p:pic>
                </p:oleObj>
              </mc:Fallback>
            </mc:AlternateContent>
          </a:graphicData>
        </a:graphic>
      </p:graphicFrame>
      <p:sp>
        <p:nvSpPr>
          <p:cNvPr id="6"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二层交换基本原理</a:t>
            </a:r>
            <a:r>
              <a:rPr kumimoji="0" lang="en-US" altLang="zh-CN"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二层交换引擎</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3317"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13318"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14338" name="组合 135"/>
          <p:cNvGrpSpPr/>
          <p:nvPr/>
        </p:nvGrpSpPr>
        <p:grpSpPr>
          <a:xfrm>
            <a:off x="555625" y="1204913"/>
            <a:ext cx="8131175" cy="5133975"/>
            <a:chOff x="556351" y="1409791"/>
            <a:chExt cx="7743196" cy="5229036"/>
          </a:xfrm>
        </p:grpSpPr>
        <p:grpSp>
          <p:nvGrpSpPr>
            <p:cNvPr id="2" name="Gruppe 11"/>
            <p:cNvGrpSpPr/>
            <p:nvPr/>
          </p:nvGrpSpPr>
          <p:grpSpPr>
            <a:xfrm>
              <a:off x="556351" y="1409791"/>
              <a:ext cx="7743196" cy="5229036"/>
              <a:chOff x="3281908" y="852300"/>
              <a:chExt cx="4381973" cy="8833110"/>
            </a:xfrm>
            <a:effectLst>
              <a:outerShdw blurRad="50800" dist="38100" dir="2700000" algn="tl" rotWithShape="0">
                <a:prstClr val="black">
                  <a:alpha val="40000"/>
                </a:prstClr>
              </a:outerShdw>
            </a:effectLst>
          </p:grpSpPr>
          <p:sp>
            <p:nvSpPr>
              <p:cNvPr id="7" name="Rektangel 25"/>
              <p:cNvSpPr/>
              <p:nvPr/>
            </p:nvSpPr>
            <p:spPr bwMode="auto">
              <a:xfrm>
                <a:off x="3281908" y="876284"/>
                <a:ext cx="4381973" cy="8809126"/>
              </a:xfrm>
              <a:prstGeom prst="rect">
                <a:avLst/>
              </a:prstGeom>
              <a:gradFill rotWithShape="1">
                <a:gsLst>
                  <a:gs pos="0">
                    <a:schemeClr val="bg1"/>
                  </a:gs>
                  <a:gs pos="100000">
                    <a:schemeClr val="bg1">
                      <a:lumMod val="95000"/>
                    </a:schemeClr>
                  </a:gs>
                </a:gsLst>
                <a:lin ang="16200000" scaled="0"/>
              </a:gradFill>
              <a:ln w="9525" cap="flat" cmpd="sng" algn="ctr">
                <a:solidFill>
                  <a:schemeClr val="tx1">
                    <a:lumMod val="50000"/>
                    <a:lumOff val="50000"/>
                  </a:scheme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3" name="Gruppe 55"/>
              <p:cNvGrpSpPr/>
              <p:nvPr/>
            </p:nvGrpSpPr>
            <p:grpSpPr>
              <a:xfrm>
                <a:off x="3281908" y="852300"/>
                <a:ext cx="4381973" cy="174844"/>
                <a:chOff x="3272692" y="852300"/>
                <a:chExt cx="4426224" cy="174844"/>
              </a:xfrm>
            </p:grpSpPr>
            <p:sp>
              <p:nvSpPr>
                <p:cNvPr id="9" name="Rektangel 27"/>
                <p:cNvSpPr/>
                <p:nvPr/>
              </p:nvSpPr>
              <p:spPr bwMode="auto">
                <a:xfrm>
                  <a:off x="3272692" y="852300"/>
                  <a:ext cx="4426224" cy="12292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S PGothic" panose="020B0600070205080204" pitchFamily="34" charset="-128"/>
                    <a:cs typeface="MS PGothic" panose="020B0600070205080204" pitchFamily="34" charset="-128"/>
                  </a:endParaRPr>
                </a:p>
              </p:txBody>
            </p:sp>
            <p:sp>
              <p:nvSpPr>
                <p:cNvPr id="10"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grpSp>
        </p:grpSp>
        <p:sp>
          <p:nvSpPr>
            <p:cNvPr id="23559" name="Text Box 52"/>
            <p:cNvSpPr txBox="1">
              <a:spLocks noChangeArrowheads="1"/>
            </p:cNvSpPr>
            <p:nvPr/>
          </p:nvSpPr>
          <p:spPr bwMode="gray">
            <a:xfrm>
              <a:off x="748344" y="1629689"/>
              <a:ext cx="7523991" cy="4868468"/>
            </a:xfrm>
            <a:prstGeom prst="rect">
              <a:avLst/>
            </a:prstGeom>
            <a:noFill/>
            <a:ln w="9525">
              <a:noFill/>
              <a:miter lim="800000"/>
            </a:ln>
          </p:spPr>
          <p:txBody>
            <a:bodyPr>
              <a:spAutoFit/>
            </a:bodyPr>
            <a:lstStyle/>
            <a:p>
              <a:pPr marR="0" defTabSz="802005" eaLnBrk="1" hangingPunct="1">
                <a:spcBef>
                  <a:spcPct val="20000"/>
                </a:spcBef>
                <a:buClrTx/>
                <a:buSzTx/>
                <a:buFontTx/>
                <a:buNone/>
                <a:defRPr/>
              </a:pPr>
              <a:r>
                <a:rPr kumimoji="0" lang="zh-CN" altLang="en-US" sz="1600" b="1" kern="1200" cap="none" spc="0" normalizeH="0" baseline="0" noProof="1">
                  <a:solidFill>
                    <a:srgbClr val="000000"/>
                  </a:solidFill>
                  <a:latin typeface="+mn-ea"/>
                  <a:ea typeface="+mn-ea"/>
                  <a:cs typeface="Arial" panose="020B0604020202020204" pitchFamily="34" charset="0"/>
                </a:rPr>
                <a:t>二层交换基本原理</a:t>
              </a:r>
              <a:endParaRPr kumimoji="0" lang="en-US" sz="1600" b="1"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 typeface="Arial" panose="020B0604020202020204" pitchFamily="34" charset="0"/>
                <a:buChar char="•"/>
                <a:defRPr/>
              </a:pPr>
              <a:endParaRPr kumimoji="0" lang="en-US" sz="16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endParaRPr>
            </a:p>
            <a:p>
              <a:pPr marR="0" defTabSz="914400" eaLnBrk="1" hangingPunct="1">
                <a:buClrTx/>
                <a:buSzTx/>
                <a:buFontTx/>
                <a:buNone/>
                <a:defRPr/>
              </a:pPr>
              <a:r>
                <a:rPr kumimoji="0" lang="zh-CN" altLang="en-US" sz="1600" kern="1200" cap="none" spc="0" normalizeH="0" baseline="0" noProof="0" dirty="0">
                  <a:latin typeface="+mn-ea"/>
                  <a:ea typeface="+mn-ea"/>
                  <a:cs typeface="+mn-cs"/>
                </a:rPr>
                <a:t>二层交换机通过解析和学习以太网帧的源</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来维护</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地址与端口的对应关系（保存</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与端口对应关系的表称为地址转发表即</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表），通过其目的</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来查找</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表决定向哪个端口转发，基本流程如下：</a:t>
              </a:r>
              <a:endParaRPr kumimoji="0" lang="en-US" altLang="zh-CN" sz="1600" kern="1200" cap="none" spc="0" normalizeH="0" baseline="0" noProof="0" dirty="0">
                <a:latin typeface="+mn-ea"/>
                <a:ea typeface="+mn-ea"/>
                <a:cs typeface="+mn-cs"/>
              </a:endParaRPr>
            </a:p>
            <a:p>
              <a:pPr marR="0" defTabSz="914400" eaLnBrk="1" hangingPunct="1">
                <a:buClrTx/>
                <a:buSzTx/>
                <a:buFontTx/>
                <a:buNone/>
                <a:defRPr/>
              </a:pPr>
              <a:endParaRPr kumimoji="0" lang="zh-CN" altLang="en-US" sz="1600" kern="1200" cap="none" spc="0" normalizeH="0" baseline="0" noProof="0" dirty="0">
                <a:latin typeface="+mn-ea"/>
                <a:ea typeface="+mn-ea"/>
                <a:cs typeface="+mn-cs"/>
              </a:endParaRPr>
            </a:p>
            <a:p>
              <a:pPr marL="228600" marR="0" indent="-228600" defTabSz="914400" eaLnBrk="1" hangingPunct="1">
                <a:buClrTx/>
                <a:buSzTx/>
                <a:buFontTx/>
                <a:buAutoNum type="circleNumDbPlain"/>
                <a:defRPr/>
              </a:pPr>
              <a:r>
                <a:rPr kumimoji="0" lang="zh-CN" altLang="en-US" sz="1600" kern="1200" cap="none" spc="0" normalizeH="0" baseline="0" noProof="0" dirty="0">
                  <a:latin typeface="+mn-ea"/>
                  <a:ea typeface="+mn-ea"/>
                  <a:cs typeface="+mn-cs"/>
                </a:rPr>
                <a:t>二层交换机收到以太网帧，将其源</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与接收端口的对应关系写入</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表，作为以后的二层转发依据。如果</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表中已有相同表项，那么就刷新该表项的老化时间。</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表表项采取一定的老化更新机制，老化时间内未得到刷新的表项将被删除掉；</a:t>
              </a:r>
              <a:endParaRPr kumimoji="0" lang="en-US" altLang="zh-CN" sz="1600" kern="1200" cap="none" spc="0" normalizeH="0" baseline="0" noProof="0" dirty="0">
                <a:latin typeface="+mn-ea"/>
                <a:ea typeface="+mn-ea"/>
                <a:cs typeface="+mn-cs"/>
              </a:endParaRPr>
            </a:p>
            <a:p>
              <a:pPr marR="0" defTabSz="914400" eaLnBrk="1" hangingPunct="1">
                <a:buClrTx/>
                <a:buSzTx/>
                <a:buFontTx/>
                <a:buNone/>
                <a:defRPr/>
              </a:pPr>
              <a:endParaRPr kumimoji="0" lang="zh-CN" altLang="en-US" sz="1600" kern="1200" cap="none" spc="0" normalizeH="0" baseline="0" noProof="0" dirty="0">
                <a:latin typeface="+mn-ea"/>
                <a:ea typeface="+mn-ea"/>
                <a:cs typeface="+mn-cs"/>
              </a:endParaRPr>
            </a:p>
            <a:p>
              <a:pPr marL="228600" marR="0" indent="-228600" defTabSz="914400" eaLnBrk="1" hangingPunct="1">
                <a:buClrTx/>
                <a:buSzTx/>
                <a:buFontTx/>
                <a:buAutoNum type="circleNumDbPlain" startAt="2"/>
                <a:defRPr/>
              </a:pPr>
              <a:r>
                <a:rPr kumimoji="0" lang="zh-CN" altLang="en-US" sz="1600" kern="1200" cap="none" spc="0" normalizeH="0" baseline="0" noProof="0" dirty="0">
                  <a:latin typeface="+mn-ea"/>
                  <a:ea typeface="+mn-ea"/>
                  <a:cs typeface="+mn-cs"/>
                </a:rPr>
                <a:t>根据以太网帧的目的</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去查找</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表，如果没有找到匹配表项，那么向所有端口转发（接收端口除外）；如果目的</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是广播地址，那么向所有端口转发（接收端口除外）；如果能够找到匹配表项，则向表项所示的对应端口转发，但是如果表项所示端口与收到以太网帧的端口相同，则丢弃该帧。</a:t>
              </a:r>
              <a:endParaRPr kumimoji="0" lang="en-US" altLang="zh-CN" sz="1600" kern="1200" cap="none" spc="0" normalizeH="0" baseline="0" noProof="0" dirty="0">
                <a:latin typeface="+mn-ea"/>
                <a:ea typeface="+mn-ea"/>
                <a:cs typeface="+mn-cs"/>
              </a:endParaRPr>
            </a:p>
            <a:p>
              <a:pPr marL="228600" marR="0" indent="-228600" defTabSz="914400" eaLnBrk="1" hangingPunct="1">
                <a:buClrTx/>
                <a:buSzTx/>
                <a:buFontTx/>
                <a:buAutoNum type="circleNumDbPlain" startAt="2"/>
                <a:defRPr/>
              </a:pPr>
              <a:endParaRPr kumimoji="0" lang="zh-CN" altLang="en-US" sz="1600" kern="1200" cap="none" spc="0" normalizeH="0" baseline="0" noProof="0" dirty="0">
                <a:latin typeface="+mn-ea"/>
                <a:ea typeface="+mn-ea"/>
                <a:cs typeface="+mn-cs"/>
              </a:endParaRPr>
            </a:p>
            <a:p>
              <a:pPr marR="0" defTabSz="914400" eaLnBrk="1" hangingPunct="1">
                <a:buClrTx/>
                <a:buSzTx/>
                <a:buFontTx/>
                <a:buNone/>
                <a:defRPr/>
              </a:pPr>
              <a:r>
                <a:rPr kumimoji="0" lang="zh-CN" altLang="en-US" sz="1600" kern="1200" cap="none" spc="0" normalizeH="0" baseline="0" noProof="0" dirty="0">
                  <a:latin typeface="+mn-ea"/>
                  <a:ea typeface="+mn-ea"/>
                  <a:cs typeface="+mn-cs"/>
                </a:rPr>
                <a:t>从上述流程可以看出，二层交换通过维护</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表以及根据目的</a:t>
              </a:r>
              <a:r>
                <a:rPr kumimoji="0" lang="en-US" altLang="zh-CN" sz="1600" kern="1200" cap="none" spc="0" normalizeH="0" baseline="0" noProof="0" dirty="0">
                  <a:latin typeface="+mn-ea"/>
                  <a:ea typeface="+mn-ea"/>
                  <a:cs typeface="+mn-cs"/>
                </a:rPr>
                <a:t>MAC</a:t>
              </a:r>
              <a:r>
                <a:rPr kumimoji="0" lang="zh-CN" altLang="en-US" sz="1600" kern="1200" cap="none" spc="0" normalizeH="0" baseline="0" noProof="0" dirty="0">
                  <a:latin typeface="+mn-ea"/>
                  <a:ea typeface="+mn-ea"/>
                  <a:cs typeface="+mn-cs"/>
                </a:rPr>
                <a:t>查表转发，有效的利用了网络带宽，改善了网络性能。</a:t>
              </a:r>
              <a:endParaRPr kumimoji="0" lang="zh-CN" altLang="en-US" sz="1600" kern="1200" cap="none" spc="0" normalizeH="0" baseline="0" noProof="0" dirty="0">
                <a:latin typeface="+mn-ea"/>
                <a:ea typeface="+mn-ea"/>
                <a:cs typeface="+mn-cs"/>
              </a:endParaRPr>
            </a:p>
            <a:p>
              <a:pPr marR="0" defTabSz="802005" eaLnBrk="1" hangingPunct="1">
                <a:spcBef>
                  <a:spcPct val="20000"/>
                </a:spcBef>
                <a:buClrTx/>
                <a:buSzTx/>
                <a:buFont typeface="Arial" panose="020B0604020202020204" pitchFamily="34" charset="0"/>
                <a:buChar char="•"/>
                <a:defRPr/>
              </a:pPr>
              <a:endParaRPr kumimoji="0" lang="en-US" sz="1600" kern="1200" cap="none" spc="0" normalizeH="0" baseline="0" noProof="1">
                <a:solidFill>
                  <a:srgbClr val="000000"/>
                </a:solidFill>
                <a:latin typeface="+mn-ea"/>
                <a:ea typeface="+mn-ea"/>
                <a:cs typeface="Arial" panose="020B0604020202020204" pitchFamily="34" charset="0"/>
              </a:endParaRPr>
            </a:p>
          </p:txBody>
        </p:sp>
        <p:grpSp>
          <p:nvGrpSpPr>
            <p:cNvPr id="14344" name="Gruppe 291"/>
            <p:cNvGrpSpPr/>
            <p:nvPr/>
          </p:nvGrpSpPr>
          <p:grpSpPr>
            <a:xfrm>
              <a:off x="5971153" y="1841525"/>
              <a:ext cx="1683203" cy="1982780"/>
              <a:chOff x="508539" y="-1241644"/>
              <a:chExt cx="3659139" cy="4310312"/>
            </a:xfrm>
          </p:grpSpPr>
          <p:grpSp>
            <p:nvGrpSpPr>
              <p:cNvPr id="8" name="Gruppe 111"/>
              <p:cNvGrpSpPr/>
              <p:nvPr/>
            </p:nvGrpSpPr>
            <p:grpSpPr>
              <a:xfrm>
                <a:off x="832526" y="-1241644"/>
                <a:ext cx="912318" cy="2320713"/>
                <a:chOff x="3527425" y="3451225"/>
                <a:chExt cx="254000" cy="646113"/>
              </a:xfrm>
              <a:solidFill>
                <a:schemeClr val="tx1"/>
              </a:solidFill>
            </p:grpSpPr>
            <p:sp>
              <p:nvSpPr>
                <p:cNvPr id="40" name="Freeform 281"/>
                <p:cNvSpPr/>
                <p:nvPr/>
              </p:nvSpPr>
              <p:spPr bwMode="auto">
                <a:xfrm>
                  <a:off x="3629025" y="34512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 name="Freeform 282"/>
                <p:cNvSpPr/>
                <p:nvPr/>
              </p:nvSpPr>
              <p:spPr bwMode="auto">
                <a:xfrm>
                  <a:off x="3629025" y="351155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2" name="Freeform 283"/>
                <p:cNvSpPr/>
                <p:nvPr/>
              </p:nvSpPr>
              <p:spPr bwMode="auto">
                <a:xfrm>
                  <a:off x="3629025" y="351155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3" name="Rectangle 284"/>
                <p:cNvSpPr>
                  <a:spLocks noChangeArrowheads="1"/>
                </p:cNvSpPr>
                <p:nvPr/>
              </p:nvSpPr>
              <p:spPr bwMode="auto">
                <a:xfrm>
                  <a:off x="3629025" y="352107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4" name="Freeform 285"/>
                <p:cNvSpPr/>
                <p:nvPr/>
              </p:nvSpPr>
              <p:spPr bwMode="auto">
                <a:xfrm>
                  <a:off x="3608388" y="353218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5" name="Freeform 286"/>
                <p:cNvSpPr/>
                <p:nvPr/>
              </p:nvSpPr>
              <p:spPr bwMode="auto">
                <a:xfrm>
                  <a:off x="3629025" y="3532188"/>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6" name="Freeform 287"/>
                <p:cNvSpPr/>
                <p:nvPr/>
              </p:nvSpPr>
              <p:spPr bwMode="auto">
                <a:xfrm>
                  <a:off x="3648075" y="3551238"/>
                  <a:ext cx="1588"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8"/>
                    <a:gd name="T28" fmla="*/ 0 h 1588"/>
                    <a:gd name="T29" fmla="*/ 1588 w 1588"/>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7" name="Rectangle 290"/>
                <p:cNvSpPr>
                  <a:spLocks noChangeArrowheads="1"/>
                </p:cNvSpPr>
                <p:nvPr/>
              </p:nvSpPr>
              <p:spPr bwMode="auto">
                <a:xfrm>
                  <a:off x="3648075" y="38338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8" name="Freeform 291"/>
                <p:cNvSpPr/>
                <p:nvPr/>
              </p:nvSpPr>
              <p:spPr bwMode="auto">
                <a:xfrm>
                  <a:off x="3659188" y="3833813"/>
                  <a:ext cx="1587" cy="11112"/>
                </a:xfrm>
                <a:custGeom>
                  <a:avLst/>
                  <a:gdLst>
                    <a:gd name="T0" fmla="*/ 0 w 1588"/>
                    <a:gd name="T1" fmla="*/ 11112 h 7"/>
                    <a:gd name="T2" fmla="*/ 0 w 1588"/>
                    <a:gd name="T3" fmla="*/ 11112 h 7"/>
                    <a:gd name="T4" fmla="*/ 0 w 1588"/>
                    <a:gd name="T5" fmla="*/ 0 h 7"/>
                    <a:gd name="T6" fmla="*/ 0 w 1588"/>
                    <a:gd name="T7" fmla="*/ 11112 h 7"/>
                    <a:gd name="T8" fmla="*/ 0 w 1588"/>
                    <a:gd name="T9" fmla="*/ 11112 h 7"/>
                    <a:gd name="T10" fmla="*/ 0 60000 65536"/>
                    <a:gd name="T11" fmla="*/ 0 60000 65536"/>
                    <a:gd name="T12" fmla="*/ 0 60000 65536"/>
                    <a:gd name="T13" fmla="*/ 0 60000 65536"/>
                    <a:gd name="T14" fmla="*/ 0 60000 65536"/>
                    <a:gd name="T15" fmla="*/ 0 w 1588"/>
                    <a:gd name="T16" fmla="*/ 0 h 7"/>
                    <a:gd name="T17" fmla="*/ 1588 w 1588"/>
                    <a:gd name="T18" fmla="*/ 7 h 7"/>
                  </a:gdLst>
                  <a:ahLst/>
                  <a:cxnLst>
                    <a:cxn ang="T10">
                      <a:pos x="T0" y="T1"/>
                    </a:cxn>
                    <a:cxn ang="T11">
                      <a:pos x="T2" y="T3"/>
                    </a:cxn>
                    <a:cxn ang="T12">
                      <a:pos x="T4" y="T5"/>
                    </a:cxn>
                    <a:cxn ang="T13">
                      <a:pos x="T6" y="T7"/>
                    </a:cxn>
                    <a:cxn ang="T14">
                      <a:pos x="T8" y="T9"/>
                    </a:cxn>
                  </a:cxnLst>
                  <a:rect l="T15" t="T16" r="T17" b="T18"/>
                  <a:pathLst>
                    <a:path w="1588" h="7">
                      <a:moveTo>
                        <a:pt x="0" y="7"/>
                      </a:moveTo>
                      <a:lnTo>
                        <a:pt x="0" y="7"/>
                      </a:lnTo>
                      <a:lnTo>
                        <a:pt x="0" y="0"/>
                      </a:lnTo>
                      <a:lnTo>
                        <a:pt x="0" y="7"/>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9" name="Rectangle 292"/>
                <p:cNvSpPr>
                  <a:spLocks noChangeArrowheads="1"/>
                </p:cNvSpPr>
                <p:nvPr/>
              </p:nvSpPr>
              <p:spPr bwMode="auto">
                <a:xfrm>
                  <a:off x="3538538" y="384492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0" name="Rectangle 293"/>
                <p:cNvSpPr>
                  <a:spLocks noChangeArrowheads="1"/>
                </p:cNvSpPr>
                <p:nvPr/>
              </p:nvSpPr>
              <p:spPr bwMode="auto">
                <a:xfrm>
                  <a:off x="3659188" y="384492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1" name="Freeform 294"/>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2" name="Freeform 295"/>
                <p:cNvSpPr/>
                <p:nvPr/>
              </p:nvSpPr>
              <p:spPr bwMode="auto">
                <a:xfrm>
                  <a:off x="3648075" y="38449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3" name="Rectangle 296"/>
                <p:cNvSpPr>
                  <a:spLocks noChangeArrowheads="1"/>
                </p:cNvSpPr>
                <p:nvPr/>
              </p:nvSpPr>
              <p:spPr bwMode="auto">
                <a:xfrm>
                  <a:off x="3659188"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4" name="Freeform 297"/>
                <p:cNvSpPr/>
                <p:nvPr/>
              </p:nvSpPr>
              <p:spPr bwMode="auto">
                <a:xfrm>
                  <a:off x="3638550" y="39147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5" name="Rectangle 298"/>
                <p:cNvSpPr>
                  <a:spLocks noChangeArrowheads="1"/>
                </p:cNvSpPr>
                <p:nvPr/>
              </p:nvSpPr>
              <p:spPr bwMode="auto">
                <a:xfrm>
                  <a:off x="3668713"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6" name="Freeform 299"/>
                <p:cNvSpPr/>
                <p:nvPr/>
              </p:nvSpPr>
              <p:spPr bwMode="auto">
                <a:xfrm>
                  <a:off x="367982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7" name="Rectangle 300"/>
                <p:cNvSpPr>
                  <a:spLocks noChangeArrowheads="1"/>
                </p:cNvSpPr>
                <p:nvPr/>
              </p:nvSpPr>
              <p:spPr bwMode="auto">
                <a:xfrm>
                  <a:off x="3709988" y="3914775"/>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8" name="Freeform 301"/>
                <p:cNvSpPr/>
                <p:nvPr/>
              </p:nvSpPr>
              <p:spPr bwMode="auto">
                <a:xfrm>
                  <a:off x="3587750" y="3914775"/>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30163 h 19"/>
                    <a:gd name="T10" fmla="*/ 0 w 1588"/>
                    <a:gd name="T11" fmla="*/ 30163 h 19"/>
                    <a:gd name="T12" fmla="*/ 0 60000 65536"/>
                    <a:gd name="T13" fmla="*/ 0 60000 65536"/>
                    <a:gd name="T14" fmla="*/ 0 60000 65536"/>
                    <a:gd name="T15" fmla="*/ 0 60000 65536"/>
                    <a:gd name="T16" fmla="*/ 0 60000 65536"/>
                    <a:gd name="T17" fmla="*/ 0 60000 65536"/>
                    <a:gd name="T18" fmla="*/ 0 w 1588"/>
                    <a:gd name="T19" fmla="*/ 0 h 19"/>
                    <a:gd name="T20" fmla="*/ 1588 w 158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588" h="19">
                      <a:moveTo>
                        <a:pt x="0" y="19"/>
                      </a:moveTo>
                      <a:lnTo>
                        <a:pt x="0" y="19"/>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59" name="Freeform 302"/>
                <p:cNvSpPr/>
                <p:nvPr/>
              </p:nvSpPr>
              <p:spPr bwMode="auto">
                <a:xfrm>
                  <a:off x="3698875" y="391477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0" name="Freeform 303"/>
                <p:cNvSpPr/>
                <p:nvPr/>
              </p:nvSpPr>
              <p:spPr bwMode="auto">
                <a:xfrm>
                  <a:off x="3587750" y="39243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11113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7"/>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1" name="Rectangle 304"/>
                <p:cNvSpPr>
                  <a:spLocks noChangeArrowheads="1"/>
                </p:cNvSpPr>
                <p:nvPr/>
              </p:nvSpPr>
              <p:spPr bwMode="auto">
                <a:xfrm>
                  <a:off x="3659188" y="3924300"/>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2" name="Freeform 305"/>
                <p:cNvSpPr/>
                <p:nvPr/>
              </p:nvSpPr>
              <p:spPr bwMode="auto">
                <a:xfrm>
                  <a:off x="3578225" y="3924300"/>
                  <a:ext cx="1588" cy="30163"/>
                </a:xfrm>
                <a:custGeom>
                  <a:avLst/>
                  <a:gdLst>
                    <a:gd name="T0" fmla="*/ 0 w 1588"/>
                    <a:gd name="T1" fmla="*/ 30163 h 19"/>
                    <a:gd name="T2" fmla="*/ 0 w 1588"/>
                    <a:gd name="T3" fmla="*/ 30163 h 19"/>
                    <a:gd name="T4" fmla="*/ 0 w 1588"/>
                    <a:gd name="T5" fmla="*/ 0 h 19"/>
                    <a:gd name="T6" fmla="*/ 0 w 1588"/>
                    <a:gd name="T7" fmla="*/ 0 h 19"/>
                    <a:gd name="T8" fmla="*/ 0 w 1588"/>
                    <a:gd name="T9" fmla="*/ 20638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0"/>
                      </a:lnTo>
                      <a:lnTo>
                        <a:pt x="0" y="13"/>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4" name="Rectangle 307"/>
                <p:cNvSpPr>
                  <a:spLocks noChangeArrowheads="1"/>
                </p:cNvSpPr>
                <p:nvPr/>
              </p:nvSpPr>
              <p:spPr bwMode="auto">
                <a:xfrm>
                  <a:off x="3648075" y="39354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5" name="Rectangle 308"/>
                <p:cNvSpPr>
                  <a:spLocks noChangeArrowheads="1"/>
                </p:cNvSpPr>
                <p:nvPr/>
              </p:nvSpPr>
              <p:spPr bwMode="auto">
                <a:xfrm>
                  <a:off x="3648075" y="393541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6" name="Freeform 309"/>
                <p:cNvSpPr/>
                <p:nvPr/>
              </p:nvSpPr>
              <p:spPr bwMode="auto">
                <a:xfrm>
                  <a:off x="3557588" y="3944938"/>
                  <a:ext cx="1587" cy="9525"/>
                </a:xfrm>
                <a:custGeom>
                  <a:avLst/>
                  <a:gdLst>
                    <a:gd name="T0" fmla="*/ 0 w 1588"/>
                    <a:gd name="T1" fmla="*/ 0 h 6"/>
                    <a:gd name="T2" fmla="*/ 0 w 1588"/>
                    <a:gd name="T3" fmla="*/ 0 h 6"/>
                    <a:gd name="T4" fmla="*/ 0 w 1588"/>
                    <a:gd name="T5" fmla="*/ 0 h 6"/>
                    <a:gd name="T6" fmla="*/ 0 w 1588"/>
                    <a:gd name="T7" fmla="*/ 0 h 6"/>
                    <a:gd name="T8" fmla="*/ 0 w 1588"/>
                    <a:gd name="T9" fmla="*/ 9525 h 6"/>
                    <a:gd name="T10" fmla="*/ 0 w 1588"/>
                    <a:gd name="T11" fmla="*/ 9525 h 6"/>
                    <a:gd name="T12" fmla="*/ 0 w 1588"/>
                    <a:gd name="T13" fmla="*/ 0 h 6"/>
                    <a:gd name="T14" fmla="*/ 0 w 1588"/>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6"/>
                    <a:gd name="T26" fmla="*/ 1588 w 1588"/>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7" name="Freeform 310"/>
                <p:cNvSpPr/>
                <p:nvPr/>
              </p:nvSpPr>
              <p:spPr bwMode="auto">
                <a:xfrm>
                  <a:off x="3557588" y="3954463"/>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9" name="Freeform 312"/>
                <p:cNvSpPr/>
                <p:nvPr/>
              </p:nvSpPr>
              <p:spPr bwMode="auto">
                <a:xfrm>
                  <a:off x="3587750" y="3954463"/>
                  <a:ext cx="1588" cy="20637"/>
                </a:xfrm>
                <a:custGeom>
                  <a:avLst/>
                  <a:gdLst>
                    <a:gd name="T0" fmla="*/ 0 w 1588"/>
                    <a:gd name="T1" fmla="*/ 20637 h 13"/>
                    <a:gd name="T2" fmla="*/ 0 w 1588"/>
                    <a:gd name="T3" fmla="*/ 20637 h 13"/>
                    <a:gd name="T4" fmla="*/ 0 w 1588"/>
                    <a:gd name="T5" fmla="*/ 11112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7"/>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0" name="Freeform 313"/>
                <p:cNvSpPr/>
                <p:nvPr/>
              </p:nvSpPr>
              <p:spPr bwMode="auto">
                <a:xfrm>
                  <a:off x="3587750" y="3954463"/>
                  <a:ext cx="1588" cy="30162"/>
                </a:xfrm>
                <a:custGeom>
                  <a:avLst/>
                  <a:gdLst>
                    <a:gd name="T0" fmla="*/ 0 w 1588"/>
                    <a:gd name="T1" fmla="*/ 30162 h 19"/>
                    <a:gd name="T2" fmla="*/ 0 w 1588"/>
                    <a:gd name="T3" fmla="*/ 30162 h 19"/>
                    <a:gd name="T4" fmla="*/ 0 w 1588"/>
                    <a:gd name="T5" fmla="*/ 11112 h 19"/>
                    <a:gd name="T6" fmla="*/ 0 w 1588"/>
                    <a:gd name="T7" fmla="*/ 0 h 19"/>
                    <a:gd name="T8" fmla="*/ 0 w 1588"/>
                    <a:gd name="T9" fmla="*/ 0 h 19"/>
                    <a:gd name="T10" fmla="*/ 0 w 1588"/>
                    <a:gd name="T11" fmla="*/ 30162 h 19"/>
                    <a:gd name="T12" fmla="*/ 0 w 1588"/>
                    <a:gd name="T13" fmla="*/ 30162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7"/>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 name="Freeform 314"/>
                <p:cNvSpPr/>
                <p:nvPr/>
              </p:nvSpPr>
              <p:spPr bwMode="auto">
                <a:xfrm>
                  <a:off x="3578225" y="3965575"/>
                  <a:ext cx="1588" cy="19050"/>
                </a:xfrm>
                <a:custGeom>
                  <a:avLst/>
                  <a:gdLst>
                    <a:gd name="T0" fmla="*/ 0 w 1588"/>
                    <a:gd name="T1" fmla="*/ 0 h 12"/>
                    <a:gd name="T2" fmla="*/ 0 w 1588"/>
                    <a:gd name="T3" fmla="*/ 0 h 12"/>
                    <a:gd name="T4" fmla="*/ 0 w 1588"/>
                    <a:gd name="T5" fmla="*/ 9525 h 12"/>
                    <a:gd name="T6" fmla="*/ 0 w 1588"/>
                    <a:gd name="T7" fmla="*/ 19050 h 12"/>
                    <a:gd name="T8" fmla="*/ 0 w 1588"/>
                    <a:gd name="T9" fmla="*/ 19050 h 12"/>
                    <a:gd name="T10" fmla="*/ 0 w 1588"/>
                    <a:gd name="T11" fmla="*/ 9525 h 12"/>
                    <a:gd name="T12" fmla="*/ 0 w 1588"/>
                    <a:gd name="T13" fmla="*/ 0 h 12"/>
                    <a:gd name="T14" fmla="*/ 0 w 1588"/>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2"/>
                    <a:gd name="T26" fmla="*/ 1588 w 1588"/>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2">
                      <a:moveTo>
                        <a:pt x="0" y="0"/>
                      </a:moveTo>
                      <a:lnTo>
                        <a:pt x="0" y="0"/>
                      </a:lnTo>
                      <a:lnTo>
                        <a:pt x="0" y="6"/>
                      </a:lnTo>
                      <a:lnTo>
                        <a:pt x="0" y="12"/>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2" name="Freeform 315"/>
                <p:cNvSpPr/>
                <p:nvPr/>
              </p:nvSpPr>
              <p:spPr bwMode="auto">
                <a:xfrm>
                  <a:off x="3568700" y="3965575"/>
                  <a:ext cx="9525" cy="19050"/>
                </a:xfrm>
                <a:custGeom>
                  <a:avLst/>
                  <a:gdLst>
                    <a:gd name="T0" fmla="*/ 9525 w 6"/>
                    <a:gd name="T1" fmla="*/ 19050 h 12"/>
                    <a:gd name="T2" fmla="*/ 9525 w 6"/>
                    <a:gd name="T3" fmla="*/ 19050 h 12"/>
                    <a:gd name="T4" fmla="*/ 0 w 6"/>
                    <a:gd name="T5" fmla="*/ 0 h 12"/>
                    <a:gd name="T6" fmla="*/ 0 w 6"/>
                    <a:gd name="T7" fmla="*/ 0 h 12"/>
                    <a:gd name="T8" fmla="*/ 9525 w 6"/>
                    <a:gd name="T9" fmla="*/ 19050 h 12"/>
                    <a:gd name="T10" fmla="*/ 9525 w 6"/>
                    <a:gd name="T11" fmla="*/ 19050 h 12"/>
                    <a:gd name="T12" fmla="*/ 0 60000 65536"/>
                    <a:gd name="T13" fmla="*/ 0 60000 65536"/>
                    <a:gd name="T14" fmla="*/ 0 60000 65536"/>
                    <a:gd name="T15" fmla="*/ 0 60000 65536"/>
                    <a:gd name="T16" fmla="*/ 0 60000 65536"/>
                    <a:gd name="T17" fmla="*/ 0 60000 65536"/>
                    <a:gd name="T18" fmla="*/ 0 w 6"/>
                    <a:gd name="T19" fmla="*/ 0 h 12"/>
                    <a:gd name="T20" fmla="*/ 6 w 6"/>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6" h="12">
                      <a:moveTo>
                        <a:pt x="6" y="12"/>
                      </a:moveTo>
                      <a:lnTo>
                        <a:pt x="6" y="12"/>
                      </a:lnTo>
                      <a:lnTo>
                        <a:pt x="0" y="0"/>
                      </a:lnTo>
                      <a:lnTo>
                        <a:pt x="6" y="12"/>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 name="Freeform 316"/>
                <p:cNvSpPr/>
                <p:nvPr/>
              </p:nvSpPr>
              <p:spPr bwMode="auto">
                <a:xfrm>
                  <a:off x="3648075" y="39655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 name="Freeform 317"/>
                <p:cNvSpPr/>
                <p:nvPr/>
              </p:nvSpPr>
              <p:spPr bwMode="auto">
                <a:xfrm>
                  <a:off x="3568700" y="3965575"/>
                  <a:ext cx="1588" cy="30163"/>
                </a:xfrm>
                <a:custGeom>
                  <a:avLst/>
                  <a:gdLst>
                    <a:gd name="T0" fmla="*/ 0 w 1588"/>
                    <a:gd name="T1" fmla="*/ 30163 h 19"/>
                    <a:gd name="T2" fmla="*/ 0 w 1588"/>
                    <a:gd name="T3" fmla="*/ 30163 h 19"/>
                    <a:gd name="T4" fmla="*/ 0 w 1588"/>
                    <a:gd name="T5" fmla="*/ 19050 h 19"/>
                    <a:gd name="T6" fmla="*/ 0 w 1588"/>
                    <a:gd name="T7" fmla="*/ 0 h 19"/>
                    <a:gd name="T8" fmla="*/ 0 w 1588"/>
                    <a:gd name="T9" fmla="*/ 0 h 19"/>
                    <a:gd name="T10" fmla="*/ 0 w 1588"/>
                    <a:gd name="T11" fmla="*/ 30163 h 19"/>
                    <a:gd name="T12" fmla="*/ 0 w 1588"/>
                    <a:gd name="T13" fmla="*/ 30163 h 19"/>
                    <a:gd name="T14" fmla="*/ 0 60000 65536"/>
                    <a:gd name="T15" fmla="*/ 0 60000 65536"/>
                    <a:gd name="T16" fmla="*/ 0 60000 65536"/>
                    <a:gd name="T17" fmla="*/ 0 60000 65536"/>
                    <a:gd name="T18" fmla="*/ 0 60000 65536"/>
                    <a:gd name="T19" fmla="*/ 0 60000 65536"/>
                    <a:gd name="T20" fmla="*/ 0 60000 65536"/>
                    <a:gd name="T21" fmla="*/ 0 w 1588"/>
                    <a:gd name="T22" fmla="*/ 0 h 19"/>
                    <a:gd name="T23" fmla="*/ 1588 w 1588"/>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9">
                      <a:moveTo>
                        <a:pt x="0" y="19"/>
                      </a:moveTo>
                      <a:lnTo>
                        <a:pt x="0" y="19"/>
                      </a:lnTo>
                      <a:lnTo>
                        <a:pt x="0" y="12"/>
                      </a:lnTo>
                      <a:lnTo>
                        <a:pt x="0" y="0"/>
                      </a:lnTo>
                      <a:lnTo>
                        <a:pt x="0" y="19"/>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5" name="Freeform 318"/>
                <p:cNvSpPr/>
                <p:nvPr/>
              </p:nvSpPr>
              <p:spPr bwMode="auto">
                <a:xfrm>
                  <a:off x="3557588" y="3975100"/>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9525 h 13"/>
                    <a:gd name="T10" fmla="*/ 0 w 1588"/>
                    <a:gd name="T11" fmla="*/ 20638 h 13"/>
                    <a:gd name="T12" fmla="*/ 0 w 1588"/>
                    <a:gd name="T13" fmla="*/ 20638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6" name="Freeform 319"/>
                <p:cNvSpPr/>
                <p:nvPr/>
              </p:nvSpPr>
              <p:spPr bwMode="auto">
                <a:xfrm>
                  <a:off x="3659188" y="39846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7" name="Freeform 320"/>
                <p:cNvSpPr/>
                <p:nvPr/>
              </p:nvSpPr>
              <p:spPr bwMode="auto">
                <a:xfrm>
                  <a:off x="3729038" y="3984625"/>
                  <a:ext cx="1587"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8" name="Freeform 322"/>
                <p:cNvSpPr/>
                <p:nvPr/>
              </p:nvSpPr>
              <p:spPr bwMode="auto">
                <a:xfrm>
                  <a:off x="365918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9" name="Rectangle 323"/>
                <p:cNvSpPr>
                  <a:spLocks noChangeArrowheads="1"/>
                </p:cNvSpPr>
                <p:nvPr/>
              </p:nvSpPr>
              <p:spPr bwMode="auto">
                <a:xfrm>
                  <a:off x="3648075" y="3995738"/>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0" name="Freeform 324"/>
                <p:cNvSpPr/>
                <p:nvPr/>
              </p:nvSpPr>
              <p:spPr bwMode="auto">
                <a:xfrm>
                  <a:off x="3538538" y="3995738"/>
                  <a:ext cx="1587" cy="1587"/>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1" name="Freeform 325"/>
                <p:cNvSpPr/>
                <p:nvPr/>
              </p:nvSpPr>
              <p:spPr bwMode="auto">
                <a:xfrm>
                  <a:off x="3587750" y="3995738"/>
                  <a:ext cx="1588" cy="20637"/>
                </a:xfrm>
                <a:custGeom>
                  <a:avLst/>
                  <a:gdLst>
                    <a:gd name="T0" fmla="*/ 0 w 1588"/>
                    <a:gd name="T1" fmla="*/ 20637 h 13"/>
                    <a:gd name="T2" fmla="*/ 0 w 1588"/>
                    <a:gd name="T3" fmla="*/ 20637 h 13"/>
                    <a:gd name="T4" fmla="*/ 0 w 1588"/>
                    <a:gd name="T5" fmla="*/ 0 h 13"/>
                    <a:gd name="T6" fmla="*/ 0 w 1588"/>
                    <a:gd name="T7" fmla="*/ 0 h 13"/>
                    <a:gd name="T8" fmla="*/ 0 w 1588"/>
                    <a:gd name="T9" fmla="*/ 9525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2" name="Rectangle 326"/>
                <p:cNvSpPr>
                  <a:spLocks noChangeArrowheads="1"/>
                </p:cNvSpPr>
                <p:nvPr/>
              </p:nvSpPr>
              <p:spPr bwMode="auto">
                <a:xfrm>
                  <a:off x="3538538" y="3995738"/>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4" name="Rectangle 328"/>
                <p:cNvSpPr>
                  <a:spLocks noChangeArrowheads="1"/>
                </p:cNvSpPr>
                <p:nvPr/>
              </p:nvSpPr>
              <p:spPr bwMode="auto">
                <a:xfrm>
                  <a:off x="3527425" y="400526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5" name="Freeform 329"/>
                <p:cNvSpPr/>
                <p:nvPr/>
              </p:nvSpPr>
              <p:spPr bwMode="auto">
                <a:xfrm>
                  <a:off x="3578225" y="4005263"/>
                  <a:ext cx="1588" cy="11112"/>
                </a:xfrm>
                <a:custGeom>
                  <a:avLst/>
                  <a:gdLst>
                    <a:gd name="T0" fmla="*/ 0 w 1588"/>
                    <a:gd name="T1" fmla="*/ 0 h 7"/>
                    <a:gd name="T2" fmla="*/ 0 w 1588"/>
                    <a:gd name="T3" fmla="*/ 0 h 7"/>
                    <a:gd name="T4" fmla="*/ 0 w 1588"/>
                    <a:gd name="T5" fmla="*/ 0 h 7"/>
                    <a:gd name="T6" fmla="*/ 0 w 1588"/>
                    <a:gd name="T7" fmla="*/ 11112 h 7"/>
                    <a:gd name="T8" fmla="*/ 0 w 1588"/>
                    <a:gd name="T9" fmla="*/ 11112 h 7"/>
                    <a:gd name="T10" fmla="*/ 0 w 1588"/>
                    <a:gd name="T11" fmla="*/ 0 h 7"/>
                    <a:gd name="T12" fmla="*/ 0 w 1588"/>
                    <a:gd name="T13" fmla="*/ 0 h 7"/>
                    <a:gd name="T14" fmla="*/ 0 60000 65536"/>
                    <a:gd name="T15" fmla="*/ 0 60000 65536"/>
                    <a:gd name="T16" fmla="*/ 0 60000 65536"/>
                    <a:gd name="T17" fmla="*/ 0 60000 65536"/>
                    <a:gd name="T18" fmla="*/ 0 60000 65536"/>
                    <a:gd name="T19" fmla="*/ 0 60000 65536"/>
                    <a:gd name="T20" fmla="*/ 0 60000 65536"/>
                    <a:gd name="T21" fmla="*/ 0 w 1588"/>
                    <a:gd name="T22" fmla="*/ 0 h 7"/>
                    <a:gd name="T23" fmla="*/ 1588 w 158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7">
                      <a:moveTo>
                        <a:pt x="0" y="0"/>
                      </a:moveTo>
                      <a:lnTo>
                        <a:pt x="0" y="0"/>
                      </a:lnTo>
                      <a:lnTo>
                        <a:pt x="0" y="7"/>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7" name="Freeform 331"/>
                <p:cNvSpPr/>
                <p:nvPr/>
              </p:nvSpPr>
              <p:spPr bwMode="auto">
                <a:xfrm>
                  <a:off x="3648075" y="4005263"/>
                  <a:ext cx="11113" cy="11112"/>
                </a:xfrm>
                <a:custGeom>
                  <a:avLst/>
                  <a:gdLst>
                    <a:gd name="T0" fmla="*/ 0 w 7"/>
                    <a:gd name="T1" fmla="*/ 0 h 7"/>
                    <a:gd name="T2" fmla="*/ 0 w 7"/>
                    <a:gd name="T3" fmla="*/ 0 h 7"/>
                    <a:gd name="T4" fmla="*/ 0 w 7"/>
                    <a:gd name="T5" fmla="*/ 11112 h 7"/>
                    <a:gd name="T6" fmla="*/ 0 w 7"/>
                    <a:gd name="T7" fmla="*/ 11112 h 7"/>
                    <a:gd name="T8" fmla="*/ 0 w 7"/>
                    <a:gd name="T9" fmla="*/ 0 h 7"/>
                    <a:gd name="T10" fmla="*/ 0 w 7"/>
                    <a:gd name="T11" fmla="*/ 0 h 7"/>
                    <a:gd name="T12" fmla="*/ 11113 w 7"/>
                    <a:gd name="T13" fmla="*/ 0 h 7"/>
                    <a:gd name="T14" fmla="*/ 11113 w 7"/>
                    <a:gd name="T15" fmla="*/ 0 h 7"/>
                    <a:gd name="T16" fmla="*/ 0 w 7"/>
                    <a:gd name="T17" fmla="*/ 0 h 7"/>
                    <a:gd name="T18" fmla="*/ 0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7"/>
                    <a:gd name="T32" fmla="*/ 7 w 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7">
                      <a:moveTo>
                        <a:pt x="0" y="0"/>
                      </a:moveTo>
                      <a:lnTo>
                        <a:pt x="0" y="0"/>
                      </a:lnTo>
                      <a:lnTo>
                        <a:pt x="0" y="7"/>
                      </a:lnTo>
                      <a:lnTo>
                        <a:pt x="0" y="0"/>
                      </a:lnTo>
                      <a:lnTo>
                        <a:pt x="7" y="0"/>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8" name="Rectangle 332"/>
                <p:cNvSpPr>
                  <a:spLocks noChangeArrowheads="1"/>
                </p:cNvSpPr>
                <p:nvPr/>
              </p:nvSpPr>
              <p:spPr bwMode="auto">
                <a:xfrm>
                  <a:off x="3648075" y="4005263"/>
                  <a:ext cx="1588"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9" name="Rectangle 333"/>
                <p:cNvSpPr>
                  <a:spLocks noChangeArrowheads="1"/>
                </p:cNvSpPr>
                <p:nvPr/>
              </p:nvSpPr>
              <p:spPr bwMode="auto">
                <a:xfrm>
                  <a:off x="3779838" y="4005263"/>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0" name="Freeform 334"/>
                <p:cNvSpPr/>
                <p:nvPr/>
              </p:nvSpPr>
              <p:spPr bwMode="auto">
                <a:xfrm>
                  <a:off x="3729038" y="4016375"/>
                  <a:ext cx="1587"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1" name="Rectangle 335"/>
                <p:cNvSpPr>
                  <a:spLocks noChangeArrowheads="1"/>
                </p:cNvSpPr>
                <p:nvPr/>
              </p:nvSpPr>
              <p:spPr bwMode="auto">
                <a:xfrm>
                  <a:off x="3648075" y="401637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2" name="Freeform 336"/>
                <p:cNvSpPr/>
                <p:nvPr/>
              </p:nvSpPr>
              <p:spPr bwMode="auto">
                <a:xfrm>
                  <a:off x="3729038" y="401637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3" name="Freeform 337"/>
                <p:cNvSpPr/>
                <p:nvPr/>
              </p:nvSpPr>
              <p:spPr bwMode="auto">
                <a:xfrm>
                  <a:off x="3648075" y="401637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w 1588"/>
                    <a:gd name="T15" fmla="*/ 0 h 1588"/>
                    <a:gd name="T16" fmla="*/ 0 w 1588"/>
                    <a:gd name="T17" fmla="*/ 0 h 1588"/>
                    <a:gd name="T18" fmla="*/ 0 w 1588"/>
                    <a:gd name="T19" fmla="*/ 0 h 1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8"/>
                    <a:gd name="T31" fmla="*/ 0 h 1588"/>
                    <a:gd name="T32" fmla="*/ 1588 w 1588"/>
                    <a:gd name="T33" fmla="*/ 1588 h 15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4" name="Freeform 338"/>
                <p:cNvSpPr/>
                <p:nvPr/>
              </p:nvSpPr>
              <p:spPr bwMode="auto">
                <a:xfrm>
                  <a:off x="3648075" y="4016375"/>
                  <a:ext cx="1588" cy="9525"/>
                </a:xfrm>
                <a:custGeom>
                  <a:avLst/>
                  <a:gdLst>
                    <a:gd name="T0" fmla="*/ 0 w 1588"/>
                    <a:gd name="T1" fmla="*/ 0 h 6"/>
                    <a:gd name="T2" fmla="*/ 0 w 1588"/>
                    <a:gd name="T3" fmla="*/ 0 h 6"/>
                    <a:gd name="T4" fmla="*/ 0 w 1588"/>
                    <a:gd name="T5" fmla="*/ 9525 h 6"/>
                    <a:gd name="T6" fmla="*/ 0 w 1588"/>
                    <a:gd name="T7" fmla="*/ 0 h 6"/>
                    <a:gd name="T8" fmla="*/ 0 w 1588"/>
                    <a:gd name="T9" fmla="*/ 0 h 6"/>
                    <a:gd name="T10" fmla="*/ 0 60000 65536"/>
                    <a:gd name="T11" fmla="*/ 0 60000 65536"/>
                    <a:gd name="T12" fmla="*/ 0 60000 65536"/>
                    <a:gd name="T13" fmla="*/ 0 60000 65536"/>
                    <a:gd name="T14" fmla="*/ 0 60000 65536"/>
                    <a:gd name="T15" fmla="*/ 0 w 1588"/>
                    <a:gd name="T16" fmla="*/ 0 h 6"/>
                    <a:gd name="T17" fmla="*/ 1588 w 1588"/>
                    <a:gd name="T18" fmla="*/ 6 h 6"/>
                  </a:gdLst>
                  <a:ahLst/>
                  <a:cxnLst>
                    <a:cxn ang="T10">
                      <a:pos x="T0" y="T1"/>
                    </a:cxn>
                    <a:cxn ang="T11">
                      <a:pos x="T2" y="T3"/>
                    </a:cxn>
                    <a:cxn ang="T12">
                      <a:pos x="T4" y="T5"/>
                    </a:cxn>
                    <a:cxn ang="T13">
                      <a:pos x="T6" y="T7"/>
                    </a:cxn>
                    <a:cxn ang="T14">
                      <a:pos x="T8" y="T9"/>
                    </a:cxn>
                  </a:cxnLst>
                  <a:rect l="T15" t="T16" r="T17" b="T18"/>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6" name="Freeform 340"/>
                <p:cNvSpPr/>
                <p:nvPr/>
              </p:nvSpPr>
              <p:spPr bwMode="auto">
                <a:xfrm>
                  <a:off x="3587750" y="4025900"/>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7" name="Freeform 341"/>
                <p:cNvSpPr/>
                <p:nvPr/>
              </p:nvSpPr>
              <p:spPr bwMode="auto">
                <a:xfrm>
                  <a:off x="3587750" y="4025900"/>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99" name="Freeform 343"/>
                <p:cNvSpPr/>
                <p:nvPr/>
              </p:nvSpPr>
              <p:spPr bwMode="auto">
                <a:xfrm>
                  <a:off x="3578225" y="4025900"/>
                  <a:ext cx="1588" cy="20638"/>
                </a:xfrm>
                <a:custGeom>
                  <a:avLst/>
                  <a:gdLst>
                    <a:gd name="T0" fmla="*/ 0 w 1588"/>
                    <a:gd name="T1" fmla="*/ 20638 h 13"/>
                    <a:gd name="T2" fmla="*/ 0 w 1588"/>
                    <a:gd name="T3" fmla="*/ 20638 h 13"/>
                    <a:gd name="T4" fmla="*/ 0 w 1588"/>
                    <a:gd name="T5" fmla="*/ 0 h 13"/>
                    <a:gd name="T6" fmla="*/ 0 w 1588"/>
                    <a:gd name="T7" fmla="*/ 0 h 13"/>
                    <a:gd name="T8" fmla="*/ 0 w 1588"/>
                    <a:gd name="T9" fmla="*/ 20638 h 13"/>
                    <a:gd name="T10" fmla="*/ 0 w 1588"/>
                    <a:gd name="T11" fmla="*/ 20638 h 13"/>
                    <a:gd name="T12" fmla="*/ 0 60000 65536"/>
                    <a:gd name="T13" fmla="*/ 0 60000 65536"/>
                    <a:gd name="T14" fmla="*/ 0 60000 65536"/>
                    <a:gd name="T15" fmla="*/ 0 60000 65536"/>
                    <a:gd name="T16" fmla="*/ 0 60000 65536"/>
                    <a:gd name="T17" fmla="*/ 0 60000 65536"/>
                    <a:gd name="T18" fmla="*/ 0 w 1588"/>
                    <a:gd name="T19" fmla="*/ 0 h 13"/>
                    <a:gd name="T20" fmla="*/ 1588 w 158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88" h="13">
                      <a:moveTo>
                        <a:pt x="0" y="13"/>
                      </a:moveTo>
                      <a:lnTo>
                        <a:pt x="0" y="13"/>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0" name="Freeform 344"/>
                <p:cNvSpPr/>
                <p:nvPr/>
              </p:nvSpPr>
              <p:spPr bwMode="auto">
                <a:xfrm>
                  <a:off x="3648075"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2" name="Freeform 346"/>
                <p:cNvSpPr/>
                <p:nvPr/>
              </p:nvSpPr>
              <p:spPr bwMode="auto">
                <a:xfrm>
                  <a:off x="3587750" y="40259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4" name="Rectangle 348"/>
                <p:cNvSpPr>
                  <a:spLocks noChangeArrowheads="1"/>
                </p:cNvSpPr>
                <p:nvPr/>
              </p:nvSpPr>
              <p:spPr bwMode="auto">
                <a:xfrm>
                  <a:off x="3648075" y="4035425"/>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5" name="Freeform 349"/>
                <p:cNvSpPr/>
                <p:nvPr/>
              </p:nvSpPr>
              <p:spPr bwMode="auto">
                <a:xfrm>
                  <a:off x="3648075" y="4035425"/>
                  <a:ext cx="1588"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6" name="Freeform 350"/>
                <p:cNvSpPr/>
                <p:nvPr/>
              </p:nvSpPr>
              <p:spPr bwMode="auto">
                <a:xfrm>
                  <a:off x="3729038" y="4035425"/>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60000 65536"/>
                    <a:gd name="T13" fmla="*/ 0 60000 65536"/>
                    <a:gd name="T14" fmla="*/ 0 60000 65536"/>
                    <a:gd name="T15" fmla="*/ 0 60000 65536"/>
                    <a:gd name="T16" fmla="*/ 0 60000 65536"/>
                    <a:gd name="T17" fmla="*/ 0 60000 65536"/>
                    <a:gd name="T18" fmla="*/ 0 w 1588"/>
                    <a:gd name="T19" fmla="*/ 0 h 1588"/>
                    <a:gd name="T20" fmla="*/ 1588 w 1588"/>
                    <a:gd name="T21" fmla="*/ 1588 h 1588"/>
                  </a:gdLst>
                  <a:ahLst/>
                  <a:cxnLst>
                    <a:cxn ang="T12">
                      <a:pos x="T0" y="T1"/>
                    </a:cxn>
                    <a:cxn ang="T13">
                      <a:pos x="T2" y="T3"/>
                    </a:cxn>
                    <a:cxn ang="T14">
                      <a:pos x="T4" y="T5"/>
                    </a:cxn>
                    <a:cxn ang="T15">
                      <a:pos x="T6" y="T7"/>
                    </a:cxn>
                    <a:cxn ang="T16">
                      <a:pos x="T8" y="T9"/>
                    </a:cxn>
                    <a:cxn ang="T17">
                      <a:pos x="T10" y="T11"/>
                    </a:cxn>
                  </a:cxnLst>
                  <a:rect l="T18" t="T19" r="T20" b="T21"/>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8" name="Freeform 352"/>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09" name="Freeform 353"/>
                <p:cNvSpPr/>
                <p:nvPr/>
              </p:nvSpPr>
              <p:spPr bwMode="auto">
                <a:xfrm>
                  <a:off x="3729038" y="4046538"/>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0" name="Freeform 354"/>
                <p:cNvSpPr/>
                <p:nvPr/>
              </p:nvSpPr>
              <p:spPr bwMode="auto">
                <a:xfrm>
                  <a:off x="3578225"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w 1588"/>
                    <a:gd name="T13" fmla="*/ 9525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1" name="Freeform 355"/>
                <p:cNvSpPr/>
                <p:nvPr/>
              </p:nvSpPr>
              <p:spPr bwMode="auto">
                <a:xfrm>
                  <a:off x="3587750" y="4056063"/>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3" name="Freeform 357"/>
                <p:cNvSpPr/>
                <p:nvPr/>
              </p:nvSpPr>
              <p:spPr bwMode="auto">
                <a:xfrm>
                  <a:off x="3568700" y="4056063"/>
                  <a:ext cx="1588"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9525 h 13"/>
                    <a:gd name="T12" fmla="*/ 0 w 1588"/>
                    <a:gd name="T13" fmla="*/ 20637 h 13"/>
                    <a:gd name="T14" fmla="*/ 0 w 1588"/>
                    <a:gd name="T15" fmla="*/ 20637 h 13"/>
                    <a:gd name="T16" fmla="*/ 0 60000 65536"/>
                    <a:gd name="T17" fmla="*/ 0 60000 65536"/>
                    <a:gd name="T18" fmla="*/ 0 60000 65536"/>
                    <a:gd name="T19" fmla="*/ 0 60000 65536"/>
                    <a:gd name="T20" fmla="*/ 0 60000 65536"/>
                    <a:gd name="T21" fmla="*/ 0 60000 65536"/>
                    <a:gd name="T22" fmla="*/ 0 60000 65536"/>
                    <a:gd name="T23" fmla="*/ 0 60000 65536"/>
                    <a:gd name="T24" fmla="*/ 0 w 1588"/>
                    <a:gd name="T25" fmla="*/ 0 h 13"/>
                    <a:gd name="T26" fmla="*/ 1588 w 158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88" h="13">
                      <a:moveTo>
                        <a:pt x="0" y="13"/>
                      </a:moveTo>
                      <a:lnTo>
                        <a:pt x="0" y="13"/>
                      </a:lnTo>
                      <a:lnTo>
                        <a:pt x="0" y="6"/>
                      </a:lnTo>
                      <a:lnTo>
                        <a:pt x="0" y="0"/>
                      </a:lnTo>
                      <a:lnTo>
                        <a:pt x="0" y="6"/>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4" name="Freeform 358"/>
                <p:cNvSpPr/>
                <p:nvPr/>
              </p:nvSpPr>
              <p:spPr bwMode="auto">
                <a:xfrm>
                  <a:off x="3557588" y="4056063"/>
                  <a:ext cx="1587" cy="20637"/>
                </a:xfrm>
                <a:custGeom>
                  <a:avLst/>
                  <a:gdLst>
                    <a:gd name="T0" fmla="*/ 0 w 1588"/>
                    <a:gd name="T1" fmla="*/ 20637 h 13"/>
                    <a:gd name="T2" fmla="*/ 0 w 1588"/>
                    <a:gd name="T3" fmla="*/ 20637 h 13"/>
                    <a:gd name="T4" fmla="*/ 0 w 1588"/>
                    <a:gd name="T5" fmla="*/ 9525 h 13"/>
                    <a:gd name="T6" fmla="*/ 0 w 1588"/>
                    <a:gd name="T7" fmla="*/ 0 h 13"/>
                    <a:gd name="T8" fmla="*/ 0 w 1588"/>
                    <a:gd name="T9" fmla="*/ 0 h 13"/>
                    <a:gd name="T10" fmla="*/ 0 w 1588"/>
                    <a:gd name="T11" fmla="*/ 20637 h 13"/>
                    <a:gd name="T12" fmla="*/ 0 w 1588"/>
                    <a:gd name="T13" fmla="*/ 20637 h 13"/>
                    <a:gd name="T14" fmla="*/ 0 60000 65536"/>
                    <a:gd name="T15" fmla="*/ 0 60000 65536"/>
                    <a:gd name="T16" fmla="*/ 0 60000 65536"/>
                    <a:gd name="T17" fmla="*/ 0 60000 65536"/>
                    <a:gd name="T18" fmla="*/ 0 60000 65536"/>
                    <a:gd name="T19" fmla="*/ 0 60000 65536"/>
                    <a:gd name="T20" fmla="*/ 0 60000 65536"/>
                    <a:gd name="T21" fmla="*/ 0 w 1588"/>
                    <a:gd name="T22" fmla="*/ 0 h 13"/>
                    <a:gd name="T23" fmla="*/ 1588 w 158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3">
                      <a:moveTo>
                        <a:pt x="0" y="13"/>
                      </a:moveTo>
                      <a:lnTo>
                        <a:pt x="0" y="13"/>
                      </a:lnTo>
                      <a:lnTo>
                        <a:pt x="0" y="6"/>
                      </a:lnTo>
                      <a:lnTo>
                        <a:pt x="0" y="0"/>
                      </a:lnTo>
                      <a:lnTo>
                        <a:pt x="0" y="13"/>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5" name="Rectangle 359"/>
                <p:cNvSpPr>
                  <a:spLocks noChangeArrowheads="1"/>
                </p:cNvSpPr>
                <p:nvPr/>
              </p:nvSpPr>
              <p:spPr bwMode="auto">
                <a:xfrm>
                  <a:off x="3729038" y="4065588"/>
                  <a:ext cx="1587" cy="1587"/>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6" name="Freeform 360"/>
                <p:cNvSpPr/>
                <p:nvPr/>
              </p:nvSpPr>
              <p:spPr bwMode="auto">
                <a:xfrm>
                  <a:off x="3729038" y="4065588"/>
                  <a:ext cx="1587" cy="11112"/>
                </a:xfrm>
                <a:custGeom>
                  <a:avLst/>
                  <a:gdLst>
                    <a:gd name="T0" fmla="*/ 0 w 1588"/>
                    <a:gd name="T1" fmla="*/ 0 h 7"/>
                    <a:gd name="T2" fmla="*/ 0 w 1588"/>
                    <a:gd name="T3" fmla="*/ 0 h 7"/>
                    <a:gd name="T4" fmla="*/ 0 w 1588"/>
                    <a:gd name="T5" fmla="*/ 11112 h 7"/>
                    <a:gd name="T6" fmla="*/ 0 w 1588"/>
                    <a:gd name="T7" fmla="*/ 11112 h 7"/>
                    <a:gd name="T8" fmla="*/ 0 w 1588"/>
                    <a:gd name="T9" fmla="*/ 0 h 7"/>
                    <a:gd name="T10" fmla="*/ 0 w 1588"/>
                    <a:gd name="T11" fmla="*/ 0 h 7"/>
                    <a:gd name="T12" fmla="*/ 0 60000 65536"/>
                    <a:gd name="T13" fmla="*/ 0 60000 65536"/>
                    <a:gd name="T14" fmla="*/ 0 60000 65536"/>
                    <a:gd name="T15" fmla="*/ 0 60000 65536"/>
                    <a:gd name="T16" fmla="*/ 0 60000 65536"/>
                    <a:gd name="T17" fmla="*/ 0 60000 65536"/>
                    <a:gd name="T18" fmla="*/ 0 w 1588"/>
                    <a:gd name="T19" fmla="*/ 0 h 7"/>
                    <a:gd name="T20" fmla="*/ 1588 w 1588"/>
                    <a:gd name="T21" fmla="*/ 7 h 7"/>
                  </a:gdLst>
                  <a:ahLst/>
                  <a:cxnLst>
                    <a:cxn ang="T12">
                      <a:pos x="T0" y="T1"/>
                    </a:cxn>
                    <a:cxn ang="T13">
                      <a:pos x="T2" y="T3"/>
                    </a:cxn>
                    <a:cxn ang="T14">
                      <a:pos x="T4" y="T5"/>
                    </a:cxn>
                    <a:cxn ang="T15">
                      <a:pos x="T6" y="T7"/>
                    </a:cxn>
                    <a:cxn ang="T16">
                      <a:pos x="T8" y="T9"/>
                    </a:cxn>
                    <a:cxn ang="T17">
                      <a:pos x="T10" y="T11"/>
                    </a:cxn>
                  </a:cxnLst>
                  <a:rect l="T18" t="T19" r="T20" b="T21"/>
                  <a:pathLst>
                    <a:path w="1588" h="7">
                      <a:moveTo>
                        <a:pt x="0" y="0"/>
                      </a:moveTo>
                      <a:lnTo>
                        <a:pt x="0" y="0"/>
                      </a:lnTo>
                      <a:lnTo>
                        <a:pt x="0" y="7"/>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7" name="Freeform 361"/>
                <p:cNvSpPr/>
                <p:nvPr/>
              </p:nvSpPr>
              <p:spPr bwMode="auto">
                <a:xfrm>
                  <a:off x="3729038" y="4076700"/>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0 h 6"/>
                    <a:gd name="T10" fmla="*/ 0 w 1588"/>
                    <a:gd name="T11" fmla="*/ 0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8" name="Freeform 362"/>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9525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9" name="Rectangle 363"/>
                <p:cNvSpPr>
                  <a:spLocks noChangeArrowheads="1"/>
                </p:cNvSpPr>
                <p:nvPr/>
              </p:nvSpPr>
              <p:spPr bwMode="auto">
                <a:xfrm>
                  <a:off x="3568700" y="4076700"/>
                  <a:ext cx="1588"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0" name="Freeform 364"/>
                <p:cNvSpPr/>
                <p:nvPr/>
              </p:nvSpPr>
              <p:spPr bwMode="auto">
                <a:xfrm>
                  <a:off x="3578225" y="4076700"/>
                  <a:ext cx="1588" cy="19050"/>
                </a:xfrm>
                <a:custGeom>
                  <a:avLst/>
                  <a:gdLst>
                    <a:gd name="T0" fmla="*/ 0 w 1588"/>
                    <a:gd name="T1" fmla="*/ 0 h 12"/>
                    <a:gd name="T2" fmla="*/ 0 w 1588"/>
                    <a:gd name="T3" fmla="*/ 0 h 12"/>
                    <a:gd name="T4" fmla="*/ 0 w 1588"/>
                    <a:gd name="T5" fmla="*/ 19050 h 12"/>
                    <a:gd name="T6" fmla="*/ 0 w 1588"/>
                    <a:gd name="T7" fmla="*/ 19050 h 12"/>
                    <a:gd name="T8" fmla="*/ 0 w 1588"/>
                    <a:gd name="T9" fmla="*/ 19050 h 12"/>
                    <a:gd name="T10" fmla="*/ 0 w 1588"/>
                    <a:gd name="T11" fmla="*/ 0 h 12"/>
                    <a:gd name="T12" fmla="*/ 0 w 1588"/>
                    <a:gd name="T13" fmla="*/ 0 h 12"/>
                    <a:gd name="T14" fmla="*/ 0 60000 65536"/>
                    <a:gd name="T15" fmla="*/ 0 60000 65536"/>
                    <a:gd name="T16" fmla="*/ 0 60000 65536"/>
                    <a:gd name="T17" fmla="*/ 0 60000 65536"/>
                    <a:gd name="T18" fmla="*/ 0 60000 65536"/>
                    <a:gd name="T19" fmla="*/ 0 60000 65536"/>
                    <a:gd name="T20" fmla="*/ 0 60000 65536"/>
                    <a:gd name="T21" fmla="*/ 0 w 1588"/>
                    <a:gd name="T22" fmla="*/ 0 h 12"/>
                    <a:gd name="T23" fmla="*/ 1588 w 158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2">
                      <a:moveTo>
                        <a:pt x="0" y="0"/>
                      </a:moveTo>
                      <a:lnTo>
                        <a:pt x="0" y="0"/>
                      </a:lnTo>
                      <a:lnTo>
                        <a:pt x="0" y="12"/>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1" name="Freeform 365"/>
                <p:cNvSpPr/>
                <p:nvPr/>
              </p:nvSpPr>
              <p:spPr bwMode="auto">
                <a:xfrm>
                  <a:off x="3527425" y="4076700"/>
                  <a:ext cx="11113" cy="9525"/>
                </a:xfrm>
                <a:custGeom>
                  <a:avLst/>
                  <a:gdLst>
                    <a:gd name="T0" fmla="*/ 11113 w 7"/>
                    <a:gd name="T1" fmla="*/ 9525 h 6"/>
                    <a:gd name="T2" fmla="*/ 11113 w 7"/>
                    <a:gd name="T3" fmla="*/ 9525 h 6"/>
                    <a:gd name="T4" fmla="*/ 0 w 7"/>
                    <a:gd name="T5" fmla="*/ 9525 h 6"/>
                    <a:gd name="T6" fmla="*/ 0 w 7"/>
                    <a:gd name="T7" fmla="*/ 9525 h 6"/>
                    <a:gd name="T8" fmla="*/ 0 w 7"/>
                    <a:gd name="T9" fmla="*/ 9525 h 6"/>
                    <a:gd name="T10" fmla="*/ 0 w 7"/>
                    <a:gd name="T11" fmla="*/ 9525 h 6"/>
                    <a:gd name="T12" fmla="*/ 0 w 7"/>
                    <a:gd name="T13" fmla="*/ 9525 h 6"/>
                    <a:gd name="T14" fmla="*/ 11113 w 7"/>
                    <a:gd name="T15" fmla="*/ 9525 h 6"/>
                    <a:gd name="T16" fmla="*/ 11113 w 7"/>
                    <a:gd name="T17" fmla="*/ 9525 h 6"/>
                    <a:gd name="T18" fmla="*/ 11113 w 7"/>
                    <a:gd name="T19" fmla="*/ 0 h 6"/>
                    <a:gd name="T20" fmla="*/ 11113 w 7"/>
                    <a:gd name="T21" fmla="*/ 0 h 6"/>
                    <a:gd name="T22" fmla="*/ 11113 w 7"/>
                    <a:gd name="T23" fmla="*/ 9525 h 6"/>
                    <a:gd name="T24" fmla="*/ 11113 w 7"/>
                    <a:gd name="T25" fmla="*/ 9525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
                    <a:gd name="T40" fmla="*/ 0 h 6"/>
                    <a:gd name="T41" fmla="*/ 7 w 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 h="6">
                      <a:moveTo>
                        <a:pt x="7" y="6"/>
                      </a:moveTo>
                      <a:lnTo>
                        <a:pt x="7" y="6"/>
                      </a:lnTo>
                      <a:lnTo>
                        <a:pt x="0" y="6"/>
                      </a:lnTo>
                      <a:lnTo>
                        <a:pt x="7" y="6"/>
                      </a:lnTo>
                      <a:lnTo>
                        <a:pt x="7" y="0"/>
                      </a:lnTo>
                      <a:lnTo>
                        <a:pt x="7"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2" name="Freeform 366"/>
                <p:cNvSpPr/>
                <p:nvPr/>
              </p:nvSpPr>
              <p:spPr bwMode="auto">
                <a:xfrm>
                  <a:off x="3587750" y="4076700"/>
                  <a:ext cx="1588" cy="9525"/>
                </a:xfrm>
                <a:custGeom>
                  <a:avLst/>
                  <a:gdLst>
                    <a:gd name="T0" fmla="*/ 0 w 1588"/>
                    <a:gd name="T1" fmla="*/ 9525 h 6"/>
                    <a:gd name="T2" fmla="*/ 0 w 1588"/>
                    <a:gd name="T3" fmla="*/ 9525 h 6"/>
                    <a:gd name="T4" fmla="*/ 0 w 1588"/>
                    <a:gd name="T5" fmla="*/ 0 h 6"/>
                    <a:gd name="T6" fmla="*/ 0 w 1588"/>
                    <a:gd name="T7" fmla="*/ 0 h 6"/>
                    <a:gd name="T8" fmla="*/ 0 w 1588"/>
                    <a:gd name="T9" fmla="*/ 9525 h 6"/>
                    <a:gd name="T10" fmla="*/ 0 w 1588"/>
                    <a:gd name="T11" fmla="*/ 9525 h 6"/>
                    <a:gd name="T12" fmla="*/ 0 60000 65536"/>
                    <a:gd name="T13" fmla="*/ 0 60000 65536"/>
                    <a:gd name="T14" fmla="*/ 0 60000 65536"/>
                    <a:gd name="T15" fmla="*/ 0 60000 65536"/>
                    <a:gd name="T16" fmla="*/ 0 60000 65536"/>
                    <a:gd name="T17" fmla="*/ 0 60000 65536"/>
                    <a:gd name="T18" fmla="*/ 0 w 1588"/>
                    <a:gd name="T19" fmla="*/ 0 h 6"/>
                    <a:gd name="T20" fmla="*/ 1588 w 1588"/>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88" h="6">
                      <a:moveTo>
                        <a:pt x="0" y="6"/>
                      </a:moveTo>
                      <a:lnTo>
                        <a:pt x="0" y="6"/>
                      </a:lnTo>
                      <a:lnTo>
                        <a:pt x="0" y="0"/>
                      </a:lnTo>
                      <a:lnTo>
                        <a:pt x="0" y="6"/>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3" name="Freeform 367"/>
                <p:cNvSpPr/>
                <p:nvPr/>
              </p:nvSpPr>
              <p:spPr bwMode="auto">
                <a:xfrm>
                  <a:off x="3587750" y="4076700"/>
                  <a:ext cx="11113" cy="9525"/>
                </a:xfrm>
                <a:custGeom>
                  <a:avLst/>
                  <a:gdLst>
                    <a:gd name="T0" fmla="*/ 0 w 7"/>
                    <a:gd name="T1" fmla="*/ 0 h 6"/>
                    <a:gd name="T2" fmla="*/ 0 w 7"/>
                    <a:gd name="T3" fmla="*/ 0 h 6"/>
                    <a:gd name="T4" fmla="*/ 11113 w 7"/>
                    <a:gd name="T5" fmla="*/ 9525 h 6"/>
                    <a:gd name="T6" fmla="*/ 11113 w 7"/>
                    <a:gd name="T7" fmla="*/ 9525 h 6"/>
                    <a:gd name="T8" fmla="*/ 11113 w 7"/>
                    <a:gd name="T9" fmla="*/ 9525 h 6"/>
                    <a:gd name="T10" fmla="*/ 0 w 7"/>
                    <a:gd name="T11" fmla="*/ 0 h 6"/>
                    <a:gd name="T12" fmla="*/ 0 w 7"/>
                    <a:gd name="T13" fmla="*/ 0 h 6"/>
                    <a:gd name="T14" fmla="*/ 0 60000 65536"/>
                    <a:gd name="T15" fmla="*/ 0 60000 65536"/>
                    <a:gd name="T16" fmla="*/ 0 60000 65536"/>
                    <a:gd name="T17" fmla="*/ 0 60000 65536"/>
                    <a:gd name="T18" fmla="*/ 0 60000 65536"/>
                    <a:gd name="T19" fmla="*/ 0 60000 65536"/>
                    <a:gd name="T20" fmla="*/ 0 60000 65536"/>
                    <a:gd name="T21" fmla="*/ 0 w 7"/>
                    <a:gd name="T22" fmla="*/ 0 h 6"/>
                    <a:gd name="T23" fmla="*/ 7 w 7"/>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6">
                      <a:moveTo>
                        <a:pt x="0" y="0"/>
                      </a:moveTo>
                      <a:lnTo>
                        <a:pt x="0" y="0"/>
                      </a:lnTo>
                      <a:lnTo>
                        <a:pt x="7"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4" name="Freeform 368"/>
                <p:cNvSpPr/>
                <p:nvPr/>
              </p:nvSpPr>
              <p:spPr bwMode="auto">
                <a:xfrm>
                  <a:off x="355758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5" name="Freeform 369"/>
                <p:cNvSpPr/>
                <p:nvPr/>
              </p:nvSpPr>
              <p:spPr bwMode="auto">
                <a:xfrm>
                  <a:off x="3568700" y="4086225"/>
                  <a:ext cx="1588"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6" name="Freeform 370"/>
                <p:cNvSpPr/>
                <p:nvPr/>
              </p:nvSpPr>
              <p:spPr bwMode="auto">
                <a:xfrm>
                  <a:off x="3729038" y="4086225"/>
                  <a:ext cx="1587" cy="9525"/>
                </a:xfrm>
                <a:custGeom>
                  <a:avLst/>
                  <a:gdLst>
                    <a:gd name="T0" fmla="*/ 0 w 1588"/>
                    <a:gd name="T1" fmla="*/ 0 h 6"/>
                    <a:gd name="T2" fmla="*/ 0 w 1588"/>
                    <a:gd name="T3" fmla="*/ 0 h 6"/>
                    <a:gd name="T4" fmla="*/ 0 w 1588"/>
                    <a:gd name="T5" fmla="*/ 9525 h 6"/>
                    <a:gd name="T6" fmla="*/ 0 w 1588"/>
                    <a:gd name="T7" fmla="*/ 9525 h 6"/>
                    <a:gd name="T8" fmla="*/ 0 w 1588"/>
                    <a:gd name="T9" fmla="*/ 9525 h 6"/>
                    <a:gd name="T10" fmla="*/ 0 w 1588"/>
                    <a:gd name="T11" fmla="*/ 0 h 6"/>
                    <a:gd name="T12" fmla="*/ 0 w 1588"/>
                    <a:gd name="T13" fmla="*/ 0 h 6"/>
                    <a:gd name="T14" fmla="*/ 0 60000 65536"/>
                    <a:gd name="T15" fmla="*/ 0 60000 65536"/>
                    <a:gd name="T16" fmla="*/ 0 60000 65536"/>
                    <a:gd name="T17" fmla="*/ 0 60000 65536"/>
                    <a:gd name="T18" fmla="*/ 0 60000 65536"/>
                    <a:gd name="T19" fmla="*/ 0 60000 65536"/>
                    <a:gd name="T20" fmla="*/ 0 60000 65536"/>
                    <a:gd name="T21" fmla="*/ 0 w 1588"/>
                    <a:gd name="T22" fmla="*/ 0 h 6"/>
                    <a:gd name="T23" fmla="*/ 1588 w 158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6">
                      <a:moveTo>
                        <a:pt x="0" y="0"/>
                      </a:moveTo>
                      <a:lnTo>
                        <a:pt x="0" y="0"/>
                      </a:lnTo>
                      <a:lnTo>
                        <a:pt x="0" y="6"/>
                      </a:ln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7" name="Oval 371"/>
                <p:cNvSpPr>
                  <a:spLocks noChangeArrowheads="1"/>
                </p:cNvSpPr>
                <p:nvPr/>
              </p:nvSpPr>
              <p:spPr bwMode="auto">
                <a:xfrm>
                  <a:off x="3538538" y="4086225"/>
                  <a:ext cx="1587" cy="9525"/>
                </a:xfrm>
                <a:prstGeom prst="ellipse">
                  <a:avLst/>
                </a:pr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8" name="Freeform 372"/>
                <p:cNvSpPr/>
                <p:nvPr/>
              </p:nvSpPr>
              <p:spPr bwMode="auto">
                <a:xfrm>
                  <a:off x="3729038" y="4095750"/>
                  <a:ext cx="1587" cy="1588"/>
                </a:xfrm>
                <a:custGeom>
                  <a:avLst/>
                  <a:gdLst>
                    <a:gd name="T0" fmla="*/ 0 w 1588"/>
                    <a:gd name="T1" fmla="*/ 0 h 1588"/>
                    <a:gd name="T2" fmla="*/ 0 w 1588"/>
                    <a:gd name="T3" fmla="*/ 0 h 1588"/>
                    <a:gd name="T4" fmla="*/ 0 w 1588"/>
                    <a:gd name="T5" fmla="*/ 0 h 1588"/>
                    <a:gd name="T6" fmla="*/ 0 w 1588"/>
                    <a:gd name="T7" fmla="*/ 0 h 1588"/>
                    <a:gd name="T8" fmla="*/ 0 w 1588"/>
                    <a:gd name="T9" fmla="*/ 0 h 1588"/>
                    <a:gd name="T10" fmla="*/ 0 w 1588"/>
                    <a:gd name="T11" fmla="*/ 0 h 1588"/>
                    <a:gd name="T12" fmla="*/ 0 w 1588"/>
                    <a:gd name="T13" fmla="*/ 0 h 1588"/>
                    <a:gd name="T14" fmla="*/ 0 60000 65536"/>
                    <a:gd name="T15" fmla="*/ 0 60000 65536"/>
                    <a:gd name="T16" fmla="*/ 0 60000 65536"/>
                    <a:gd name="T17" fmla="*/ 0 60000 65536"/>
                    <a:gd name="T18" fmla="*/ 0 60000 65536"/>
                    <a:gd name="T19" fmla="*/ 0 60000 65536"/>
                    <a:gd name="T20" fmla="*/ 0 60000 65536"/>
                    <a:gd name="T21" fmla="*/ 0 w 1588"/>
                    <a:gd name="T22" fmla="*/ 0 h 1588"/>
                    <a:gd name="T23" fmla="*/ 1588 w 158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1588">
                      <a:moveTo>
                        <a:pt x="0" y="0"/>
                      </a:moveTo>
                      <a:lnTo>
                        <a:pt x="0" y="0"/>
                      </a:lnTo>
                      <a:close/>
                    </a:path>
                  </a:pathLst>
                </a:custGeom>
                <a:grpFill/>
                <a:ln w="9525">
                  <a:no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29" name="Rectangle 373"/>
                <p:cNvSpPr>
                  <a:spLocks noChangeArrowheads="1"/>
                </p:cNvSpPr>
                <p:nvPr/>
              </p:nvSpPr>
              <p:spPr bwMode="auto">
                <a:xfrm>
                  <a:off x="3598863" y="4095750"/>
                  <a:ext cx="1587" cy="1588"/>
                </a:xfrm>
                <a:prstGeom prst="rect">
                  <a:avLst/>
                </a:prstGeom>
                <a:grpFill/>
                <a:ln w="9525">
                  <a:no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grpSp>
          <p:sp>
            <p:nvSpPr>
              <p:cNvPr id="14346" name="Freeform 382"/>
              <p:cNvSpPr/>
              <p:nvPr/>
            </p:nvSpPr>
            <p:spPr>
              <a:xfrm>
                <a:off x="508539" y="1005537"/>
                <a:ext cx="756962" cy="2063131"/>
              </a:xfrm>
              <a:custGeom>
                <a:avLst/>
                <a:gdLst>
                  <a:gd name="txL" fmla="*/ 0 w 133"/>
                  <a:gd name="txT" fmla="*/ 0 h 362"/>
                  <a:gd name="txR" fmla="*/ 133 w 133"/>
                  <a:gd name="txB" fmla="*/ 362 h 362"/>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133" h="362">
                    <a:moveTo>
                      <a:pt x="127" y="0"/>
                    </a:moveTo>
                    <a:lnTo>
                      <a:pt x="133" y="12"/>
                    </a:lnTo>
                    <a:lnTo>
                      <a:pt x="102" y="165"/>
                    </a:lnTo>
                    <a:lnTo>
                      <a:pt x="83" y="279"/>
                    </a:lnTo>
                    <a:lnTo>
                      <a:pt x="83" y="330"/>
                    </a:lnTo>
                    <a:lnTo>
                      <a:pt x="89" y="355"/>
                    </a:lnTo>
                    <a:lnTo>
                      <a:pt x="57" y="362"/>
                    </a:lnTo>
                    <a:lnTo>
                      <a:pt x="25" y="362"/>
                    </a:lnTo>
                    <a:lnTo>
                      <a:pt x="0" y="355"/>
                    </a:lnTo>
                    <a:lnTo>
                      <a:pt x="6" y="304"/>
                    </a:lnTo>
                    <a:lnTo>
                      <a:pt x="13" y="298"/>
                    </a:lnTo>
                    <a:lnTo>
                      <a:pt x="38" y="317"/>
                    </a:lnTo>
                    <a:lnTo>
                      <a:pt x="76" y="292"/>
                    </a:lnTo>
                    <a:lnTo>
                      <a:pt x="76" y="228"/>
                    </a:lnTo>
                    <a:lnTo>
                      <a:pt x="83" y="165"/>
                    </a:lnTo>
                    <a:lnTo>
                      <a:pt x="76" y="108"/>
                    </a:lnTo>
                    <a:lnTo>
                      <a:pt x="76" y="63"/>
                    </a:lnTo>
                    <a:lnTo>
                      <a:pt x="83" y="44"/>
                    </a:lnTo>
                    <a:lnTo>
                      <a:pt x="57" y="44"/>
                    </a:lnTo>
                    <a:lnTo>
                      <a:pt x="45" y="57"/>
                    </a:lnTo>
                    <a:lnTo>
                      <a:pt x="57" y="69"/>
                    </a:lnTo>
                    <a:lnTo>
                      <a:pt x="45" y="146"/>
                    </a:lnTo>
                    <a:lnTo>
                      <a:pt x="25" y="216"/>
                    </a:lnTo>
                    <a:lnTo>
                      <a:pt x="32" y="165"/>
                    </a:lnTo>
                    <a:lnTo>
                      <a:pt x="32" y="101"/>
                    </a:lnTo>
                    <a:lnTo>
                      <a:pt x="38" y="63"/>
                    </a:lnTo>
                    <a:lnTo>
                      <a:pt x="38" y="31"/>
                    </a:lnTo>
                    <a:lnTo>
                      <a:pt x="45" y="25"/>
                    </a:lnTo>
                    <a:lnTo>
                      <a:pt x="64" y="38"/>
                    </a:lnTo>
                    <a:lnTo>
                      <a:pt x="76" y="38"/>
                    </a:lnTo>
                    <a:lnTo>
                      <a:pt x="102" y="19"/>
                    </a:lnTo>
                    <a:lnTo>
                      <a:pt x="121" y="6"/>
                    </a:lnTo>
                    <a:lnTo>
                      <a:pt x="127" y="0"/>
                    </a:lnTo>
                    <a:close/>
                  </a:path>
                </a:pathLst>
              </a:custGeom>
              <a:solidFill>
                <a:srgbClr val="FFFFFF">
                  <a:alpha val="100000"/>
                </a:srgbClr>
              </a:solidFill>
              <a:ln w="9525">
                <a:noFill/>
              </a:ln>
            </p:spPr>
            <p:txBody>
              <a:bodyPr/>
              <a:p>
                <a:endParaRPr lang="zh-CN" altLang="en-US"/>
              </a:p>
            </p:txBody>
          </p:sp>
          <p:sp>
            <p:nvSpPr>
              <p:cNvPr id="14347" name="Freeform 384"/>
              <p:cNvSpPr/>
              <p:nvPr/>
            </p:nvSpPr>
            <p:spPr>
              <a:xfrm>
                <a:off x="3694211" y="1037682"/>
                <a:ext cx="473467" cy="651670"/>
              </a:xfrm>
              <a:custGeom>
                <a:avLst/>
                <a:gdLst>
                  <a:gd name="txL" fmla="*/ 0 w 83"/>
                  <a:gd name="txT" fmla="*/ 0 h 114"/>
                  <a:gd name="txR" fmla="*/ 83 w 83"/>
                  <a:gd name="txB" fmla="*/ 114 h 114"/>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Lst>
                <a:rect l="txL" t="txT" r="txR" b="txB"/>
                <a:pathLst>
                  <a:path w="83" h="114">
                    <a:moveTo>
                      <a:pt x="25" y="114"/>
                    </a:moveTo>
                    <a:lnTo>
                      <a:pt x="19" y="114"/>
                    </a:lnTo>
                    <a:lnTo>
                      <a:pt x="13" y="76"/>
                    </a:lnTo>
                    <a:lnTo>
                      <a:pt x="0" y="57"/>
                    </a:lnTo>
                    <a:lnTo>
                      <a:pt x="6" y="32"/>
                    </a:lnTo>
                    <a:lnTo>
                      <a:pt x="13" y="13"/>
                    </a:lnTo>
                    <a:lnTo>
                      <a:pt x="25" y="32"/>
                    </a:lnTo>
                    <a:lnTo>
                      <a:pt x="44" y="32"/>
                    </a:lnTo>
                    <a:lnTo>
                      <a:pt x="70" y="19"/>
                    </a:lnTo>
                    <a:lnTo>
                      <a:pt x="83" y="0"/>
                    </a:lnTo>
                    <a:lnTo>
                      <a:pt x="83" y="32"/>
                    </a:lnTo>
                    <a:lnTo>
                      <a:pt x="57" y="57"/>
                    </a:lnTo>
                    <a:lnTo>
                      <a:pt x="44" y="76"/>
                    </a:lnTo>
                    <a:lnTo>
                      <a:pt x="25" y="114"/>
                    </a:lnTo>
                    <a:close/>
                  </a:path>
                </a:pathLst>
              </a:custGeom>
              <a:solidFill>
                <a:srgbClr val="FFFFFF">
                  <a:alpha val="100000"/>
                </a:srgbClr>
              </a:solidFill>
              <a:ln w="9525">
                <a:noFill/>
              </a:ln>
            </p:spPr>
            <p:txBody>
              <a:bodyPr/>
              <a:p>
                <a:endParaRPr lang="zh-CN" altLang="en-US"/>
              </a:p>
            </p:txBody>
          </p:sp>
        </p:grpSp>
      </p:grpSp>
      <p:sp>
        <p:nvSpPr>
          <p:cNvPr id="95"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二层交换基本原理</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4340"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14341"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Rectangle 3"/>
          <p:cNvSpPr/>
          <p:nvPr/>
        </p:nvSpPr>
        <p:spPr bwMode="auto">
          <a:xfrm>
            <a:off x="0" y="4476744"/>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aphicFrame>
        <p:nvGraphicFramePr>
          <p:cNvPr id="76" name="Table 4"/>
          <p:cNvGraphicFramePr>
            <a:graphicFrameLocks noGrp="1"/>
          </p:cNvGraphicFramePr>
          <p:nvPr/>
        </p:nvGraphicFramePr>
        <p:xfrm>
          <a:off x="787400" y="4943475"/>
          <a:ext cx="2667000" cy="1463040"/>
        </p:xfrm>
        <a:graphic>
          <a:graphicData uri="http://schemas.openxmlformats.org/drawingml/2006/table">
            <a:tbl>
              <a:tblPr firstRow="1" bandRow="1">
                <a:effectLst/>
                <a:tableStyleId>{327F97BB-C833-4FB7-BDE5-3F7075034690}</a:tableStyleId>
              </a:tblPr>
              <a:tblGrid>
                <a:gridCol w="1333500"/>
                <a:gridCol w="1333500"/>
              </a:tblGrid>
              <a:tr h="323432">
                <a:tc>
                  <a:txBody>
                    <a:bodyPr/>
                    <a:lstStyle/>
                    <a:p>
                      <a:pPr algn="ctr"/>
                      <a:r>
                        <a:rPr lang="en-US" sz="1800" b="0" dirty="0" smtClean="0">
                          <a:solidFill>
                            <a:srgbClr val="000000"/>
                          </a:solidFill>
                        </a:rPr>
                        <a:t>MAC</a:t>
                      </a:r>
                      <a:r>
                        <a:rPr lang="zh-CN" altLang="en-US" sz="1800" b="0" dirty="0" smtClean="0">
                          <a:solidFill>
                            <a:srgbClr val="000000"/>
                          </a:solidFill>
                        </a:rPr>
                        <a:t>地址</a:t>
                      </a:r>
                      <a:endParaRPr lang="en-US" sz="18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altLang="en-US" sz="1600" b="0" dirty="0" smtClean="0">
                          <a:solidFill>
                            <a:srgbClr val="000000"/>
                          </a:solidFill>
                        </a:rPr>
                        <a:t>对应端口</a:t>
                      </a:r>
                      <a:endParaRPr lang="en-US" sz="1600" b="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3912">
                <a:tc>
                  <a:txBody>
                    <a:bodyPr/>
                    <a:lstStyle/>
                    <a:p>
                      <a:pPr algn="ctr"/>
                      <a:r>
                        <a:rPr lang="en-US" sz="1400" dirty="0" smtClean="0">
                          <a:solidFill>
                            <a:srgbClr val="000000"/>
                          </a:solidFill>
                        </a:rPr>
                        <a:t>MAC</a:t>
                      </a:r>
                      <a:r>
                        <a:rPr lang="en-US" sz="1400" baseline="0" dirty="0" smtClean="0">
                          <a:solidFill>
                            <a:srgbClr val="000000"/>
                          </a:solidFill>
                        </a:rPr>
                        <a:t> A</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b="1" dirty="0" smtClean="0">
                          <a:solidFill>
                            <a:schemeClr val="tx1"/>
                          </a:solidFill>
                        </a:rPr>
                        <a:t>PORT 1</a:t>
                      </a:r>
                      <a:endParaRPr lang="en-US" b="1"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8652">
                <a:tc>
                  <a:txBody>
                    <a:bodyPr/>
                    <a:lstStyle/>
                    <a:p>
                      <a:pPr algn="ctr"/>
                      <a:r>
                        <a:rPr lang="en-US" sz="1400" dirty="0" smtClean="0">
                          <a:solidFill>
                            <a:srgbClr val="000000"/>
                          </a:solidFill>
                        </a:rPr>
                        <a:t>MAC</a:t>
                      </a:r>
                      <a:r>
                        <a:rPr lang="en-US" sz="1400" baseline="0" dirty="0" smtClean="0">
                          <a:solidFill>
                            <a:srgbClr val="000000"/>
                          </a:solidFill>
                        </a:rPr>
                        <a:t> B</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b="1" dirty="0" smtClean="0">
                          <a:solidFill>
                            <a:schemeClr val="tx1"/>
                          </a:solidFill>
                        </a:rPr>
                        <a:t>PORT 2</a:t>
                      </a:r>
                      <a:endParaRPr lang="en-US" b="1"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042">
                <a:tc>
                  <a:txBody>
                    <a:bodyPr/>
                    <a:lstStyle/>
                    <a:p>
                      <a:pPr algn="ctr"/>
                      <a:r>
                        <a:rPr lang="en-US" sz="1400" dirty="0" smtClean="0">
                          <a:solidFill>
                            <a:srgbClr val="000000"/>
                          </a:solidFill>
                        </a:rPr>
                        <a:t>MAC</a:t>
                      </a:r>
                      <a:r>
                        <a:rPr lang="en-US" sz="1400" baseline="0" dirty="0" smtClean="0">
                          <a:solidFill>
                            <a:srgbClr val="000000"/>
                          </a:solidFill>
                        </a:rPr>
                        <a:t> C</a:t>
                      </a:r>
                      <a:endParaRPr lang="en-US" sz="1400" dirty="0">
                        <a:solidFill>
                          <a:srgbClr val="000000"/>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b="1" dirty="0" smtClean="0">
                          <a:solidFill>
                            <a:schemeClr val="tx1"/>
                          </a:solidFill>
                        </a:rPr>
                        <a:t>PORT 3</a:t>
                      </a:r>
                      <a:endParaRPr lang="en-US" b="1"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15366" name="组合 49"/>
          <p:cNvGrpSpPr/>
          <p:nvPr/>
        </p:nvGrpSpPr>
        <p:grpSpPr>
          <a:xfrm>
            <a:off x="211138" y="849313"/>
            <a:ext cx="7751762" cy="4094162"/>
            <a:chOff x="211139" y="849314"/>
            <a:chExt cx="7751760" cy="4094161"/>
          </a:xfrm>
        </p:grpSpPr>
        <p:grpSp>
          <p:nvGrpSpPr>
            <p:cNvPr id="15370" name="组合 44"/>
            <p:cNvGrpSpPr/>
            <p:nvPr/>
          </p:nvGrpSpPr>
          <p:grpSpPr>
            <a:xfrm>
              <a:off x="3113088" y="849314"/>
              <a:ext cx="2447925" cy="603666"/>
              <a:chOff x="3113088" y="849314"/>
              <a:chExt cx="2447925" cy="603666"/>
            </a:xfrm>
          </p:grpSpPr>
          <p:sp>
            <p:nvSpPr>
              <p:cNvPr id="25" name="Rektangel 25"/>
              <p:cNvSpPr>
                <a:spLocks noChangeArrowheads="1"/>
              </p:cNvSpPr>
              <p:nvPr/>
            </p:nvSpPr>
            <p:spPr bwMode="auto">
              <a:xfrm>
                <a:off x="3113088" y="849314"/>
                <a:ext cx="2444749" cy="603250"/>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6" name="Rektangel 25"/>
              <p:cNvSpPr/>
              <p:nvPr/>
            </p:nvSpPr>
            <p:spPr bwMode="auto">
              <a:xfrm>
                <a:off x="3116263" y="849314"/>
                <a:ext cx="2444749" cy="122237"/>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14347" name="Rektangel 150"/>
            <p:cNvSpPr>
              <a:spLocks noChangeArrowheads="1"/>
            </p:cNvSpPr>
            <p:nvPr/>
          </p:nvSpPr>
          <p:spPr bwMode="auto">
            <a:xfrm>
              <a:off x="3557588" y="1038226"/>
              <a:ext cx="1538287" cy="338138"/>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mn-ea"/>
                  <a:ea typeface="+mn-ea"/>
                  <a:cs typeface="+mn-cs"/>
                </a:rPr>
                <a:t>二层交换示例</a:t>
              </a:r>
              <a:endParaRPr kumimoji="0" 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p:txBody>
        </p:sp>
        <p:pic>
          <p:nvPicPr>
            <p:cNvPr id="15372" name="Picture 118"/>
            <p:cNvPicPr>
              <a:picLocks noChangeAspect="1"/>
            </p:cNvPicPr>
            <p:nvPr/>
          </p:nvPicPr>
          <p:blipFill>
            <a:blip r:embed="rId1"/>
            <a:stretch>
              <a:fillRect/>
            </a:stretch>
          </p:blipFill>
          <p:spPr>
            <a:xfrm>
              <a:off x="3773631" y="2472155"/>
              <a:ext cx="837767" cy="642938"/>
            </a:xfrm>
            <a:prstGeom prst="rect">
              <a:avLst/>
            </a:prstGeom>
            <a:noFill/>
            <a:ln w="9525">
              <a:noFill/>
            </a:ln>
          </p:spPr>
        </p:pic>
        <p:pic>
          <p:nvPicPr>
            <p:cNvPr id="15373" name="Picture 2"/>
            <p:cNvPicPr>
              <a:picLocks noChangeAspect="1"/>
            </p:cNvPicPr>
            <p:nvPr/>
          </p:nvPicPr>
          <p:blipFill>
            <a:blip r:embed="rId2"/>
            <a:stretch>
              <a:fillRect/>
            </a:stretch>
          </p:blipFill>
          <p:spPr>
            <a:xfrm>
              <a:off x="1435100" y="2324100"/>
              <a:ext cx="933450" cy="933450"/>
            </a:xfrm>
            <a:prstGeom prst="rect">
              <a:avLst/>
            </a:prstGeom>
            <a:noFill/>
            <a:ln w="9525">
              <a:noFill/>
            </a:ln>
          </p:spPr>
        </p:pic>
        <p:pic>
          <p:nvPicPr>
            <p:cNvPr id="15374" name="Picture 2"/>
            <p:cNvPicPr>
              <a:picLocks noChangeAspect="1"/>
            </p:cNvPicPr>
            <p:nvPr/>
          </p:nvPicPr>
          <p:blipFill>
            <a:blip r:embed="rId2"/>
            <a:stretch>
              <a:fillRect/>
            </a:stretch>
          </p:blipFill>
          <p:spPr>
            <a:xfrm>
              <a:off x="5845175" y="1538705"/>
              <a:ext cx="933450" cy="933450"/>
            </a:xfrm>
            <a:prstGeom prst="rect">
              <a:avLst/>
            </a:prstGeom>
            <a:noFill/>
            <a:ln w="9525">
              <a:noFill/>
            </a:ln>
          </p:spPr>
        </p:pic>
        <p:pic>
          <p:nvPicPr>
            <p:cNvPr id="15375" name="Picture 2"/>
            <p:cNvPicPr>
              <a:picLocks noChangeAspect="1"/>
            </p:cNvPicPr>
            <p:nvPr/>
          </p:nvPicPr>
          <p:blipFill>
            <a:blip r:embed="rId2"/>
            <a:stretch>
              <a:fillRect/>
            </a:stretch>
          </p:blipFill>
          <p:spPr>
            <a:xfrm>
              <a:off x="5845175" y="3076993"/>
              <a:ext cx="933450" cy="933450"/>
            </a:xfrm>
            <a:prstGeom prst="rect">
              <a:avLst/>
            </a:prstGeom>
            <a:noFill/>
            <a:ln w="9525">
              <a:noFill/>
            </a:ln>
          </p:spPr>
        </p:pic>
        <p:cxnSp>
          <p:nvCxnSpPr>
            <p:cNvPr id="34" name="肘形连接符 33"/>
            <p:cNvCxnSpPr>
              <a:stCxn id="15373" idx="3"/>
              <a:endCxn id="15372" idx="1"/>
            </p:cNvCxnSpPr>
            <p:nvPr/>
          </p:nvCxnSpPr>
          <p:spPr>
            <a:xfrm>
              <a:off x="2368550" y="2790826"/>
              <a:ext cx="1404938" cy="31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6" name="肘形连接符 35"/>
            <p:cNvCxnSpPr>
              <a:endCxn id="15375" idx="1"/>
            </p:cNvCxnSpPr>
            <p:nvPr/>
          </p:nvCxnSpPr>
          <p:spPr>
            <a:xfrm>
              <a:off x="4611688" y="2794001"/>
              <a:ext cx="1233487" cy="7493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9" name="肘形连接符 38"/>
            <p:cNvCxnSpPr>
              <a:stCxn id="15372" idx="0"/>
              <a:endCxn id="15374" idx="1"/>
            </p:cNvCxnSpPr>
            <p:nvPr/>
          </p:nvCxnSpPr>
          <p:spPr>
            <a:xfrm rot="5400000" flipH="1" flipV="1">
              <a:off x="4785519" y="1412083"/>
              <a:ext cx="466725" cy="1652587"/>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42" name="Rektangel 150"/>
            <p:cNvSpPr>
              <a:spLocks noChangeArrowheads="1"/>
            </p:cNvSpPr>
            <p:nvPr/>
          </p:nvSpPr>
          <p:spPr bwMode="auto">
            <a:xfrm>
              <a:off x="3116263" y="2516189"/>
              <a:ext cx="985837" cy="27781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mn-ea"/>
                  <a:ea typeface="+mn-ea"/>
                  <a:cs typeface="+mn-cs"/>
                </a:rPr>
                <a:t>PORT 1</a:t>
              </a:r>
              <a:endParaRPr kumimoji="0" lang="en-US" sz="12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p:txBody>
        </p:sp>
        <p:sp>
          <p:nvSpPr>
            <p:cNvPr id="43" name="Rektangel 150"/>
            <p:cNvSpPr>
              <a:spLocks noChangeArrowheads="1"/>
            </p:cNvSpPr>
            <p:nvPr/>
          </p:nvSpPr>
          <p:spPr bwMode="auto">
            <a:xfrm>
              <a:off x="4192588" y="2185989"/>
              <a:ext cx="985837" cy="27622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mn-ea"/>
                  <a:ea typeface="+mn-ea"/>
                  <a:cs typeface="+mn-cs"/>
                </a:rPr>
                <a:t>PORT 2</a:t>
              </a:r>
              <a:endParaRPr kumimoji="0" lang="en-US" sz="12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p:txBody>
        </p:sp>
        <p:sp>
          <p:nvSpPr>
            <p:cNvPr id="44" name="Rektangel 150"/>
            <p:cNvSpPr>
              <a:spLocks noChangeArrowheads="1"/>
            </p:cNvSpPr>
            <p:nvPr/>
          </p:nvSpPr>
          <p:spPr bwMode="auto">
            <a:xfrm>
              <a:off x="4572000" y="2838451"/>
              <a:ext cx="985838" cy="27622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mn-ea"/>
                  <a:ea typeface="+mn-ea"/>
                  <a:cs typeface="+mn-cs"/>
                </a:rPr>
                <a:t>PORT 3</a:t>
              </a:r>
              <a:endParaRPr kumimoji="0" lang="en-US" sz="12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p:txBody>
        </p:sp>
        <p:sp>
          <p:nvSpPr>
            <p:cNvPr id="47" name="矩形 46"/>
            <p:cNvSpPr/>
            <p:nvPr/>
          </p:nvSpPr>
          <p:spPr>
            <a:xfrm>
              <a:off x="211139" y="3517900"/>
              <a:ext cx="833437" cy="40798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8" name="矩形 47"/>
            <p:cNvSpPr/>
            <p:nvPr/>
          </p:nvSpPr>
          <p:spPr>
            <a:xfrm>
              <a:off x="1878014" y="3517900"/>
              <a:ext cx="717550" cy="40798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49" name="矩形 48"/>
            <p:cNvSpPr/>
            <p:nvPr/>
          </p:nvSpPr>
          <p:spPr>
            <a:xfrm>
              <a:off x="2592388" y="3517900"/>
              <a:ext cx="965200" cy="40798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5385" name="TextBox 52"/>
            <p:cNvSpPr txBox="1"/>
            <p:nvPr/>
          </p:nvSpPr>
          <p:spPr>
            <a:xfrm>
              <a:off x="250869" y="3622121"/>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C</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15386" name="TextBox 53"/>
            <p:cNvSpPr txBox="1"/>
            <p:nvPr/>
          </p:nvSpPr>
          <p:spPr>
            <a:xfrm>
              <a:off x="1957342" y="3612596"/>
              <a:ext cx="496644"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Type</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55" name="矩形 54"/>
            <p:cNvSpPr/>
            <p:nvPr/>
          </p:nvSpPr>
          <p:spPr>
            <a:xfrm>
              <a:off x="1044576" y="3517900"/>
              <a:ext cx="833438" cy="40798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5388" name="TextBox 55"/>
            <p:cNvSpPr txBox="1"/>
            <p:nvPr/>
          </p:nvSpPr>
          <p:spPr>
            <a:xfrm>
              <a:off x="1084307" y="3622121"/>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a:t>
              </a:r>
              <a:r>
                <a:rPr lang="zh-CN" altLang="en-US" sz="1000" dirty="0">
                  <a:solidFill>
                    <a:schemeClr val="tx1"/>
                  </a:solidFill>
                  <a:latin typeface="Arial" panose="020B0604020202020204" pitchFamily="34" charset="0"/>
                  <a:ea typeface="宋体" panose="02010600030101010101" pitchFamily="2" charset="-122"/>
                </a:rPr>
                <a:t>  </a:t>
              </a:r>
              <a:r>
                <a:rPr lang="en-US" altLang="zh-CN" sz="1000" dirty="0">
                  <a:solidFill>
                    <a:schemeClr val="tx1"/>
                  </a:solidFill>
                  <a:latin typeface="Arial" panose="020B0604020202020204" pitchFamily="34" charset="0"/>
                  <a:ea typeface="宋体" panose="02010600030101010101" pitchFamily="2" charset="-122"/>
                </a:rPr>
                <a:t>A</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15389" name="TextBox 56"/>
            <p:cNvSpPr txBox="1"/>
            <p:nvPr/>
          </p:nvSpPr>
          <p:spPr>
            <a:xfrm>
              <a:off x="2735262" y="3603071"/>
              <a:ext cx="822326"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Payload</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59" name="Rektangel 150"/>
            <p:cNvSpPr>
              <a:spLocks noChangeArrowheads="1"/>
            </p:cNvSpPr>
            <p:nvPr/>
          </p:nvSpPr>
          <p:spPr bwMode="auto">
            <a:xfrm>
              <a:off x="1435101" y="2047876"/>
              <a:ext cx="1317625" cy="276225"/>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PC A  [MAC A]</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 name="Rektangel 150"/>
            <p:cNvSpPr>
              <a:spLocks noChangeArrowheads="1"/>
            </p:cNvSpPr>
            <p:nvPr/>
          </p:nvSpPr>
          <p:spPr bwMode="auto">
            <a:xfrm>
              <a:off x="6778624" y="1866901"/>
              <a:ext cx="1184275" cy="277813"/>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PC B  [MAC B]</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 name="Rektangel 150"/>
            <p:cNvSpPr>
              <a:spLocks noChangeArrowheads="1"/>
            </p:cNvSpPr>
            <p:nvPr/>
          </p:nvSpPr>
          <p:spPr bwMode="auto">
            <a:xfrm>
              <a:off x="6778624" y="3543300"/>
              <a:ext cx="1184275" cy="277813"/>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PC C  [MAC C]</a:t>
              </a:r>
              <a:endParaRPr kumimoji="0" lang="en-US" sz="1200" b="1" i="0" u="none" strike="noStrike" kern="1200" cap="none" spc="0" normalizeH="0" baseline="0" noProof="1">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2" name="矩形 61"/>
            <p:cNvSpPr/>
            <p:nvPr/>
          </p:nvSpPr>
          <p:spPr>
            <a:xfrm>
              <a:off x="3894138" y="4068763"/>
              <a:ext cx="833437" cy="407987"/>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63" name="矩形 62"/>
            <p:cNvSpPr/>
            <p:nvPr/>
          </p:nvSpPr>
          <p:spPr>
            <a:xfrm>
              <a:off x="5561013" y="4068763"/>
              <a:ext cx="717550" cy="407987"/>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64" name="矩形 63"/>
            <p:cNvSpPr/>
            <p:nvPr/>
          </p:nvSpPr>
          <p:spPr>
            <a:xfrm>
              <a:off x="6275387" y="4068763"/>
              <a:ext cx="965200" cy="407987"/>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5396" name="TextBox 64"/>
            <p:cNvSpPr txBox="1"/>
            <p:nvPr/>
          </p:nvSpPr>
          <p:spPr>
            <a:xfrm>
              <a:off x="3933871" y="4173373"/>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  C</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15397" name="TextBox 65"/>
            <p:cNvSpPr txBox="1"/>
            <p:nvPr/>
          </p:nvSpPr>
          <p:spPr>
            <a:xfrm>
              <a:off x="5640344" y="4163848"/>
              <a:ext cx="496644"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Type</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67" name="矩形 66"/>
            <p:cNvSpPr/>
            <p:nvPr/>
          </p:nvSpPr>
          <p:spPr>
            <a:xfrm>
              <a:off x="4727575" y="4068763"/>
              <a:ext cx="833438" cy="407987"/>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5399" name="TextBox 67"/>
            <p:cNvSpPr txBox="1"/>
            <p:nvPr/>
          </p:nvSpPr>
          <p:spPr>
            <a:xfrm>
              <a:off x="4767309" y="4173373"/>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MAC</a:t>
              </a:r>
              <a:r>
                <a:rPr lang="zh-CN" altLang="en-US" sz="1000" dirty="0">
                  <a:solidFill>
                    <a:schemeClr val="tx1"/>
                  </a:solidFill>
                  <a:latin typeface="Arial" panose="020B0604020202020204" pitchFamily="34" charset="0"/>
                  <a:ea typeface="宋体" panose="02010600030101010101" pitchFamily="2" charset="-122"/>
                </a:rPr>
                <a:t>  </a:t>
              </a:r>
              <a:r>
                <a:rPr lang="en-US" altLang="zh-CN" sz="1000" dirty="0">
                  <a:solidFill>
                    <a:schemeClr val="tx1"/>
                  </a:solidFill>
                  <a:latin typeface="Arial" panose="020B0604020202020204" pitchFamily="34" charset="0"/>
                  <a:ea typeface="宋体" panose="02010600030101010101" pitchFamily="2" charset="-122"/>
                </a:rPr>
                <a:t>A</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15400" name="TextBox 68"/>
            <p:cNvSpPr txBox="1"/>
            <p:nvPr/>
          </p:nvSpPr>
          <p:spPr>
            <a:xfrm>
              <a:off x="6418264" y="4154323"/>
              <a:ext cx="822326"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Payload</a:t>
              </a:r>
              <a:endParaRPr lang="zh-CN" altLang="en-US" sz="1000" dirty="0">
                <a:solidFill>
                  <a:schemeClr val="tx1"/>
                </a:solidFill>
                <a:latin typeface="Arial" panose="020B0604020202020204" pitchFamily="34" charset="0"/>
                <a:ea typeface="宋体" panose="02010600030101010101" pitchFamily="2" charset="-122"/>
              </a:endParaRPr>
            </a:p>
          </p:txBody>
        </p:sp>
        <p:cxnSp>
          <p:nvCxnSpPr>
            <p:cNvPr id="71" name="直接箭头连接符 70"/>
            <p:cNvCxnSpPr/>
            <p:nvPr/>
          </p:nvCxnSpPr>
          <p:spPr>
            <a:xfrm>
              <a:off x="2368550" y="3257550"/>
              <a:ext cx="1189038" cy="95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直接箭头连接符 71"/>
            <p:cNvCxnSpPr/>
            <p:nvPr/>
          </p:nvCxnSpPr>
          <p:spPr>
            <a:xfrm>
              <a:off x="4572000" y="3517900"/>
              <a:ext cx="985838" cy="303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Round Same Side Corner Rectangle 5"/>
            <p:cNvSpPr/>
            <p:nvPr/>
          </p:nvSpPr>
          <p:spPr>
            <a:xfrm>
              <a:off x="727076" y="4791075"/>
              <a:ext cx="2787649" cy="152400"/>
            </a:xfrm>
            <a:prstGeom prst="round2SameRect">
              <a:avLst>
                <a:gd name="adj1" fmla="val 37782"/>
                <a:gd name="adj2" fmla="val 0"/>
              </a:avLst>
            </a:prstGeom>
            <a:solidFill>
              <a:schemeClr val="accent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45"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二层交换基本原理</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5368"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15369"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grpSp>
        <p:nvGrpSpPr>
          <p:cNvPr id="16386" name="组合 19"/>
          <p:cNvGrpSpPr/>
          <p:nvPr/>
        </p:nvGrpSpPr>
        <p:grpSpPr>
          <a:xfrm>
            <a:off x="-630237" y="1066800"/>
            <a:ext cx="9144000" cy="6804025"/>
            <a:chOff x="0" y="511543"/>
            <a:chExt cx="9144000" cy="6346457"/>
          </a:xfrm>
        </p:grpSpPr>
        <p:sp>
          <p:nvSpPr>
            <p:cNvPr id="4" name="Rectangle 3"/>
            <p:cNvSpPr/>
            <p:nvPr/>
          </p:nvSpPr>
          <p:spPr bwMode="auto">
            <a:xfrm>
              <a:off x="0" y="4476744"/>
              <a:ext cx="9144000" cy="23812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Rektangel 25"/>
            <p:cNvSpPr>
              <a:spLocks noChangeArrowheads="1"/>
            </p:cNvSpPr>
            <p:nvPr/>
          </p:nvSpPr>
          <p:spPr bwMode="auto">
            <a:xfrm>
              <a:off x="1201738" y="1371854"/>
              <a:ext cx="2444750" cy="4368187"/>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4343" name="Rektangel 150"/>
            <p:cNvSpPr>
              <a:spLocks noChangeArrowheads="1"/>
            </p:cNvSpPr>
            <p:nvPr/>
          </p:nvSpPr>
          <p:spPr bwMode="auto">
            <a:xfrm>
              <a:off x="1243013" y="1647272"/>
              <a:ext cx="2365375" cy="1569586"/>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rPr>
                <a:t>二层交换机的</a:t>
              </a:r>
              <a:r>
                <a:rPr kumimoji="0" lang="en-US" altLang="zh-CN" sz="16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600" b="0" i="0" u="none" strike="noStrike" kern="1200" cap="none" spc="0" normalizeH="0" baseline="0" noProof="0" dirty="0">
                  <a:ln>
                    <a:noFill/>
                  </a:ln>
                  <a:solidFill>
                    <a:schemeClr val="tx1"/>
                  </a:solidFill>
                  <a:effectLst/>
                  <a:uLnTx/>
                  <a:uFillTx/>
                  <a:latin typeface="+mn-ea"/>
                  <a:ea typeface="+mn-ea"/>
                  <a:cs typeface="+mn-cs"/>
                </a:rPr>
                <a:t>地址老化和刷新直接由硬件</a:t>
              </a:r>
              <a:r>
                <a:rPr kumimoji="0" lang="en-US" altLang="zh-CN" sz="1600" b="0" i="0" u="none" strike="noStrike" kern="1200" cap="none" spc="0" normalizeH="0" baseline="0" noProof="0" dirty="0">
                  <a:ln>
                    <a:noFill/>
                  </a:ln>
                  <a:solidFill>
                    <a:schemeClr val="tx1"/>
                  </a:solidFill>
                  <a:effectLst/>
                  <a:uLnTx/>
                  <a:uFillTx/>
                  <a:latin typeface="+mn-ea"/>
                  <a:ea typeface="+mn-ea"/>
                  <a:cs typeface="+mn-cs"/>
                </a:rPr>
                <a:t>ASIC</a:t>
              </a:r>
              <a:r>
                <a:rPr kumimoji="0" lang="zh-CN" altLang="en-US" sz="1600" b="0" i="0" u="none" strike="noStrike" kern="1200" cap="none" spc="0" normalizeH="0" baseline="0" noProof="0" dirty="0">
                  <a:ln>
                    <a:noFill/>
                  </a:ln>
                  <a:solidFill>
                    <a:schemeClr val="tx1"/>
                  </a:solidFill>
                  <a:effectLst/>
                  <a:uLnTx/>
                  <a:uFillTx/>
                  <a:latin typeface="+mn-ea"/>
                  <a:ea typeface="+mn-ea"/>
                  <a:cs typeface="+mn-cs"/>
                </a:rPr>
                <a:t>芯片来完成，这里介绍一下其通常采用的机制：以</a:t>
              </a:r>
              <a:r>
                <a:rPr kumimoji="0" lang="en-US" altLang="zh-CN" sz="1600" b="0" i="0" u="none" strike="noStrike" kern="1200" cap="none" spc="0" normalizeH="0" baseline="0" noProof="0" dirty="0">
                  <a:ln>
                    <a:noFill/>
                  </a:ln>
                  <a:solidFill>
                    <a:schemeClr val="tx1"/>
                  </a:solidFill>
                  <a:effectLst/>
                  <a:uLnTx/>
                  <a:uFillTx/>
                  <a:latin typeface="+mn-ea"/>
                  <a:ea typeface="+mn-ea"/>
                  <a:cs typeface="+mn-cs"/>
                </a:rPr>
                <a:t>Broadcom 5652x</a:t>
              </a:r>
              <a:r>
                <a:rPr kumimoji="0" lang="zh-CN" altLang="en-US" sz="1600" b="0" i="0" u="none" strike="noStrike" kern="1200" cap="none" spc="0" normalizeH="0" baseline="0" noProof="0" dirty="0">
                  <a:ln>
                    <a:noFill/>
                  </a:ln>
                  <a:solidFill>
                    <a:schemeClr val="tx1"/>
                  </a:solidFill>
                  <a:effectLst/>
                  <a:uLnTx/>
                  <a:uFillTx/>
                  <a:latin typeface="+mn-ea"/>
                  <a:ea typeface="+mn-ea"/>
                  <a:cs typeface="+mn-cs"/>
                </a:rPr>
                <a:t>交换芯片为例子。</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endParaRPr>
            </a:p>
          </p:txBody>
        </p:sp>
        <p:sp>
          <p:nvSpPr>
            <p:cNvPr id="21" name="Rektangel 25"/>
            <p:cNvSpPr>
              <a:spLocks noChangeArrowheads="1"/>
            </p:cNvSpPr>
            <p:nvPr/>
          </p:nvSpPr>
          <p:spPr bwMode="auto">
            <a:xfrm>
              <a:off x="3802063" y="1371854"/>
              <a:ext cx="2444750" cy="4368187"/>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4345" name="Rektangel 150"/>
            <p:cNvSpPr>
              <a:spLocks noChangeArrowheads="1"/>
            </p:cNvSpPr>
            <p:nvPr/>
          </p:nvSpPr>
          <p:spPr bwMode="auto">
            <a:xfrm>
              <a:off x="3856038" y="1647272"/>
              <a:ext cx="2343150" cy="3599682"/>
            </a:xfrm>
            <a:prstGeom prst="rect">
              <a:avLst/>
            </a:prstGeom>
            <a:noFill/>
            <a:ln w="9525">
              <a:noFill/>
              <a:miter lim="800000"/>
            </a:ln>
          </p:spPr>
          <p:txBody>
            <a:bodyPr>
              <a:spAutoFit/>
            </a:bodyPr>
            <a:lstStyle/>
            <a:p>
              <a:pPr marL="228600" marR="0" lvl="0" indent="-228600" algn="l" defTabSz="914400" rtl="0" eaLnBrk="1" fontAlgn="base" latinLnBrk="0" hangingPunct="1">
                <a:lnSpc>
                  <a:spcPct val="100000"/>
                </a:lnSpc>
                <a:spcBef>
                  <a:spcPct val="0"/>
                </a:spcBef>
                <a:spcAft>
                  <a:spcPct val="0"/>
                </a:spcAft>
                <a:buClrTx/>
                <a:buSzTx/>
                <a:buFontTx/>
                <a:buAutoNum type="circleNumDbPlain"/>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在芯片中储存的每一个动态添加的</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地址表项都有一个 </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1 bit </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长度的老化标志（</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hit</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位），同时芯片有一个老化定时器用于控制地址老化；</a:t>
              </a:r>
              <a:endParaRPr kumimoji="0" lang="en-US" altLang="zh-CN" sz="12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base" latinLnBrk="0" hangingPunct="1">
                <a:lnSpc>
                  <a:spcPct val="100000"/>
                </a:lnSpc>
                <a:spcBef>
                  <a:spcPct val="0"/>
                </a:spcBef>
                <a:spcAft>
                  <a:spcPct val="0"/>
                </a:spcAft>
                <a:buClrTx/>
                <a:buSzTx/>
                <a:buFontTx/>
                <a:buAutoNum type="circleNumDbPlain"/>
                <a:defRPr/>
              </a:pP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base" latinLnBrk="0" hangingPunct="1">
                <a:lnSpc>
                  <a:spcPct val="100000"/>
                </a:lnSpc>
                <a:spcBef>
                  <a:spcPct val="0"/>
                </a:spcBef>
                <a:spcAft>
                  <a:spcPct val="0"/>
                </a:spcAft>
                <a:buClrTx/>
                <a:buSzTx/>
                <a:buFontTx/>
                <a:buAutoNum type="circleNumDbPlain" startAt="2"/>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对于新学习到的</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地址表项，其老化标志位置</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1</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；对于已经学习到的</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表项，如果后续有报文的源</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与表项相同，那么将其老化标志位刷新为</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1</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12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base" latinLnBrk="0" hangingPunct="1">
                <a:lnSpc>
                  <a:spcPct val="100000"/>
                </a:lnSpc>
                <a:spcBef>
                  <a:spcPct val="0"/>
                </a:spcBef>
                <a:spcAft>
                  <a:spcPct val="0"/>
                </a:spcAft>
                <a:buClrTx/>
                <a:buSzTx/>
                <a:buFontTx/>
                <a:buAutoNum type="circleNumDbPlain" startAt="2"/>
                <a:defRPr/>
              </a:pP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base" latinLnBrk="0" hangingPunct="1">
                <a:lnSpc>
                  <a:spcPct val="100000"/>
                </a:lnSpc>
                <a:spcBef>
                  <a:spcPct val="0"/>
                </a:spcBef>
                <a:spcAft>
                  <a:spcPct val="0"/>
                </a:spcAft>
                <a:buClrTx/>
                <a:buSzTx/>
                <a:buFontTx/>
                <a:buAutoNum type="circleNumDbPlain" startAt="3"/>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每当芯片的老化定时器超时后，将</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地址表中老化标志位等于</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1</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的项目，修改其老化标志位等于</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0</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；对于</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地址表中老化标志位等于</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0</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的项目，直接删除。</a:t>
              </a:r>
              <a:endParaRPr kumimoji="0" lang="en-US" altLang="zh-CN" sz="12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25" name="Rektangel 25"/>
            <p:cNvSpPr>
              <a:spLocks noChangeArrowheads="1"/>
            </p:cNvSpPr>
            <p:nvPr/>
          </p:nvSpPr>
          <p:spPr bwMode="auto">
            <a:xfrm>
              <a:off x="6418262" y="1371854"/>
              <a:ext cx="2444750" cy="4368187"/>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4347" name="Rektangel 150"/>
            <p:cNvSpPr>
              <a:spLocks noChangeArrowheads="1"/>
            </p:cNvSpPr>
            <p:nvPr/>
          </p:nvSpPr>
          <p:spPr bwMode="auto">
            <a:xfrm>
              <a:off x="6472237" y="1676887"/>
              <a:ext cx="2343150" cy="255427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rPr>
                <a:t>在这样的老化更新机制下，</a:t>
              </a:r>
              <a:r>
                <a:rPr kumimoji="0" lang="en-US" altLang="zh-CN" sz="16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600" b="0" i="0" u="none" strike="noStrike" kern="1200" cap="none" spc="0" normalizeH="0" baseline="0" noProof="0" dirty="0">
                  <a:ln>
                    <a:noFill/>
                  </a:ln>
                  <a:solidFill>
                    <a:schemeClr val="tx1"/>
                  </a:solidFill>
                  <a:effectLst/>
                  <a:uLnTx/>
                  <a:uFillTx/>
                  <a:latin typeface="+mn-ea"/>
                  <a:ea typeface="+mn-ea"/>
                  <a:cs typeface="+mn-cs"/>
                </a:rPr>
                <a:t>地址的实际老化时间并不是精确的，而是一个范围：</a:t>
              </a:r>
              <a:r>
                <a:rPr kumimoji="0" lang="en-US" altLang="zh-CN" sz="1600" b="0" i="0" u="none" strike="noStrike" kern="1200" cap="none" spc="0" normalizeH="0" baseline="0" noProof="0" dirty="0">
                  <a:ln>
                    <a:noFill/>
                  </a:ln>
                  <a:solidFill>
                    <a:schemeClr val="tx1"/>
                  </a:solidFill>
                  <a:effectLst/>
                  <a:uLnTx/>
                  <a:uFillTx/>
                  <a:latin typeface="+mn-ea"/>
                  <a:ea typeface="+mn-ea"/>
                  <a:cs typeface="+mn-cs"/>
                </a:rPr>
                <a:t>1</a:t>
              </a:r>
              <a:r>
                <a:rPr kumimoji="0" lang="zh-CN" altLang="en-US" sz="16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600" b="0" i="0" u="none" strike="noStrike" kern="1200" cap="none" spc="0" normalizeH="0" baseline="0" noProof="0" dirty="0">
                  <a:ln>
                    <a:noFill/>
                  </a:ln>
                  <a:solidFill>
                    <a:schemeClr val="tx1"/>
                  </a:solidFill>
                  <a:effectLst/>
                  <a:uLnTx/>
                  <a:uFillTx/>
                  <a:latin typeface="+mn-ea"/>
                  <a:ea typeface="+mn-ea"/>
                  <a:cs typeface="+mn-cs"/>
                </a:rPr>
                <a:t>2</a:t>
              </a:r>
              <a:r>
                <a:rPr kumimoji="0" lang="zh-CN" altLang="en-US" sz="1600" b="0" i="0" u="none" strike="noStrike" kern="1200" cap="none" spc="0" normalizeH="0" baseline="0" noProof="0" dirty="0">
                  <a:ln>
                    <a:noFill/>
                  </a:ln>
                  <a:solidFill>
                    <a:schemeClr val="tx1"/>
                  </a:solidFill>
                  <a:effectLst/>
                  <a:uLnTx/>
                  <a:uFillTx/>
                  <a:latin typeface="+mn-ea"/>
                  <a:ea typeface="+mn-ea"/>
                  <a:cs typeface="+mn-cs"/>
                </a:rPr>
                <a:t>倍的老化定时器时间。</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rPr>
                <a:t>（这个要注意，设备的配置指南好像没有说明这点，有可能造成用户误解。）</a:t>
              </a:r>
              <a:endParaRPr kumimoji="0" lang="zh-CN" altLang="en-US" sz="1600" b="0" i="0" u="none" strike="noStrike" kern="1200" cap="none" spc="0" normalizeH="0" baseline="0" noProof="0" dirty="0">
                <a:ln>
                  <a:noFill/>
                </a:ln>
                <a:solidFill>
                  <a:schemeClr val="tx1"/>
                </a:solidFill>
                <a:effectLst/>
                <a:uLnTx/>
                <a:uFillTx/>
                <a:latin typeface="+mn-ea"/>
                <a:ea typeface="+mn-ea"/>
                <a:cs typeface="+mn-cs"/>
              </a:endParaRPr>
            </a:p>
          </p:txBody>
        </p:sp>
        <p:grpSp>
          <p:nvGrpSpPr>
            <p:cNvPr id="16399" name="Gruppe 392"/>
            <p:cNvGrpSpPr/>
            <p:nvPr/>
          </p:nvGrpSpPr>
          <p:grpSpPr>
            <a:xfrm>
              <a:off x="3786188" y="511543"/>
              <a:ext cx="2447925" cy="603666"/>
              <a:chOff x="3390900" y="1257296"/>
              <a:chExt cx="2577193" cy="726505"/>
            </a:xfrm>
          </p:grpSpPr>
          <p:sp>
            <p:nvSpPr>
              <p:cNvPr id="24" name="Rektangel 25"/>
              <p:cNvSpPr>
                <a:spLocks noChangeArrowheads="1"/>
              </p:cNvSpPr>
              <p:nvPr/>
            </p:nvSpPr>
            <p:spPr bwMode="auto">
              <a:xfrm>
                <a:off x="3390900" y="1257296"/>
                <a:ext cx="2573850" cy="727079"/>
              </a:xfrm>
              <a:prstGeom prst="rect">
                <a:avLst/>
              </a:prstGeom>
              <a:solidFill>
                <a:srgbClr val="FFFFFF"/>
              </a:solidFill>
              <a:ln w="3175">
                <a:solidFill>
                  <a:srgbClr val="BFBFBF"/>
                </a:solidFill>
                <a:miter lim="800000"/>
              </a:ln>
              <a:effectLst>
                <a:outerShdw blurRad="63500" dist="38100" dir="2700000" algn="tl" rotWithShape="0">
                  <a:srgbClr val="000000">
                    <a:alpha val="39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7" name="Rektangel 25"/>
              <p:cNvSpPr/>
              <p:nvPr/>
            </p:nvSpPr>
            <p:spPr bwMode="auto">
              <a:xfrm>
                <a:off x="3394243" y="1257296"/>
                <a:ext cx="2573850" cy="147911"/>
              </a:xfrm>
              <a:prstGeom prst="rect">
                <a:avLst/>
              </a:prstGeom>
              <a:gradFill flip="none" rotWithShape="1">
                <a:gsLst>
                  <a:gs pos="0">
                    <a:srgbClr val="74F4FF"/>
                  </a:gs>
                  <a:gs pos="100000">
                    <a:srgbClr val="208ECD"/>
                  </a:gs>
                </a:gsLst>
                <a:lin ang="16200000" scaled="1"/>
                <a:tileRect/>
              </a:gradFill>
              <a:ln w="9525" cap="flat" cmpd="sng" algn="ctr">
                <a:solidFill>
                  <a:srgbClr val="208ECD"/>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grpSp>
        <p:sp>
          <p:nvSpPr>
            <p:cNvPr id="28" name="Rektangel 150"/>
            <p:cNvSpPr>
              <a:spLocks noChangeArrowheads="1"/>
            </p:cNvSpPr>
            <p:nvPr/>
          </p:nvSpPr>
          <p:spPr bwMode="auto">
            <a:xfrm>
              <a:off x="4230688" y="701078"/>
              <a:ext cx="1538288" cy="307994"/>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rPr>
                <a:t>MAC</a:t>
              </a:r>
              <a:r>
                <a:rPr kumimoji="0" lang="zh-CN" alt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rPr>
                <a:t>老化机制</a:t>
              </a:r>
              <a:endParaRPr kumimoji="0" 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p:txBody>
        </p:sp>
        <p:cxnSp>
          <p:nvCxnSpPr>
            <p:cNvPr id="33" name="直接箭头连接符 32"/>
            <p:cNvCxnSpPr/>
            <p:nvPr/>
          </p:nvCxnSpPr>
          <p:spPr>
            <a:xfrm>
              <a:off x="1657351" y="3810635"/>
              <a:ext cx="1897062" cy="14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p:nvPr/>
          </p:nvCxnSpPr>
          <p:spPr>
            <a:xfrm>
              <a:off x="4230688" y="5418720"/>
              <a:ext cx="1897063" cy="14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6" name="标题 5"/>
          <p:cNvSpPr txBox="1"/>
          <p:nvPr/>
        </p:nvSpPr>
        <p:spPr bwMode="auto">
          <a:xfrm>
            <a:off x="609600" y="1524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rPr>
              <a:t>二层交换基本原理</a:t>
            </a:r>
            <a:endParaRPr kumimoji="0" lang="zh-CN" altLang="en-US" sz="2400" b="0" i="0" u="none" strike="noStrike" kern="0" cap="none" spc="0" normalizeH="0" baseline="0" noProof="0" dirty="0" smtClean="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16388" name="Picture 5" descr="C:\Documents and Settings\Administrator\My Documents\Tencent Files\517623394\FileRecv\锐捷ppt元素修改11.01.18\小红条.png"/>
          <p:cNvPicPr>
            <a:picLocks noChangeAspect="1"/>
          </p:cNvPicPr>
          <p:nvPr/>
        </p:nvPicPr>
        <p:blipFill>
          <a:blip r:embed="rId1"/>
          <a:stretch>
            <a:fillRect/>
          </a:stretch>
        </p:blipFill>
        <p:spPr>
          <a:xfrm>
            <a:off x="381000" y="207963"/>
            <a:ext cx="125413" cy="401637"/>
          </a:xfrm>
          <a:prstGeom prst="rect">
            <a:avLst/>
          </a:prstGeom>
          <a:noFill/>
          <a:ln w="9525">
            <a:noFill/>
          </a:ln>
        </p:spPr>
      </p:pic>
      <p:sp>
        <p:nvSpPr>
          <p:cNvPr id="16389" name="Rectangle 6"/>
          <p:cNvSpPr/>
          <p:nvPr/>
        </p:nvSpPr>
        <p:spPr>
          <a:xfrm>
            <a:off x="0" y="52388"/>
            <a:ext cx="0" cy="352425"/>
          </a:xfrm>
          <a:prstGeom prst="rect">
            <a:avLst/>
          </a:prstGeom>
          <a:solidFill>
            <a:srgbClr val="F1FEDD"/>
          </a:solidFill>
          <a:ln w="9525">
            <a:noFill/>
          </a:ln>
        </p:spPr>
        <p:txBody>
          <a:bodyPr wrap="none" lIns="0" tIns="0" rIns="0" bIns="76176"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12717</Words>
  <Application>WPS 演示</Application>
  <PresentationFormat>全屏显示(4:3)</PresentationFormat>
  <Paragraphs>749</Paragraphs>
  <Slides>39</Slides>
  <Notes>12</Notes>
  <HiddenSlides>0</HiddenSlides>
  <MMClips>0</MMClips>
  <ScaleCrop>false</ScaleCrop>
  <HeadingPairs>
    <vt:vector size="8" baseType="variant">
      <vt:variant>
        <vt:lpstr>已用的字体</vt:lpstr>
      </vt:variant>
      <vt:variant>
        <vt:i4>16</vt:i4>
      </vt:variant>
      <vt:variant>
        <vt:lpstr>主题</vt:lpstr>
      </vt:variant>
      <vt:variant>
        <vt:i4>4</vt:i4>
      </vt:variant>
      <vt:variant>
        <vt:lpstr>嵌入 OLE 服务器</vt:lpstr>
      </vt:variant>
      <vt:variant>
        <vt:i4>9</vt:i4>
      </vt:variant>
      <vt:variant>
        <vt:lpstr>幻灯片标题</vt:lpstr>
      </vt:variant>
      <vt:variant>
        <vt:i4>39</vt:i4>
      </vt:variant>
    </vt:vector>
  </HeadingPairs>
  <TitlesOfParts>
    <vt:vector size="68" baseType="lpstr">
      <vt:lpstr>Arial</vt:lpstr>
      <vt:lpstr>宋体</vt:lpstr>
      <vt:lpstr>Wingdings</vt:lpstr>
      <vt:lpstr>微软雅黑</vt:lpstr>
      <vt:lpstr>华文细黑</vt:lpstr>
      <vt:lpstr>黑体</vt:lpstr>
      <vt:lpstr>Calibri</vt:lpstr>
      <vt:lpstr>FrutigerNext LT Regular</vt:lpstr>
      <vt:lpstr>FrutigerNext LT Medium</vt:lpstr>
      <vt:lpstr>MS PGothic</vt:lpstr>
      <vt:lpstr>Times New Roman</vt:lpstr>
      <vt:lpstr>Times New Roman MT Extra Bold</vt:lpstr>
      <vt:lpstr>Calibri</vt:lpstr>
      <vt:lpstr>Arial Unicode MS</vt:lpstr>
      <vt:lpstr>Arial Narrow</vt:lpstr>
      <vt:lpstr>MT Extra</vt:lpstr>
      <vt:lpstr>自定义设计方案</vt:lpstr>
      <vt:lpstr>1_Default Design</vt:lpstr>
      <vt:lpstr>1_自定义设计方案</vt:lpstr>
      <vt:lpstr>2_Default Design</vt:lpstr>
      <vt:lpstr>FLW3Drawing</vt:lpstr>
      <vt:lpstr>FLW3Drawing</vt:lpstr>
      <vt:lpstr>FLW3Drawing</vt:lpstr>
      <vt:lpstr>FLW3Drawing</vt:lpstr>
      <vt:lpstr>FLW3Drawing</vt:lpstr>
      <vt:lpstr>FLW3Drawing</vt:lpstr>
      <vt:lpstr>FLW3Drawing</vt:lpstr>
      <vt:lpstr>FLW3Drawing</vt:lpstr>
      <vt:lpstr>FLW3Drawing</vt:lpstr>
      <vt:lpstr>PowerPoint 演示文稿</vt:lpstr>
      <vt:lpstr>PowerPoint 演示文稿</vt:lpstr>
      <vt:lpstr>选择二层交换或三层交换</vt:lpstr>
      <vt:lpstr>交换机的工作原理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三层交换引擎</vt:lpstr>
      <vt:lpstr>IP网络规则</vt:lpstr>
      <vt:lpstr>三层交换机选择二层或三层交换</vt:lpstr>
      <vt:lpstr>路由器选路---最长匹配</vt:lpstr>
      <vt:lpstr>交换机选路</vt:lpstr>
      <vt:lpstr>三层交换机转发---精确匹配（流转发）</vt:lpstr>
      <vt:lpstr>三层交换机转发---最长匹配（逐包转发）</vt:lpstr>
      <vt:lpstr>PowerPoint 演示文稿</vt:lpstr>
      <vt:lpstr>路由器选路---最长匹配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mengzr</dc:creator>
  <cp:lastModifiedBy>WPS_1649659266</cp:lastModifiedBy>
  <cp:revision>897</cp:revision>
  <dcterms:created xsi:type="dcterms:W3CDTF">2022-07-28T12:06:00Z</dcterms:created>
  <dcterms:modified xsi:type="dcterms:W3CDTF">2022-07-28T12:13:43Z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7A4DDE9C44C54D73BF5F93BB1BF450C8</vt:lpwstr>
  </property>
  <property fmtid="{D5CDD505-2E9C-101B-9397-08002B2CF9AE}" pid="4" name="KSOProductBuildVer">
    <vt:lpwstr>2052-11.1.0.11372</vt:lpwstr>
  </property>
</Properties>
</file>