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3"/>
    <p:sldMasterId id="2147483665" r:id="rId4"/>
    <p:sldMasterId id="2147483667" r:id="rId5"/>
  </p:sldMasterIdLst>
  <p:notesMasterIdLst>
    <p:notesMasterId r:id="rId7"/>
  </p:notesMasterIdLst>
  <p:handoutMasterIdLst>
    <p:handoutMasterId r:id="rId59"/>
  </p:handoutMasterIdLst>
  <p:sldIdLst>
    <p:sldId id="256" r:id="rId6"/>
    <p:sldId id="594" r:id="rId8"/>
    <p:sldId id="695" r:id="rId9"/>
    <p:sldId id="696" r:id="rId10"/>
    <p:sldId id="697" r:id="rId11"/>
    <p:sldId id="698" r:id="rId12"/>
    <p:sldId id="699" r:id="rId13"/>
    <p:sldId id="746" r:id="rId14"/>
    <p:sldId id="747" r:id="rId15"/>
    <p:sldId id="700" r:id="rId16"/>
    <p:sldId id="702" r:id="rId17"/>
    <p:sldId id="748" r:id="rId18"/>
    <p:sldId id="749" r:id="rId19"/>
    <p:sldId id="751" r:id="rId20"/>
    <p:sldId id="752" r:id="rId21"/>
    <p:sldId id="753" r:id="rId22"/>
    <p:sldId id="794" r:id="rId23"/>
    <p:sldId id="797" r:id="rId24"/>
    <p:sldId id="795" r:id="rId25"/>
    <p:sldId id="796" r:id="rId26"/>
    <p:sldId id="798" r:id="rId27"/>
    <p:sldId id="756" r:id="rId28"/>
    <p:sldId id="802" r:id="rId29"/>
    <p:sldId id="803" r:id="rId30"/>
    <p:sldId id="804" r:id="rId31"/>
    <p:sldId id="805" r:id="rId32"/>
    <p:sldId id="758" r:id="rId33"/>
    <p:sldId id="759" r:id="rId34"/>
    <p:sldId id="760" r:id="rId35"/>
    <p:sldId id="761" r:id="rId36"/>
    <p:sldId id="704" r:id="rId37"/>
    <p:sldId id="874" r:id="rId38"/>
    <p:sldId id="876" r:id="rId39"/>
    <p:sldId id="924" r:id="rId40"/>
    <p:sldId id="925" r:id="rId41"/>
    <p:sldId id="926" r:id="rId42"/>
    <p:sldId id="882" r:id="rId43"/>
    <p:sldId id="927" r:id="rId44"/>
    <p:sldId id="928" r:id="rId45"/>
    <p:sldId id="901" r:id="rId46"/>
    <p:sldId id="935" r:id="rId47"/>
    <p:sldId id="903" r:id="rId48"/>
    <p:sldId id="936" r:id="rId49"/>
    <p:sldId id="905" r:id="rId50"/>
    <p:sldId id="906" r:id="rId51"/>
    <p:sldId id="908" r:id="rId52"/>
    <p:sldId id="909" r:id="rId53"/>
    <p:sldId id="929" r:id="rId54"/>
    <p:sldId id="937" r:id="rId55"/>
    <p:sldId id="933" r:id="rId56"/>
    <p:sldId id="932" r:id="rId57"/>
    <p:sldId id="762" r:id="rId5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9398"/>
    <a:srgbClr val="272F34"/>
    <a:srgbClr val="636262"/>
    <a:srgbClr val="7F7F7F"/>
    <a:srgbClr val="404040"/>
    <a:srgbClr val="E2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5"/>
    <p:restoredTop sz="93186"/>
  </p:normalViewPr>
  <p:slideViewPr>
    <p:cSldViewPr showGuides="1">
      <p:cViewPr>
        <p:scale>
          <a:sx n="70" d="100"/>
          <a:sy n="70" d="100"/>
        </p:scale>
        <p:origin x="-1896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1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F83BDA-9FA1-48A9-8AC1-2FFBCC84602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125171-00D5-4587-B7AE-49DC02B92CF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2707" name="Rectangle 3"/>
          <p:cNvSpPr>
            <a:spLocks noGrp="1" noRot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731" name="Rectangle 3"/>
          <p:cNvSpPr>
            <a:spLocks noGrp="1" noRot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lnSpc>
                <a:spcPct val="9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每层协议报文都有特定的名称，传输层一般叫做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报文或者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段，网络层叫做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包，而数据链路层的协议包一般叫做帧。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数据链路层通过介质在相邻节点间提供数据传输服务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由于存在种类繁多的物理介质，因此在数据链路层定义了不同的数据链路层协议，定义了帧的类型及介质访问方式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在局域网中，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IEEE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组织通过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802.2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802.3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定义了一系列协议，而网络中，则定义了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HDLC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PPP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、帧中继等协议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5" name="Rectangle 3"/>
          <p:cNvSpPr>
            <a:spLocks noGrp="1" noRot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lnSpc>
                <a:spcPct val="90000"/>
              </a:lnSpc>
            </a:pP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lnSpc>
                <a:spcPct val="90000"/>
              </a:lnSpc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网络层提供主机到主机的传输服务，这种服务是由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协议提供的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,ICMP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辅助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工作，提供出错和控制信息，而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协议在以太网中提供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地址和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MAC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地址之间的映射。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各字段解释如下：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：版本号，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，指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协议的版本。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header length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：首部长度，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，单位为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字节，故最大长度为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4*(2^4-1)=60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字节，首部固定部分长度为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字节，可变部分为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0~40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字节。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differentiated services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：服务类型，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，组成如下：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过程字段：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位，设置了数据包的重要性，取值越大数据越重要，取值范围为：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正常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)~ 7(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网络控制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延迟字段：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位，取值：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正常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期特低的延迟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流量字段：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位，取值：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正常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期特高的流量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可靠性字段：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位，取值：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正常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期特高的可靠性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成本字段：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位，取值：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正常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期特最小成本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保留字段：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 ，未使用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total length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：总长度，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16bits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，首部加上数据的长度总和，单位为字节，故数据报最大长度为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2^16-1=65525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字节。另外总长度必须不超过最大传送单元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MTU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identification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：标识，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16bits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，计数器，作为数据报标识。当数据报需要分片时，该标识用来表示同属一个数据报的分片。需要分片时结合以下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flags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fragment offset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一起使用。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flags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：标志，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，记为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D0-D1-D2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，各自意义如下：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表示有后续分片，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表示该数据报为最后一片。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表示不分片，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表示分片。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：保留位，未使用。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fragment offset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：片偏移，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13bits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，单位为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字节，表示分片后的某分片在原分组中的相对位置。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time to live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：生存时间，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，表示数据报在网络中的寿命，单位为跳，经过一个路由表示一跳，该值减 一，到零则丢弃。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protocal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：协议，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，指出使用该包裹的上层协议，如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TCP=6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ICMP=1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UDP=17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等。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header checksum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：首部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不包括数据部分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检验和，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16bits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。这里不采用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CRC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检验码而采用简单的“反码算术求和”计算方法。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source address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：源地址，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32bits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，即源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地址。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destination address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：目的地址，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32bits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，即目的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地址。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options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：可选字段，长度可变，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1~40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字节。用于增加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数据报的控制功能。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，另外还有个填充字段，上图中未显示，该字段用来保证首部的长度为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字节的整数倍。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：用户数据。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页脚占位符 3"/>
          <p:cNvSpPr txBox="1">
            <a:spLocks noGrp="1"/>
          </p:cNvSpPr>
          <p:nvPr>
            <p:ph type="ft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7829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页脚占位符 3"/>
          <p:cNvSpPr txBox="1">
            <a:spLocks noGrp="1"/>
          </p:cNvSpPr>
          <p:nvPr>
            <p:ph type="ft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8853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传输层在发送方和接收方之间提供端到端的传输服务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TCPIP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协议族中，有两个传输层协议，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提供面向连接的、可靠的、有序的、流量控制的传输服务的，和他相对应的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协议，则提供无连接的、不可靠的、无序的、无流量控制的传输服务。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两个协议各有优势，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协议主要用于一次性传输大量的数据的应用，比如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smtp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telnet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都是基于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则用于多次少量数据的传输，尤其是实时性要求比较高的业务，比如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tftp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snmp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dhcp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协议以及视频、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voip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等应用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常见协议对应的知名端口号，其中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端口标识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协议产生的数据，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对应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smtp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pop3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分别对应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110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的数据连接和控制连接的端口号分别是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这些端口就是一个协议的数据区别于其他协议的特征，在后续做安全控制时，经常要通过端口号挑选并控制特定数据的传输。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Ssh  Secure Shell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Hypertext Transfer Protocol over Secure Socket Layer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484" name="页脚占位符 3"/>
          <p:cNvSpPr txBox="1">
            <a:spLocks noGrp="1"/>
          </p:cNvSpPr>
          <p:nvPr>
            <p:ph type="ft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90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可以通过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netstat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命令查看端口号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532" name="页脚占位符 3"/>
          <p:cNvSpPr txBox="1">
            <a:spLocks noGrp="1"/>
          </p:cNvSpPr>
          <p:nvPr>
            <p:ph type="ft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25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在一个网络中，各个厂商的各种网络设备、包括主机、服务器等其他终端之所以能够相互通信，协同工作，是因为所有设备都遵从相同的行为规则，这些行为规则的集合就构成了通信模型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两种主要的通信模型是国际标准化组织（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ISO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）制定的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OSI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参考模型和美国国防部制定的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TCP/IP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协议模型。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OSI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TCPIP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模型最主要的特点就是都使用了分层设计，也就是把网络要完成的功能划分到若干个相互关联和依赖的层中。其中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OSI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模型分为七层，从下而上依次是物理层、数据链路层、网络层、传输层、会话层、表示层、应用层，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TCPIP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模型相对简洁，分为四层，对应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OSI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模型物理层和数据链路层的是网络访问层，然后是网络层和传输层，对应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OSI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模型中会话层、表示层、应用层的是应用层。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之所以能提供两种截然不同的服务，是由于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协议定义了各自的协议报文，其中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报文头部由八个字节组成，而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报文，又叫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段，它的头部则由二十个字节组成。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相对于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报文的优势在于头部小、传输效率高，不需要建立连接就可以直接传输数据，适合承载实时性的应用程序。但由于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没有解决可靠性，基于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的应用程序必须自己来解决可靠性。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个字节的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段协议头部包含了更多的字段，通过这些字段，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协议能够为上层应用提供可靠的、有序的、具备流量控制的能力的传输服务，基于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的应用程序就不用考虑这些问题。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按照从上至下的顺序逐一介绍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TCPIP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协议族的主要协议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应用层协议为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TCPIP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模型之外的应用程序提供网络服务，不同的应用程序需要不同的应用层协议提供支持，例如：发送和接收邮件需要借助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SMTP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pop3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，而传输文件则需要借助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tftp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，访问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www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服务要借助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，而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中的域名又需要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协议进行解析，管理网络设备需要依靠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snmp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协议，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telnet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协议能够帮助远程登录设备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OSI</a:t>
            </a:r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模型只是一个参考模型，一般只是用作开发指南，实际上整个数据通信网络是建立在</a:t>
            </a:r>
            <a:r>
              <a:rPr lang="en-US" altLang="zh-CN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TCPIP</a:t>
            </a:r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协议模型之上的。</a:t>
            </a: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为了表述方便</a:t>
            </a:r>
            <a:r>
              <a:rPr lang="en-US" altLang="zh-CN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把</a:t>
            </a:r>
            <a:r>
              <a:rPr lang="en-US" altLang="zh-CN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TCPIP</a:t>
            </a:r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模型中的网络访问层细分为物理层和数据链路层。</a:t>
            </a: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在</a:t>
            </a:r>
            <a:r>
              <a:rPr lang="en-US" altLang="zh-CN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TCPIP</a:t>
            </a:r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模型中，每一层都定义了一些网络功能，这些功能是由特定的协议实现的。</a:t>
            </a: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功能由协议完成，意味着一个特定的功能总是由某个协议完成的，甚至可能是由多个相互关联的协议配合完成的。在网络中部署配置某个协议，就是要实现一个特定的目的。</a:t>
            </a: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需要的某个功能没有得到正常实现，就要考虑，是不是对应的这个协议出了问题，是没有按照协议规定正常发送、接收数据包呢，还是数据包的格式不正确。我们学习协议，总是先关注这个协议的作用是什么，用在什么地方解决什么问题，协议包如何发送和接收，接收后如何处理，会产生什么结果。正常运作需要什么条件</a:t>
            </a: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buClr>
                <a:srgbClr val="CC0000"/>
              </a:buClr>
            </a:pPr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数据通信是由发送方、中间网络设备、接收方共同完成的。</a:t>
            </a: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>
              <a:buClr>
                <a:srgbClr val="CC0000"/>
              </a:buClr>
            </a:pPr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发送方由上而下逐层产生的数据，最终在物理层变成可以在介质上传输的信号，通过网络设备的传输，接收方接收后有一个由下而上逐层上交数据的过程。</a:t>
            </a: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>
              <a:buClr>
                <a:srgbClr val="CC0000"/>
              </a:buClr>
            </a:pPr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这个过程是在发送方、网络设备、接收方的相同层的相同协议之间发生的，把相同层相同协议之间协议包的交互叫做对等通信。</a:t>
            </a: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>
              <a:buClr>
                <a:srgbClr val="CC0000"/>
              </a:buClr>
            </a:pPr>
            <a:r>
              <a:rPr lang="zh-CN" altLang="en-US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每层产生的协议报文有各自的名称，比如传输层叫做段、网络层叫包，数据链路层叫帧，物理层叫比特</a:t>
            </a: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>
              <a:buClr>
                <a:srgbClr val="CC0000"/>
              </a:buClr>
            </a:pP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>
              <a:buClr>
                <a:srgbClr val="CC0000"/>
              </a:buClr>
            </a:pP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>
              <a:buClr>
                <a:srgbClr val="CC0000"/>
              </a:buClr>
            </a:pP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>
              <a:buClr>
                <a:srgbClr val="CC0000"/>
              </a:buClr>
            </a:pPr>
            <a:endParaRPr lang="en-US" altLang="zh-CN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93788" y="306388"/>
            <a:ext cx="4703762" cy="35274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  <a:ln>
            <a:noFill/>
          </a:ln>
        </p:spPr>
        <p:txBody>
          <a:bodyPr wrap="square" lIns="86478" tIns="43239" rIns="86478" bIns="43239" anchor="t" anchorCtr="0"/>
          <a:p>
            <a:pPr lvl="0" defTabSz="1021080"/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源主机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在发送数据之前，沿协议栈自上而下传递应用程序产生的信息。在传递的过程中，每层的协议都会把上层信息加上本协议的头部，组成一个协议数据单元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—PDU,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把这个加协议头部的动作叫做封装。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defTabSz="102108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这个封装的动作是由上而下逐层进行的，也就是说每一层都会把上层的协议包看成一个数据，加上本协议的头部，然后再交给下一层去处理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defTabSz="102108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93788" y="306388"/>
            <a:ext cx="4703762" cy="35274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  <a:ln>
            <a:noFill/>
          </a:ln>
        </p:spPr>
        <p:txBody>
          <a:bodyPr wrap="square" lIns="86478" tIns="43239" rIns="86478" bIns="43239" anchor="t" anchorCtr="0"/>
          <a:p>
            <a:pPr lvl="0" defTabSz="102108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相对于发送方，接收方对数据的处理有一个相反的过程。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defTabSz="102108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接收方从物理层收到一系列的比特流后，数据链路层按照协议的规则理解为帧，读取数据链路层头部的地址信息和控制信息，如果目标地址是自己能够接收的，就会按照控制信息的规定把头部信息剥离，把剥离后的数据部分传递给网络层，把这个剥离协议头部的过程叫做拆封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defTabSz="102108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对接收方来说，拆封这个动作是由下而上逐层进行的，每层收到下层的数据后，都会读取本协议的头部信息，并把头部信息剥离后交给上层处理。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在协议包的头部，很重要的一个字段就是地址。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在通信模型中，通过地址来表示不同的设备或者同一个设备的不同接口，不同协议有不同的地址，这些地址的表现形式不同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我们可以把时隙和信道理解为物理层的地址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数据链路层中，如果是以太网协议，使用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mac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地址，而帧中继协议使用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DLCI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作为地址，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ATM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VPI/VCI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作为地址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网络层，现在遇到的一般是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IPv4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地址或者是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128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IPv6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传输层，不管是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还是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，都是使用端口号作为地址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主机名或者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是应用层的地址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在发送方由上而下进行封装时，经常要根据一个协议的地址获得另外一个协议对应的地址，否则无法正确封装，导致通信失败。比如我们在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浏览器中输入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www.sina.com.cn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这个域名，但这个地址必须由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协议解析为对应的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地址，才能封装为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包，而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地址又必须由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协议解析为对应的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mac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地址，才能封装为以太网帧。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wins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这些辅助性协议统称为地址解析协议。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页脚占位符 3"/>
          <p:cNvSpPr txBox="1">
            <a:spLocks noGrp="1"/>
          </p:cNvSpPr>
          <p:nvPr>
            <p:ph type="ft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的协议报文。浏览网页这个功能，就是由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浏览器通过应用层的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协议完成的，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协议会把网页内容作为数据部分，加上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头部，组成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协议包，交给传输层处理，传输层的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协议会把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协议包当成一个数据，加上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头部，组成一个叫做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段的协议包，网络层的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协议又会在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段之前加上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头部，组成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包，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包再有数据链路层的以太网协议或者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ppp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HDLC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协议等加上自己的头部，组成一个数据链路层的帧，最后由物理层串行化一个个的比特流。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页脚占位符 3"/>
          <p:cNvSpPr txBox="1">
            <a:spLocks noGrp="1"/>
          </p:cNvSpPr>
          <p:nvPr>
            <p:ph type="ft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6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模型由若干个相互关联的协议组成，这些协议组成了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协议族。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模型的网络访问层包括了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OSI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模型中物理层和数据链路层的全部细节，典型的包括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LAN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中的以太网协议、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WAN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ppp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、帧中继协议等，而网络层则包括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协议和它的两个重要的辅助协议：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ICMP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传输层有两个协议：面向连接的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协议和无连接的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协议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应用层协议比较多，包括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smtp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dns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snmp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等。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idx="5"/>
          </p:nvPr>
        </p:nvSpPr>
        <p:spPr bwMode="auto">
          <a:xfrm>
            <a:off x="1066800" y="3505200"/>
            <a:ext cx="60198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zh-CN" altLang="en-US" noProof="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268413"/>
            <a:ext cx="8281987" cy="489743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457200"/>
            <a:ext cx="5853111" cy="58674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1"/>
          </p:nvPr>
        </p:nvSpPr>
        <p:spPr>
          <a:xfrm>
            <a:off x="6324600" y="457200"/>
            <a:ext cx="2362200" cy="5861050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800" b="1" kern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62000" y="1295400"/>
            <a:ext cx="7874000" cy="4641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295400"/>
            <a:ext cx="7874000" cy="4641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877050" y="6524625"/>
            <a:ext cx="1871663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>
              <a:buNone/>
            </a:pPr>
            <a:r>
              <a:rPr lang="zh-CN" altLang="en-US" dirty="0"/>
              <a:t>第 </a:t>
            </a:r>
            <a:fld id="{9A0DB2DC-4C9A-4742-B13C-FB6460FD3503}" type="slidenum">
              <a:rPr lang="zh-CN" altLang="en-US" dirty="0"/>
            </a:fld>
            <a:r>
              <a:rPr lang="zh-CN" altLang="en-US" dirty="0"/>
              <a:t>页  </a:t>
            </a:r>
            <a:r>
              <a:rPr lang="en-US" altLang="zh-CN" dirty="0"/>
              <a:t>/ </a:t>
            </a:r>
            <a:r>
              <a:rPr lang="zh-CN" altLang="en-US" dirty="0"/>
              <a:t>共 页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-2438400" y="1017588"/>
            <a:ext cx="242093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目录页：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目录整体文字部分可以上下移动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目录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中文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-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微软雅黑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24-28pt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R255 G255 B255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-Arial 24-28pt 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子目录：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中文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-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微软雅黑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24-28pt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-Arial 24-28pt 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R127 G127 B127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1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100" dirty="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03350" y="2662237"/>
            <a:ext cx="6696075" cy="7207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E2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3276600"/>
            <a:ext cx="6697663" cy="576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064000" cy="4897437"/>
          </a:xfrm>
        </p:spPr>
        <p:txBody>
          <a:bodyPr/>
          <a:lstStyle>
            <a:lvl1pPr>
              <a:defRPr sz="1800"/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half" idx="2"/>
          </p:nvPr>
        </p:nvSpPr>
        <p:spPr>
          <a:xfrm>
            <a:off x="4611688" y="1268413"/>
            <a:ext cx="4065587" cy="4897437"/>
          </a:xfrm>
        </p:spPr>
        <p:txBody>
          <a:bodyPr/>
          <a:lstStyle>
            <a:lvl1pPr>
              <a:defRPr sz="1800"/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 bwMode="auto">
          <a:xfrm>
            <a:off x="1371600" y="1676400"/>
            <a:ext cx="7772400" cy="1362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algn="l">
              <a:defRPr sz="4000" b="1" cap="all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all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379730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文本占位符 2"/>
          <p:cNvSpPr>
            <a:spLocks noGrp="1"/>
          </p:cNvSpPr>
          <p:nvPr>
            <p:ph type="body" idx="11"/>
          </p:nvPr>
        </p:nvSpPr>
        <p:spPr>
          <a:xfrm>
            <a:off x="685800" y="444341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40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600200" y="6400800"/>
            <a:ext cx="9144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>
              <a:buNone/>
            </a:pPr>
            <a:r>
              <a:rPr lang="en-US" altLang="zh-CN" dirty="0"/>
              <a:t>Page</a:t>
            </a: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1"/>
          </p:nvPr>
        </p:nvSpPr>
        <p:spPr>
          <a:xfrm>
            <a:off x="4648200" y="1524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内容占位符 3"/>
          <p:cNvSpPr>
            <a:spLocks noGrp="1"/>
          </p:cNvSpPr>
          <p:nvPr>
            <p:ph sz="half" idx="12"/>
          </p:nvPr>
        </p:nvSpPr>
        <p:spPr>
          <a:xfrm>
            <a:off x="4648200" y="2163762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6"/>
          <p:cNvSpPr>
            <a:spLocks noGrp="1"/>
          </p:cNvSpPr>
          <p:nvPr>
            <p:ph type="title"/>
          </p:nvPr>
        </p:nvSpPr>
        <p:spPr bwMode="auto">
          <a:xfrm>
            <a:off x="762000" y="381000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2000" y="1268413"/>
            <a:ext cx="7915275" cy="489743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48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75050" y="457200"/>
            <a:ext cx="5035550" cy="6019800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008313" cy="502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4724400"/>
            <a:ext cx="5562600" cy="533400"/>
          </a:xfrm>
        </p:spPr>
        <p:txBody>
          <a:bodyPr/>
          <a:lstStyle>
            <a:lvl1pPr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46712" cy="38862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7" Type="http://schemas.openxmlformats.org/officeDocument/2006/relationships/theme" Target="../theme/theme2.xml"/><Relationship Id="rId16" Type="http://schemas.openxmlformats.org/officeDocument/2006/relationships/image" Target="../media/image2.png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-2514600" y="2209800"/>
            <a:ext cx="2420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封底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请填写您的相关信息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中文字体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黑体 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Arial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字号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:10-11pt  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 R127 G127 B127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7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/>
        </p:nvSpPr>
        <p:spPr bwMode="auto">
          <a:xfrm>
            <a:off x="1066800" y="3505200"/>
            <a:ext cx="60198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0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7874000" cy="4641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1600200" y="6400800"/>
            <a:ext cx="9144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000" b="1">
                <a:solidFill>
                  <a:srgbClr val="8B9398"/>
                </a:solidFill>
              </a:defRPr>
            </a:lvl1pPr>
          </a:lstStyle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000" b="1" dirty="0">
                <a:solidFill>
                  <a:srgbClr val="8B9398"/>
                </a:solidFill>
                <a:latin typeface="Arial" panose="020B0604020202020204" pitchFamily="34" charset="0"/>
              </a:rPr>
            </a:fld>
            <a:endParaRPr lang="zh-CN" altLang="en-US" sz="1000" b="1" dirty="0">
              <a:solidFill>
                <a:srgbClr val="8B9398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-1981200" y="484188"/>
            <a:ext cx="188753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内页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标题前红色竖条可自由移动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标题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(1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级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) : 22-24pt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Next LT Regular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标题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(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2-5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级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) :20-22pt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正文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12-18pt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R89 G89 B89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中文字体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微软雅黑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英文字体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Next LT Regular"/>
                <a:ea typeface="华文细黑" panose="02010600040101010101" pitchFamily="2" charset="-122"/>
                <a:cs typeface="+mn-cs"/>
              </a:rPr>
              <a:t>Arial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3" name="标题占位符 6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4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5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■"/>
        <a:defRPr sz="3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□"/>
        <a:defRPr sz="16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▫"/>
        <a:defRPr sz="1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占位符 2"/>
          <p:cNvSpPr>
            <a:spLocks noGrp="1"/>
          </p:cNvSpPr>
          <p:nvPr>
            <p:ph type="body" idx="1"/>
          </p:nvPr>
        </p:nvSpPr>
        <p:spPr>
          <a:xfrm>
            <a:off x="457200" y="2590800"/>
            <a:ext cx="7086600" cy="3535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002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fld id="{9A0DB2DC-4C9A-4742-B13C-FB6460FD3503}" type="slidenum">
              <a:rPr lang="zh-CN" altLang="en-US" sz="110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100" dirty="0">
              <a:solidFill>
                <a:srgbClr val="89898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2"/>
          <p:cNvSpPr>
            <a:spLocks noChangeArrowheads="1"/>
          </p:cNvSpPr>
          <p:nvPr/>
        </p:nvSpPr>
        <p:spPr bwMode="auto">
          <a:xfrm>
            <a:off x="-2438400" y="865188"/>
            <a:ext cx="242093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封面：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封面图片可以更换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主副标题右对齐，行距不可变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中文主标题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微软雅黑 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32-35pt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R226 G0 B0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      中文副标题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微软雅黑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18-22pt 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颜色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: R64 G64 B64</a:t>
            </a: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9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20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2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配色参考方案：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建议同一页面内不超过三种颜色，以下是</a:t>
            </a: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组配色方案，同一页面内只选择一组使用。（仅供参考）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en-US" altLang="zh-CN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802005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10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275013"/>
            <a:ext cx="1162050" cy="35829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6.png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1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4"/>
          <p:cNvSpPr txBox="1"/>
          <p:nvPr/>
        </p:nvSpPr>
        <p:spPr>
          <a:xfrm>
            <a:off x="1600200" y="1981200"/>
            <a:ext cx="5667375" cy="1000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cene3d>
              <a:camera prst="orthographicFront"/>
              <a:lightRig rig="threePt" dir="t"/>
            </a:scene3d>
          </a:bodyPr>
          <a:p>
            <a:pPr algn="r">
              <a:buNone/>
            </a:pPr>
            <a:r>
              <a:rPr lang="zh-CN" alt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新员工以太网及</a:t>
            </a:r>
            <a:r>
              <a:rPr lang="en-US" altLang="zh-CN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en-US" altLang="zh-CN" sz="3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None/>
            </a:pPr>
            <a:r>
              <a:rPr lang="en-US" altLang="zh-CN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Part6</a:t>
            </a:r>
            <a:r>
              <a:rPr lang="zh-CN" alt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en-US" altLang="zh-CN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741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958850"/>
            <a:ext cx="8245475" cy="3887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网络模型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—8.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举例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7412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/>
          <p:nvPr/>
        </p:nvSpPr>
        <p:spPr>
          <a:xfrm>
            <a:off x="2514600" y="19526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35" name="Rectangle 4"/>
          <p:cNvSpPr/>
          <p:nvPr/>
        </p:nvSpPr>
        <p:spPr>
          <a:xfrm>
            <a:off x="1331913" y="1268413"/>
            <a:ext cx="6350000" cy="1173162"/>
          </a:xfrm>
          <a:prstGeom prst="rect">
            <a:avLst/>
          </a:prstGeom>
          <a:solidFill>
            <a:srgbClr val="CED3D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6" name="Rectangle 7"/>
          <p:cNvSpPr/>
          <p:nvPr/>
        </p:nvSpPr>
        <p:spPr>
          <a:xfrm>
            <a:off x="1331913" y="2576513"/>
            <a:ext cx="6350000" cy="708025"/>
          </a:xfrm>
          <a:prstGeom prst="rect">
            <a:avLst/>
          </a:prstGeom>
          <a:solidFill>
            <a:srgbClr val="CED3D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传输层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7" name="Rectangle 8"/>
          <p:cNvSpPr/>
          <p:nvPr/>
        </p:nvSpPr>
        <p:spPr>
          <a:xfrm>
            <a:off x="1331913" y="3448050"/>
            <a:ext cx="6350000" cy="1363663"/>
          </a:xfrm>
          <a:prstGeom prst="rect">
            <a:avLst/>
          </a:prstGeom>
          <a:solidFill>
            <a:srgbClr val="CED3D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网络层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8" name="Rectangle 9"/>
          <p:cNvSpPr/>
          <p:nvPr/>
        </p:nvSpPr>
        <p:spPr>
          <a:xfrm>
            <a:off x="1331913" y="4975225"/>
            <a:ext cx="6350000" cy="271463"/>
          </a:xfrm>
          <a:prstGeom prst="rect">
            <a:avLst/>
          </a:prstGeom>
          <a:solidFill>
            <a:srgbClr val="CED3D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数据链路层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9" name="Rectangle 10"/>
          <p:cNvSpPr/>
          <p:nvPr/>
        </p:nvSpPr>
        <p:spPr>
          <a:xfrm>
            <a:off x="1331913" y="5410200"/>
            <a:ext cx="6350000" cy="273050"/>
          </a:xfrm>
          <a:prstGeom prst="rect">
            <a:avLst/>
          </a:prstGeom>
          <a:solidFill>
            <a:srgbClr val="CED3D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物理层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40" name="Rectangle 11"/>
          <p:cNvSpPr/>
          <p:nvPr/>
        </p:nvSpPr>
        <p:spPr>
          <a:xfrm>
            <a:off x="2544763" y="3611563"/>
            <a:ext cx="5021262" cy="1036637"/>
          </a:xfrm>
          <a:prstGeom prst="rect">
            <a:avLst/>
          </a:prstGeom>
          <a:solidFill>
            <a:srgbClr val="EBEDF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1" name="Rectangle 12"/>
          <p:cNvSpPr/>
          <p:nvPr/>
        </p:nvSpPr>
        <p:spPr>
          <a:xfrm>
            <a:off x="2601913" y="3721100"/>
            <a:ext cx="577850" cy="217488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ICMP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2" name="Rectangle 13"/>
          <p:cNvSpPr/>
          <p:nvPr/>
        </p:nvSpPr>
        <p:spPr>
          <a:xfrm>
            <a:off x="3236913" y="3721100"/>
            <a:ext cx="577850" cy="217488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IGMP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3" name="Rectangle 14"/>
          <p:cNvSpPr/>
          <p:nvPr/>
        </p:nvSpPr>
        <p:spPr>
          <a:xfrm>
            <a:off x="6296025" y="4321175"/>
            <a:ext cx="577850" cy="217488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RARP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4" name="Rectangle 15"/>
          <p:cNvSpPr/>
          <p:nvPr/>
        </p:nvSpPr>
        <p:spPr>
          <a:xfrm>
            <a:off x="6931025" y="4321175"/>
            <a:ext cx="577850" cy="217488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ARP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5" name="Rectangle 16"/>
          <p:cNvSpPr/>
          <p:nvPr/>
        </p:nvSpPr>
        <p:spPr>
          <a:xfrm>
            <a:off x="5776913" y="2740025"/>
            <a:ext cx="1789112" cy="436563"/>
          </a:xfrm>
          <a:prstGeom prst="rect">
            <a:avLst/>
          </a:prstGeom>
          <a:solidFill>
            <a:srgbClr val="EBEDF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6" name="Rectangle 17"/>
          <p:cNvSpPr/>
          <p:nvPr/>
        </p:nvSpPr>
        <p:spPr>
          <a:xfrm>
            <a:off x="3814763" y="2740025"/>
            <a:ext cx="1789112" cy="436563"/>
          </a:xfrm>
          <a:prstGeom prst="rect">
            <a:avLst/>
          </a:prstGeom>
          <a:solidFill>
            <a:srgbClr val="EBEDF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7" name="Rectangle 18"/>
          <p:cNvSpPr/>
          <p:nvPr/>
        </p:nvSpPr>
        <p:spPr>
          <a:xfrm>
            <a:off x="2544763" y="1377950"/>
            <a:ext cx="5021262" cy="925513"/>
          </a:xfrm>
          <a:prstGeom prst="rect">
            <a:avLst/>
          </a:prstGeom>
          <a:solidFill>
            <a:srgbClr val="EBEDF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各种应用程序层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8" name="Rectangle 19"/>
          <p:cNvSpPr/>
          <p:nvPr/>
        </p:nvSpPr>
        <p:spPr>
          <a:xfrm>
            <a:off x="2659063" y="1595438"/>
            <a:ext cx="577850" cy="654050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9" name="Rectangle 20"/>
          <p:cNvSpPr/>
          <p:nvPr/>
        </p:nvSpPr>
        <p:spPr>
          <a:xfrm>
            <a:off x="3352800" y="1595438"/>
            <a:ext cx="576263" cy="654050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0" name="Rectangle 21"/>
          <p:cNvSpPr/>
          <p:nvPr/>
        </p:nvSpPr>
        <p:spPr>
          <a:xfrm>
            <a:off x="4044950" y="1595438"/>
            <a:ext cx="577850" cy="654050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1" name="Rectangle 22"/>
          <p:cNvSpPr/>
          <p:nvPr/>
        </p:nvSpPr>
        <p:spPr>
          <a:xfrm>
            <a:off x="4737100" y="1595438"/>
            <a:ext cx="577850" cy="654050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2" name="Rectangle 23"/>
          <p:cNvSpPr/>
          <p:nvPr/>
        </p:nvSpPr>
        <p:spPr>
          <a:xfrm>
            <a:off x="5430838" y="1595438"/>
            <a:ext cx="576262" cy="654050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SNMP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3" name="Rectangle 24"/>
          <p:cNvSpPr/>
          <p:nvPr/>
        </p:nvSpPr>
        <p:spPr>
          <a:xfrm>
            <a:off x="6122988" y="1622425"/>
            <a:ext cx="577850" cy="654050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NFS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4" name="Rectangle 25"/>
          <p:cNvSpPr/>
          <p:nvPr/>
        </p:nvSpPr>
        <p:spPr>
          <a:xfrm>
            <a:off x="6931025" y="1595438"/>
            <a:ext cx="577850" cy="654050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5" name="Rectangle 26"/>
          <p:cNvSpPr/>
          <p:nvPr/>
        </p:nvSpPr>
        <p:spPr>
          <a:xfrm>
            <a:off x="3063875" y="5083175"/>
            <a:ext cx="3867150" cy="546100"/>
          </a:xfrm>
          <a:prstGeom prst="rect">
            <a:avLst/>
          </a:prstGeom>
          <a:solidFill>
            <a:srgbClr val="EBEDF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由底层网络定义的协议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6" name="Rectangle 27"/>
          <p:cNvSpPr/>
          <p:nvPr/>
        </p:nvSpPr>
        <p:spPr>
          <a:xfrm>
            <a:off x="3121025" y="5356225"/>
            <a:ext cx="3752850" cy="217488"/>
          </a:xfrm>
          <a:prstGeom prst="rect">
            <a:avLst/>
          </a:prstGeom>
          <a:solidFill>
            <a:srgbClr val="A4001B">
              <a:alpha val="89803"/>
            </a:srgbClr>
          </a:solidFill>
          <a:ln w="9525" cap="flat" cmpd="sng">
            <a:solidFill>
              <a:srgbClr val="CED3DE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Ethernet,Token-Ring,FDDI,X.25,Wirless,ATM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TCP/IP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协议族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—1.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简介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8458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59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348038" y="1295400"/>
            <a:ext cx="5795963" cy="4284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为数据传输提供物理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通道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比特传输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位同步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网络拓扑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定义接口、线缆标准、传输速率、传输距离等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物理层介质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□"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同轴电缆、双绞线、光纤、无线等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局域网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□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10Base-T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100Base-T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广域网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□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RS-232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V.24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V.35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6"/>
          <p:cNvSpPr/>
          <p:nvPr/>
        </p:nvSpPr>
        <p:spPr>
          <a:xfrm>
            <a:off x="611188" y="1835150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应用层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19460" name="Rectangle 7"/>
          <p:cNvSpPr/>
          <p:nvPr/>
        </p:nvSpPr>
        <p:spPr>
          <a:xfrm>
            <a:off x="611188" y="2482850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传输层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19461" name="Rectangle 8"/>
          <p:cNvSpPr/>
          <p:nvPr/>
        </p:nvSpPr>
        <p:spPr>
          <a:xfrm>
            <a:off x="611188" y="3119438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网络层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19462" name="Rectangle 9"/>
          <p:cNvSpPr/>
          <p:nvPr/>
        </p:nvSpPr>
        <p:spPr>
          <a:xfrm>
            <a:off x="611188" y="3767138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数据链路层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19463" name="Rectangle 10"/>
          <p:cNvSpPr/>
          <p:nvPr/>
        </p:nvSpPr>
        <p:spPr>
          <a:xfrm>
            <a:off x="611188" y="4356100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物理层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19464" name="Rectangle 12"/>
          <p:cNvSpPr/>
          <p:nvPr/>
        </p:nvSpPr>
        <p:spPr>
          <a:xfrm>
            <a:off x="3348038" y="1295400"/>
            <a:ext cx="5795962" cy="42846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465" name="Line 14"/>
          <p:cNvSpPr/>
          <p:nvPr/>
        </p:nvSpPr>
        <p:spPr>
          <a:xfrm flipH="1">
            <a:off x="2771775" y="1295400"/>
            <a:ext cx="576263" cy="3119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6" name="Line 14"/>
          <p:cNvSpPr/>
          <p:nvPr/>
        </p:nvSpPr>
        <p:spPr>
          <a:xfrm flipH="1" flipV="1">
            <a:off x="2771775" y="4995863"/>
            <a:ext cx="649288" cy="584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物理层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9468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9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419475" y="1376363"/>
            <a:ext cx="5111750" cy="4164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在相邻节点间提供数据传输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帧、物理寻址、流量，差错，接入控制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局域网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□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IEEE802.2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LLC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子层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□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IEEE802.3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以太网标准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广域网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□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HDLC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□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PPP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□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Frame Relay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["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Rectangle 6"/>
          <p:cNvSpPr/>
          <p:nvPr/>
        </p:nvSpPr>
        <p:spPr>
          <a:xfrm>
            <a:off x="611188" y="2636838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应用层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20484" name="Rectangle 7"/>
          <p:cNvSpPr/>
          <p:nvPr/>
        </p:nvSpPr>
        <p:spPr>
          <a:xfrm>
            <a:off x="611188" y="3284538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传输层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20485" name="Rectangle 8"/>
          <p:cNvSpPr/>
          <p:nvPr/>
        </p:nvSpPr>
        <p:spPr>
          <a:xfrm>
            <a:off x="611188" y="3921125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网络层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20486" name="Rectangle 9"/>
          <p:cNvSpPr/>
          <p:nvPr/>
        </p:nvSpPr>
        <p:spPr>
          <a:xfrm>
            <a:off x="611188" y="4568825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数据链路层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20487" name="Rectangle 10"/>
          <p:cNvSpPr/>
          <p:nvPr/>
        </p:nvSpPr>
        <p:spPr>
          <a:xfrm>
            <a:off x="611188" y="5216525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物理层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20488" name="Rectangle 12"/>
          <p:cNvSpPr/>
          <p:nvPr/>
        </p:nvSpPr>
        <p:spPr>
          <a:xfrm>
            <a:off x="3419475" y="1376363"/>
            <a:ext cx="5113338" cy="41640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89" name="Line 14"/>
          <p:cNvSpPr/>
          <p:nvPr/>
        </p:nvSpPr>
        <p:spPr>
          <a:xfrm flipH="1">
            <a:off x="2771775" y="1412875"/>
            <a:ext cx="647700" cy="3095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0" name="Line 15"/>
          <p:cNvSpPr/>
          <p:nvPr/>
        </p:nvSpPr>
        <p:spPr>
          <a:xfrm>
            <a:off x="2771775" y="5229225"/>
            <a:ext cx="647700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数据链路层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0492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3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2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数据链路层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1507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09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3" y="923925"/>
            <a:ext cx="6465887" cy="2657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0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3" y="3486150"/>
            <a:ext cx="7380287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2530" name="Rectangle 3"/>
          <p:cNvSpPr/>
          <p:nvPr/>
        </p:nvSpPr>
        <p:spPr>
          <a:xfrm>
            <a:off x="539750" y="2003425"/>
            <a:ext cx="2160588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应用层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22531" name="Rectangle 4"/>
          <p:cNvSpPr/>
          <p:nvPr/>
        </p:nvSpPr>
        <p:spPr>
          <a:xfrm>
            <a:off x="539750" y="2651125"/>
            <a:ext cx="2160588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传输层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22532" name="Rectangle 5"/>
          <p:cNvSpPr/>
          <p:nvPr/>
        </p:nvSpPr>
        <p:spPr>
          <a:xfrm>
            <a:off x="539750" y="3298825"/>
            <a:ext cx="2160588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网络层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22533" name="Rectangle 6"/>
          <p:cNvSpPr/>
          <p:nvPr/>
        </p:nvSpPr>
        <p:spPr>
          <a:xfrm>
            <a:off x="539750" y="3948113"/>
            <a:ext cx="2160588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数据链路层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22534" name="Rectangle 7"/>
          <p:cNvSpPr/>
          <p:nvPr/>
        </p:nvSpPr>
        <p:spPr>
          <a:xfrm>
            <a:off x="539750" y="4595813"/>
            <a:ext cx="2160588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物理层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22535" name="Text Box 8"/>
          <p:cNvSpPr txBox="1"/>
          <p:nvPr/>
        </p:nvSpPr>
        <p:spPr>
          <a:xfrm>
            <a:off x="3851275" y="1143000"/>
            <a:ext cx="4989513" cy="3595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提供主机到主机的传输服务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</a:t>
            </a: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</a:t>
            </a:r>
            <a:r>
              <a:rPr lang="zh-CN" altLang="en-US" sz="1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逻辑寻址、路由选择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</a:rPr>
              <a:t>IP</a:t>
            </a:r>
            <a:r>
              <a:rPr lang="zh-CN" altLang="en-US" sz="1800" dirty="0">
                <a:solidFill>
                  <a:schemeClr val="tx1"/>
                </a:solidFill>
              </a:rPr>
              <a:t>协议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›"/>
            </a:pPr>
            <a:r>
              <a:rPr lang="zh-CN" altLang="en-US" sz="1800" dirty="0">
                <a:solidFill>
                  <a:schemeClr val="tx1"/>
                </a:solidFill>
              </a:rPr>
              <a:t>提供主机到主机的传输服务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742950" lvl="1" indent="-28575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</a:rPr>
              <a:t>ICMP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›"/>
            </a:pPr>
            <a:r>
              <a:rPr lang="zh-CN" altLang="en-US" sz="1800" dirty="0">
                <a:solidFill>
                  <a:schemeClr val="tx1"/>
                </a:solidFill>
              </a:rPr>
              <a:t>辅助</a:t>
            </a:r>
            <a:r>
              <a:rPr lang="en-US" altLang="zh-CN" sz="1800" dirty="0">
                <a:solidFill>
                  <a:schemeClr val="tx1"/>
                </a:solidFill>
              </a:rPr>
              <a:t>IP</a:t>
            </a:r>
            <a:r>
              <a:rPr lang="zh-CN" altLang="en-US" sz="1800" dirty="0">
                <a:solidFill>
                  <a:schemeClr val="tx1"/>
                </a:solidFill>
              </a:rPr>
              <a:t>工作，提供出错和控制信息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742950" lvl="1" indent="-28575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</a:rPr>
              <a:t>ARP/RARP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›"/>
            </a:pPr>
            <a:r>
              <a:rPr lang="zh-CN" altLang="en-US" sz="1800" dirty="0">
                <a:solidFill>
                  <a:schemeClr val="tx1"/>
                </a:solidFill>
              </a:rPr>
              <a:t>提供</a:t>
            </a:r>
            <a:r>
              <a:rPr lang="en-US" altLang="zh-CN" sz="1800" dirty="0">
                <a:solidFill>
                  <a:schemeClr val="tx1"/>
                </a:solidFill>
              </a:rPr>
              <a:t>IP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MAC</a:t>
            </a:r>
            <a:r>
              <a:rPr lang="zh-CN" altLang="en-US" sz="1800" dirty="0">
                <a:solidFill>
                  <a:schemeClr val="tx1"/>
                </a:solidFill>
              </a:rPr>
              <a:t>地址之间的映射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22536" name="Line 9"/>
          <p:cNvSpPr/>
          <p:nvPr/>
        </p:nvSpPr>
        <p:spPr>
          <a:xfrm flipV="1">
            <a:off x="2700338" y="1143000"/>
            <a:ext cx="1079500" cy="2155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7" name="Line 10"/>
          <p:cNvSpPr/>
          <p:nvPr/>
        </p:nvSpPr>
        <p:spPr>
          <a:xfrm>
            <a:off x="2700338" y="3946525"/>
            <a:ext cx="1150937" cy="103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253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40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3"/>
          <p:cNvSpPr txBox="1"/>
          <p:nvPr/>
        </p:nvSpPr>
        <p:spPr>
          <a:xfrm>
            <a:off x="652463" y="4800600"/>
            <a:ext cx="8229600" cy="9794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1" indent="-34290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通过协议号标识上层协议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342900" lvl="1" indent="-34290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通过源</a:t>
            </a:r>
            <a:r>
              <a:rPr lang="en-US" altLang="zh-CN" sz="1800" dirty="0">
                <a:solidFill>
                  <a:schemeClr val="tx1"/>
                </a:solidFill>
              </a:rPr>
              <a:t>IP</a:t>
            </a:r>
            <a:r>
              <a:rPr lang="zh-CN" altLang="en-US" sz="1800" dirty="0">
                <a:solidFill>
                  <a:schemeClr val="tx1"/>
                </a:solidFill>
              </a:rPr>
              <a:t>标识发送方主机，通过目标</a:t>
            </a:r>
            <a:r>
              <a:rPr lang="en-US" altLang="zh-CN" sz="1800" dirty="0">
                <a:solidFill>
                  <a:schemeClr val="tx1"/>
                </a:solidFill>
              </a:rPr>
              <a:t> IP</a:t>
            </a:r>
            <a:r>
              <a:rPr lang="zh-CN" altLang="en-US" sz="1800" dirty="0">
                <a:solidFill>
                  <a:schemeClr val="tx1"/>
                </a:solidFill>
              </a:rPr>
              <a:t>标识接收方主机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5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—1.IPV4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报文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3556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558" name="Picture 2" descr="IP head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1066800"/>
            <a:ext cx="7920037" cy="315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4825" y="1049338"/>
            <a:ext cx="57435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的功能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—2.ARP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4580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43125"/>
            <a:ext cx="5114925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6413" y="685800"/>
            <a:ext cx="82581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ARP/RARP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应答报文格式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帧类型：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0x0806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硬件类型：为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表示以太网地址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协议类型：表示要映射的协议地址类型，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0x0800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地址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硬件地址长度：对于以太网来说，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协议地址长度：对于以太网来说，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op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应答为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rarp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rarp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应答为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—2.ARP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5604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62400"/>
            <a:ext cx="7439025" cy="1323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4825" y="973138"/>
            <a:ext cx="57435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的基本原理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—2.ARP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6628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6124575" cy="3895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921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50963"/>
            <a:ext cx="1476375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52463" y="1219200"/>
            <a:ext cx="7745413" cy="6096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R="0" defTabSz="784225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录  </a:t>
            </a:r>
            <a:r>
              <a:rPr kumimoji="0" lang="en-US" altLang="zh-CN" sz="2400" b="1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kumimoji="0" lang="en-US" altLang="zh-CN" sz="24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220" name="Rectangle 5"/>
          <p:cNvSpPr txBox="1"/>
          <p:nvPr/>
        </p:nvSpPr>
        <p:spPr>
          <a:xfrm>
            <a:off x="638175" y="1828800"/>
            <a:ext cx="641985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cs typeface="Arial" panose="020B0604020202020204" pitchFamily="34" charset="0"/>
              </a:rPr>
              <a:t> 网络模型</a:t>
            </a:r>
            <a:endParaRPr lang="en-US" altLang="zh-C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TCP/IP</a:t>
            </a:r>
            <a:r>
              <a:rPr lang="zh-CN" altLang="en-US" dirty="0">
                <a:solidFill>
                  <a:schemeClr val="tx1"/>
                </a:solidFill>
                <a:cs typeface="Arial" panose="020B0604020202020204" pitchFamily="34" charset="0"/>
              </a:rPr>
              <a:t>协议族</a:t>
            </a:r>
            <a:endParaRPr lang="en-US" altLang="zh-C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Arial" panose="020B0604020202020204" pitchFamily="34" charset="0"/>
              </a:rPr>
              <a:t>物理层</a:t>
            </a:r>
            <a:endParaRPr lang="en-US" altLang="zh-C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cs typeface="Arial" panose="020B0604020202020204" pitchFamily="34" charset="0"/>
              </a:rPr>
              <a:t> 数据链路层</a:t>
            </a:r>
            <a:endParaRPr lang="en-US" altLang="zh-C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cs typeface="Arial" panose="020B0604020202020204" pitchFamily="34" charset="0"/>
              </a:rPr>
              <a:t> 网络层</a:t>
            </a:r>
            <a:endParaRPr lang="en-US" altLang="zh-C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Arial" panose="020B0604020202020204" pitchFamily="34" charset="0"/>
              </a:rPr>
              <a:t>传输层</a:t>
            </a:r>
            <a:endParaRPr lang="en-US" altLang="zh-C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94005" lvl="0" indent="-294005" defTabSz="784225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Arial" panose="020B0604020202020204" pitchFamily="34" charset="0"/>
              </a:rPr>
              <a:t>应用层</a:t>
            </a:r>
            <a:endParaRPr lang="en-US" altLang="zh-CN" dirty="0">
              <a:cs typeface="Arial" panose="020B0604020202020204" pitchFamily="34" charset="0"/>
            </a:endParaRPr>
          </a:p>
          <a:p>
            <a:pPr marL="294005" lvl="0" indent="-294005" defTabSz="784225">
              <a:spcBef>
                <a:spcPct val="0"/>
              </a:spcBef>
              <a:buFontTx/>
              <a:buNone/>
            </a:pP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4825" y="973138"/>
            <a:ext cx="8639175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的基本原理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1)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HostA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先查看自己的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表，确认是否存在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对应的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表项，如存在，则将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HostB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IP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对应的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地址封装成帧，发送给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2)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如不存在，则暂存该数据包，然后广播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请求（包含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请求的以太网帧的目标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为广播地址），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请求报文的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sender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HostA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，目的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，目的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填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3)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该网段上所有主机都收到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HostA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请求，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比较自己的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请求中的目标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将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Sender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地址存入自己的人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表中，并以单播方式向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HostA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发送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应答，其中包含了自己的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地址。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4)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HostA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收到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响应之后，将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地址添加到自己的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表中；并将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包用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地址作为目标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封装成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帧发送给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—2.ARP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7652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9900" y="838200"/>
            <a:ext cx="86391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代理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代理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协议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的一个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变种。 对于没有配置缺省网关的计算机要和其他网络中的计算机实现通信，网关收到源计算机的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请求会使用自己的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地址与目标计算机的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地址对源计算机进行应答。代理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就是将一个主机作为对另一个主机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进行应答。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—2.ARP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8676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6334125" cy="4010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9698" name="矩形 2"/>
          <p:cNvSpPr/>
          <p:nvPr/>
        </p:nvSpPr>
        <p:spPr>
          <a:xfrm>
            <a:off x="755650" y="941388"/>
            <a:ext cx="8064500" cy="2935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协议是一种不可靠的协议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辅助</a:t>
            </a: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工作，提供</a:t>
            </a: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数据包传输过程中发生的</a:t>
            </a:r>
            <a:r>
              <a:rPr lang="zh-CN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错误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、失败等信息，以及</a:t>
            </a:r>
            <a:r>
              <a:rPr lang="zh-CN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其它关于IP数据包处理情况的消息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提供网络诊断等功能</a:t>
            </a:r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被</a:t>
            </a: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封装，协议号</a:t>
            </a: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zh-CN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ICMP消息可分为ICMP差错消息和ICMP查询消息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tracert</a:t>
            </a:r>
            <a:r>
              <a:rPr lang="zh-CN" altLang="en-US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都是基于</a:t>
            </a:r>
            <a:r>
              <a:rPr lang="en-US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协议</a:t>
            </a:r>
            <a:r>
              <a:rPr lang="zh-CN" altLang="zh-CN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/>
        </p:nvSpPr>
        <p:spPr>
          <a:xfrm>
            <a:off x="571500" y="1090613"/>
            <a:ext cx="8001000" cy="4676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469900" lvl="0" indent="-469900" eaLnBrk="1" hangingPunct="1"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zh-CN" altLang="zh-CN" sz="3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—3.ICMP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9701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/>
          </p:cNvSpPr>
          <p:nvPr>
            <p:ph type="body" sz="half"/>
          </p:nvPr>
        </p:nvSpPr>
        <p:spPr>
          <a:xfrm>
            <a:off x="609600" y="1066800"/>
            <a:ext cx="7548563" cy="762000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 typeface="Arial" panose="020B0604020202020204" pitchFamily="34" charset="0"/>
              <a:defRPr sz="2800"/>
            </a:lvl1pPr>
            <a:lvl2pPr lvl="1">
              <a:buClrTx/>
              <a:buSzTx/>
              <a:buFont typeface="Arial" panose="020B0604020202020204" pitchFamily="34" charset="0"/>
              <a:defRPr sz="1400"/>
            </a:lvl2pPr>
            <a:lvl3pPr lvl="2">
              <a:buClrTx/>
              <a:buSzTx/>
              <a:buFont typeface="Arial" panose="020B0604020202020204" pitchFamily="34" charset="0"/>
              <a:defRPr sz="1400"/>
            </a:lvl3pPr>
            <a:lvl4pPr lvl="3">
              <a:buClrTx/>
              <a:buSzTx/>
              <a:buFont typeface="Arial" panose="020B0604020202020204" pitchFamily="34" charset="0"/>
              <a:defRPr sz="1200"/>
            </a:lvl4pPr>
            <a:lvl5pPr lvl="4">
              <a:buClrTx/>
              <a:buSzTx/>
              <a:buFont typeface="Arial" panose="020B0604020202020204" pitchFamily="34" charset="0"/>
              <a:defRPr sz="1000"/>
            </a:lvl5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800" dirty="0"/>
              <a:t>ICMP</a:t>
            </a:r>
            <a:r>
              <a:rPr lang="zh-CN" altLang="en-US" sz="1800" dirty="0"/>
              <a:t>本身是网络层的一个协议；但报文不是直接传给链路层，而是要封装成</a:t>
            </a:r>
            <a:r>
              <a:rPr lang="en-US" altLang="zh-CN" sz="1800" dirty="0"/>
              <a:t>IP</a:t>
            </a:r>
            <a:r>
              <a:rPr lang="zh-CN" altLang="en-US" sz="1800" dirty="0"/>
              <a:t>数据报，然后再传给数据链路层。</a:t>
            </a:r>
            <a:endParaRPr lang="zh-CN" altLang="en-US" sz="1800" dirty="0"/>
          </a:p>
        </p:txBody>
      </p:sp>
      <p:pic>
        <p:nvPicPr>
          <p:cNvPr id="10244" name="Picture 8" descr="ICMP封装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5800" y="2209800"/>
            <a:ext cx="7918450" cy="3186113"/>
          </a:xfrm>
          <a:ln/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533400" y="2286000"/>
            <a:ext cx="1555750" cy="2230438"/>
          </a:xfrm>
          <a:prstGeom prst="wedgeRoundRectCallout">
            <a:avLst>
              <a:gd name="adj1" fmla="val 109796"/>
              <a:gd name="adj2" fmla="val 48292"/>
              <a:gd name="adj3" fmla="val 16667"/>
            </a:avLst>
          </a:prstGeom>
          <a:solidFill>
            <a:schemeClr val="bg1"/>
          </a:solidFill>
          <a:ln w="25400" algn="ctr">
            <a:solidFill>
              <a:srgbClr val="272817"/>
            </a:solidFill>
            <a:miter lim="800000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包含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ICMP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报文的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数据报首部的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协议字段为“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—3.ICMP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0726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14400"/>
            <a:ext cx="8148638" cy="14335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ICMP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报文类型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首部和数据段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组成。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为定长的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个字节，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个字节是通用部分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，后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个字节随报文类型的不同有所差异。报文中类型字段和代码字段来决定不同类型。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0512" name="Group 32"/>
          <p:cNvGraphicFramePr>
            <a:graphicFrameLocks noGrp="1"/>
          </p:cNvGraphicFramePr>
          <p:nvPr>
            <p:ph sz="half" idx="1"/>
          </p:nvPr>
        </p:nvGraphicFramePr>
        <p:xfrm>
          <a:off x="1143000" y="3294063"/>
          <a:ext cx="6740525" cy="1706563"/>
        </p:xfrm>
        <a:graphic>
          <a:graphicData uri="http://schemas.openxmlformats.org/drawingml/2006/table">
            <a:tbl>
              <a:tblPr/>
              <a:tblGrid>
                <a:gridCol w="1508125"/>
                <a:gridCol w="1617663"/>
                <a:gridCol w="3614737"/>
              </a:tblGrid>
              <a:tr h="426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32bit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26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1C4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81C4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校验和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36AC6"/>
                    </a:solidFill>
                  </a:tcPr>
                </a:tc>
              </a:tr>
              <a:tr h="426641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首部其余部分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26641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数据部分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1765" name="AutoShape 22"/>
          <p:cNvSpPr/>
          <p:nvPr/>
        </p:nvSpPr>
        <p:spPr>
          <a:xfrm rot="10800000">
            <a:off x="723900" y="4392613"/>
            <a:ext cx="1860550" cy="2317750"/>
          </a:xfrm>
          <a:prstGeom prst="wedgeEllipseCallout">
            <a:avLst>
              <a:gd name="adj1" fmla="val -51042"/>
              <a:gd name="adj2" fmla="val 69560"/>
            </a:avLst>
          </a:prstGeom>
          <a:solidFill>
            <a:srgbClr val="2D2D8A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rot="10800000" anchor="ctr" anchorCtr="0"/>
          <a:p>
            <a:pPr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定义报文类型。如终点不可达，超时，参数问题等。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66" name="AutoShape 23"/>
          <p:cNvSpPr/>
          <p:nvPr/>
        </p:nvSpPr>
        <p:spPr>
          <a:xfrm rot="10800000">
            <a:off x="6664325" y="4383088"/>
            <a:ext cx="2022475" cy="2474912"/>
          </a:xfrm>
          <a:prstGeom prst="wedgeEllipseCallout">
            <a:avLst>
              <a:gd name="adj1" fmla="val 49486"/>
              <a:gd name="adj2" fmla="val 69329"/>
            </a:avLst>
          </a:prstGeom>
          <a:solidFill>
            <a:srgbClr val="2D2D8A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rot="10800000" anchor="ctr" anchorCtr="0"/>
          <a:p>
            <a:pPr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对整个报文校验。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始值为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由目的主机进行。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buNone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67" name="AutoShape 24"/>
          <p:cNvSpPr/>
          <p:nvPr/>
        </p:nvSpPr>
        <p:spPr>
          <a:xfrm rot="10800000">
            <a:off x="3171825" y="4430713"/>
            <a:ext cx="2900363" cy="2138362"/>
          </a:xfrm>
          <a:prstGeom prst="wedgeRoundRectCallout">
            <a:avLst>
              <a:gd name="adj1" fmla="val 24505"/>
              <a:gd name="adj2" fmla="val 76069"/>
              <a:gd name="adj3" fmla="val 16667"/>
            </a:avLst>
          </a:prstGeom>
          <a:solidFill>
            <a:srgbClr val="2D2D8A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rot="10800000" anchor="ctr" anchorCtr="0"/>
          <a:p>
            <a:pPr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指明发送这个特定报文类型的原因。如：目的端不可达的原因可能是网络不可达，主机不可达或端口不可达等多种原因。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68" name="Line 29"/>
          <p:cNvSpPr/>
          <p:nvPr/>
        </p:nvSpPr>
        <p:spPr>
          <a:xfrm>
            <a:off x="425450" y="3267075"/>
            <a:ext cx="639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69" name="Line 30"/>
          <p:cNvSpPr/>
          <p:nvPr/>
        </p:nvSpPr>
        <p:spPr>
          <a:xfrm>
            <a:off x="455613" y="4267200"/>
            <a:ext cx="5953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70" name="Text Box 32"/>
          <p:cNvSpPr txBox="1"/>
          <p:nvPr/>
        </p:nvSpPr>
        <p:spPr>
          <a:xfrm>
            <a:off x="304800" y="3048000"/>
            <a:ext cx="50323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71" name="Text Box 33"/>
          <p:cNvSpPr txBox="1"/>
          <p:nvPr/>
        </p:nvSpPr>
        <p:spPr>
          <a:xfrm>
            <a:off x="334963" y="3292475"/>
            <a:ext cx="4413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72" name="Line 34"/>
          <p:cNvSpPr/>
          <p:nvPr/>
        </p:nvSpPr>
        <p:spPr>
          <a:xfrm>
            <a:off x="911225" y="3322638"/>
            <a:ext cx="15875" cy="944562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3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—3.ICMP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1774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5" grpId="0" animBg="1"/>
      <p:bldP spid="31765" grpId="1" animBg="1"/>
      <p:bldP spid="31766" grpId="0" animBg="1"/>
      <p:bldP spid="31767" grpId="0" animBg="1"/>
      <p:bldP spid="3176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2770" name="Picture 5" descr="ICMP类型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25513" y="2355850"/>
            <a:ext cx="7637462" cy="3765550"/>
          </a:xfrm>
          <a:ln/>
        </p:spPr>
      </p:pic>
      <p:sp>
        <p:nvSpPr>
          <p:cNvPr id="569350" name="AutoShape 6"/>
          <p:cNvSpPr>
            <a:spLocks noChangeArrowheads="1"/>
          </p:cNvSpPr>
          <p:nvPr/>
        </p:nvSpPr>
        <p:spPr bwMode="auto">
          <a:xfrm>
            <a:off x="0" y="1781175"/>
            <a:ext cx="2393950" cy="1168400"/>
          </a:xfrm>
          <a:prstGeom prst="wedgeRectCallout">
            <a:avLst>
              <a:gd name="adj1" fmla="val 54773"/>
              <a:gd name="adj2" fmla="val 8838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差错报文报告路由器在处理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数据报时可能遇到的问题。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9351" name="AutoShape 7"/>
          <p:cNvSpPr>
            <a:spLocks noChangeArrowheads="1"/>
          </p:cNvSpPr>
          <p:nvPr/>
        </p:nvSpPr>
        <p:spPr bwMode="auto">
          <a:xfrm>
            <a:off x="6065838" y="1587500"/>
            <a:ext cx="3078163" cy="1620838"/>
          </a:xfrm>
          <a:prstGeom prst="wedgeRectCallout">
            <a:avLst>
              <a:gd name="adj1" fmla="val -45306"/>
              <a:gd name="adj2" fmla="val 7510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查询报文是成对出现，帮助主机或网络管理员从一个路由器得到特定信息，发现网络上路由器情况。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876425" y="5591175"/>
            <a:ext cx="2606675" cy="1266825"/>
            <a:chOff x="1876927" y="5590675"/>
            <a:chExt cx="2606832" cy="1267325"/>
          </a:xfrm>
        </p:grpSpPr>
        <p:sp>
          <p:nvSpPr>
            <p:cNvPr id="10" name="椭圆 9"/>
            <p:cNvSpPr/>
            <p:nvPr/>
          </p:nvSpPr>
          <p:spPr bwMode="auto">
            <a:xfrm>
              <a:off x="1876927" y="5598616"/>
              <a:ext cx="946207" cy="544727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537552" y="5590675"/>
              <a:ext cx="946207" cy="544728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573882" y="6487967"/>
              <a:ext cx="1108142" cy="3700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控制报文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4" name="直接连接符 13"/>
            <p:cNvCxnSpPr>
              <a:stCxn id="10" idx="4"/>
              <a:endCxn id="12" idx="0"/>
            </p:cNvCxnSpPr>
            <p:nvPr/>
          </p:nvCxnSpPr>
          <p:spPr bwMode="auto">
            <a:xfrm rot="16200000" flipH="1">
              <a:off x="2566680" y="5926694"/>
              <a:ext cx="344624" cy="7779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1" idx="4"/>
              <a:endCxn id="12" idx="0"/>
            </p:cNvCxnSpPr>
            <p:nvPr/>
          </p:nvCxnSpPr>
          <p:spPr bwMode="auto">
            <a:xfrm rot="5400000">
              <a:off x="3393021" y="5870335"/>
              <a:ext cx="352564" cy="8827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8600" y="892175"/>
            <a:ext cx="81486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ICMP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报文类型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ICMP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报文分为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查询报文和差错报文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两类。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—3.ICMP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2776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0" grpId="0" animBg="1"/>
      <p:bldP spid="5693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2577" name="Group 49"/>
          <p:cNvGraphicFramePr>
            <a:graphicFrameLocks noGrp="1"/>
          </p:cNvGraphicFramePr>
          <p:nvPr/>
        </p:nvGraphicFramePr>
        <p:xfrm>
          <a:off x="609600" y="2120900"/>
          <a:ext cx="8470900" cy="4279900"/>
        </p:xfrm>
        <a:graphic>
          <a:graphicData uri="http://schemas.openxmlformats.org/drawingml/2006/table">
            <a:tbl>
              <a:tblPr/>
              <a:tblGrid>
                <a:gridCol w="1960563"/>
                <a:gridCol w="1303337"/>
                <a:gridCol w="5207000"/>
              </a:tblGrid>
              <a:tr h="7009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ICMP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311D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报文种类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类型的值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ICMP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报文的类型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</a:tr>
              <a:tr h="409382"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差错报文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目的端不可达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</a:tr>
              <a:tr h="396192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源站抑制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(Source quench)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</a:tr>
              <a:tr h="396192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改变路由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(Redirect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，或重定向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</a:tr>
              <a:tr h="396192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数据报的时间超时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</a:tr>
              <a:tr h="396192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数据报的参数有问题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</a:tr>
              <a:tr h="396192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查询报文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回送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(Echo)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请求或回答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</a:tr>
              <a:tr h="396192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时间戳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(Timestamp)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请求或回答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</a:tr>
              <a:tr h="396192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17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地址掩码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(Address mask)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请求或回答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</a:tr>
              <a:tr h="396192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路由器询问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(Router solicitation)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或通告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B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F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1025" y="838200"/>
            <a:ext cx="81486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ICMP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报文类型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字段的值与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ICMP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报文的类型的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—3.ICMP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3835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609600" y="676275"/>
            <a:ext cx="7696200" cy="533400"/>
          </a:xfrm>
          <a:ln/>
        </p:spPr>
        <p:txBody>
          <a:bodyPr vert="horz" wrap="square" lIns="91440" tIns="45720" rIns="91440" bIns="45720" anchor="ctr" anchorCtr="0"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黑体" panose="02010609060101010101" pitchFamily="49" charset="-122"/>
              </a:rPr>
              <a:t>测试工具</a:t>
            </a:r>
            <a:r>
              <a:rPr lang="en-US" altLang="zh-CN" sz="2000" dirty="0">
                <a:ea typeface="黑体" panose="02010609060101010101" pitchFamily="49" charset="-122"/>
              </a:rPr>
              <a:t>-Ping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1341438"/>
            <a:ext cx="8137525" cy="4965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■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作用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Arial" panose="020B0604020202020204" pitchFamily="34" charset="0"/>
              <a:buChar char="□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测试源、目标主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机间的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Arial" panose="020B0604020202020204" pitchFamily="34" charset="0"/>
              <a:buChar char="□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显示从发送请求到收到应答的时间，衡量网络性能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■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■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ea"/>
              <a:ea typeface="微软雅黑" panose="020B0503020204020204" pitchFamily="34" charset="-122"/>
            </a:endParaRPr>
          </a:p>
        </p:txBody>
      </p:sp>
      <p:pic>
        <p:nvPicPr>
          <p:cNvPr id="4096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463" y="3716338"/>
            <a:ext cx="7058025" cy="2595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1" name="Text Box 4"/>
          <p:cNvSpPr txBox="1"/>
          <p:nvPr/>
        </p:nvSpPr>
        <p:spPr>
          <a:xfrm>
            <a:off x="1258888" y="2917825"/>
            <a:ext cx="1028700" cy="3841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19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源主机</a:t>
            </a:r>
            <a:endParaRPr lang="zh-CN" altLang="en-US" sz="19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2" name="Text Box 5"/>
          <p:cNvSpPr txBox="1"/>
          <p:nvPr/>
        </p:nvSpPr>
        <p:spPr>
          <a:xfrm>
            <a:off x="6272213" y="2876550"/>
            <a:ext cx="1323975" cy="3841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19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目的主机</a:t>
            </a:r>
            <a:endParaRPr lang="zh-CN" altLang="en-US" sz="19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Line 6"/>
          <p:cNvSpPr/>
          <p:nvPr/>
        </p:nvSpPr>
        <p:spPr>
          <a:xfrm>
            <a:off x="2538413" y="3014663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8" name="Line 7"/>
          <p:cNvSpPr/>
          <p:nvPr/>
        </p:nvSpPr>
        <p:spPr>
          <a:xfrm flipH="1">
            <a:off x="2462213" y="3319463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" name="Text Box 8"/>
          <p:cNvSpPr txBox="1"/>
          <p:nvPr/>
        </p:nvSpPr>
        <p:spPr>
          <a:xfrm>
            <a:off x="2843213" y="2557463"/>
            <a:ext cx="2743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ICMP Echo-request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919413" y="3319463"/>
            <a:ext cx="2743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ICMP Echo-replay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—3.ICMP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4828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827088" y="1208088"/>
            <a:ext cx="8281987" cy="74295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1600" dirty="0"/>
              <a:t>缺省情况下，</a:t>
            </a:r>
            <a:r>
              <a:rPr lang="en-US" altLang="zh-CN" sz="1600" dirty="0"/>
              <a:t>ping</a:t>
            </a:r>
            <a:r>
              <a:rPr lang="zh-CN" altLang="en-US" sz="1600" dirty="0"/>
              <a:t>命令发四、五个小的单播包，要求在</a:t>
            </a:r>
            <a:r>
              <a:rPr lang="en-US" altLang="zh-CN" sz="1600" dirty="0"/>
              <a:t>2s</a:t>
            </a:r>
            <a:r>
              <a:rPr lang="zh-CN" altLang="en-US" sz="1600" dirty="0"/>
              <a:t>内收到应答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可以通过附加参数指定大小、数量进一步测试网络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3584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2055813"/>
            <a:ext cx="6386512" cy="2592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88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4743450"/>
            <a:ext cx="4641850" cy="158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88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75" y="5124450"/>
            <a:ext cx="4752975" cy="120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6" name="Rectangle 2"/>
          <p:cNvSpPr>
            <a:spLocks noGrp="1"/>
          </p:cNvSpPr>
          <p:nvPr>
            <p:ph type="title"/>
          </p:nvPr>
        </p:nvSpPr>
        <p:spPr>
          <a:xfrm>
            <a:off x="609600" y="676275"/>
            <a:ext cx="7696200" cy="533400"/>
          </a:xfrm>
          <a:ln/>
        </p:spPr>
        <p:txBody>
          <a:bodyPr vert="horz" wrap="square" lIns="91440" tIns="45720" rIns="91440" bIns="45720" anchor="ctr" anchorCtr="0"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黑体" panose="02010609060101010101" pitchFamily="49" charset="-122"/>
              </a:rPr>
              <a:t>测试工具</a:t>
            </a:r>
            <a:r>
              <a:rPr lang="en-US" altLang="zh-CN" sz="2000" dirty="0">
                <a:ea typeface="黑体" panose="02010609060101010101" pitchFamily="49" charset="-122"/>
              </a:rPr>
              <a:t>-Ping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9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—3.ICMP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5848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762000" y="1676400"/>
            <a:ext cx="7874000" cy="35814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1800" dirty="0"/>
              <a:t>不同系统对</a:t>
            </a:r>
            <a:r>
              <a:rPr lang="en-US" altLang="zh-CN" sz="1800" dirty="0"/>
              <a:t>ping</a:t>
            </a:r>
            <a:r>
              <a:rPr lang="zh-CN" altLang="en-US" sz="1800" dirty="0"/>
              <a:t>信息反馈显示形式不同</a:t>
            </a:r>
            <a:endParaRPr lang="en-US" altLang="zh-CN" sz="1800" dirty="0"/>
          </a:p>
          <a:p>
            <a:pPr lvl="1"/>
            <a:r>
              <a:rPr lang="en-US" altLang="zh-CN" dirty="0"/>
              <a:t>!  1</a:t>
            </a:r>
            <a:r>
              <a:rPr lang="zh-CN" altLang="en-US" dirty="0"/>
              <a:t>个！表示收到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ICMP</a:t>
            </a:r>
            <a:r>
              <a:rPr lang="zh-CN" altLang="en-US" dirty="0"/>
              <a:t>的</a:t>
            </a:r>
            <a:r>
              <a:rPr lang="en-US" altLang="zh-CN" dirty="0"/>
              <a:t>request replay</a:t>
            </a:r>
            <a:endParaRPr lang="en-US" altLang="zh-CN" dirty="0"/>
          </a:p>
          <a:p>
            <a:pPr lvl="1"/>
            <a:r>
              <a:rPr lang="en-US" altLang="zh-CN" dirty="0"/>
              <a:t>U  </a:t>
            </a:r>
            <a:r>
              <a:rPr lang="zh-CN" altLang="en-US" dirty="0"/>
              <a:t>表示收到</a:t>
            </a:r>
            <a:r>
              <a:rPr lang="en-US" altLang="zh-CN" dirty="0"/>
              <a:t>ICMP</a:t>
            </a:r>
            <a:r>
              <a:rPr lang="zh-CN" altLang="en-US" dirty="0"/>
              <a:t>不可达信息</a:t>
            </a:r>
            <a:endParaRPr lang="en-US" altLang="zh-CN" dirty="0"/>
          </a:p>
          <a:p>
            <a:pPr lvl="1"/>
            <a:r>
              <a:rPr lang="zh-CN" altLang="en-US" dirty="0"/>
              <a:t>。</a:t>
            </a:r>
            <a:r>
              <a:rPr lang="en-US" altLang="zh-CN" dirty="0"/>
              <a:t>1</a:t>
            </a:r>
            <a:r>
              <a:rPr lang="zh-CN" altLang="en-US" dirty="0"/>
              <a:t>个。表示在规定的时间内没有收到对应的</a:t>
            </a:r>
            <a:r>
              <a:rPr lang="en-US" altLang="zh-CN" dirty="0"/>
              <a:t>request replay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Request Timed Out </a:t>
            </a:r>
            <a:endParaRPr lang="en-US" altLang="zh-CN" dirty="0"/>
          </a:p>
          <a:p>
            <a:pPr lvl="2"/>
            <a:r>
              <a:rPr lang="zh-CN" altLang="en-US" dirty="0"/>
              <a:t>超时，目标主机不存在，关闭，不予应答</a:t>
            </a:r>
            <a:endParaRPr lang="en-US" altLang="zh-CN" dirty="0"/>
          </a:p>
          <a:p>
            <a:pPr lvl="1"/>
            <a:r>
              <a:rPr lang="en-US" altLang="zh-CN" dirty="0"/>
              <a:t>Destination Host Unreachable</a:t>
            </a:r>
            <a:endParaRPr lang="en-US" altLang="zh-CN" dirty="0"/>
          </a:p>
          <a:p>
            <a:pPr lvl="2"/>
            <a:r>
              <a:rPr lang="zh-CN" altLang="en-US" dirty="0"/>
              <a:t>网络设备没有到目标主机的路由</a:t>
            </a:r>
            <a:endParaRPr lang="en-US" altLang="zh-CN" dirty="0"/>
          </a:p>
          <a:p>
            <a:pPr lvl="1"/>
            <a:r>
              <a:rPr lang="en-US" altLang="zh-CN" dirty="0"/>
              <a:t>Unknown host</a:t>
            </a:r>
            <a:endParaRPr lang="en-US" altLang="zh-CN" dirty="0"/>
          </a:p>
          <a:p>
            <a:pPr lvl="2"/>
            <a:r>
              <a:rPr lang="zh-CN" altLang="en-US" dirty="0"/>
              <a:t>未知主机 ，</a:t>
            </a:r>
            <a:r>
              <a:rPr lang="en-US" altLang="zh-CN" dirty="0"/>
              <a:t>DNS</a:t>
            </a:r>
            <a:r>
              <a:rPr lang="zh-CN" altLang="en-US" dirty="0"/>
              <a:t>的问题</a:t>
            </a:r>
            <a:endParaRPr lang="zh-CN" altLang="en-US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609600" y="838200"/>
            <a:ext cx="7696200" cy="533400"/>
          </a:xfrm>
          <a:ln/>
        </p:spPr>
        <p:txBody>
          <a:bodyPr vert="horz" wrap="square" lIns="91440" tIns="45720" rIns="91440" bIns="45720" anchor="ctr" anchorCtr="0"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黑体" panose="02010609060101010101" pitchFamily="49" charset="-122"/>
              </a:rPr>
              <a:t>测试工具</a:t>
            </a:r>
            <a:r>
              <a:rPr lang="en-US" altLang="zh-CN" sz="2000" dirty="0">
                <a:ea typeface="黑体" panose="02010609060101010101" pitchFamily="49" charset="-122"/>
              </a:rPr>
              <a:t>-Ping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—3.ICMP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686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3"/>
          <p:cNvSpPr txBox="1"/>
          <p:nvPr/>
        </p:nvSpPr>
        <p:spPr>
          <a:xfrm>
            <a:off x="5076825" y="2262188"/>
            <a:ext cx="11509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TCP/IP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47750" y="1343025"/>
            <a:ext cx="1868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应用层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47750" y="1990725"/>
            <a:ext cx="1868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047750" y="2638425"/>
            <a:ext cx="1868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会话层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047750" y="3286125"/>
            <a:ext cx="1868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传输层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047750" y="3935413"/>
            <a:ext cx="1868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网络层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047750" y="4583113"/>
            <a:ext cx="1868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数据链路层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047750" y="5230813"/>
            <a:ext cx="1868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物理层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250" name="Text Box 11"/>
          <p:cNvSpPr txBox="1"/>
          <p:nvPr/>
        </p:nvSpPr>
        <p:spPr>
          <a:xfrm>
            <a:off x="528638" y="5402263"/>
            <a:ext cx="325437" cy="403225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1" name="Text Box 12"/>
          <p:cNvSpPr txBox="1"/>
          <p:nvPr/>
        </p:nvSpPr>
        <p:spPr>
          <a:xfrm>
            <a:off x="530225" y="4754563"/>
            <a:ext cx="325438" cy="403225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2" name="Text Box 13"/>
          <p:cNvSpPr txBox="1"/>
          <p:nvPr/>
        </p:nvSpPr>
        <p:spPr>
          <a:xfrm>
            <a:off x="530225" y="4106863"/>
            <a:ext cx="325438" cy="401637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3" name="Text Box 14"/>
          <p:cNvSpPr txBox="1"/>
          <p:nvPr/>
        </p:nvSpPr>
        <p:spPr>
          <a:xfrm>
            <a:off x="530225" y="3459163"/>
            <a:ext cx="325438" cy="401637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4" name="Text Box 15"/>
          <p:cNvSpPr txBox="1"/>
          <p:nvPr/>
        </p:nvSpPr>
        <p:spPr>
          <a:xfrm>
            <a:off x="530225" y="2811463"/>
            <a:ext cx="325438" cy="401637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5" name="Text Box 16"/>
          <p:cNvSpPr txBox="1"/>
          <p:nvPr/>
        </p:nvSpPr>
        <p:spPr>
          <a:xfrm>
            <a:off x="530225" y="2090738"/>
            <a:ext cx="325438" cy="401637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6" name="Text Box 17"/>
          <p:cNvSpPr txBox="1"/>
          <p:nvPr/>
        </p:nvSpPr>
        <p:spPr>
          <a:xfrm>
            <a:off x="530225" y="1436688"/>
            <a:ext cx="325438" cy="401637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4643438" y="1363663"/>
            <a:ext cx="1800225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应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层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4643438" y="3306763"/>
            <a:ext cx="18002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传输</a:t>
            </a: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新宋体" panose="02010609030101010101" pitchFamily="49" charset="-122"/>
                <a:cs typeface="+mn-cs"/>
              </a:rPr>
              <a:t>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643438" y="3956050"/>
            <a:ext cx="18002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网络层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643438" y="4603750"/>
            <a:ext cx="1800225" cy="1238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网络访问层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1268413" y="6092825"/>
            <a:ext cx="193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OSI</a:t>
            </a:r>
            <a:r>
              <a:rPr kumimoji="1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参考模型</a:t>
            </a:r>
            <a:endParaRPr kumimoji="1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4856163" y="6115050"/>
            <a:ext cx="169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TCP/IP</a:t>
            </a:r>
            <a:r>
              <a:rPr kumimoji="1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模型</a:t>
            </a:r>
            <a:endParaRPr kumimoji="1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4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网络模型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—1.ISO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TCP/IP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264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65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635000" y="1466850"/>
            <a:ext cx="7874000" cy="464185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1600" dirty="0"/>
              <a:t>在探测网络连通性的同时，探测到目标主机所经过的路径，显示沿路径每个三层设备的接口</a:t>
            </a:r>
            <a:r>
              <a:rPr lang="en-US" altLang="zh-CN" sz="1600" dirty="0"/>
              <a:t>IP</a:t>
            </a:r>
            <a:endParaRPr lang="en-US" altLang="zh-CN" sz="1600" dirty="0"/>
          </a:p>
          <a:p>
            <a:r>
              <a:rPr lang="en-US" altLang="zh-CN" sz="1600" dirty="0"/>
              <a:t>Windows</a:t>
            </a:r>
            <a:r>
              <a:rPr lang="zh-CN" altLang="en-US" sz="1600" dirty="0"/>
              <a:t>下是</a:t>
            </a:r>
            <a:r>
              <a:rPr lang="en-US" altLang="zh-CN" sz="1600" dirty="0"/>
              <a:t>tracert</a:t>
            </a:r>
            <a:r>
              <a:rPr lang="zh-CN" altLang="en-US" sz="1600" dirty="0"/>
              <a:t>，发送</a:t>
            </a:r>
            <a:r>
              <a:rPr lang="en-US" altLang="zh-CN" sz="1600" dirty="0"/>
              <a:t>ICMP echo-request</a:t>
            </a:r>
            <a:r>
              <a:rPr lang="zh-CN" altLang="en-US" sz="1600" dirty="0"/>
              <a:t>，目标主机回应</a:t>
            </a:r>
            <a:r>
              <a:rPr lang="en-US" altLang="zh-CN" sz="1600" dirty="0"/>
              <a:t>ICMP echo-replay</a:t>
            </a:r>
            <a:endParaRPr lang="en-US" altLang="zh-CN" sz="1600" dirty="0"/>
          </a:p>
          <a:p>
            <a:r>
              <a:rPr lang="en-US" altLang="zh-CN" sz="1600" dirty="0"/>
              <a:t>UNIX</a:t>
            </a:r>
            <a:r>
              <a:rPr lang="zh-CN" altLang="en-US" sz="1600" dirty="0"/>
              <a:t>下与之对应的是</a:t>
            </a:r>
            <a:r>
              <a:rPr lang="en-US" altLang="zh-CN" sz="1600" dirty="0"/>
              <a:t>traceroute</a:t>
            </a:r>
            <a:r>
              <a:rPr lang="zh-CN" altLang="en-US" sz="1600" dirty="0"/>
              <a:t>，发送</a:t>
            </a:r>
            <a:r>
              <a:rPr lang="en-US" altLang="zh-CN" sz="1600" dirty="0"/>
              <a:t>UDP</a:t>
            </a:r>
            <a:r>
              <a:rPr lang="zh-CN" altLang="en-US" sz="1600" dirty="0"/>
              <a:t>报文，目标主机回应端口不可达</a:t>
            </a:r>
            <a:endParaRPr lang="en-US" altLang="zh-CN" sz="1600" dirty="0"/>
          </a:p>
          <a:p>
            <a:r>
              <a:rPr lang="zh-CN" altLang="en-US" sz="1600" dirty="0"/>
              <a:t>原理</a:t>
            </a:r>
            <a:endParaRPr lang="en-US" altLang="zh-CN" sz="1600" dirty="0"/>
          </a:p>
          <a:p>
            <a:pPr lvl="1"/>
            <a:r>
              <a:rPr lang="zh-CN" altLang="en-US" dirty="0"/>
              <a:t>源主机首先发三个包，</a:t>
            </a:r>
            <a:r>
              <a:rPr lang="en-US" altLang="zh-CN" dirty="0"/>
              <a:t>TTL=1</a:t>
            </a:r>
            <a:endParaRPr lang="en-US" altLang="zh-CN" dirty="0"/>
          </a:p>
          <a:p>
            <a:pPr lvl="1"/>
            <a:r>
              <a:rPr lang="zh-CN" altLang="en-US" dirty="0"/>
              <a:t>第一台路由器收到后，</a:t>
            </a:r>
            <a:r>
              <a:rPr lang="en-US" altLang="zh-CN" dirty="0"/>
              <a:t>TTL-1=0</a:t>
            </a:r>
            <a:r>
              <a:rPr lang="zh-CN" altLang="en-US" dirty="0"/>
              <a:t>，丢弃并用</a:t>
            </a:r>
            <a:r>
              <a:rPr lang="en-US" altLang="zh-CN" dirty="0"/>
              <a:t>ICMP</a:t>
            </a:r>
            <a:r>
              <a:rPr lang="zh-CN" altLang="en-US" dirty="0"/>
              <a:t>报超时消息</a:t>
            </a:r>
            <a:endParaRPr lang="en-US" altLang="zh-CN" dirty="0"/>
          </a:p>
          <a:p>
            <a:pPr lvl="1"/>
            <a:r>
              <a:rPr lang="zh-CN" altLang="en-US" dirty="0"/>
              <a:t>收到超时消息，源主机显示信息并发送下一组三个包，</a:t>
            </a:r>
            <a:r>
              <a:rPr lang="en-US" altLang="zh-CN" dirty="0"/>
              <a:t>TTL=</a:t>
            </a:r>
            <a:r>
              <a:rPr lang="zh-CN" altLang="en-US" dirty="0"/>
              <a:t>上一组</a:t>
            </a:r>
            <a:r>
              <a:rPr lang="en-US" altLang="zh-CN" dirty="0"/>
              <a:t>TTL+1</a:t>
            </a:r>
            <a:endParaRPr lang="en-US" altLang="zh-CN" dirty="0"/>
          </a:p>
          <a:p>
            <a:pPr lvl="1"/>
            <a:r>
              <a:rPr lang="zh-CN" altLang="en-US" dirty="0"/>
              <a:t>收到目标主机的应答后程序终止</a:t>
            </a:r>
            <a:endParaRPr lang="en-US" altLang="zh-CN" dirty="0"/>
          </a:p>
          <a:p>
            <a:pPr lvl="1"/>
            <a:r>
              <a:rPr lang="en-US" altLang="zh-CN" dirty="0"/>
              <a:t>*</a:t>
            </a:r>
            <a:r>
              <a:rPr lang="zh-CN" altLang="en-US" dirty="0"/>
              <a:t>号表示探测包丢失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12390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238" y="1981200"/>
            <a:ext cx="6969125" cy="4357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83820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测试工具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-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Tracert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—3.ICMP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7894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3"/>
          <p:cNvSpPr/>
          <p:nvPr/>
        </p:nvSpPr>
        <p:spPr>
          <a:xfrm>
            <a:off x="611188" y="2278063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应用层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38915" name="Rectangle 4"/>
          <p:cNvSpPr/>
          <p:nvPr/>
        </p:nvSpPr>
        <p:spPr>
          <a:xfrm>
            <a:off x="611188" y="2927350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传输层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38916" name="Rectangle 5"/>
          <p:cNvSpPr/>
          <p:nvPr/>
        </p:nvSpPr>
        <p:spPr>
          <a:xfrm>
            <a:off x="611188" y="3576638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网络层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38917" name="Rectangle 6"/>
          <p:cNvSpPr/>
          <p:nvPr/>
        </p:nvSpPr>
        <p:spPr>
          <a:xfrm>
            <a:off x="611188" y="4224338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数据链路层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38918" name="Rectangle 7"/>
          <p:cNvSpPr/>
          <p:nvPr/>
        </p:nvSpPr>
        <p:spPr>
          <a:xfrm>
            <a:off x="611188" y="4870450"/>
            <a:ext cx="2160587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物理层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38919" name="Text Box 8"/>
          <p:cNvSpPr txBox="1"/>
          <p:nvPr/>
        </p:nvSpPr>
        <p:spPr>
          <a:xfrm>
            <a:off x="3708400" y="838200"/>
            <a:ext cx="5327650" cy="52546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提供端到端的传输服务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     端口寻址、分段重组、流量、差错控制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990000"/>
              </a:buClr>
              <a:buFont typeface="Arial" panose="020B0604020202020204" pitchFamily="34" charset="0"/>
              <a:buChar char="›"/>
            </a:pPr>
            <a:r>
              <a:rPr lang="en-US" altLang="zh-CN" sz="1800" dirty="0">
                <a:solidFill>
                  <a:schemeClr val="tx1"/>
                </a:solidFill>
              </a:rPr>
              <a:t>TCP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141730" lvl="2" indent="-227330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»"/>
            </a:pPr>
            <a:r>
              <a:rPr lang="zh-CN" altLang="en-US" sz="1800" dirty="0">
                <a:solidFill>
                  <a:schemeClr val="tx1"/>
                </a:solidFill>
              </a:rPr>
              <a:t>提供面向连接的、可靠的、有序的、流量控制的传输服务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990000"/>
              </a:buClr>
              <a:buFont typeface="Arial" panose="020B0604020202020204" pitchFamily="34" charset="0"/>
              <a:buChar char="›"/>
            </a:pPr>
            <a:r>
              <a:rPr lang="zh-CN" altLang="en-US" sz="1800" dirty="0">
                <a:solidFill>
                  <a:schemeClr val="tx1"/>
                </a:solidFill>
              </a:rPr>
              <a:t>基于</a:t>
            </a:r>
            <a:r>
              <a:rPr lang="en-US" altLang="zh-CN" sz="1800" dirty="0">
                <a:solidFill>
                  <a:schemeClr val="tx1"/>
                </a:solidFill>
              </a:rPr>
              <a:t>TCP</a:t>
            </a:r>
            <a:r>
              <a:rPr lang="zh-CN" altLang="en-US" sz="1800" dirty="0">
                <a:solidFill>
                  <a:schemeClr val="tx1"/>
                </a:solidFill>
              </a:rPr>
              <a:t>的协议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141730" lvl="2" indent="-227330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»"/>
            </a:pPr>
            <a:r>
              <a:rPr lang="en-US" altLang="zh-CN" sz="1800" dirty="0">
                <a:solidFill>
                  <a:schemeClr val="tx1"/>
                </a:solidFill>
              </a:rPr>
              <a:t>FTP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SMTP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Telnet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HTTP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141730" lvl="2" indent="-227330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»"/>
            </a:pPr>
            <a:endParaRPr lang="zh-CN" altLang="en-US" sz="1800" dirty="0">
              <a:solidFill>
                <a:schemeClr val="tx1"/>
              </a:solidFill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990000"/>
              </a:buClr>
              <a:buFont typeface="Arial" panose="020B0604020202020204" pitchFamily="34" charset="0"/>
              <a:buChar char="›"/>
            </a:pPr>
            <a:r>
              <a:rPr lang="en-US" altLang="zh-CN" sz="1800" dirty="0">
                <a:solidFill>
                  <a:schemeClr val="tx1"/>
                </a:solidFill>
              </a:rPr>
              <a:t>UDP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1141730" lvl="2" indent="-227330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»"/>
            </a:pPr>
            <a:r>
              <a:rPr lang="zh-CN" altLang="en-US" sz="1800" dirty="0">
                <a:solidFill>
                  <a:schemeClr val="tx1"/>
                </a:solidFill>
              </a:rPr>
              <a:t>提供无连接、不可靠的、无序的、无流量控制的传输服务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990000"/>
              </a:buClr>
              <a:buFont typeface="Arial" panose="020B0604020202020204" pitchFamily="34" charset="0"/>
              <a:buChar char="›"/>
            </a:pPr>
            <a:r>
              <a:rPr lang="zh-CN" altLang="en-US" sz="1800" dirty="0">
                <a:solidFill>
                  <a:schemeClr val="tx1"/>
                </a:solidFill>
              </a:rPr>
              <a:t>基于</a:t>
            </a:r>
            <a:r>
              <a:rPr lang="en-US" altLang="zh-CN" sz="1800" dirty="0">
                <a:solidFill>
                  <a:schemeClr val="tx1"/>
                </a:solidFill>
              </a:rPr>
              <a:t>UDP</a:t>
            </a:r>
            <a:r>
              <a:rPr lang="zh-CN" altLang="en-US" sz="1800" dirty="0">
                <a:solidFill>
                  <a:schemeClr val="tx1"/>
                </a:solidFill>
              </a:rPr>
              <a:t>的协议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141730" lvl="2" indent="-227330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»"/>
            </a:pPr>
            <a:r>
              <a:rPr lang="en-US" altLang="zh-CN" sz="1800" dirty="0">
                <a:solidFill>
                  <a:schemeClr val="tx1"/>
                </a:solidFill>
              </a:rPr>
              <a:t>TFTP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SNMP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DHCP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8920" name="Line 9"/>
          <p:cNvSpPr/>
          <p:nvPr/>
        </p:nvSpPr>
        <p:spPr>
          <a:xfrm flipV="1">
            <a:off x="2771775" y="838200"/>
            <a:ext cx="936625" cy="2089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1" name="Line 10"/>
          <p:cNvSpPr/>
          <p:nvPr/>
        </p:nvSpPr>
        <p:spPr>
          <a:xfrm>
            <a:off x="2822575" y="3575050"/>
            <a:ext cx="885825" cy="1862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8923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385763" y="1219200"/>
            <a:ext cx="8569325" cy="3200400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TCP</a:t>
            </a:r>
            <a:r>
              <a:rPr lang="zh-CN" altLang="en-US" sz="1600" dirty="0"/>
              <a:t>协议特点概述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(1) </a:t>
            </a:r>
            <a:r>
              <a:rPr lang="zh-CN" altLang="en-US" sz="2400" dirty="0"/>
              <a:t>三次握手建立连接：确保了连接建立的可靠性。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(2) </a:t>
            </a:r>
            <a:r>
              <a:rPr lang="zh-CN" altLang="en-US" sz="2400" dirty="0"/>
              <a:t>端口号：端口号标识上层应用层协议和服务，实现了网络通道的多路复用。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(3) </a:t>
            </a:r>
            <a:r>
              <a:rPr lang="zh-CN" altLang="en-US" sz="2400" dirty="0"/>
              <a:t>完整性校验：通过对协议和载荷数据计算校验和，保证了接收方能检测出传输过程中可能出现的差错。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(4) </a:t>
            </a:r>
            <a:r>
              <a:rPr lang="zh-CN" altLang="en-US" sz="2400" dirty="0"/>
              <a:t>确认机制：确保数据可靠传输。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(5) </a:t>
            </a:r>
            <a:r>
              <a:rPr lang="zh-CN" altLang="en-US" sz="2400" dirty="0"/>
              <a:t>序列号：实现数据重组，丢失检测</a:t>
            </a:r>
            <a:r>
              <a:rPr lang="en-US" altLang="zh-CN" sz="2400" dirty="0"/>
              <a:t>......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(6) </a:t>
            </a:r>
            <a:r>
              <a:rPr lang="zh-CN" altLang="en-US" sz="2400" dirty="0"/>
              <a:t>窗口机制：控制发送端与接收端的数据流量。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/>
          </a:p>
        </p:txBody>
      </p:sp>
      <p:sp>
        <p:nvSpPr>
          <p:cNvPr id="4" name="标题 5"/>
          <p:cNvSpPr txBox="1"/>
          <p:nvPr/>
        </p:nvSpPr>
        <p:spPr bwMode="auto">
          <a:xfrm>
            <a:off x="609600" y="10953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9940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723900" y="1046163"/>
            <a:ext cx="7696200" cy="533400"/>
          </a:xfrm>
          <a:ln/>
        </p:spPr>
        <p:txBody>
          <a:bodyPr vert="horz" wrap="square" lIns="91440" tIns="45720" rIns="91440" bIns="45720" anchor="ctr" anchorCtr="0"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TCP/UDP</a:t>
            </a:r>
            <a:r>
              <a:rPr lang="zh-CN" altLang="en-US" sz="2000" dirty="0"/>
              <a:t>端口号</a:t>
            </a:r>
            <a:endParaRPr lang="zh-CN" altLang="en-US" sz="2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752600"/>
            <a:ext cx="78740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、为什么要引入端口号：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一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个主机用一个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地址标识，但一个主机同一时刻可以有多个应用程序访问网络，只用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地址无法标识不同的应用程序。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、端口号的意义：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用于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标识不同的应用程序。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地址与端口号：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实际通信过程中，通信双方实际上是两个应用程序之间在通信，因此，我们一般利用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IP+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端口号来唯一标识某台主机的某个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应用程序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TCP/UDP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端口概述：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采用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位编码，范围为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0~65535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众所周知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0~1023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，由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IANA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（互联网数字分配机构），一般分配给常用的服务应用程序。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任意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使用端口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：大于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1023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的端口，由应用程序任意使用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5"/>
          <p:cNvSpPr txBox="1"/>
          <p:nvPr/>
        </p:nvSpPr>
        <p:spPr bwMode="auto">
          <a:xfrm>
            <a:off x="609600" y="10953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0965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1986" name="Text Box 11"/>
          <p:cNvSpPr txBox="1"/>
          <p:nvPr/>
        </p:nvSpPr>
        <p:spPr>
          <a:xfrm>
            <a:off x="1246188" y="1916113"/>
            <a:ext cx="6565900" cy="47942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协议  </a:t>
            </a:r>
            <a:r>
              <a:rPr lang="en-US" altLang="zh-CN" sz="1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       FTP           DNS     TFTP      SMTP   PO P3     telnet</a:t>
            </a:r>
            <a:endParaRPr lang="en-US" altLang="zh-CN" sz="1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987" name="Text Box 13"/>
          <p:cNvSpPr txBox="1"/>
          <p:nvPr/>
        </p:nvSpPr>
        <p:spPr>
          <a:xfrm>
            <a:off x="3384550" y="1397000"/>
            <a:ext cx="1192213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ctr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应用层</a:t>
            </a:r>
            <a:endParaRPr lang="zh-CN" altLang="en-US" sz="2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988" name="矩形 1"/>
          <p:cNvSpPr/>
          <p:nvPr/>
        </p:nvSpPr>
        <p:spPr>
          <a:xfrm>
            <a:off x="539750" y="836613"/>
            <a:ext cx="1403350" cy="53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sz="19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端口号</a:t>
            </a:r>
            <a:endParaRPr lang="zh-CN" altLang="en-US" sz="19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9300" y="1414463"/>
          <a:ext cx="69183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17"/>
                <a:gridCol w="863934"/>
                <a:gridCol w="1007922"/>
                <a:gridCol w="863934"/>
                <a:gridCol w="1518740"/>
                <a:gridCol w="15838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协议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端口号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协议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端口号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协议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端口号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FTP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SMTP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FT-data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HTTPS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443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POP3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Telnet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1433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Tacacs+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SSH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Oracel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1521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DNS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033" name="矩形 5"/>
          <p:cNvSpPr/>
          <p:nvPr/>
        </p:nvSpPr>
        <p:spPr>
          <a:xfrm>
            <a:off x="593725" y="3357563"/>
            <a:ext cx="1430338" cy="473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UDP</a:t>
            </a:r>
            <a:r>
              <a:rPr lang="zh-CN" altLang="en-US" sz="19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端口号</a:t>
            </a:r>
            <a:endParaRPr lang="zh-CN" altLang="en-US" sz="19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4213" y="4076700"/>
          <a:ext cx="6918325" cy="1681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22"/>
                <a:gridCol w="1151911"/>
                <a:gridCol w="935928"/>
                <a:gridCol w="1223906"/>
                <a:gridCol w="1295900"/>
                <a:gridCol w="1302757"/>
              </a:tblGrid>
              <a:tr h="360109"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协议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端口号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协议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端口号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协议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solidFill>
                            <a:schemeClr val="tx1"/>
                          </a:solidFill>
                        </a:rPr>
                        <a:t>端口号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1"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DHCP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67</a:t>
                      </a:r>
                      <a:r>
                        <a:rPr lang="en-US" altLang="zh-CN" sz="1600" b="0" baseline="0" smtClean="0">
                          <a:solidFill>
                            <a:schemeClr val="tx1"/>
                          </a:solidFill>
                        </a:rPr>
                        <a:t>   68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Radius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1812</a:t>
                      </a:r>
                      <a:r>
                        <a:rPr lang="en-US" altLang="zh-CN" sz="1600" b="0" baseline="0" smtClean="0">
                          <a:solidFill>
                            <a:schemeClr val="tx1"/>
                          </a:solidFill>
                        </a:rPr>
                        <a:t> 1813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WINS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231"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TFTP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NTP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NETBIOS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137 138 139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11"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SNMP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161  </a:t>
                      </a:r>
                      <a:r>
                        <a:rPr lang="en-US" altLang="zh-CN" sz="1600" b="0" baseline="0" smtClean="0">
                          <a:solidFill>
                            <a:schemeClr val="tx1"/>
                          </a:solidFill>
                        </a:rPr>
                        <a:t>162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RIP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520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DNS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91423" marR="91423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标题 5"/>
          <p:cNvSpPr txBox="1"/>
          <p:nvPr/>
        </p:nvSpPr>
        <p:spPr bwMode="auto">
          <a:xfrm>
            <a:off x="609600" y="10953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2072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68313" y="1481138"/>
            <a:ext cx="8281987" cy="489585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2000" dirty="0"/>
              <a:t>    使用</a:t>
            </a:r>
            <a:r>
              <a:rPr lang="en-US" altLang="zh-CN" sz="2000" dirty="0"/>
              <a:t>netstat</a:t>
            </a:r>
            <a:r>
              <a:rPr lang="zh-CN" altLang="en-US" sz="2000" dirty="0"/>
              <a:t>命令查看正在使用的端口信息</a:t>
            </a:r>
            <a:endParaRPr lang="en-US" altLang="zh-CN" sz="2000" dirty="0"/>
          </a:p>
        </p:txBody>
      </p:sp>
      <p:pic>
        <p:nvPicPr>
          <p:cNvPr id="4301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138" y="2057400"/>
            <a:ext cx="7272337" cy="3743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2" name="Rectangle 2"/>
          <p:cNvSpPr>
            <a:spLocks noGrp="1"/>
          </p:cNvSpPr>
          <p:nvPr>
            <p:ph type="title"/>
          </p:nvPr>
        </p:nvSpPr>
        <p:spPr>
          <a:xfrm>
            <a:off x="446088" y="812800"/>
            <a:ext cx="7696200" cy="533400"/>
          </a:xfrm>
          <a:ln/>
        </p:spPr>
        <p:txBody>
          <a:bodyPr vert="horz" wrap="square" lIns="91440" tIns="45720" rIns="91440" bIns="45720" anchor="ctr" anchorCtr="0"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TCP/UDP</a:t>
            </a:r>
            <a:r>
              <a:rPr lang="zh-CN" altLang="en-US" sz="2000" dirty="0"/>
              <a:t>端口号</a:t>
            </a:r>
            <a:endParaRPr lang="zh-CN" altLang="en-US" sz="2000" dirty="0"/>
          </a:p>
        </p:txBody>
      </p:sp>
      <p:sp>
        <p:nvSpPr>
          <p:cNvPr id="7" name="标题 5"/>
          <p:cNvSpPr txBox="1"/>
          <p:nvPr/>
        </p:nvSpPr>
        <p:spPr bwMode="auto">
          <a:xfrm>
            <a:off x="609600" y="109538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3014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5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4035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4036" name="对象 2"/>
          <p:cNvGraphicFramePr>
            <a:graphicFrameLocks noChangeAspect="1"/>
          </p:cNvGraphicFramePr>
          <p:nvPr/>
        </p:nvGraphicFramePr>
        <p:xfrm>
          <a:off x="684213" y="1557338"/>
          <a:ext cx="7704137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6675120" imgH="4914900" progId="Word.Document.8">
                  <p:embed/>
                </p:oleObj>
              </mc:Choice>
              <mc:Fallback>
                <p:oleObj name="" r:id="rId2" imgW="6675120" imgH="491490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1557338"/>
                        <a:ext cx="7704137" cy="410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763000" cy="5791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报文头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源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Source port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2bytes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，用于表明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连接的发送方的端口号，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即此数据究竟   是由什么应用程序所产生的。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目的端口号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Destination Port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2bytes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，用于表明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连接的数据的接收方的端口，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即在接收端是由什么应用程序来接收此数据的。当数据发送到接收端以后，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接收端就根据目的端口号来选择相应的应用程序接收此数据。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序列号：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4bytes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，用于表明此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报文段在数据流中的编号，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连接的接收端正是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通过此序列号来对报文段进行重新的排序，以将这些报文段排列重组成数据块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，序列号一般用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报文段中的第一个字节的序号来表示。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确认序号：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4bytes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，和序列号类似，都是用于表明报文段在数据块中的编号，只是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 确认序号”表明的是下一个报文段编号，而序列号表示的当前接收到的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报文段的编号。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首部长度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数据偏移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4bits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，指的是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报文段的数据的起始处，即用于表明此报文段在整个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大的数据中是从什么地方开始的。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保留字段：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6bits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，保留来今后使用，当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协议进行升级的时候，可以使用到。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至尽还未被使用，全为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5060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763000" cy="563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头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：紧急比特，用于表明此报文段中是否有紧急的数据，当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URG=1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表示此报文段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中有紧急的数据，需要立即传输出去；当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URG=0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，表明此报文段中没有紧急的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数据，不需要立即传输，按照原来既定的顺序传输即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，配合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urgent point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：确认比特，用于表明此报文段是否经过双方的确认。当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ACK=1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，表明已经经过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双方确认的。是合法的报文段。当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ACK=0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表示未被发送方与接收方确认，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是非法的报文。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PSH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：急迫比特，一般用于命令报文中，用于表明此报文段中所表示的命令是否需要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立即的响应。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PSH=1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，表示是急迫的命令，需要立即响应；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PSH=0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表明不是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急迫的命令，不需要立即响应。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急迫比特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PSH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和紧急比特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，非常相似，都是用于表明此报文段是否是紧急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的需要立即处理的。唯一不同的是此报文段的含义不同：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是表示的是数据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报文，而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PSH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表示的是命令报文。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RST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：复位比特，用于表明信息发送方与接收方之间的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连接是否有错误，是否需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要重新建立连接。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RST=1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：表明此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连接已经出现了严重的错误，需要重新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将此连接进行释放，然后再建立。当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RST=0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：表明此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连接没有出现严重的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错误，不需要重新建立连接，可以继续使用。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6084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7630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头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SYN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：同步比特，用于控制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连接的发送方和接收方之间同步工作的。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：终止比特。用于表明一个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连接的数据是否传输完毕。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当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FIN=1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：表明此次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连接双方的数据已经传输完毕了，可以将此连接释放；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当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FIN=0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：表明此次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连接的双方的数据还没有传输完毕，后面还有数据，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还不能将此连接释放。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窗口字段：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2bytes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，用来控制发送端一次所发送的数据的大小和接收端一次所接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收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的数据的大小。每次发送或接收的数据量的大小不能超过发送方或接收方的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窗口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容量的上限。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检验和：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2bytes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，用于检验报文段的报头和数据部分，看它们有没有错误。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紧急指针字段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Urgent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Pointer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2bytes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，用于表明报文段中的紧急数据的最后一个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字节的序号。其实，就是用于表明紧急数据的终止。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从紧急比特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URG=1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开始，到紧急指针字段这期间所收到的数据都是紧急数据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选项字段：长度不确定，表示的信息也不确定。根据不同的场合，表示不同的含义。  一般长度不超过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字节，很少使用。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填充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字段：用于将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报文头的长度填充成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位的整数倍。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7108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1266" name="Group 3"/>
          <p:cNvGrpSpPr/>
          <p:nvPr/>
        </p:nvGrpSpPr>
        <p:grpSpPr>
          <a:xfrm>
            <a:off x="557213" y="1125538"/>
            <a:ext cx="6659562" cy="3276600"/>
            <a:chOff x="340" y="863"/>
            <a:chExt cx="4195" cy="2064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340" y="863"/>
              <a:ext cx="1361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应用层</a:t>
              </a: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340" y="1271"/>
              <a:ext cx="1361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传输</a:t>
              </a: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宋体" panose="02010609030101010101" pitchFamily="49" charset="-122"/>
                  <a:cs typeface="+mn-cs"/>
                </a:rPr>
                <a:t>层</a:t>
              </a: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新宋体" panose="02010609030101010101" pitchFamily="49" charset="-122"/>
                <a:cs typeface="+mn-cs"/>
              </a:endParaRP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340" y="1680"/>
              <a:ext cx="1361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网络层</a:t>
              </a: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340" y="2088"/>
              <a:ext cx="1361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数据链路层</a:t>
              </a: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340" y="2496"/>
              <a:ext cx="1361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物理层</a:t>
              </a: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1281" name="Text Box 9"/>
            <p:cNvSpPr txBox="1"/>
            <p:nvPr/>
          </p:nvSpPr>
          <p:spPr>
            <a:xfrm>
              <a:off x="2367" y="863"/>
              <a:ext cx="2149" cy="40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提供应用程序与网络的接口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HTTP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FTP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SMTP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DNS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endPara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82" name="Text Box 10"/>
            <p:cNvSpPr txBox="1"/>
            <p:nvPr/>
          </p:nvSpPr>
          <p:spPr>
            <a:xfrm>
              <a:off x="2375" y="1361"/>
              <a:ext cx="2160" cy="31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建立端到端连接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TCP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UDP</a:t>
              </a:r>
              <a:endPara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83" name="Text Box 11"/>
            <p:cNvSpPr txBox="1"/>
            <p:nvPr/>
          </p:nvSpPr>
          <p:spPr>
            <a:xfrm>
              <a:off x="2355" y="1770"/>
              <a:ext cx="2168" cy="31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寻址和路由选择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IP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ICMP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ARP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84" name="Text Box 12"/>
            <p:cNvSpPr txBox="1"/>
            <p:nvPr/>
          </p:nvSpPr>
          <p:spPr>
            <a:xfrm>
              <a:off x="2355" y="2178"/>
              <a:ext cx="2147" cy="33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物理介质访问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Ethernet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PPP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HDLC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Frame Relay……</a:t>
              </a:r>
              <a:endPara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340" y="2586"/>
              <a:ext cx="2162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定义接口与线缆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 </a:t>
              </a:r>
              <a:r>
                <a:rPr kumimoji="1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双绞线、光纤、</a:t>
              </a:r>
              <a:r>
                <a:rPr kumimoji="1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RJ-45</a:t>
              </a:r>
              <a:r>
                <a:rPr kumimoji="1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、</a:t>
              </a:r>
              <a:r>
                <a:rPr kumimoji="1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V24 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V35 G.703</a:t>
              </a:r>
              <a:endPara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1267" name="Rectangle 23"/>
          <p:cNvSpPr/>
          <p:nvPr/>
        </p:nvSpPr>
        <p:spPr>
          <a:xfrm>
            <a:off x="2297113" y="4797425"/>
            <a:ext cx="4251325" cy="879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Tx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每层通过协议完成各自特定的功能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Tx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上层依赖下层提供服务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916238" y="1449388"/>
            <a:ext cx="815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940050" y="2097088"/>
            <a:ext cx="815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97188" y="2697163"/>
            <a:ext cx="815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903538" y="3367088"/>
            <a:ext cx="815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903538" y="3979863"/>
            <a:ext cx="815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网络模型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—2.TCP/IP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1274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5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944563"/>
            <a:ext cx="8389938" cy="7237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三次握手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第一次握手：发起方向被叫方发送连接请求。发送同步报文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SYN=1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将该段的序列号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置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。（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一个随机数）。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第二次握手：被叫方向发起方返回连接确认。发送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同步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确认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SYN=1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ACK=1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该段的序列号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置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是一个随机数）。并将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置为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有效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ACK=1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=x+1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第三次握手：发起方向被叫方进行再次确认。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发送确认报文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ACK=1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将该段的序列号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=x+1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上个同步信息中的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),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=y+1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（上个同步信息中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seq+1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8132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944563"/>
            <a:ext cx="8389938" cy="7237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三次握手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第一次握手：发起方向被叫方发送连接请求。发送同步报文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SYN=1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，将该段的序列号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置为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。（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是一个随机数）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第二次握手：被叫方向发起方返回连接确认。发送同步确认报文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SYN=1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ACK=1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将该段的序列号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置为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（是一个随机数）。并将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置为有效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ACK=1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=x+1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第三次握手：发起方向被叫方进行再次确认。发送确认报文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ACK=1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，将该段的序列号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=x+1(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上个同步信息中的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),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=y+1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（上个同步信息中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seq+1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9156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9157" name="Group 4"/>
          <p:cNvGrpSpPr/>
          <p:nvPr/>
        </p:nvGrpSpPr>
        <p:grpSpPr>
          <a:xfrm>
            <a:off x="1755775" y="1460500"/>
            <a:ext cx="5133975" cy="2906713"/>
            <a:chOff x="816" y="1104"/>
            <a:chExt cx="3936" cy="2784"/>
          </a:xfrm>
        </p:grpSpPr>
        <p:sp>
          <p:nvSpPr>
            <p:cNvPr id="49158" name="Line 5"/>
            <p:cNvSpPr/>
            <p:nvPr/>
          </p:nvSpPr>
          <p:spPr>
            <a:xfrm>
              <a:off x="1536" y="1296"/>
              <a:ext cx="0" cy="25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59" name="Line 6"/>
            <p:cNvSpPr/>
            <p:nvPr/>
          </p:nvSpPr>
          <p:spPr>
            <a:xfrm>
              <a:off x="4032" y="1296"/>
              <a:ext cx="0" cy="25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0" name="Line 7"/>
            <p:cNvSpPr/>
            <p:nvPr/>
          </p:nvSpPr>
          <p:spPr>
            <a:xfrm>
              <a:off x="1536" y="1536"/>
              <a:ext cx="2496" cy="624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61" name="Line 8"/>
            <p:cNvSpPr/>
            <p:nvPr/>
          </p:nvSpPr>
          <p:spPr>
            <a:xfrm flipV="1">
              <a:off x="1536" y="2208"/>
              <a:ext cx="2496" cy="76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9162" name="Text Box 9"/>
            <p:cNvSpPr txBox="1"/>
            <p:nvPr/>
          </p:nvSpPr>
          <p:spPr>
            <a:xfrm>
              <a:off x="816" y="1104"/>
              <a:ext cx="720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主机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主动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Text Box 10"/>
            <p:cNvSpPr txBox="1"/>
            <p:nvPr/>
          </p:nvSpPr>
          <p:spPr>
            <a:xfrm>
              <a:off x="4032" y="1152"/>
              <a:ext cx="720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主机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被动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4" name="Text Box 11"/>
            <p:cNvSpPr txBox="1"/>
            <p:nvPr/>
          </p:nvSpPr>
          <p:spPr>
            <a:xfrm rot="885577">
              <a:off x="2395" y="1605"/>
              <a:ext cx="1277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SYN(SEQ=x)</a:t>
              </a:r>
              <a:endPara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Text Box 12"/>
            <p:cNvSpPr txBox="1"/>
            <p:nvPr/>
          </p:nvSpPr>
          <p:spPr>
            <a:xfrm rot="-968751">
              <a:off x="1733" y="2321"/>
              <a:ext cx="1988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SYN(SEQ=y, ACK=x+1)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6" name="Line 13"/>
            <p:cNvSpPr/>
            <p:nvPr/>
          </p:nvSpPr>
          <p:spPr>
            <a:xfrm>
              <a:off x="1536" y="3072"/>
              <a:ext cx="2496" cy="6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67" name="Text Box 14"/>
            <p:cNvSpPr txBox="1"/>
            <p:nvPr/>
          </p:nvSpPr>
          <p:spPr>
            <a:xfrm rot="811057">
              <a:off x="1484" y="3370"/>
              <a:ext cx="2495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ACK(SEQ=x+1, ACK=y+1)</a:t>
              </a:r>
              <a:endPara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990600"/>
            <a:ext cx="8532813" cy="4116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连接拆除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四次挥手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第一次挥手：发起方向被叫方发送终止报文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 ACK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将该段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号置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随机数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），确认序列号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第二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次挥手：被叫方先确认自己是否接收完数据，然后向发起方返回确认报文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=x+1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（上个数据包序列号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为随机数之前的确认序列号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第三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次挥手：被叫方向发起方发送终止数据包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FIN+ACK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以通知发起方，自己已经将连接关闭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终止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中，将段的序列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=w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随机数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=z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第四次挥手：发起方向释放连接，并向被叫方发送确认消息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ack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=w+1(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一个段序列号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1),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为随机数之前的确认序列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0180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990600"/>
            <a:ext cx="8532813" cy="4116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连接拆除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四次挥手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1204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5" name="Line 3"/>
          <p:cNvSpPr/>
          <p:nvPr/>
        </p:nvSpPr>
        <p:spPr>
          <a:xfrm flipH="1">
            <a:off x="2438400" y="2189163"/>
            <a:ext cx="28575" cy="39068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6" name="Line 4"/>
          <p:cNvSpPr/>
          <p:nvPr/>
        </p:nvSpPr>
        <p:spPr>
          <a:xfrm>
            <a:off x="6553200" y="1981200"/>
            <a:ext cx="0" cy="419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7" name="Line 5"/>
          <p:cNvSpPr/>
          <p:nvPr/>
        </p:nvSpPr>
        <p:spPr>
          <a:xfrm>
            <a:off x="2466975" y="2543175"/>
            <a:ext cx="4010025" cy="428625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08" name="Line 6"/>
          <p:cNvSpPr/>
          <p:nvPr/>
        </p:nvSpPr>
        <p:spPr>
          <a:xfrm flipV="1">
            <a:off x="2438400" y="3352800"/>
            <a:ext cx="4114800" cy="4572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1209" name="Text Box 7"/>
          <p:cNvSpPr txBox="1"/>
          <p:nvPr/>
        </p:nvSpPr>
        <p:spPr>
          <a:xfrm>
            <a:off x="1295400" y="1905000"/>
            <a:ext cx="11715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0" name="Text Box 8"/>
          <p:cNvSpPr txBox="1"/>
          <p:nvPr/>
        </p:nvSpPr>
        <p:spPr>
          <a:xfrm>
            <a:off x="6524625" y="1976438"/>
            <a:ext cx="117157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1" name="Text Box 9"/>
          <p:cNvSpPr txBox="1"/>
          <p:nvPr/>
        </p:nvSpPr>
        <p:spPr>
          <a:xfrm rot="300000">
            <a:off x="3271838" y="2371725"/>
            <a:ext cx="25400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  ACK(Seq=x ,Ack= y)</a:t>
            </a:r>
            <a:endParaRPr lang="en-US" altLang="zh-CN" sz="1600" b="1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2" name="Text Box 10"/>
          <p:cNvSpPr txBox="1"/>
          <p:nvPr/>
        </p:nvSpPr>
        <p:spPr>
          <a:xfrm rot="-300000">
            <a:off x="2774950" y="3228975"/>
            <a:ext cx="3233738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ACK(SEQ=y, ACK=x+1)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3" name="AutoShape 11"/>
          <p:cNvSpPr/>
          <p:nvPr/>
        </p:nvSpPr>
        <p:spPr>
          <a:xfrm>
            <a:off x="2133600" y="24384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14" name="Text Box 12"/>
          <p:cNvSpPr txBox="1"/>
          <p:nvPr/>
        </p:nvSpPr>
        <p:spPr>
          <a:xfrm>
            <a:off x="381000" y="2632075"/>
            <a:ext cx="1676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A-&gt;B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单向连接释放，但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仍能接收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的数据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5" name="Line 13"/>
          <p:cNvSpPr/>
          <p:nvPr/>
        </p:nvSpPr>
        <p:spPr>
          <a:xfrm>
            <a:off x="2466975" y="5334000"/>
            <a:ext cx="4010025" cy="428625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16" name="Line 14"/>
          <p:cNvSpPr/>
          <p:nvPr/>
        </p:nvSpPr>
        <p:spPr>
          <a:xfrm flipV="1">
            <a:off x="2438400" y="4495800"/>
            <a:ext cx="4114800" cy="4572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1217" name="Text Box 15"/>
          <p:cNvSpPr txBox="1"/>
          <p:nvPr/>
        </p:nvSpPr>
        <p:spPr>
          <a:xfrm rot="300000">
            <a:off x="3135313" y="5249863"/>
            <a:ext cx="3124200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ACK(SEQ=y’,ACK=x’+1)</a:t>
            </a:r>
            <a:endParaRPr lang="en-US" altLang="zh-CN" sz="1600" b="1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8" name="Text Box 16"/>
          <p:cNvSpPr txBox="1"/>
          <p:nvPr/>
        </p:nvSpPr>
        <p:spPr>
          <a:xfrm rot="-300000">
            <a:off x="2927350" y="4356100"/>
            <a:ext cx="3233738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 ACK(Seq=x’,Ack=y’)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9" name="AutoShape 17"/>
          <p:cNvSpPr/>
          <p:nvPr/>
        </p:nvSpPr>
        <p:spPr>
          <a:xfrm>
            <a:off x="6705600" y="4495800"/>
            <a:ext cx="228600" cy="1676400"/>
          </a:xfrm>
          <a:prstGeom prst="rightBrace">
            <a:avLst>
              <a:gd name="adj1" fmla="val 61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0" name="Text Box 18"/>
          <p:cNvSpPr txBox="1"/>
          <p:nvPr/>
        </p:nvSpPr>
        <p:spPr>
          <a:xfrm>
            <a:off x="7010400" y="4572000"/>
            <a:ext cx="1676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B-&gt;A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单向连接释放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696200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可靠传输机制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874000" cy="137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、传输确认机制：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、超时重传机制：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、数据段重组机制：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、拥塞控制机制：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222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542925" y="1644650"/>
            <a:ext cx="8388350" cy="1555750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600" b="1" dirty="0"/>
              <a:t>传输确认机制：</a:t>
            </a:r>
            <a:r>
              <a:rPr lang="zh-CN" altLang="en-US" sz="1600" dirty="0"/>
              <a:t>为了保证数据传输的可靠性，</a:t>
            </a:r>
            <a:r>
              <a:rPr lang="en-US" altLang="zh-CN" sz="1600" dirty="0"/>
              <a:t>TCP</a:t>
            </a:r>
            <a:r>
              <a:rPr lang="zh-CN" altLang="en-US" sz="1600" dirty="0"/>
              <a:t>要求对传输的数据进行确认。</a:t>
            </a:r>
            <a:endParaRPr lang="zh-CN" altLang="en-US" sz="16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600" b="1" dirty="0"/>
              <a:t>传输确认机制实现：</a:t>
            </a:r>
            <a:r>
              <a:rPr lang="zh-CN" altLang="en-US" sz="1600" dirty="0"/>
              <a:t>每一次传输数据时，</a:t>
            </a:r>
            <a:r>
              <a:rPr lang="en-US" altLang="zh-CN" sz="1600" dirty="0"/>
              <a:t>TCP</a:t>
            </a:r>
            <a:r>
              <a:rPr lang="zh-CN" altLang="en-US" sz="1600" dirty="0"/>
              <a:t>都会标注该段的起始序列号，以便对方确认。</a:t>
            </a:r>
            <a:r>
              <a:rPr lang="en-US" altLang="zh-CN" sz="1600" dirty="0"/>
              <a:t>TCP</a:t>
            </a:r>
            <a:r>
              <a:rPr lang="zh-CN" altLang="en-US" sz="1600" dirty="0"/>
              <a:t>协议中不直接确认收到哪些段，而是通知发送方下一次该发送哪一个段，以表示前面的段已经收到。</a:t>
            </a:r>
            <a:endParaRPr lang="zh-CN" altLang="en-US" sz="1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85725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可靠传输机制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传输确认机制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3253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390650"/>
            <a:ext cx="7629525" cy="533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427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088" y="1300163"/>
            <a:ext cx="7600950" cy="552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85725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可靠传输机制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超时重传机制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4277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滑动窗口机制：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利用窗口机制来调节发送端与接收端的发送与接收数据包的能力。以实现流量控制。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85725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可靠传输机制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滑动窗口机制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—1.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TCP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5301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5302" name="Group 3"/>
          <p:cNvGrpSpPr/>
          <p:nvPr/>
        </p:nvGrpSpPr>
        <p:grpSpPr>
          <a:xfrm>
            <a:off x="1066800" y="2092325"/>
            <a:ext cx="7234238" cy="3925888"/>
            <a:chOff x="432" y="1056"/>
            <a:chExt cx="5136" cy="2976"/>
          </a:xfrm>
        </p:grpSpPr>
        <p:sp>
          <p:nvSpPr>
            <p:cNvPr id="55303" name="Rectangle 4"/>
            <p:cNvSpPr/>
            <p:nvPr/>
          </p:nvSpPr>
          <p:spPr>
            <a:xfrm>
              <a:off x="2880" y="1056"/>
              <a:ext cx="624" cy="384"/>
            </a:xfrm>
            <a:prstGeom prst="rect">
              <a:avLst/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确认号</a:t>
              </a:r>
              <a:endPara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ACK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4" name="Rectangle 5"/>
            <p:cNvSpPr/>
            <p:nvPr/>
          </p:nvSpPr>
          <p:spPr>
            <a:xfrm>
              <a:off x="1008" y="1056"/>
              <a:ext cx="624" cy="3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源端口</a:t>
              </a:r>
              <a:endPara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1028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5" name="Rectangle 6"/>
            <p:cNvSpPr/>
            <p:nvPr/>
          </p:nvSpPr>
          <p:spPr>
            <a:xfrm>
              <a:off x="2256" y="1056"/>
              <a:ext cx="624" cy="384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序列号</a:t>
              </a:r>
              <a:endPara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SEQ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6" name="Rectangle 7"/>
            <p:cNvSpPr/>
            <p:nvPr/>
          </p:nvSpPr>
          <p:spPr>
            <a:xfrm>
              <a:off x="1632" y="1056"/>
              <a:ext cx="624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宿端口</a:t>
              </a:r>
              <a:endPara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7" name="Rectangle 8"/>
            <p:cNvSpPr/>
            <p:nvPr/>
          </p:nvSpPr>
          <p:spPr>
            <a:xfrm>
              <a:off x="4128" y="1056"/>
              <a:ext cx="624" cy="384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窗口</a:t>
              </a:r>
              <a:endPara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WIN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8" name="Rectangle 9"/>
            <p:cNvSpPr/>
            <p:nvPr/>
          </p:nvSpPr>
          <p:spPr>
            <a:xfrm>
              <a:off x="3504" y="1056"/>
              <a:ext cx="624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9" name="Text Box 10"/>
            <p:cNvSpPr txBox="1"/>
            <p:nvPr/>
          </p:nvSpPr>
          <p:spPr>
            <a:xfrm>
              <a:off x="432" y="1104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头部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0" name="Rectangle 11"/>
            <p:cNvSpPr/>
            <p:nvPr/>
          </p:nvSpPr>
          <p:spPr>
            <a:xfrm>
              <a:off x="4752" y="1056"/>
              <a:ext cx="576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1" name="Line 12"/>
            <p:cNvSpPr/>
            <p:nvPr/>
          </p:nvSpPr>
          <p:spPr>
            <a:xfrm>
              <a:off x="1488" y="1920"/>
              <a:ext cx="0" cy="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2" name="Line 13"/>
            <p:cNvSpPr/>
            <p:nvPr/>
          </p:nvSpPr>
          <p:spPr>
            <a:xfrm>
              <a:off x="4224" y="1872"/>
              <a:ext cx="0" cy="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3" name="Text Box 14"/>
            <p:cNvSpPr txBox="1"/>
            <p:nvPr/>
          </p:nvSpPr>
          <p:spPr>
            <a:xfrm>
              <a:off x="1008" y="1536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发送方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4" name="Text Box 15"/>
            <p:cNvSpPr txBox="1"/>
            <p:nvPr/>
          </p:nvSpPr>
          <p:spPr>
            <a:xfrm>
              <a:off x="3744" y="1536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接收方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5" name="Text Box 16"/>
            <p:cNvSpPr txBox="1"/>
            <p:nvPr/>
          </p:nvSpPr>
          <p:spPr>
            <a:xfrm>
              <a:off x="4656" y="1536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缓冲区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6" name="Rectangle 17"/>
            <p:cNvSpPr/>
            <p:nvPr/>
          </p:nvSpPr>
          <p:spPr>
            <a:xfrm>
              <a:off x="4752" y="1872"/>
              <a:ext cx="720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7" name="Rectangle 18"/>
            <p:cNvSpPr/>
            <p:nvPr/>
          </p:nvSpPr>
          <p:spPr>
            <a:xfrm>
              <a:off x="4752" y="2160"/>
              <a:ext cx="720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8" name="Rectangle 19"/>
            <p:cNvSpPr/>
            <p:nvPr/>
          </p:nvSpPr>
          <p:spPr>
            <a:xfrm>
              <a:off x="4752" y="2832"/>
              <a:ext cx="72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4k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9" name="Rectangle 20"/>
            <p:cNvSpPr/>
            <p:nvPr/>
          </p:nvSpPr>
          <p:spPr>
            <a:xfrm>
              <a:off x="4752" y="3456"/>
              <a:ext cx="720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20" name="Rectangle 21"/>
            <p:cNvSpPr/>
            <p:nvPr/>
          </p:nvSpPr>
          <p:spPr>
            <a:xfrm>
              <a:off x="4752" y="3744"/>
              <a:ext cx="720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21" name="Rectangle 22"/>
            <p:cNvSpPr/>
            <p:nvPr/>
          </p:nvSpPr>
          <p:spPr>
            <a:xfrm>
              <a:off x="4752" y="2160"/>
              <a:ext cx="336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2k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2" name="Text Box 23"/>
            <p:cNvSpPr txBox="1"/>
            <p:nvPr/>
          </p:nvSpPr>
          <p:spPr>
            <a:xfrm>
              <a:off x="672" y="1872"/>
              <a:ext cx="6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应用层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2k write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3" name="Line 24"/>
            <p:cNvSpPr/>
            <p:nvPr/>
          </p:nvSpPr>
          <p:spPr>
            <a:xfrm>
              <a:off x="1488" y="1968"/>
              <a:ext cx="2736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4" name="Line 25"/>
            <p:cNvSpPr/>
            <p:nvPr/>
          </p:nvSpPr>
          <p:spPr>
            <a:xfrm>
              <a:off x="1488" y="2640"/>
              <a:ext cx="2736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5" name="Line 26"/>
            <p:cNvSpPr/>
            <p:nvPr/>
          </p:nvSpPr>
          <p:spPr>
            <a:xfrm flipH="1">
              <a:off x="1488" y="2304"/>
              <a:ext cx="2736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6" name="Line 27"/>
            <p:cNvSpPr/>
            <p:nvPr/>
          </p:nvSpPr>
          <p:spPr>
            <a:xfrm flipH="1">
              <a:off x="1488" y="2976"/>
              <a:ext cx="2736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7" name="Line 28"/>
            <p:cNvSpPr/>
            <p:nvPr/>
          </p:nvSpPr>
          <p:spPr>
            <a:xfrm flipH="1">
              <a:off x="1488" y="3264"/>
              <a:ext cx="2736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8" name="Line 29"/>
            <p:cNvSpPr/>
            <p:nvPr/>
          </p:nvSpPr>
          <p:spPr>
            <a:xfrm>
              <a:off x="1488" y="3600"/>
              <a:ext cx="2736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9" name="Text Box 30"/>
            <p:cNvSpPr txBox="1"/>
            <p:nvPr/>
          </p:nvSpPr>
          <p:spPr>
            <a:xfrm>
              <a:off x="4704" y="3072"/>
              <a:ext cx="81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应用层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Read 2k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0" name="Rectangle 31"/>
            <p:cNvSpPr/>
            <p:nvPr/>
          </p:nvSpPr>
          <p:spPr>
            <a:xfrm>
              <a:off x="5136" y="3456"/>
              <a:ext cx="336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2k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1" name="Rectangle 32"/>
            <p:cNvSpPr/>
            <p:nvPr/>
          </p:nvSpPr>
          <p:spPr>
            <a:xfrm>
              <a:off x="5136" y="3744"/>
              <a:ext cx="336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2k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2" name="Rectangle 33"/>
            <p:cNvSpPr/>
            <p:nvPr/>
          </p:nvSpPr>
          <p:spPr>
            <a:xfrm>
              <a:off x="4752" y="3744"/>
              <a:ext cx="19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3" name="Rectangle 34"/>
            <p:cNvSpPr/>
            <p:nvPr/>
          </p:nvSpPr>
          <p:spPr>
            <a:xfrm rot="298036">
              <a:off x="2640" y="2016"/>
              <a:ext cx="816" cy="19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SEQ=0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4" name="Rectangle 35"/>
            <p:cNvSpPr/>
            <p:nvPr/>
          </p:nvSpPr>
          <p:spPr>
            <a:xfrm rot="-402453">
              <a:off x="2592" y="2304"/>
              <a:ext cx="816" cy="19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WIN=2048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5" name="Rectangle 36"/>
            <p:cNvSpPr/>
            <p:nvPr/>
          </p:nvSpPr>
          <p:spPr>
            <a:xfrm rot="-407640">
              <a:off x="1776" y="2400"/>
              <a:ext cx="816" cy="192"/>
            </a:xfrm>
            <a:prstGeom prst="rect">
              <a:avLst/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ACK=2048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6" name="Rectangle 37"/>
            <p:cNvSpPr/>
            <p:nvPr/>
          </p:nvSpPr>
          <p:spPr>
            <a:xfrm rot="-407672">
              <a:off x="2592" y="3024"/>
              <a:ext cx="816" cy="19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WIN=0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7" name="Rectangle 38"/>
            <p:cNvSpPr/>
            <p:nvPr/>
          </p:nvSpPr>
          <p:spPr>
            <a:xfrm rot="-357758">
              <a:off x="1776" y="3120"/>
              <a:ext cx="816" cy="192"/>
            </a:xfrm>
            <a:prstGeom prst="rect">
              <a:avLst/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ACK=4096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8" name="Rectangle 39"/>
            <p:cNvSpPr/>
            <p:nvPr/>
          </p:nvSpPr>
          <p:spPr>
            <a:xfrm rot="384347">
              <a:off x="2976" y="3696"/>
              <a:ext cx="816" cy="19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SEQ=4096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39" name="Rectangle 40"/>
            <p:cNvSpPr/>
            <p:nvPr/>
          </p:nvSpPr>
          <p:spPr>
            <a:xfrm rot="438931">
              <a:off x="3168" y="2736"/>
              <a:ext cx="816" cy="192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SEQ=2048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0" name="AutoShape 41"/>
            <p:cNvSpPr/>
            <p:nvPr/>
          </p:nvSpPr>
          <p:spPr>
            <a:xfrm>
              <a:off x="1344" y="2640"/>
              <a:ext cx="96" cy="912"/>
            </a:xfrm>
            <a:prstGeom prst="leftBrace">
              <a:avLst>
                <a:gd name="adj1" fmla="val 791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41" name="Text Box 42"/>
            <p:cNvSpPr txBox="1"/>
            <p:nvPr/>
          </p:nvSpPr>
          <p:spPr>
            <a:xfrm>
              <a:off x="480" y="2976"/>
              <a:ext cx="8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发送受阻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2" name="Text Box 43"/>
            <p:cNvSpPr txBox="1"/>
            <p:nvPr/>
          </p:nvSpPr>
          <p:spPr>
            <a:xfrm>
              <a:off x="672" y="2400"/>
              <a:ext cx="6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应用层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3k write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3" name="Rectangle 44"/>
            <p:cNvSpPr/>
            <p:nvPr/>
          </p:nvSpPr>
          <p:spPr>
            <a:xfrm rot="-357758">
              <a:off x="2016" y="3360"/>
              <a:ext cx="816" cy="192"/>
            </a:xfrm>
            <a:prstGeom prst="rect">
              <a:avLst/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ACK=4096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4" name="Rectangle 45"/>
            <p:cNvSpPr/>
            <p:nvPr/>
          </p:nvSpPr>
          <p:spPr>
            <a:xfrm rot="-407672">
              <a:off x="2832" y="3264"/>
              <a:ext cx="816" cy="19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WIN=2048</a:t>
              </a: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5" name="Rectangle 46"/>
            <p:cNvSpPr/>
            <p:nvPr/>
          </p:nvSpPr>
          <p:spPr>
            <a:xfrm rot="438931">
              <a:off x="2352" y="2640"/>
              <a:ext cx="816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2k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6" name="Rectangle 47"/>
            <p:cNvSpPr/>
            <p:nvPr/>
          </p:nvSpPr>
          <p:spPr>
            <a:xfrm rot="438931">
              <a:off x="1824" y="1920"/>
              <a:ext cx="816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2k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47" name="Rectangle 48"/>
            <p:cNvSpPr/>
            <p:nvPr/>
          </p:nvSpPr>
          <p:spPr>
            <a:xfrm rot="438931">
              <a:off x="2448" y="3603"/>
              <a:ext cx="527" cy="20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■"/>
                <a:defRPr sz="3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□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▪"/>
                <a:defRPr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▫"/>
                <a:defRPr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1k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981075"/>
            <a:ext cx="8461375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UDP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协议的基本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UDP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协议的定义：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UDP,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即“用户数据报协议”，是基于无连接的通信的协议。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UDP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协议一样，都是传输层的最主要的协议。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UDP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协议的作用：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UDP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协议一样，都是用于实现端到端的数据传输。只是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他们对于数据传输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的可靠性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强调不同：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要求的是可靠的数据传输，而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UDP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没有要求是可靠的数据传输。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—2.UD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6324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609600" y="1050925"/>
            <a:ext cx="7696200" cy="533400"/>
          </a:xfrm>
          <a:ln/>
        </p:spPr>
        <p:txBody>
          <a:bodyPr vert="horz" wrap="square" lIns="91440" tIns="45720" rIns="91440" bIns="45720" anchor="ctr" anchorCtr="0"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UDP</a:t>
            </a:r>
            <a:r>
              <a:rPr lang="zh-CN" altLang="en-US" dirty="0"/>
              <a:t>封装  </a:t>
            </a:r>
            <a:endParaRPr lang="zh-CN" altLang="en-US" dirty="0"/>
          </a:p>
        </p:txBody>
      </p:sp>
      <p:sp>
        <p:nvSpPr>
          <p:cNvPr id="57347" name="Text Box 3"/>
          <p:cNvSpPr txBox="1"/>
          <p:nvPr/>
        </p:nvSpPr>
        <p:spPr>
          <a:xfrm>
            <a:off x="1016000" y="4933950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Text Box 4"/>
          <p:cNvSpPr txBox="1"/>
          <p:nvPr/>
        </p:nvSpPr>
        <p:spPr>
          <a:xfrm>
            <a:off x="2844800" y="4948238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Rectangle 5"/>
          <p:cNvSpPr/>
          <p:nvPr/>
        </p:nvSpPr>
        <p:spPr>
          <a:xfrm>
            <a:off x="4657725" y="4935538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0" name="Text Box 6"/>
          <p:cNvSpPr txBox="1"/>
          <p:nvPr/>
        </p:nvSpPr>
        <p:spPr>
          <a:xfrm>
            <a:off x="6480175" y="4933950"/>
            <a:ext cx="4095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1" name="Text Box 7"/>
          <p:cNvSpPr txBox="1"/>
          <p:nvPr/>
        </p:nvSpPr>
        <p:spPr>
          <a:xfrm>
            <a:off x="8080375" y="4933950"/>
            <a:ext cx="4095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31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2" name="Text Box 8"/>
          <p:cNvSpPr txBox="1"/>
          <p:nvPr/>
        </p:nvSpPr>
        <p:spPr>
          <a:xfrm>
            <a:off x="2298700" y="5227638"/>
            <a:ext cx="1314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Source Port </a:t>
            </a:r>
            <a:endParaRPr lang="zh-CN" altLang="zh-CN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3" name="Text Box 9"/>
          <p:cNvSpPr txBox="1"/>
          <p:nvPr/>
        </p:nvSpPr>
        <p:spPr>
          <a:xfrm>
            <a:off x="5567363" y="5227638"/>
            <a:ext cx="16859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Destination Port </a:t>
            </a:r>
            <a:endParaRPr lang="zh-CN" altLang="zh-CN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4" name="Text Box 10"/>
          <p:cNvSpPr txBox="1"/>
          <p:nvPr/>
        </p:nvSpPr>
        <p:spPr>
          <a:xfrm>
            <a:off x="5840413" y="5545138"/>
            <a:ext cx="12001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Checksum </a:t>
            </a:r>
            <a:endParaRPr lang="zh-CN" altLang="zh-CN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5" name="Text Box 11"/>
          <p:cNvSpPr txBox="1"/>
          <p:nvPr/>
        </p:nvSpPr>
        <p:spPr>
          <a:xfrm>
            <a:off x="4429125" y="5835650"/>
            <a:ext cx="6699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6" name="Rectangle 12"/>
          <p:cNvSpPr/>
          <p:nvPr/>
        </p:nvSpPr>
        <p:spPr>
          <a:xfrm>
            <a:off x="1095375" y="5532438"/>
            <a:ext cx="3654425" cy="3175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7" name="Rectangle 13"/>
          <p:cNvSpPr/>
          <p:nvPr/>
        </p:nvSpPr>
        <p:spPr>
          <a:xfrm>
            <a:off x="1095375" y="5227638"/>
            <a:ext cx="3656013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8" name="Rectangle 14"/>
          <p:cNvSpPr/>
          <p:nvPr/>
        </p:nvSpPr>
        <p:spPr>
          <a:xfrm>
            <a:off x="4751388" y="5227638"/>
            <a:ext cx="3648075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9" name="Rectangle 15"/>
          <p:cNvSpPr/>
          <p:nvPr/>
        </p:nvSpPr>
        <p:spPr>
          <a:xfrm>
            <a:off x="1092200" y="5849938"/>
            <a:ext cx="7312025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60" name="Rectangle 16"/>
          <p:cNvSpPr/>
          <p:nvPr/>
        </p:nvSpPr>
        <p:spPr>
          <a:xfrm>
            <a:off x="4749800" y="5532438"/>
            <a:ext cx="3654425" cy="3175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61" name="Text Box 17"/>
          <p:cNvSpPr txBox="1"/>
          <p:nvPr/>
        </p:nvSpPr>
        <p:spPr>
          <a:xfrm>
            <a:off x="2533650" y="5545138"/>
            <a:ext cx="80486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Length</a:t>
            </a:r>
            <a:endParaRPr lang="zh-CN" altLang="zh-CN" sz="16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38" name="Group 18"/>
          <p:cNvGraphicFramePr>
            <a:graphicFrameLocks noGrp="1"/>
          </p:cNvGraphicFramePr>
          <p:nvPr/>
        </p:nvGraphicFramePr>
        <p:xfrm>
          <a:off x="1474788" y="3471863"/>
          <a:ext cx="6335713" cy="433388"/>
        </p:xfrm>
        <a:graphic>
          <a:graphicData uri="http://schemas.openxmlformats.org/drawingml/2006/table">
            <a:tbl>
              <a:tblPr/>
              <a:tblGrid>
                <a:gridCol w="2111375"/>
                <a:gridCol w="2111375"/>
                <a:gridCol w="2112962"/>
              </a:tblGrid>
              <a:tr h="43338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0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anose="02020603050405020304" pitchFamily="18" charset="0"/>
                        <a:defRPr sz="20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头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0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anose="02020603050405020304" pitchFamily="18" charset="0"/>
                        <a:defRPr sz="20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UDP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头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600" b="1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0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Times New Roman" panose="02020603050405020304" pitchFamily="18" charset="0"/>
                        <a:defRPr sz="20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</a:rPr>
                        <a:t>载荷数据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72" name="Line 28"/>
          <p:cNvSpPr/>
          <p:nvPr/>
        </p:nvSpPr>
        <p:spPr>
          <a:xfrm>
            <a:off x="3598863" y="3074988"/>
            <a:ext cx="0" cy="396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3" name="Line 29"/>
          <p:cNvSpPr/>
          <p:nvPr/>
        </p:nvSpPr>
        <p:spPr>
          <a:xfrm>
            <a:off x="7810500" y="2463800"/>
            <a:ext cx="0" cy="10080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4" name="Line 30"/>
          <p:cNvSpPr/>
          <p:nvPr/>
        </p:nvSpPr>
        <p:spPr>
          <a:xfrm>
            <a:off x="1474788" y="2463800"/>
            <a:ext cx="0" cy="10080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57375" name="AutoShape 31"/>
          <p:cNvCxnSpPr/>
          <p:nvPr/>
        </p:nvCxnSpPr>
        <p:spPr>
          <a:xfrm>
            <a:off x="3598863" y="3148013"/>
            <a:ext cx="41751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  <p:cxnSp>
        <p:nvCxnSpPr>
          <p:cNvPr id="57376" name="AutoShape 32"/>
          <p:cNvCxnSpPr/>
          <p:nvPr/>
        </p:nvCxnSpPr>
        <p:spPr>
          <a:xfrm>
            <a:off x="1474788" y="2571750"/>
            <a:ext cx="633571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  <p:sp>
        <p:nvSpPr>
          <p:cNvPr id="57377" name="Text Box 33"/>
          <p:cNvSpPr txBox="1"/>
          <p:nvPr/>
        </p:nvSpPr>
        <p:spPr>
          <a:xfrm>
            <a:off x="5076825" y="2924175"/>
            <a:ext cx="1439863" cy="366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数据报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78" name="Text Box 34"/>
          <p:cNvSpPr txBox="1"/>
          <p:nvPr/>
        </p:nvSpPr>
        <p:spPr>
          <a:xfrm>
            <a:off x="4246563" y="2382838"/>
            <a:ext cx="720725" cy="3667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包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79" name="Text Box 35"/>
          <p:cNvSpPr txBox="1"/>
          <p:nvPr/>
        </p:nvSpPr>
        <p:spPr>
          <a:xfrm>
            <a:off x="3779838" y="4479925"/>
            <a:ext cx="19081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UDP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头格式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57380" name="Text Box 36"/>
          <p:cNvSpPr txBox="1"/>
          <p:nvPr/>
        </p:nvSpPr>
        <p:spPr>
          <a:xfrm>
            <a:off x="3527425" y="1743075"/>
            <a:ext cx="19081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UDP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封装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57381" name="Text Box 37"/>
          <p:cNvSpPr txBox="1"/>
          <p:nvPr/>
        </p:nvSpPr>
        <p:spPr>
          <a:xfrm>
            <a:off x="177800" y="5643563"/>
            <a:ext cx="8786813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zh-CN" sz="1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zh-CN" sz="1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—2.UD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7383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2290" name="Picture 36" descr="台式电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1125538"/>
            <a:ext cx="838200" cy="86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Line 9"/>
          <p:cNvSpPr/>
          <p:nvPr/>
        </p:nvSpPr>
        <p:spPr>
          <a:xfrm>
            <a:off x="1692275" y="1557338"/>
            <a:ext cx="50403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539750" y="2492375"/>
            <a:ext cx="1152525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应用层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22" name="Rectangle 14"/>
          <p:cNvSpPr>
            <a:spLocks noChangeArrowheads="1"/>
          </p:cNvSpPr>
          <p:nvPr/>
        </p:nvSpPr>
        <p:spPr bwMode="auto">
          <a:xfrm>
            <a:off x="539750" y="3140075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传输层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539750" y="3789363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网络层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24" name="Rectangle 16"/>
          <p:cNvSpPr>
            <a:spLocks noChangeArrowheads="1"/>
          </p:cNvSpPr>
          <p:nvPr/>
        </p:nvSpPr>
        <p:spPr bwMode="auto">
          <a:xfrm>
            <a:off x="539750" y="4437063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数据链路层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25" name="Rectangle 17"/>
          <p:cNvSpPr>
            <a:spLocks noChangeArrowheads="1"/>
          </p:cNvSpPr>
          <p:nvPr/>
        </p:nvSpPr>
        <p:spPr bwMode="auto">
          <a:xfrm>
            <a:off x="539750" y="5084763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物理层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26" name="Rectangle 19"/>
          <p:cNvSpPr>
            <a:spLocks noChangeArrowheads="1"/>
          </p:cNvSpPr>
          <p:nvPr/>
        </p:nvSpPr>
        <p:spPr bwMode="auto">
          <a:xfrm>
            <a:off x="6875463" y="2420938"/>
            <a:ext cx="1152525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应用层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27" name="Rectangle 20"/>
          <p:cNvSpPr>
            <a:spLocks noChangeArrowheads="1"/>
          </p:cNvSpPr>
          <p:nvPr/>
        </p:nvSpPr>
        <p:spPr bwMode="auto">
          <a:xfrm>
            <a:off x="6875463" y="3068638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传输层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28" name="Rectangle 21"/>
          <p:cNvSpPr>
            <a:spLocks noChangeArrowheads="1"/>
          </p:cNvSpPr>
          <p:nvPr/>
        </p:nvSpPr>
        <p:spPr bwMode="auto">
          <a:xfrm>
            <a:off x="6875463" y="3717925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网络层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29" name="Rectangle 22"/>
          <p:cNvSpPr>
            <a:spLocks noChangeArrowheads="1"/>
          </p:cNvSpPr>
          <p:nvPr/>
        </p:nvSpPr>
        <p:spPr bwMode="auto">
          <a:xfrm>
            <a:off x="6875463" y="4365625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数据链路层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30" name="Rectangle 23"/>
          <p:cNvSpPr>
            <a:spLocks noChangeArrowheads="1"/>
          </p:cNvSpPr>
          <p:nvPr/>
        </p:nvSpPr>
        <p:spPr bwMode="auto">
          <a:xfrm>
            <a:off x="6875463" y="5013325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物理层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31" name="Rectangle 24"/>
          <p:cNvSpPr>
            <a:spLocks noChangeArrowheads="1"/>
          </p:cNvSpPr>
          <p:nvPr/>
        </p:nvSpPr>
        <p:spPr bwMode="auto">
          <a:xfrm>
            <a:off x="2268538" y="3644900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网络层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32" name="Rectangle 25"/>
          <p:cNvSpPr>
            <a:spLocks noChangeArrowheads="1"/>
          </p:cNvSpPr>
          <p:nvPr/>
        </p:nvSpPr>
        <p:spPr bwMode="auto">
          <a:xfrm>
            <a:off x="2268538" y="4292600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数据链路层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33" name="Rectangle 26"/>
          <p:cNvSpPr>
            <a:spLocks noChangeArrowheads="1"/>
          </p:cNvSpPr>
          <p:nvPr/>
        </p:nvSpPr>
        <p:spPr bwMode="auto">
          <a:xfrm>
            <a:off x="2268538" y="4940300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物理层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34" name="Rectangle 27"/>
          <p:cNvSpPr>
            <a:spLocks noChangeArrowheads="1"/>
          </p:cNvSpPr>
          <p:nvPr/>
        </p:nvSpPr>
        <p:spPr bwMode="auto">
          <a:xfrm>
            <a:off x="5075238" y="3644900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网络层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35" name="Rectangle 28"/>
          <p:cNvSpPr>
            <a:spLocks noChangeArrowheads="1"/>
          </p:cNvSpPr>
          <p:nvPr/>
        </p:nvSpPr>
        <p:spPr bwMode="auto">
          <a:xfrm>
            <a:off x="5075238" y="4292600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数据链路层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236" name="Rectangle 29"/>
          <p:cNvSpPr>
            <a:spLocks noChangeArrowheads="1"/>
          </p:cNvSpPr>
          <p:nvPr/>
        </p:nvSpPr>
        <p:spPr bwMode="auto">
          <a:xfrm>
            <a:off x="5075238" y="4940300"/>
            <a:ext cx="11525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物理层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308" name="Line 31"/>
          <p:cNvSpPr/>
          <p:nvPr/>
        </p:nvSpPr>
        <p:spPr>
          <a:xfrm>
            <a:off x="1835150" y="2781300"/>
            <a:ext cx="48974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309" name="Line 33"/>
          <p:cNvSpPr/>
          <p:nvPr/>
        </p:nvSpPr>
        <p:spPr>
          <a:xfrm>
            <a:off x="1835150" y="3429000"/>
            <a:ext cx="48974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310" name="Line 34"/>
          <p:cNvSpPr/>
          <p:nvPr/>
        </p:nvSpPr>
        <p:spPr>
          <a:xfrm>
            <a:off x="1835150" y="4076700"/>
            <a:ext cx="48974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311" name="Line 35"/>
          <p:cNvSpPr/>
          <p:nvPr/>
        </p:nvSpPr>
        <p:spPr>
          <a:xfrm>
            <a:off x="1763713" y="4797425"/>
            <a:ext cx="48974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312" name="Line 36"/>
          <p:cNvSpPr/>
          <p:nvPr/>
        </p:nvSpPr>
        <p:spPr>
          <a:xfrm>
            <a:off x="1763713" y="5445125"/>
            <a:ext cx="48974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pic>
        <p:nvPicPr>
          <p:cNvPr id="12313" name="Picture 19" descr="高端路由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88" y="1106488"/>
            <a:ext cx="755650" cy="83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14" name="Picture 19" descr="高端路由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813" y="1027113"/>
            <a:ext cx="801687" cy="88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62" name="Text Box 38"/>
          <p:cNvSpPr txBox="1"/>
          <p:nvPr/>
        </p:nvSpPr>
        <p:spPr>
          <a:xfrm>
            <a:off x="3563938" y="2924175"/>
            <a:ext cx="1295400" cy="346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Segement</a:t>
            </a:r>
            <a:endParaRPr lang="en-US" altLang="zh-CN" sz="16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463" name="Text Box 39"/>
          <p:cNvSpPr txBox="1"/>
          <p:nvPr/>
        </p:nvSpPr>
        <p:spPr>
          <a:xfrm>
            <a:off x="3563938" y="3573463"/>
            <a:ext cx="1295400" cy="346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Packet</a:t>
            </a:r>
            <a:endParaRPr lang="en-US" altLang="zh-CN" sz="16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464" name="Text Box 40"/>
          <p:cNvSpPr txBox="1"/>
          <p:nvPr/>
        </p:nvSpPr>
        <p:spPr>
          <a:xfrm>
            <a:off x="3563938" y="4292600"/>
            <a:ext cx="1295400" cy="346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Frame</a:t>
            </a:r>
            <a:endParaRPr lang="en-US" altLang="zh-CN" sz="16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465" name="Text Box 41"/>
          <p:cNvSpPr txBox="1"/>
          <p:nvPr/>
        </p:nvSpPr>
        <p:spPr>
          <a:xfrm>
            <a:off x="3563938" y="4868863"/>
            <a:ext cx="1295400" cy="346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BIT</a:t>
            </a:r>
            <a:endParaRPr lang="en-US" altLang="zh-CN" sz="16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466" name="Text Box 42"/>
          <p:cNvSpPr txBox="1"/>
          <p:nvPr/>
        </p:nvSpPr>
        <p:spPr>
          <a:xfrm>
            <a:off x="3455988" y="2205038"/>
            <a:ext cx="1295400" cy="346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Data</a:t>
            </a:r>
            <a:endParaRPr lang="en-US" altLang="zh-CN" sz="16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320" name="Picture 36" descr="台式电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6550" y="1125538"/>
            <a:ext cx="838200" cy="86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051050" y="5894388"/>
            <a:ext cx="5400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相同层相同协议之间交换协议报文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5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网络模型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—3.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对等通信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2323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24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32 0.00625 L 0.25 7.40741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7 L 0.25208 0.00648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9 0.00625 L 0.25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91 0.0125 L 0.25 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9 0.01689 L 0.25208 0.016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62" grpId="0" animBg="1"/>
      <p:bldP spid="103463" grpId="0" animBg="1"/>
      <p:bldP spid="103464" grpId="0" animBg="1"/>
      <p:bldP spid="103465" grpId="0" animBg="1"/>
      <p:bldP spid="10346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981075"/>
            <a:ext cx="8461375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UDP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的特点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UDP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被设计成一个有效的和最小的传输协议。这一点直接反映在其头结构中。它只包括用于转发数据报至合适应用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端口号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的足够信息，并且执行一定的错误检查。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■"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UDP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不提供任何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支持的更先进的功能。没有计时机制、流控或拥塞管理机制、应答、紧急数据的加速传送，或其他任何功能。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UDP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使用尽力方式传送数据报。由于某种原因传输失败，数据报被丢弃并且不试图作重传。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1. UDP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是无连接的：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2. UDP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不对收到的数据进行排序：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UDP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报文中，没有编号，也无法排序。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3. UDP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无确认机制：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4. UDP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传输数据速度快， 开销小：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5. UDP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缺乏拥塞控制机制：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UDP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发送者不能检测拥塞，一般通过带拥塞控制机制的路由器解决。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—2.UD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8372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939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752600"/>
            <a:ext cx="7610475" cy="462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09600" y="1050925"/>
            <a:ext cx="7696200" cy="533400"/>
          </a:xfrm>
          <a:ln/>
        </p:spPr>
        <p:txBody>
          <a:bodyPr vert="horz" wrap="square" lIns="91440" tIns="45720" rIns="91440" bIns="45720" anchor="ctr" anchorCtr="0"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UDP</a:t>
            </a:r>
            <a:r>
              <a:rPr lang="zh-CN" altLang="en-US" dirty="0"/>
              <a:t>和</a:t>
            </a:r>
            <a:r>
              <a:rPr lang="en-US" altLang="zh-CN" dirty="0"/>
              <a:t>TCP</a:t>
            </a:r>
            <a:r>
              <a:rPr lang="zh-CN" altLang="en-US" dirty="0"/>
              <a:t>对比  </a:t>
            </a:r>
            <a:endParaRPr lang="zh-CN" altLang="en-US" dirty="0"/>
          </a:p>
        </p:txBody>
      </p:sp>
      <p:sp>
        <p:nvSpPr>
          <p:cNvPr id="7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传输层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—2.UD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P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9397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3"/>
          <p:cNvSpPr/>
          <p:nvPr/>
        </p:nvSpPr>
        <p:spPr>
          <a:xfrm>
            <a:off x="539750" y="2638425"/>
            <a:ext cx="2160588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应用层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60419" name="Rectangle 4"/>
          <p:cNvSpPr/>
          <p:nvPr/>
        </p:nvSpPr>
        <p:spPr>
          <a:xfrm>
            <a:off x="539750" y="3286125"/>
            <a:ext cx="2160588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传输层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60420" name="Rectangle 5"/>
          <p:cNvSpPr/>
          <p:nvPr/>
        </p:nvSpPr>
        <p:spPr>
          <a:xfrm>
            <a:off x="539750" y="3935413"/>
            <a:ext cx="2160588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网络层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60421" name="Rectangle 6"/>
          <p:cNvSpPr/>
          <p:nvPr/>
        </p:nvSpPr>
        <p:spPr>
          <a:xfrm>
            <a:off x="539750" y="4583113"/>
            <a:ext cx="2160588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数据链路层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60422" name="Rectangle 7"/>
          <p:cNvSpPr/>
          <p:nvPr/>
        </p:nvSpPr>
        <p:spPr>
          <a:xfrm>
            <a:off x="539750" y="5230813"/>
            <a:ext cx="2160588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物理层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60423" name="Text Box 8"/>
          <p:cNvSpPr txBox="1"/>
          <p:nvPr/>
        </p:nvSpPr>
        <p:spPr>
          <a:xfrm>
            <a:off x="3779838" y="917575"/>
            <a:ext cx="4845050" cy="5156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为应用程序提供网络服务</a:t>
            </a:r>
            <a:endParaRPr lang="en-US" altLang="zh-CN" sz="19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990000"/>
              </a:buClr>
              <a:buFont typeface="Arial" panose="020B0604020202020204" pitchFamily="34" charset="0"/>
              <a:buChar char="›"/>
            </a:pPr>
            <a:r>
              <a:rPr lang="zh-CN" altLang="en-US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文件传输</a:t>
            </a:r>
            <a:endParaRPr lang="en-US" altLang="zh-CN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1730" lvl="2" indent="-227330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»"/>
            </a:pPr>
            <a:r>
              <a:rPr lang="en-US" altLang="zh-CN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TFTP</a:t>
            </a:r>
            <a:endParaRPr lang="en-US" altLang="zh-CN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990000"/>
              </a:buClr>
              <a:buFont typeface="Arial" panose="020B0604020202020204" pitchFamily="34" charset="0"/>
              <a:buChar char="›"/>
            </a:pPr>
            <a:r>
              <a:rPr lang="zh-CN" altLang="en-US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邮件服务</a:t>
            </a:r>
            <a:endParaRPr lang="zh-CN" altLang="en-US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1730" lvl="2" indent="-227330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»"/>
            </a:pPr>
            <a:r>
              <a:rPr lang="en-US" altLang="zh-CN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SMTP</a:t>
            </a:r>
            <a:r>
              <a:rPr lang="zh-CN" altLang="en-US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POP3</a:t>
            </a:r>
            <a:endParaRPr lang="en-US" altLang="zh-CN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990000"/>
              </a:buClr>
              <a:buFont typeface="Arial" panose="020B0604020202020204" pitchFamily="34" charset="0"/>
              <a:buChar char="›"/>
            </a:pPr>
            <a:r>
              <a:rPr lang="en-US" altLang="zh-CN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WWW</a:t>
            </a:r>
            <a:r>
              <a:rPr lang="zh-CN" altLang="en-US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服务</a:t>
            </a:r>
            <a:endParaRPr lang="en-US" altLang="zh-CN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1730" lvl="2" indent="-227330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»"/>
            </a:pPr>
            <a:r>
              <a:rPr lang="en-US" altLang="zh-CN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endParaRPr lang="en-US" altLang="zh-CN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990000"/>
              </a:buClr>
              <a:buFont typeface="Arial" panose="020B0604020202020204" pitchFamily="34" charset="0"/>
              <a:buChar char="›"/>
            </a:pPr>
            <a:r>
              <a:rPr lang="zh-CN" altLang="en-US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网络管理</a:t>
            </a:r>
            <a:endParaRPr lang="zh-CN" altLang="en-US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1730" lvl="2" indent="-227330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»"/>
            </a:pPr>
            <a:r>
              <a:rPr lang="en-US" altLang="zh-CN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SNMP</a:t>
            </a:r>
            <a:endParaRPr lang="en-US" altLang="zh-CN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990000"/>
              </a:buClr>
              <a:buFont typeface="Arial" panose="020B0604020202020204" pitchFamily="34" charset="0"/>
              <a:buChar char="›"/>
            </a:pPr>
            <a:r>
              <a:rPr lang="zh-CN" altLang="en-US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远程登录</a:t>
            </a:r>
            <a:endParaRPr lang="zh-CN" altLang="en-US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1730" lvl="2" indent="-227330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»"/>
            </a:pPr>
            <a:r>
              <a:rPr lang="en-US" altLang="zh-CN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Telnet</a:t>
            </a:r>
            <a:endParaRPr lang="en-US" altLang="zh-CN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125000"/>
              </a:lnSpc>
              <a:buClr>
                <a:srgbClr val="990000"/>
              </a:buClr>
              <a:buFont typeface="Arial" panose="020B0604020202020204" pitchFamily="34" charset="0"/>
              <a:buChar char="›"/>
            </a:pPr>
            <a:r>
              <a:rPr lang="zh-CN" altLang="en-US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地址服务</a:t>
            </a:r>
            <a:endParaRPr lang="zh-CN" altLang="en-US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1730" lvl="2" indent="-227330">
              <a:lnSpc>
                <a:spcPct val="125000"/>
              </a:lnSpc>
              <a:buClr>
                <a:srgbClr val="CC0000"/>
              </a:buClr>
              <a:buFont typeface="Arial" panose="020B0604020202020204" pitchFamily="34" charset="0"/>
              <a:buChar char="»"/>
            </a:pPr>
            <a:r>
              <a:rPr lang="en-US" altLang="zh-CN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7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DHCP</a:t>
            </a:r>
            <a:endParaRPr lang="en-US" altLang="zh-CN" sz="17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4" name="Line 9"/>
          <p:cNvSpPr/>
          <p:nvPr/>
        </p:nvSpPr>
        <p:spPr>
          <a:xfrm flipV="1">
            <a:off x="2700338" y="954088"/>
            <a:ext cx="1079500" cy="1682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25" name="Line 10"/>
          <p:cNvSpPr/>
          <p:nvPr/>
        </p:nvSpPr>
        <p:spPr>
          <a:xfrm>
            <a:off x="2700338" y="3286125"/>
            <a:ext cx="1079500" cy="2787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应用层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0427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3314" name="Text Box 8"/>
          <p:cNvSpPr txBox="1"/>
          <p:nvPr/>
        </p:nvSpPr>
        <p:spPr>
          <a:xfrm>
            <a:off x="4041775" y="2000250"/>
            <a:ext cx="1343025" cy="3381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15" name="Rectangle 9"/>
          <p:cNvSpPr/>
          <p:nvPr/>
        </p:nvSpPr>
        <p:spPr>
          <a:xfrm>
            <a:off x="2659063" y="2644775"/>
            <a:ext cx="267970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endParaRPr lang="zh-CN" altLang="en-US" sz="15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316" name="Text Box 10"/>
          <p:cNvSpPr txBox="1"/>
          <p:nvPr/>
        </p:nvSpPr>
        <p:spPr>
          <a:xfrm>
            <a:off x="3894138" y="2625725"/>
            <a:ext cx="1541462" cy="307975"/>
          </a:xfrm>
          <a:prstGeom prst="rect">
            <a:avLst/>
          </a:prstGeom>
          <a:noFill/>
          <a:ln w="38100">
            <a:noFill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17" name="Line 11"/>
          <p:cNvSpPr/>
          <p:nvPr/>
        </p:nvSpPr>
        <p:spPr>
          <a:xfrm>
            <a:off x="4021138" y="2697163"/>
            <a:ext cx="0" cy="2698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318" name="Rectangle 12"/>
          <p:cNvSpPr/>
          <p:nvPr/>
        </p:nvSpPr>
        <p:spPr>
          <a:xfrm>
            <a:off x="2663825" y="3238500"/>
            <a:ext cx="2732088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319" name="Text Box 13"/>
          <p:cNvSpPr txBox="1"/>
          <p:nvPr/>
        </p:nvSpPr>
        <p:spPr>
          <a:xfrm>
            <a:off x="3671888" y="3219450"/>
            <a:ext cx="1693862" cy="307975"/>
          </a:xfrm>
          <a:prstGeom prst="rect">
            <a:avLst/>
          </a:prstGeom>
          <a:noFill/>
          <a:ln w="38100">
            <a:noFill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20" name="Text Box 14"/>
          <p:cNvSpPr txBox="1"/>
          <p:nvPr/>
        </p:nvSpPr>
        <p:spPr>
          <a:xfrm>
            <a:off x="1568450" y="3248025"/>
            <a:ext cx="1279525" cy="307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网络层报头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21" name="Rectangle 20"/>
          <p:cNvSpPr/>
          <p:nvPr/>
        </p:nvSpPr>
        <p:spPr>
          <a:xfrm>
            <a:off x="69850" y="4610100"/>
            <a:ext cx="5438775" cy="307975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22" name="Line 15"/>
          <p:cNvSpPr/>
          <p:nvPr/>
        </p:nvSpPr>
        <p:spPr>
          <a:xfrm>
            <a:off x="4062413" y="3294063"/>
            <a:ext cx="0" cy="260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390775" y="4581525"/>
            <a:ext cx="2325688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宋体" panose="02010609030101010101" pitchFamily="49" charset="-122"/>
                <a:cs typeface="+mn-cs"/>
              </a:rPr>
              <a:t>0101110101001000010</a:t>
            </a:r>
            <a:endParaRPr kumimoji="0" lang="en-US" altLang="zh-CN" sz="1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13324" name="Rectangle 24"/>
          <p:cNvSpPr/>
          <p:nvPr/>
        </p:nvSpPr>
        <p:spPr>
          <a:xfrm>
            <a:off x="6419850" y="2417763"/>
            <a:ext cx="1681163" cy="522287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25" name="Text Box 25"/>
          <p:cNvSpPr txBox="1"/>
          <p:nvPr/>
        </p:nvSpPr>
        <p:spPr>
          <a:xfrm>
            <a:off x="6394450" y="2546350"/>
            <a:ext cx="1196975" cy="336550"/>
          </a:xfrm>
          <a:prstGeom prst="rect">
            <a:avLst/>
          </a:prstGeom>
          <a:noFill/>
          <a:ln w="28575">
            <a:noFill/>
          </a:ln>
        </p:spPr>
        <p:txBody>
          <a:bodyPr wrap="none"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传输层</a:t>
            </a:r>
            <a:r>
              <a:rPr lang="zh-CN" altLang="en-US" sz="14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326" name="Rectangle 26"/>
          <p:cNvSpPr/>
          <p:nvPr/>
        </p:nvSpPr>
        <p:spPr>
          <a:xfrm>
            <a:off x="6443663" y="3500438"/>
            <a:ext cx="1657350" cy="673100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27" name="Text Box 27"/>
          <p:cNvSpPr txBox="1"/>
          <p:nvPr/>
        </p:nvSpPr>
        <p:spPr>
          <a:xfrm>
            <a:off x="6423025" y="3717925"/>
            <a:ext cx="1397000" cy="336550"/>
          </a:xfrm>
          <a:prstGeom prst="rect">
            <a:avLst/>
          </a:prstGeom>
          <a:noFill/>
          <a:ln w="28575">
            <a:noFill/>
          </a:ln>
        </p:spPr>
        <p:txBody>
          <a:bodyPr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数据链路层</a:t>
            </a:r>
            <a:endParaRPr lang="zh-CN" altLang="en-US" sz="16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328" name="Rectangle 28"/>
          <p:cNvSpPr/>
          <p:nvPr/>
        </p:nvSpPr>
        <p:spPr>
          <a:xfrm>
            <a:off x="6462713" y="4224338"/>
            <a:ext cx="1638300" cy="717550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29" name="Text Box 29"/>
          <p:cNvSpPr txBox="1"/>
          <p:nvPr/>
        </p:nvSpPr>
        <p:spPr>
          <a:xfrm>
            <a:off x="6291263" y="4292600"/>
            <a:ext cx="1403350" cy="336550"/>
          </a:xfrm>
          <a:prstGeom prst="rect">
            <a:avLst/>
          </a:prstGeom>
          <a:noFill/>
          <a:ln w="28575">
            <a:noFill/>
          </a:ln>
        </p:spPr>
        <p:txBody>
          <a:bodyPr wrap="none"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物理层</a:t>
            </a:r>
            <a:r>
              <a:rPr lang="zh-CN" altLang="en-US" sz="14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330" name="Rectangle 30"/>
          <p:cNvSpPr/>
          <p:nvPr/>
        </p:nvSpPr>
        <p:spPr>
          <a:xfrm>
            <a:off x="6443663" y="2982913"/>
            <a:ext cx="1657350" cy="522287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31" name="Text Box 31"/>
          <p:cNvSpPr txBox="1"/>
          <p:nvPr/>
        </p:nvSpPr>
        <p:spPr>
          <a:xfrm>
            <a:off x="6499225" y="3136900"/>
            <a:ext cx="1243013" cy="336550"/>
          </a:xfrm>
          <a:prstGeom prst="rect">
            <a:avLst/>
          </a:prstGeom>
          <a:noFill/>
          <a:ln w="28575">
            <a:noFill/>
          </a:ln>
        </p:spPr>
        <p:txBody>
          <a:bodyPr wrap="none"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en-US" sz="16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网络层</a:t>
            </a:r>
            <a:r>
              <a:rPr lang="zh-CN" altLang="en-US" sz="14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332" name="Text Box 36"/>
          <p:cNvSpPr txBox="1"/>
          <p:nvPr/>
        </p:nvSpPr>
        <p:spPr>
          <a:xfrm>
            <a:off x="6678613" y="1592263"/>
            <a:ext cx="717550" cy="304800"/>
          </a:xfrm>
          <a:prstGeom prst="rect">
            <a:avLst/>
          </a:prstGeom>
          <a:noFill/>
          <a:ln w="28575">
            <a:noFill/>
          </a:ln>
        </p:spPr>
        <p:txBody>
          <a:bodyPr wrap="none"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应用层</a:t>
            </a:r>
            <a:endParaRPr lang="zh-CN" altLang="en-US" sz="1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333" name="Rectangle 37"/>
          <p:cNvSpPr/>
          <p:nvPr/>
        </p:nvSpPr>
        <p:spPr>
          <a:xfrm>
            <a:off x="6419850" y="1916113"/>
            <a:ext cx="1681163" cy="498475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34" name="Text Box 38"/>
          <p:cNvSpPr txBox="1"/>
          <p:nvPr/>
        </p:nvSpPr>
        <p:spPr>
          <a:xfrm>
            <a:off x="6672263" y="1989138"/>
            <a:ext cx="806450" cy="336550"/>
          </a:xfrm>
          <a:prstGeom prst="rect">
            <a:avLst/>
          </a:prstGeom>
          <a:noFill/>
          <a:ln w="28575">
            <a:noFill/>
          </a:ln>
        </p:spPr>
        <p:txBody>
          <a:bodyPr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应用层</a:t>
            </a:r>
            <a:endParaRPr lang="zh-CN" altLang="en-US" sz="16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335" name="Rectangle 46"/>
          <p:cNvSpPr/>
          <p:nvPr/>
        </p:nvSpPr>
        <p:spPr>
          <a:xfrm>
            <a:off x="2208213" y="2624138"/>
            <a:ext cx="174783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457200" lvl="1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传输层报头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3336" name="Picture 36" descr="台式电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5088" y="728663"/>
            <a:ext cx="838200" cy="86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37" name="Rectangle 46"/>
          <p:cNvSpPr/>
          <p:nvPr/>
        </p:nvSpPr>
        <p:spPr>
          <a:xfrm>
            <a:off x="2468563" y="3213100"/>
            <a:ext cx="174783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457200" lvl="1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传输层报头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38" name="Rectangle 12"/>
          <p:cNvSpPr/>
          <p:nvPr/>
        </p:nvSpPr>
        <p:spPr>
          <a:xfrm>
            <a:off x="2693988" y="3862388"/>
            <a:ext cx="273050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339" name="Text Box 13"/>
          <p:cNvSpPr txBox="1"/>
          <p:nvPr/>
        </p:nvSpPr>
        <p:spPr>
          <a:xfrm>
            <a:off x="3702050" y="3843338"/>
            <a:ext cx="1693863" cy="307975"/>
          </a:xfrm>
          <a:prstGeom prst="rect">
            <a:avLst/>
          </a:prstGeom>
          <a:noFill/>
          <a:ln w="38100">
            <a:noFill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0" name="Text Box 14"/>
          <p:cNvSpPr txBox="1"/>
          <p:nvPr/>
        </p:nvSpPr>
        <p:spPr>
          <a:xfrm>
            <a:off x="1597025" y="3865563"/>
            <a:ext cx="1279525" cy="3206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5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网络层报头</a:t>
            </a:r>
            <a:endParaRPr lang="zh-CN" altLang="en-US" sz="15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341" name="Line 15"/>
          <p:cNvSpPr/>
          <p:nvPr/>
        </p:nvSpPr>
        <p:spPr>
          <a:xfrm>
            <a:off x="4090988" y="3917950"/>
            <a:ext cx="0" cy="260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342" name="Rectangle 46"/>
          <p:cNvSpPr/>
          <p:nvPr/>
        </p:nvSpPr>
        <p:spPr>
          <a:xfrm>
            <a:off x="2498725" y="3836988"/>
            <a:ext cx="174783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传输层报头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3" name="Text Box 14"/>
          <p:cNvSpPr txBox="1"/>
          <p:nvPr/>
        </p:nvSpPr>
        <p:spPr>
          <a:xfrm>
            <a:off x="69850" y="3857625"/>
            <a:ext cx="1527175" cy="3222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5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数据链路层报头</a:t>
            </a:r>
            <a:endParaRPr lang="zh-CN" altLang="en-US" sz="15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下箭头 3"/>
          <p:cNvSpPr/>
          <p:nvPr/>
        </p:nvSpPr>
        <p:spPr bwMode="auto">
          <a:xfrm>
            <a:off x="5764213" y="1897063"/>
            <a:ext cx="350838" cy="333216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552700" y="5727700"/>
            <a:ext cx="425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发送方由上而下逐层添加协议头部</a:t>
            </a:r>
            <a:endParaRPr kumimoji="1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46" name="Text Box 8"/>
          <p:cNvSpPr txBox="1"/>
          <p:nvPr/>
        </p:nvSpPr>
        <p:spPr>
          <a:xfrm>
            <a:off x="2987675" y="2019300"/>
            <a:ext cx="1196975" cy="3063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应用层报头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47" name="Text Box 8"/>
          <p:cNvSpPr txBox="1"/>
          <p:nvPr/>
        </p:nvSpPr>
        <p:spPr>
          <a:xfrm>
            <a:off x="3759200" y="1298575"/>
            <a:ext cx="1343025" cy="3381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网络模型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—4.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报文封装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334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50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4338" name="Text Box 8"/>
          <p:cNvSpPr txBox="1"/>
          <p:nvPr/>
        </p:nvSpPr>
        <p:spPr>
          <a:xfrm>
            <a:off x="4041775" y="2008188"/>
            <a:ext cx="1343025" cy="3222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39" name="Rectangle 9"/>
          <p:cNvSpPr/>
          <p:nvPr/>
        </p:nvSpPr>
        <p:spPr>
          <a:xfrm>
            <a:off x="2659063" y="2644775"/>
            <a:ext cx="267970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endParaRPr lang="zh-CN" altLang="en-US" sz="15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40" name="Text Box 10"/>
          <p:cNvSpPr txBox="1"/>
          <p:nvPr/>
        </p:nvSpPr>
        <p:spPr>
          <a:xfrm>
            <a:off x="3894138" y="2619375"/>
            <a:ext cx="1541462" cy="320675"/>
          </a:xfrm>
          <a:prstGeom prst="rect">
            <a:avLst/>
          </a:prstGeom>
          <a:noFill/>
          <a:ln w="38100">
            <a:noFill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41" name="Line 11"/>
          <p:cNvSpPr/>
          <p:nvPr/>
        </p:nvSpPr>
        <p:spPr>
          <a:xfrm>
            <a:off x="4021138" y="2697163"/>
            <a:ext cx="0" cy="2698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342" name="Rectangle 12"/>
          <p:cNvSpPr/>
          <p:nvPr/>
        </p:nvSpPr>
        <p:spPr>
          <a:xfrm>
            <a:off x="2663825" y="3238500"/>
            <a:ext cx="2732088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43" name="Text Box 13"/>
          <p:cNvSpPr txBox="1"/>
          <p:nvPr/>
        </p:nvSpPr>
        <p:spPr>
          <a:xfrm>
            <a:off x="3671888" y="3213100"/>
            <a:ext cx="1693862" cy="320675"/>
          </a:xfrm>
          <a:prstGeom prst="rect">
            <a:avLst/>
          </a:prstGeom>
          <a:noFill/>
          <a:ln w="38100">
            <a:noFill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44" name="Text Box 14"/>
          <p:cNvSpPr txBox="1"/>
          <p:nvPr/>
        </p:nvSpPr>
        <p:spPr>
          <a:xfrm>
            <a:off x="1568450" y="3241675"/>
            <a:ext cx="1279525" cy="3206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网络层报头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45" name="Rectangle 20"/>
          <p:cNvSpPr/>
          <p:nvPr/>
        </p:nvSpPr>
        <p:spPr>
          <a:xfrm>
            <a:off x="69850" y="4610100"/>
            <a:ext cx="5438775" cy="307975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46" name="Line 15"/>
          <p:cNvSpPr/>
          <p:nvPr/>
        </p:nvSpPr>
        <p:spPr>
          <a:xfrm>
            <a:off x="4062413" y="3294063"/>
            <a:ext cx="0" cy="260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390775" y="4581525"/>
            <a:ext cx="2325688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29" tIns="45715" rIns="91429" bIns="45715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宋体" panose="02010609030101010101" pitchFamily="49" charset="-122"/>
                <a:cs typeface="+mn-cs"/>
              </a:rPr>
              <a:t>0101110101001000010</a:t>
            </a:r>
            <a:endParaRPr kumimoji="0" lang="en-US" altLang="zh-CN" sz="16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14348" name="Rectangle 24"/>
          <p:cNvSpPr/>
          <p:nvPr/>
        </p:nvSpPr>
        <p:spPr>
          <a:xfrm>
            <a:off x="6419850" y="2417763"/>
            <a:ext cx="1681163" cy="522287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49" name="Text Box 25"/>
          <p:cNvSpPr txBox="1"/>
          <p:nvPr/>
        </p:nvSpPr>
        <p:spPr>
          <a:xfrm>
            <a:off x="6394450" y="2546350"/>
            <a:ext cx="1196975" cy="336550"/>
          </a:xfrm>
          <a:prstGeom prst="rect">
            <a:avLst/>
          </a:prstGeom>
          <a:noFill/>
          <a:ln w="28575">
            <a:noFill/>
          </a:ln>
        </p:spPr>
        <p:txBody>
          <a:bodyPr wrap="none"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传输层</a:t>
            </a:r>
            <a:r>
              <a:rPr lang="zh-CN" altLang="en-US" sz="14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50" name="Rectangle 26"/>
          <p:cNvSpPr/>
          <p:nvPr/>
        </p:nvSpPr>
        <p:spPr>
          <a:xfrm>
            <a:off x="6443663" y="3500438"/>
            <a:ext cx="1657350" cy="673100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51" name="Text Box 27"/>
          <p:cNvSpPr txBox="1"/>
          <p:nvPr/>
        </p:nvSpPr>
        <p:spPr>
          <a:xfrm>
            <a:off x="6423025" y="3717925"/>
            <a:ext cx="1397000" cy="336550"/>
          </a:xfrm>
          <a:prstGeom prst="rect">
            <a:avLst/>
          </a:prstGeom>
          <a:noFill/>
          <a:ln w="28575">
            <a:noFill/>
          </a:ln>
        </p:spPr>
        <p:txBody>
          <a:bodyPr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数据链路层</a:t>
            </a:r>
            <a:endParaRPr lang="zh-CN" altLang="en-US" sz="16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52" name="Rectangle 28"/>
          <p:cNvSpPr/>
          <p:nvPr/>
        </p:nvSpPr>
        <p:spPr>
          <a:xfrm>
            <a:off x="6462713" y="4224338"/>
            <a:ext cx="1638300" cy="717550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53" name="Text Box 29"/>
          <p:cNvSpPr txBox="1"/>
          <p:nvPr/>
        </p:nvSpPr>
        <p:spPr>
          <a:xfrm>
            <a:off x="6291263" y="4292600"/>
            <a:ext cx="1403350" cy="336550"/>
          </a:xfrm>
          <a:prstGeom prst="rect">
            <a:avLst/>
          </a:prstGeom>
          <a:noFill/>
          <a:ln w="28575">
            <a:noFill/>
          </a:ln>
        </p:spPr>
        <p:txBody>
          <a:bodyPr wrap="none"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物理层</a:t>
            </a:r>
            <a:r>
              <a:rPr lang="zh-CN" altLang="en-US" sz="14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54" name="Rectangle 30"/>
          <p:cNvSpPr/>
          <p:nvPr/>
        </p:nvSpPr>
        <p:spPr>
          <a:xfrm>
            <a:off x="6443663" y="2982913"/>
            <a:ext cx="1657350" cy="522287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55" name="Text Box 31"/>
          <p:cNvSpPr txBox="1"/>
          <p:nvPr/>
        </p:nvSpPr>
        <p:spPr>
          <a:xfrm>
            <a:off x="6499225" y="3136900"/>
            <a:ext cx="1243013" cy="336550"/>
          </a:xfrm>
          <a:prstGeom prst="rect">
            <a:avLst/>
          </a:prstGeom>
          <a:noFill/>
          <a:ln w="28575">
            <a:noFill/>
          </a:ln>
        </p:spPr>
        <p:txBody>
          <a:bodyPr wrap="none"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en-US" sz="16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网络层</a:t>
            </a:r>
            <a:r>
              <a:rPr lang="zh-CN" altLang="en-US" sz="14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56" name="Text Box 36"/>
          <p:cNvSpPr txBox="1"/>
          <p:nvPr/>
        </p:nvSpPr>
        <p:spPr>
          <a:xfrm>
            <a:off x="6678613" y="1592263"/>
            <a:ext cx="717550" cy="304800"/>
          </a:xfrm>
          <a:prstGeom prst="rect">
            <a:avLst/>
          </a:prstGeom>
          <a:noFill/>
          <a:ln w="28575">
            <a:noFill/>
          </a:ln>
        </p:spPr>
        <p:txBody>
          <a:bodyPr wrap="none"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应用层</a:t>
            </a:r>
            <a:endParaRPr lang="zh-CN" altLang="en-US" sz="1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57" name="Rectangle 37"/>
          <p:cNvSpPr/>
          <p:nvPr/>
        </p:nvSpPr>
        <p:spPr>
          <a:xfrm>
            <a:off x="6419850" y="1916113"/>
            <a:ext cx="1681163" cy="498475"/>
          </a:xfrm>
          <a:prstGeom prst="rect">
            <a:avLst/>
          </a:prstGeom>
          <a:solidFill>
            <a:schemeClr val="accent1">
              <a:alpha val="89803"/>
            </a:schemeClr>
          </a:solidFill>
          <a:ln w="1905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58" name="Text Box 38"/>
          <p:cNvSpPr txBox="1"/>
          <p:nvPr/>
        </p:nvSpPr>
        <p:spPr>
          <a:xfrm>
            <a:off x="6672263" y="1989138"/>
            <a:ext cx="806450" cy="336550"/>
          </a:xfrm>
          <a:prstGeom prst="rect">
            <a:avLst/>
          </a:prstGeom>
          <a:noFill/>
          <a:ln w="28575">
            <a:noFill/>
          </a:ln>
        </p:spPr>
        <p:txBody>
          <a:bodyPr lIns="91429" tIns="45715" rIns="91429" bIns="4571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应用层</a:t>
            </a:r>
            <a:endParaRPr lang="zh-CN" altLang="en-US" sz="16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59" name="Rectangle 46"/>
          <p:cNvSpPr/>
          <p:nvPr/>
        </p:nvSpPr>
        <p:spPr>
          <a:xfrm>
            <a:off x="2208213" y="2624138"/>
            <a:ext cx="1747837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传输层报头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4360" name="Picture 36" descr="台式电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5088" y="728663"/>
            <a:ext cx="838200" cy="86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61" name="Rectangle 46"/>
          <p:cNvSpPr/>
          <p:nvPr/>
        </p:nvSpPr>
        <p:spPr>
          <a:xfrm>
            <a:off x="2468563" y="3213100"/>
            <a:ext cx="1747837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传输层报头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62" name="Rectangle 12"/>
          <p:cNvSpPr/>
          <p:nvPr/>
        </p:nvSpPr>
        <p:spPr>
          <a:xfrm>
            <a:off x="2693988" y="3862388"/>
            <a:ext cx="2730500" cy="3238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63" name="Text Box 13"/>
          <p:cNvSpPr txBox="1"/>
          <p:nvPr/>
        </p:nvSpPr>
        <p:spPr>
          <a:xfrm>
            <a:off x="3702050" y="3836988"/>
            <a:ext cx="1693863" cy="320675"/>
          </a:xfrm>
          <a:prstGeom prst="rect">
            <a:avLst/>
          </a:prstGeom>
          <a:noFill/>
          <a:ln w="38100">
            <a:noFill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64" name="Text Box 14"/>
          <p:cNvSpPr txBox="1"/>
          <p:nvPr/>
        </p:nvSpPr>
        <p:spPr>
          <a:xfrm>
            <a:off x="1597025" y="3865563"/>
            <a:ext cx="1279525" cy="3206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网络层报头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65" name="Line 15"/>
          <p:cNvSpPr/>
          <p:nvPr/>
        </p:nvSpPr>
        <p:spPr>
          <a:xfrm>
            <a:off x="4090988" y="3917950"/>
            <a:ext cx="0" cy="260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366" name="Rectangle 46"/>
          <p:cNvSpPr/>
          <p:nvPr/>
        </p:nvSpPr>
        <p:spPr>
          <a:xfrm>
            <a:off x="2498725" y="3836988"/>
            <a:ext cx="1747838" cy="32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传输层报头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67" name="Text Box 14"/>
          <p:cNvSpPr txBox="1"/>
          <p:nvPr/>
        </p:nvSpPr>
        <p:spPr>
          <a:xfrm>
            <a:off x="69850" y="3857625"/>
            <a:ext cx="1527175" cy="3222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数据链路层报头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上箭头 1"/>
          <p:cNvSpPr/>
          <p:nvPr/>
        </p:nvSpPr>
        <p:spPr bwMode="auto">
          <a:xfrm>
            <a:off x="5795963" y="1989138"/>
            <a:ext cx="288925" cy="2928938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552700" y="5727700"/>
            <a:ext cx="425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接收方由下而上逐层去除协议头部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370" name="Text Box 8"/>
          <p:cNvSpPr txBox="1"/>
          <p:nvPr/>
        </p:nvSpPr>
        <p:spPr>
          <a:xfrm>
            <a:off x="2987675" y="2011363"/>
            <a:ext cx="1196975" cy="3222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应用层报头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371" name="Text Box 8"/>
          <p:cNvSpPr txBox="1"/>
          <p:nvPr/>
        </p:nvSpPr>
        <p:spPr>
          <a:xfrm>
            <a:off x="3956050" y="1389063"/>
            <a:ext cx="1343025" cy="3222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9" tIns="45715" rIns="91429" bIns="4571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</a:t>
            </a:r>
            <a:endParaRPr lang="zh-CN" altLang="en-US" sz="15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7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网络模型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—5.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报文拆封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4373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74" name="Rectangle 6"/>
          <p:cNvSpPr/>
          <p:nvPr/>
        </p:nvSpPr>
        <p:spPr>
          <a:xfrm>
            <a:off x="0" y="52388"/>
            <a:ext cx="0" cy="352425"/>
          </a:xfrm>
          <a:prstGeom prst="rect">
            <a:avLst/>
          </a:prstGeom>
          <a:solidFill>
            <a:srgbClr val="F1FEDD"/>
          </a:solidFill>
          <a:ln w="9525">
            <a:noFill/>
          </a:ln>
        </p:spPr>
        <p:txBody>
          <a:bodyPr wrap="none" lIns="0" tIns="0" rIns="0" bIns="76176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3"/>
          <p:cNvSpPr/>
          <p:nvPr/>
        </p:nvSpPr>
        <p:spPr>
          <a:xfrm>
            <a:off x="539750" y="1557338"/>
            <a:ext cx="1584325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应用层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15363" name="Rectangle 5"/>
          <p:cNvSpPr/>
          <p:nvPr/>
        </p:nvSpPr>
        <p:spPr>
          <a:xfrm>
            <a:off x="539750" y="2852738"/>
            <a:ext cx="1584325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网络层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15364" name="Rectangle 6"/>
          <p:cNvSpPr/>
          <p:nvPr/>
        </p:nvSpPr>
        <p:spPr>
          <a:xfrm>
            <a:off x="539750" y="3502025"/>
            <a:ext cx="1584325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数据链路层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15365" name="Rectangle 7"/>
          <p:cNvSpPr/>
          <p:nvPr/>
        </p:nvSpPr>
        <p:spPr>
          <a:xfrm>
            <a:off x="539750" y="4149725"/>
            <a:ext cx="1584325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物理层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15366" name="Rectangle 3"/>
          <p:cNvSpPr/>
          <p:nvPr/>
        </p:nvSpPr>
        <p:spPr>
          <a:xfrm>
            <a:off x="550863" y="2227263"/>
            <a:ext cx="1573212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传输层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cxnSp>
        <p:nvCxnSpPr>
          <p:cNvPr id="10" name="直接箭头连接符 9"/>
          <p:cNvCxnSpPr>
            <a:stCxn id="15365" idx="3"/>
          </p:cNvCxnSpPr>
          <p:nvPr/>
        </p:nvCxnSpPr>
        <p:spPr>
          <a:xfrm>
            <a:off x="2124075" y="4473575"/>
            <a:ext cx="1152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68" name="TextBox 11"/>
          <p:cNvSpPr txBox="1"/>
          <p:nvPr/>
        </p:nvSpPr>
        <p:spPr>
          <a:xfrm>
            <a:off x="3419475" y="4281488"/>
            <a:ext cx="1403350" cy="384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19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中继器</a:t>
            </a:r>
            <a:r>
              <a:rPr lang="en-US" altLang="zh-CN" sz="19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HUB</a:t>
            </a:r>
            <a:endParaRPr lang="zh-CN" altLang="en-US" sz="19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15364" idx="3"/>
          </p:cNvCxnSpPr>
          <p:nvPr/>
        </p:nvCxnSpPr>
        <p:spPr>
          <a:xfrm>
            <a:off x="2124075" y="3825875"/>
            <a:ext cx="1152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70" name="TextBox 13"/>
          <p:cNvSpPr txBox="1"/>
          <p:nvPr/>
        </p:nvSpPr>
        <p:spPr>
          <a:xfrm>
            <a:off x="3419475" y="3633788"/>
            <a:ext cx="1403350" cy="384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19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二层交换机</a:t>
            </a:r>
            <a:endParaRPr lang="zh-CN" altLang="en-US" sz="19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24075" y="3259138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72" name="TextBox 15"/>
          <p:cNvSpPr txBox="1"/>
          <p:nvPr/>
        </p:nvSpPr>
        <p:spPr>
          <a:xfrm>
            <a:off x="3308350" y="3067050"/>
            <a:ext cx="2378075" cy="3857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19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三层交换机、路由器</a:t>
            </a:r>
            <a:endParaRPr lang="zh-CN" altLang="en-US" sz="19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箭头连接符 25"/>
          <p:cNvCxnSpPr>
            <a:stCxn id="15366" idx="3"/>
          </p:cNvCxnSpPr>
          <p:nvPr/>
        </p:nvCxnSpPr>
        <p:spPr>
          <a:xfrm>
            <a:off x="2124075" y="2551113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74" name="TextBox 26"/>
          <p:cNvSpPr txBox="1"/>
          <p:nvPr/>
        </p:nvSpPr>
        <p:spPr>
          <a:xfrm>
            <a:off x="3308350" y="2359025"/>
            <a:ext cx="915988" cy="384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19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防火墙</a:t>
            </a:r>
            <a:endParaRPr lang="zh-CN" altLang="en-US" sz="19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75" name="TextBox 31"/>
          <p:cNvSpPr txBox="1"/>
          <p:nvPr/>
        </p:nvSpPr>
        <p:spPr>
          <a:xfrm>
            <a:off x="2363788" y="5084763"/>
            <a:ext cx="4108450" cy="3540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■"/>
              <a:defRPr sz="3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□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▫"/>
              <a:defRPr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17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网络设备对数据的处理基于它所处的层次</a:t>
            </a:r>
            <a:endParaRPr lang="zh-CN" altLang="en-US" sz="17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网络模型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6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网络设备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5377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281988" cy="4897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■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  <a:t>地址用于标识设备或接口，不同的协议有不同的寻址机制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物理层地址 时隙 信道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数据链路层地址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DLCI VPI/VCI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网络层地址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传输层地址 端口号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应用层地址 主机名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■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n-cs"/>
              </a:rPr>
              <a:t>地址解析协议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ARP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地址的映射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DNS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建立域名和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地址的映射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WINS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建立主机名和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地址的映射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8737600" y="6524625"/>
            <a:ext cx="406400" cy="215900"/>
          </a:xfrm>
          <a:noFill/>
          <a:ln>
            <a:noFill/>
          </a:ln>
        </p:spPr>
        <p:txBody>
          <a:bodyPr anchor="ctr" anchorCtr="0"/>
          <a:p>
            <a:pPr marL="0" indent="0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5"/>
          <p:cNvSpPr txBox="1"/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网络模型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—7.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j-cs"/>
              </a:rPr>
              <a:t>寻址与地址映射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6389" name="Picture 5" descr="C:\Documents and Settings\Administrator\My Documents\Tencent Files\517623394\FileRecv\锐捷ppt元素修改11.01.18\小红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7963"/>
            <a:ext cx="125413" cy="40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8986</Words>
  <Application>WPS 演示</Application>
  <PresentationFormat>全屏显示(4:3)</PresentationFormat>
  <Paragraphs>1146</Paragraphs>
  <Slides>52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70" baseType="lpstr">
      <vt:lpstr>Arial</vt:lpstr>
      <vt:lpstr>宋体</vt:lpstr>
      <vt:lpstr>Wingdings</vt:lpstr>
      <vt:lpstr>Calibri</vt:lpstr>
      <vt:lpstr>微软雅黑</vt:lpstr>
      <vt:lpstr>华文细黑</vt:lpstr>
      <vt:lpstr>黑体</vt:lpstr>
      <vt:lpstr>FrutigerNext LT Regular</vt:lpstr>
      <vt:lpstr>Times New Roman</vt:lpstr>
      <vt:lpstr>新宋体</vt:lpstr>
      <vt:lpstr>Wingdings 3</vt:lpstr>
      <vt:lpstr>Verdana</vt:lpstr>
      <vt:lpstr>Arial Unicode MS</vt:lpstr>
      <vt:lpstr>自定义设计方案</vt:lpstr>
      <vt:lpstr>1_Default Design</vt:lpstr>
      <vt:lpstr>1_自定义设计方案</vt:lpstr>
      <vt:lpstr>2_Default Design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mengzr</dc:creator>
  <cp:lastModifiedBy>WPS_1649659266</cp:lastModifiedBy>
  <cp:revision>1051</cp:revision>
  <dcterms:created xsi:type="dcterms:W3CDTF">2022-07-28T12:13:53Z</dcterms:created>
  <dcterms:modified xsi:type="dcterms:W3CDTF">2022-07-28T12:23:39Z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11A047B478944B46A2B883F588EA99B4</vt:lpwstr>
  </property>
  <property fmtid="{D5CDD505-2E9C-101B-9397-08002B2CF9AE}" pid="4" name="KSOProductBuildVer">
    <vt:lpwstr>2052-11.1.0.11372</vt:lpwstr>
  </property>
</Properties>
</file>