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3"/>
    <p:sldMasterId id="2147483666" r:id="rId4"/>
    <p:sldMasterId id="2147483668" r:id="rId5"/>
  </p:sldMasterIdLst>
  <p:notesMasterIdLst>
    <p:notesMasterId r:id="rId7"/>
  </p:notesMasterIdLst>
  <p:handoutMasterIdLst>
    <p:handoutMasterId r:id="rId43"/>
  </p:handoutMasterIdLst>
  <p:sldIdLst>
    <p:sldId id="256" r:id="rId6"/>
    <p:sldId id="383" r:id="rId8"/>
    <p:sldId id="594" r:id="rId9"/>
    <p:sldId id="654" r:id="rId10"/>
    <p:sldId id="677" r:id="rId11"/>
    <p:sldId id="681" r:id="rId12"/>
    <p:sldId id="679" r:id="rId13"/>
    <p:sldId id="655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60" r:id="rId22"/>
    <p:sldId id="694" r:id="rId23"/>
    <p:sldId id="691" r:id="rId24"/>
    <p:sldId id="690" r:id="rId25"/>
    <p:sldId id="662" r:id="rId26"/>
    <p:sldId id="693" r:id="rId27"/>
    <p:sldId id="663" r:id="rId28"/>
    <p:sldId id="664" r:id="rId29"/>
    <p:sldId id="665" r:id="rId30"/>
    <p:sldId id="666" r:id="rId31"/>
    <p:sldId id="667" r:id="rId32"/>
    <p:sldId id="668" r:id="rId33"/>
    <p:sldId id="692" r:id="rId34"/>
    <p:sldId id="669" r:id="rId35"/>
    <p:sldId id="670" r:id="rId36"/>
    <p:sldId id="671" r:id="rId37"/>
    <p:sldId id="672" r:id="rId38"/>
    <p:sldId id="673" r:id="rId39"/>
    <p:sldId id="674" r:id="rId40"/>
    <p:sldId id="675" r:id="rId41"/>
    <p:sldId id="676" r:id="rId4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398"/>
    <a:srgbClr val="272F34"/>
    <a:srgbClr val="636262"/>
    <a:srgbClr val="7F7F7F"/>
    <a:srgbClr val="404040"/>
    <a:srgbClr val="E2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/>
    <p:restoredTop sz="90406"/>
  </p:normalViewPr>
  <p:slideViewPr>
    <p:cSldViewPr showGuides="1">
      <p:cViewPr varScale="1">
        <p:scale>
          <a:sx n="80" d="100"/>
          <a:sy n="80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80ACBF-F4D1-4541-8F5B-8A6B565B26D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1E16E4-69B7-40F3-9500-A5FEB88077C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翻转掩码：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０表示检查对应地址位的值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１表示忽略对应地址位的值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从表中可以看出，基于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的实时音频和流媒体对服务质量要求和高，对这些数据必须提供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QOS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服务。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RFC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定义了两种令牌桶算法：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RFC2697 - A Single Rate Three Color Marker(srTCM)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RFC2698 - A Two Rate Three Color Marker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令牌桶算法除了用于速率限制外，还可以用于队列整形，不过常用的队列整形算法为漏桶算法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SP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RR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WRR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DRR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idx="5"/>
          </p:nvPr>
        </p:nvSpPr>
        <p:spPr bwMode="auto">
          <a:xfrm>
            <a:off x="1066800" y="35052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zh-CN" altLang="en-US" noProof="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268413"/>
            <a:ext cx="8281987" cy="489743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57200"/>
            <a:ext cx="5853111" cy="58674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1"/>
          </p:nvPr>
        </p:nvSpPr>
        <p:spPr>
          <a:xfrm>
            <a:off x="6324600" y="457200"/>
            <a:ext cx="2362200" cy="5861050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1" kern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62000" y="1295400"/>
            <a:ext cx="7874000" cy="464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295400"/>
            <a:ext cx="7874000" cy="4641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0" y="836613"/>
            <a:ext cx="73914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-2438400" y="1017588"/>
            <a:ext cx="24209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目录页：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目录整体文字部分可以上下移动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中文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-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24-28pt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R255 G255 B255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-Arial 24-28pt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子目录：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中文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-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24-28pt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-Arial 24-28pt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5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-2438400" y="1017588"/>
            <a:ext cx="24209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目录页：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目录整体文字部分可以上下移动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中文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-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24-28pt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R255 G255 B255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-Arial 24-28pt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子目录：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中文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-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24-28pt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-Arial 24-28pt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196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1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100" dirty="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03350" y="2662237"/>
            <a:ext cx="6696075" cy="7207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E2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3276600"/>
            <a:ext cx="6697663" cy="576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64000" cy="4897437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4065587" cy="4897437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 bwMode="auto">
          <a:xfrm>
            <a:off x="1371600" y="1676400"/>
            <a:ext cx="7772400" cy="1362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algn="l">
              <a:defRPr sz="4000" b="1" cap="all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37973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文本占位符 2"/>
          <p:cNvSpPr>
            <a:spLocks noGrp="1"/>
          </p:cNvSpPr>
          <p:nvPr>
            <p:ph type="body" idx="11"/>
          </p:nvPr>
        </p:nvSpPr>
        <p:spPr>
          <a:xfrm>
            <a:off x="685800" y="444341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4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600200" y="6400800"/>
            <a:ext cx="9144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r>
              <a:rPr lang="en-US" altLang="zh-CN" dirty="0"/>
              <a:t>Page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1"/>
          </p:nvPr>
        </p:nvSpPr>
        <p:spPr>
          <a:xfrm>
            <a:off x="4648200" y="1524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内容占位符 3"/>
          <p:cNvSpPr>
            <a:spLocks noGrp="1"/>
          </p:cNvSpPr>
          <p:nvPr>
            <p:ph sz="half" idx="12"/>
          </p:nvPr>
        </p:nvSpPr>
        <p:spPr>
          <a:xfrm>
            <a:off x="4648200" y="2163762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6"/>
          <p:cNvSpPr>
            <a:spLocks noGrp="1"/>
          </p:cNvSpPr>
          <p:nvPr>
            <p:ph type="title"/>
          </p:nvPr>
        </p:nvSpPr>
        <p:spPr bwMode="auto">
          <a:xfrm>
            <a:off x="762000" y="381000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2000" y="1268413"/>
            <a:ext cx="7915275" cy="489743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48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75050" y="457200"/>
            <a:ext cx="5035550" cy="601980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008313" cy="502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4724400"/>
            <a:ext cx="5562600" cy="533400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46712" cy="38862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8" Type="http://schemas.openxmlformats.org/officeDocument/2006/relationships/theme" Target="../theme/theme2.xml"/><Relationship Id="rId17" Type="http://schemas.openxmlformats.org/officeDocument/2006/relationships/image" Target="../media/image2.png"/><Relationship Id="rId16" Type="http://schemas.openxmlformats.org/officeDocument/2006/relationships/image" Target="../media/image3.png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-2514600" y="2209800"/>
            <a:ext cx="242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封底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请填写您的相关信息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黑体 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Arial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字号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:10-11pt  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 R127 G127 B127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7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/>
        </p:nvSpPr>
        <p:spPr bwMode="auto">
          <a:xfrm>
            <a:off x="1066800" y="35052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6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0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7874000" cy="4641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1600200" y="6400800"/>
            <a:ext cx="9144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000" b="1">
                <a:solidFill>
                  <a:srgbClr val="8B9398"/>
                </a:solidFill>
              </a:defRPr>
            </a:lvl1pPr>
          </a:lstStyle>
          <a:p>
            <a:pPr lvl="0"/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-1981200" y="484188"/>
            <a:ext cx="18875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内页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标题前红色竖条可自由移动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标题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(1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级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) : 22-24pt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标题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(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2-5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级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) :20-22pt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12-18pt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R89 G89 B89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Arial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3" name="标题占位符 6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4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■"/>
        <a:defRPr sz="3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□"/>
        <a:defRPr sz="16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▫"/>
        <a:defRPr sz="1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占位符 2"/>
          <p:cNvSpPr>
            <a:spLocks noGrp="1"/>
          </p:cNvSpPr>
          <p:nvPr>
            <p:ph type="body" idx="1"/>
          </p:nvPr>
        </p:nvSpPr>
        <p:spPr>
          <a:xfrm>
            <a:off x="457200" y="2590800"/>
            <a:ext cx="7086600" cy="3535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002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1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100" dirty="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2"/>
          <p:cNvSpPr>
            <a:spLocks noChangeArrowheads="1"/>
          </p:cNvSpPr>
          <p:nvPr/>
        </p:nvSpPr>
        <p:spPr bwMode="auto">
          <a:xfrm>
            <a:off x="-2438400" y="865188"/>
            <a:ext cx="24209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封面：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封面图片可以更换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主副标题右对齐，行距不可变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中文主标题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32-35pt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R226 G0 B0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     中文副标题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微软雅黑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18-22pt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R64 G64 B64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9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0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jpeg"/><Relationship Id="rId4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9.wmf"/><Relationship Id="rId14" Type="http://schemas.openxmlformats.org/officeDocument/2006/relationships/notesSlide" Target="../notesSlides/notesSlide2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5.xml"/><Relationship Id="rId11" Type="http://schemas.openxmlformats.org/officeDocument/2006/relationships/image" Target="../media/image7.png"/><Relationship Id="rId10" Type="http://schemas.openxmlformats.org/officeDocument/2006/relationships/image" Target="../media/image14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Rectangle 4"/>
          <p:cNvSpPr txBox="1"/>
          <p:nvPr/>
        </p:nvSpPr>
        <p:spPr>
          <a:xfrm>
            <a:off x="1600200" y="1974850"/>
            <a:ext cx="5667375" cy="1000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cene3d>
              <a:camera prst="orthographicFront"/>
              <a:lightRig rig="threePt" dir="t"/>
            </a:scene3d>
          </a:bodyPr>
          <a:p>
            <a:pPr algn="r">
              <a:buNone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新员工以太网及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None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Part7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＆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23850" y="852488"/>
            <a:ext cx="8027988" cy="6477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solidFill>
                  <a:schemeClr val="tx1"/>
                </a:solidFill>
              </a:rPr>
              <a:t>标准</a:t>
            </a:r>
            <a:r>
              <a:rPr lang="en-US" altLang="zh-CN" dirty="0">
                <a:solidFill>
                  <a:schemeClr val="tx1"/>
                </a:solidFill>
              </a:rPr>
              <a:t>ACL</a:t>
            </a:r>
            <a:r>
              <a:rPr lang="zh-CN" altLang="en-US" dirty="0">
                <a:solidFill>
                  <a:schemeClr val="tx1"/>
                </a:solidFill>
              </a:rPr>
              <a:t>应用：允许特定源的流量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54659" name="Rectangle 3"/>
          <p:cNvSpPr>
            <a:spLocks noGrp="1"/>
          </p:cNvSpPr>
          <p:nvPr>
            <p:ph idx="1"/>
          </p:nvPr>
        </p:nvSpPr>
        <p:spPr>
          <a:xfrm>
            <a:off x="323850" y="1660525"/>
            <a:ext cx="8267700" cy="4648200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第一步，创建允许来自</a:t>
            </a:r>
            <a:r>
              <a:rPr lang="en-US" altLang="zh-CN" sz="2400" dirty="0"/>
              <a:t>172.16.0.0</a:t>
            </a:r>
            <a:r>
              <a:rPr lang="zh-CN" altLang="en-US" sz="2400" dirty="0"/>
              <a:t>的流量的</a:t>
            </a:r>
            <a:r>
              <a:rPr lang="en-US" altLang="zh-CN" sz="2400" dirty="0"/>
              <a:t>ACL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第二步，应用到接口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fa0/0</a:t>
            </a:r>
            <a:r>
              <a:rPr lang="zh-CN" altLang="en-US" sz="2400" dirty="0"/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fa0/1</a:t>
            </a:r>
            <a:r>
              <a:rPr lang="zh-CN" altLang="en-US" sz="2400" dirty="0"/>
              <a:t>的出方向上 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54660" name="Text Box 4"/>
          <p:cNvSpPr txBox="1"/>
          <p:nvPr/>
        </p:nvSpPr>
        <p:spPr>
          <a:xfrm>
            <a:off x="755650" y="2492375"/>
            <a:ext cx="7777163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XXXX(config)#access-list  1  permit  172.16.0.0  0.0.255.255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54661" name="Text Box 5"/>
          <p:cNvSpPr txBox="1"/>
          <p:nvPr/>
        </p:nvSpPr>
        <p:spPr>
          <a:xfrm>
            <a:off x="755650" y="3795713"/>
            <a:ext cx="6911975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XXXX(config)#interface   fastethernet  0/0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XXXX(config-if)#ip  access-group  1  out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XXXX(config)#interface  fastethernet  0/1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XXXX(config-if)#ip  access-group  1  out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6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ACL—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.ACL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的应用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843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0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4659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  <p:bldP spid="454660" grpId="0"/>
      <p:bldP spid="4546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95288" y="836613"/>
            <a:ext cx="8748712" cy="6858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solidFill>
                  <a:schemeClr val="tx1"/>
                </a:solidFill>
              </a:rPr>
              <a:t>标准</a:t>
            </a:r>
            <a:r>
              <a:rPr lang="en-US" altLang="zh-CN" dirty="0">
                <a:solidFill>
                  <a:schemeClr val="tx1"/>
                </a:solidFill>
              </a:rPr>
              <a:t>ACL</a:t>
            </a:r>
            <a:r>
              <a:rPr lang="zh-CN" altLang="en-US" dirty="0">
                <a:solidFill>
                  <a:schemeClr val="tx1"/>
                </a:solidFill>
              </a:rPr>
              <a:t>应用：拒绝特定主机的通信流量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5683" name="Rectangle 3"/>
          <p:cNvSpPr>
            <a:spLocks noGrp="1"/>
          </p:cNvSpPr>
          <p:nvPr>
            <p:ph idx="1"/>
          </p:nvPr>
        </p:nvSpPr>
        <p:spPr>
          <a:xfrm>
            <a:off x="250825" y="1660525"/>
            <a:ext cx="8267700" cy="4648200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第一步，创建拒绝来自</a:t>
            </a:r>
            <a:r>
              <a:rPr lang="en-US" altLang="zh-CN" sz="2400" dirty="0"/>
              <a:t>172.16.4.13</a:t>
            </a:r>
            <a:r>
              <a:rPr lang="zh-CN" altLang="en-US" sz="2400" dirty="0"/>
              <a:t>的流量的</a:t>
            </a:r>
            <a:r>
              <a:rPr lang="en-US" altLang="zh-CN" sz="2400" dirty="0"/>
              <a:t>ACL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第二步，应用到接口</a:t>
            </a:r>
            <a:r>
              <a:rPr lang="en-US" altLang="zh-CN" sz="2400" dirty="0"/>
              <a:t>f0/0</a:t>
            </a:r>
            <a:r>
              <a:rPr lang="zh-CN" altLang="en-US" sz="2400" dirty="0"/>
              <a:t>的出方向</a:t>
            </a:r>
            <a:endParaRPr lang="zh-CN" altLang="en-US" sz="2400" dirty="0"/>
          </a:p>
        </p:txBody>
      </p:sp>
      <p:sp>
        <p:nvSpPr>
          <p:cNvPr id="455684" name="Text Box 4"/>
          <p:cNvSpPr txBox="1"/>
          <p:nvPr/>
        </p:nvSpPr>
        <p:spPr>
          <a:xfrm>
            <a:off x="704850" y="2247900"/>
            <a:ext cx="8191500" cy="974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Router(config)#access-list  1  deny  host  172.16.4.13 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Router(config)#access-list  1  permit  0.0.0.0  255.255.255.255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55685" name="Text Box 5"/>
          <p:cNvSpPr txBox="1"/>
          <p:nvPr/>
        </p:nvSpPr>
        <p:spPr>
          <a:xfrm>
            <a:off x="755650" y="4797425"/>
            <a:ext cx="8115300" cy="974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Router(config)#interface  fastethernet  0/0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Router(config-if)#ip  access-group  1  out 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55686" name="Line 6"/>
          <p:cNvSpPr/>
          <p:nvPr/>
        </p:nvSpPr>
        <p:spPr>
          <a:xfrm>
            <a:off x="5076825" y="2708275"/>
            <a:ext cx="74295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5687" name="Line 7"/>
          <p:cNvSpPr/>
          <p:nvPr/>
        </p:nvSpPr>
        <p:spPr>
          <a:xfrm flipV="1">
            <a:off x="5364163" y="3194050"/>
            <a:ext cx="2857500" cy="1905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5688" name="Line 8"/>
          <p:cNvSpPr/>
          <p:nvPr/>
        </p:nvSpPr>
        <p:spPr>
          <a:xfrm>
            <a:off x="6915150" y="3284538"/>
            <a:ext cx="0" cy="552450"/>
          </a:xfrm>
          <a:prstGeom prst="line">
            <a:avLst/>
          </a:prstGeom>
          <a:ln w="38100" cap="flat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5689" name="Line 9"/>
          <p:cNvSpPr/>
          <p:nvPr/>
        </p:nvSpPr>
        <p:spPr>
          <a:xfrm>
            <a:off x="7143750" y="3284538"/>
            <a:ext cx="0" cy="552450"/>
          </a:xfrm>
          <a:prstGeom prst="line">
            <a:avLst/>
          </a:prstGeom>
          <a:ln w="38100" cap="flat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6659563" y="3789363"/>
            <a:ext cx="10080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any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ACL—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.ACL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的应用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9468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9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charRg st="3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5683">
                                            <p:txEl>
                                              <p:charRg st="3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  <p:bldP spid="455684" grpId="0"/>
      <p:bldP spid="455685" grpId="0"/>
      <p:bldP spid="4556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33375" y="889000"/>
            <a:ext cx="7896225" cy="563563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solidFill>
                  <a:schemeClr val="tx1"/>
                </a:solidFill>
              </a:rPr>
              <a:t>标准</a:t>
            </a:r>
            <a:r>
              <a:rPr lang="en-US" altLang="zh-CN" dirty="0">
                <a:solidFill>
                  <a:schemeClr val="tx1"/>
                </a:solidFill>
              </a:rPr>
              <a:t>ACL</a:t>
            </a:r>
            <a:r>
              <a:rPr lang="zh-CN" altLang="en-US" dirty="0">
                <a:solidFill>
                  <a:schemeClr val="tx1"/>
                </a:solidFill>
              </a:rPr>
              <a:t>应用：拒绝特定子网的流量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6707" name="Rectangle 3"/>
          <p:cNvSpPr>
            <a:spLocks noGrp="1"/>
          </p:cNvSpPr>
          <p:nvPr>
            <p:ph idx="1"/>
          </p:nvPr>
        </p:nvSpPr>
        <p:spPr>
          <a:xfrm>
            <a:off x="179388" y="1524000"/>
            <a:ext cx="8763000" cy="4648200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第一步，创建拒绝来自子网</a:t>
            </a:r>
            <a:r>
              <a:rPr lang="en-US" altLang="zh-CN" sz="2400" dirty="0"/>
              <a:t>172.16.4.0</a:t>
            </a:r>
            <a:r>
              <a:rPr lang="zh-CN" altLang="en-US" sz="2400" dirty="0"/>
              <a:t>的流量的</a:t>
            </a:r>
            <a:r>
              <a:rPr lang="en-US" altLang="zh-CN" sz="2400" dirty="0"/>
              <a:t>ACL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第二步，应用到接口</a:t>
            </a:r>
            <a:r>
              <a:rPr lang="en-US" altLang="zh-CN" sz="2400" dirty="0"/>
              <a:t>fa0/0</a:t>
            </a:r>
            <a:r>
              <a:rPr lang="zh-CN" altLang="en-US" sz="2400" dirty="0"/>
              <a:t>的出方向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56708" name="Text Box 4"/>
          <p:cNvSpPr txBox="1"/>
          <p:nvPr/>
        </p:nvSpPr>
        <p:spPr>
          <a:xfrm>
            <a:off x="647700" y="2343150"/>
            <a:ext cx="8191500" cy="974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Router(config)#access-list 1 deny  172.16.4.0  0.0.0.255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Router(config)#access—list 1 permit  any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56709" name="Text Box 5"/>
          <p:cNvSpPr txBox="1"/>
          <p:nvPr/>
        </p:nvSpPr>
        <p:spPr>
          <a:xfrm>
            <a:off x="704850" y="5238750"/>
            <a:ext cx="8115300" cy="974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Router(config)#interface  fastethernet  0/0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config-if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#ip access-group  1  out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56710" name="Line 6"/>
          <p:cNvSpPr/>
          <p:nvPr/>
        </p:nvSpPr>
        <p:spPr>
          <a:xfrm>
            <a:off x="6300788" y="2852738"/>
            <a:ext cx="10795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6711" name="Line 7"/>
          <p:cNvSpPr/>
          <p:nvPr/>
        </p:nvSpPr>
        <p:spPr>
          <a:xfrm>
            <a:off x="5124450" y="3357563"/>
            <a:ext cx="74295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6712" name="Line 8"/>
          <p:cNvSpPr/>
          <p:nvPr/>
        </p:nvSpPr>
        <p:spPr>
          <a:xfrm>
            <a:off x="5334000" y="3429000"/>
            <a:ext cx="0" cy="552450"/>
          </a:xfrm>
          <a:prstGeom prst="line">
            <a:avLst/>
          </a:prstGeom>
          <a:ln w="38100" cap="flat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6713" name="Line 9"/>
          <p:cNvSpPr/>
          <p:nvPr/>
        </p:nvSpPr>
        <p:spPr>
          <a:xfrm>
            <a:off x="5562600" y="3429000"/>
            <a:ext cx="0" cy="552450"/>
          </a:xfrm>
          <a:prstGeom prst="line">
            <a:avLst/>
          </a:prstGeom>
          <a:ln w="38100" cap="flat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4019550" y="4005263"/>
            <a:ext cx="47815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0.0.0.0 255.255.255.255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ACL—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.ACL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的应用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0492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3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6707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  <p:bldP spid="456708" grpId="0"/>
      <p:bldP spid="456709" grpId="0"/>
      <p:bldP spid="4567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260350" y="1035050"/>
            <a:ext cx="7824788" cy="563563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扩展</a:t>
            </a:r>
            <a:r>
              <a:rPr lang="en-US" altLang="zh-CN" dirty="0"/>
              <a:t>ACL</a:t>
            </a:r>
            <a:r>
              <a:rPr lang="zh-CN" altLang="en-US" dirty="0"/>
              <a:t>应用：拒绝</a:t>
            </a:r>
            <a:r>
              <a:rPr lang="en-US" altLang="zh-CN" dirty="0"/>
              <a:t>ftp</a:t>
            </a:r>
            <a:r>
              <a:rPr lang="zh-CN" altLang="en-US" dirty="0"/>
              <a:t>流量通过</a:t>
            </a:r>
            <a:r>
              <a:rPr lang="en-US" altLang="zh-CN" dirty="0"/>
              <a:t>E0</a:t>
            </a:r>
            <a:endParaRPr lang="en-US" altLang="zh-CN" dirty="0"/>
          </a:p>
        </p:txBody>
      </p:sp>
      <p:sp>
        <p:nvSpPr>
          <p:cNvPr id="465923" name="Rectangle 3"/>
          <p:cNvSpPr>
            <a:spLocks noGrp="1"/>
          </p:cNvSpPr>
          <p:nvPr>
            <p:ph idx="1"/>
          </p:nvPr>
        </p:nvSpPr>
        <p:spPr>
          <a:xfrm>
            <a:off x="250825" y="1828800"/>
            <a:ext cx="8229600" cy="4495800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第一步，创建拒绝来自</a:t>
            </a:r>
            <a:r>
              <a:rPr lang="en-US" altLang="zh-CN" sz="2400" dirty="0"/>
              <a:t>172.16.4.0</a:t>
            </a:r>
            <a:r>
              <a:rPr lang="zh-CN" altLang="en-US" sz="2400" dirty="0"/>
              <a:t>、去往</a:t>
            </a:r>
            <a:r>
              <a:rPr lang="en-US" altLang="zh-CN" sz="2400" dirty="0"/>
              <a:t>172.16.3.0</a:t>
            </a:r>
            <a:r>
              <a:rPr lang="zh-CN" altLang="en-US" sz="2400" dirty="0"/>
              <a:t>、</a:t>
            </a:r>
            <a:r>
              <a:rPr lang="en-US" altLang="zh-CN" sz="2400" dirty="0"/>
              <a:t>ftp</a:t>
            </a:r>
            <a:r>
              <a:rPr lang="zh-CN" altLang="en-US" sz="2400" dirty="0"/>
              <a:t>流量的</a:t>
            </a:r>
            <a:r>
              <a:rPr lang="en-US" altLang="zh-CN" sz="2400" dirty="0"/>
              <a:t>ACL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第二步，应用到接口</a:t>
            </a:r>
            <a:r>
              <a:rPr lang="en-US" altLang="zh-CN" sz="2400" dirty="0"/>
              <a:t>E0</a:t>
            </a:r>
            <a:r>
              <a:rPr lang="zh-CN" altLang="en-US" sz="2400" dirty="0"/>
              <a:t>的出方向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65924" name="Text Box 4"/>
          <p:cNvSpPr txBox="1"/>
          <p:nvPr/>
        </p:nvSpPr>
        <p:spPr>
          <a:xfrm>
            <a:off x="755650" y="2852738"/>
            <a:ext cx="8191500" cy="1339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Router(config)#access-list  101  deny  tcp  172.16.4.0   0.0.0.255  172.16.3.0  0.0.0.255  eq  21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Router(config)#access-list  101  permit ip  any any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65925" name="Text Box 5"/>
          <p:cNvSpPr txBox="1"/>
          <p:nvPr/>
        </p:nvSpPr>
        <p:spPr>
          <a:xfrm>
            <a:off x="755650" y="4889500"/>
            <a:ext cx="7488238" cy="974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Router(config)#interface  fastthernet  0/0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config-if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#ip  access-group  101  out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6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ACL—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.ACL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的应用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1511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2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5923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465924" grpId="0"/>
      <p:bldP spid="4659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223838" y="890588"/>
            <a:ext cx="8604250" cy="563562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扩展</a:t>
            </a:r>
            <a:r>
              <a:rPr lang="en-US" altLang="zh-CN" dirty="0"/>
              <a:t>ACL</a:t>
            </a:r>
            <a:r>
              <a:rPr lang="zh-CN" altLang="en-US" dirty="0"/>
              <a:t>应用： 拒绝</a:t>
            </a:r>
            <a:r>
              <a:rPr lang="en-US" altLang="zh-CN" dirty="0"/>
              <a:t>telnet</a:t>
            </a:r>
            <a:r>
              <a:rPr lang="zh-CN" altLang="en-US" dirty="0"/>
              <a:t>流量通过</a:t>
            </a:r>
            <a:r>
              <a:rPr lang="en-US" altLang="zh-CN" dirty="0"/>
              <a:t>E0</a:t>
            </a:r>
            <a:endParaRPr lang="zh-CN" altLang="en-US" dirty="0"/>
          </a:p>
        </p:txBody>
      </p:sp>
      <p:sp>
        <p:nvSpPr>
          <p:cNvPr id="466947" name="Rectangle 3"/>
          <p:cNvSpPr>
            <a:spLocks noGrp="1"/>
          </p:cNvSpPr>
          <p:nvPr>
            <p:ph idx="1"/>
          </p:nvPr>
        </p:nvSpPr>
        <p:spPr>
          <a:xfrm>
            <a:off x="107950" y="1828800"/>
            <a:ext cx="8229600" cy="4495800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第一步，创建拒绝来自</a:t>
            </a:r>
            <a:r>
              <a:rPr lang="en-US" altLang="zh-CN" sz="2400" dirty="0"/>
              <a:t>172.16.4.0</a:t>
            </a:r>
            <a:r>
              <a:rPr lang="zh-CN" altLang="en-US" sz="2400" dirty="0"/>
              <a:t>、去往</a:t>
            </a:r>
            <a:r>
              <a:rPr lang="en-US" altLang="zh-CN" sz="2400" dirty="0"/>
              <a:t>172.16.3.0</a:t>
            </a:r>
            <a:r>
              <a:rPr lang="zh-CN" altLang="en-US" sz="2400" dirty="0"/>
              <a:t>、</a:t>
            </a:r>
            <a:r>
              <a:rPr lang="en-US" altLang="zh-CN" sz="2400" dirty="0"/>
              <a:t>telnet</a:t>
            </a:r>
            <a:r>
              <a:rPr lang="zh-CN" altLang="en-US" sz="2400" dirty="0"/>
              <a:t>流量的</a:t>
            </a:r>
            <a:r>
              <a:rPr lang="en-US" altLang="zh-CN" sz="2400" dirty="0"/>
              <a:t>ACL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第二步，应用到接口</a:t>
            </a:r>
            <a:r>
              <a:rPr lang="en-US" altLang="zh-CN" sz="2400" dirty="0"/>
              <a:t>fa0/0</a:t>
            </a:r>
            <a:r>
              <a:rPr lang="zh-CN" altLang="en-US" sz="2400" dirty="0"/>
              <a:t>的出方向上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66948" name="Text Box 4"/>
          <p:cNvSpPr txBox="1"/>
          <p:nvPr/>
        </p:nvSpPr>
        <p:spPr>
          <a:xfrm>
            <a:off x="611188" y="2781300"/>
            <a:ext cx="8191500" cy="1339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Router(config)#access-list  101  deny  tcp  172.16.4.0   0.0.0.255  172.16.3.0  0.0.0.255  eq  23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Router(config)#access-list  101  permit ip  any any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66949" name="Text Box 5"/>
          <p:cNvSpPr txBox="1"/>
          <p:nvPr/>
        </p:nvSpPr>
        <p:spPr>
          <a:xfrm>
            <a:off x="611188" y="4868863"/>
            <a:ext cx="8191500" cy="974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Router(config)#interface  fastethernet  0/0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Router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config-if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#ip  access-group  101  out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6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ACL—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.ACL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的应用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2535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6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charRg st="5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6947">
                                            <p:txEl>
                                              <p:charRg st="51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/>
      <p:bldP spid="466948" grpId="0"/>
      <p:bldP spid="4669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355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0963"/>
            <a:ext cx="1476375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52463" y="1219200"/>
            <a:ext cx="7745413" cy="6096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R="0" defTabSz="784225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录  </a:t>
            </a: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kumimoji="0" lang="en-US" altLang="zh-CN" sz="24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292" name="Rectangle 5"/>
          <p:cNvSpPr txBox="1">
            <a:spLocks noChangeArrowheads="1"/>
          </p:cNvSpPr>
          <p:nvPr/>
        </p:nvSpPr>
        <p:spPr bwMode="auto">
          <a:xfrm>
            <a:off x="638175" y="1828800"/>
            <a:ext cx="64198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4005" indent="-294005" defTabSz="78422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defTabSz="7842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78422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defTabSz="78422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7842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QOS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1.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QOS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QOS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的作用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３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 QOS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的处理流程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４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 ACL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的工作原理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 ACL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的应用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684213" y="1214438"/>
            <a:ext cx="7788275" cy="4951412"/>
          </a:xfrm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QoS</a:t>
            </a:r>
            <a:r>
              <a:rPr lang="zh-CN" altLang="en-US" sz="2000" dirty="0"/>
              <a:t>，顾名思义，</a:t>
            </a:r>
            <a:r>
              <a:rPr lang="en-US" altLang="zh-CN" sz="2000" dirty="0"/>
              <a:t>Quality of Service</a:t>
            </a:r>
            <a:r>
              <a:rPr lang="zh-CN" altLang="en-US" sz="2000" dirty="0"/>
              <a:t>，服务质量。对于网络业 务来说，服务质量包括哪些方面呢？从传统意义上来讲，无非就是</a:t>
            </a:r>
            <a:r>
              <a:rPr lang="zh-CN" altLang="en-US" sz="2000" b="1" dirty="0"/>
              <a:t>传输的带宽、传送的时延、数据的丢包率</a:t>
            </a:r>
            <a:r>
              <a:rPr lang="zh-CN" altLang="en-US" sz="2000" dirty="0"/>
              <a:t>等，而提高服务质量无非也就是保证传输的带宽，降低传送的时延，降低数据的丢包率以及时延抖动等。</a:t>
            </a:r>
            <a:endParaRPr lang="en-US" altLang="zh-CN" sz="2000" dirty="0"/>
          </a:p>
          <a:p>
            <a:r>
              <a:rPr lang="zh-CN" altLang="en-US" sz="2000" dirty="0"/>
              <a:t>在传统的无</a:t>
            </a:r>
            <a:r>
              <a:rPr lang="en-US" altLang="zh-CN" sz="2000" dirty="0"/>
              <a:t>QoS</a:t>
            </a:r>
            <a:r>
              <a:rPr lang="zh-CN" altLang="en-US" sz="2000" dirty="0"/>
              <a:t>保障的</a:t>
            </a:r>
            <a:r>
              <a:rPr lang="en-US" altLang="zh-CN" sz="2000" dirty="0"/>
              <a:t>IP</a:t>
            </a:r>
            <a:r>
              <a:rPr lang="zh-CN" altLang="en-US" sz="2000" dirty="0"/>
              <a:t>网络中，设备无区别地对待所有的报文，设备处理报文采用的策略是</a:t>
            </a:r>
            <a:r>
              <a:rPr lang="en-US" altLang="zh-CN" sz="2000" dirty="0"/>
              <a:t>FIFO</a:t>
            </a:r>
            <a:r>
              <a:rPr lang="zh-CN" altLang="en-US" sz="2000" dirty="0"/>
              <a:t>（</a:t>
            </a:r>
            <a:r>
              <a:rPr lang="en-US" altLang="zh-CN" sz="2000" dirty="0"/>
              <a:t>First In First Out</a:t>
            </a:r>
            <a:r>
              <a:rPr lang="zh-CN" altLang="en-US" sz="2000" dirty="0"/>
              <a:t>，先入先出），所有的报文都有均等的机会被投递。这种服务策略称作</a:t>
            </a:r>
            <a:r>
              <a:rPr lang="en-US" altLang="zh-CN" sz="2000" dirty="0"/>
              <a:t>Best-Effort</a:t>
            </a:r>
            <a:r>
              <a:rPr lang="zh-CN" altLang="en-US" sz="2000" dirty="0"/>
              <a:t>，它尽最大的努力将报文送到目的地，但对分组转发的延迟、抖动、丢包率等需求不提供任何承诺和保证。传统的</a:t>
            </a:r>
            <a:r>
              <a:rPr lang="en-US" altLang="zh-CN" sz="2000" dirty="0"/>
              <a:t>Best-Effort</a:t>
            </a:r>
            <a:r>
              <a:rPr lang="zh-CN" altLang="en-US" sz="2000" dirty="0"/>
              <a:t>服务策略只适用于对带宽、延迟不敏感的</a:t>
            </a:r>
            <a:r>
              <a:rPr lang="en-US" altLang="zh-CN" sz="2000" dirty="0"/>
              <a:t>WWW</a:t>
            </a:r>
            <a:r>
              <a:rPr lang="zh-CN" altLang="en-US" sz="2000" dirty="0"/>
              <a:t>（</a:t>
            </a:r>
            <a:r>
              <a:rPr lang="en-US" altLang="zh-CN" sz="2000" dirty="0"/>
              <a:t>World Wide Web</a:t>
            </a:r>
            <a:r>
              <a:rPr lang="zh-CN" altLang="en-US" sz="2000" dirty="0"/>
              <a:t>，万维网）、</a:t>
            </a:r>
            <a:r>
              <a:rPr lang="en-US" altLang="zh-CN" sz="2000" dirty="0"/>
              <a:t>E-Mail</a:t>
            </a:r>
            <a:r>
              <a:rPr lang="zh-CN" altLang="en-US" sz="2000" dirty="0"/>
              <a:t>等业务。</a:t>
            </a:r>
            <a:endParaRPr lang="zh-CN" altLang="en-US" sz="2000" dirty="0"/>
          </a:p>
          <a:p>
            <a:r>
              <a:rPr lang="zh-CN" altLang="en-US" sz="2000" dirty="0"/>
              <a:t>随着网络的发展，目前网络包括了可视电话、电视会议、视频点播等新的业务，这些业务对带宽、延迟、抖动等传输性能有着特殊的需求，故传统的</a:t>
            </a:r>
            <a:r>
              <a:rPr lang="en-US" altLang="zh-CN" sz="2000" dirty="0"/>
              <a:t>Best-Effort</a:t>
            </a:r>
            <a:r>
              <a:rPr lang="zh-CN" altLang="en-US" sz="2000" dirty="0"/>
              <a:t>转发策略不再适合。</a:t>
            </a:r>
            <a:endParaRPr lang="zh-CN" altLang="en-US" sz="2000" dirty="0"/>
          </a:p>
        </p:txBody>
      </p:sp>
      <p:sp>
        <p:nvSpPr>
          <p:cNvPr id="5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QOS—1.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？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4580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684213" y="1214438"/>
            <a:ext cx="7788275" cy="4951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传统的网络状况：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提供“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尽力而为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”的服务，没有服务质量保障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期望的网络状况：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提供“可预期的”端到端的服务质量保障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QOS—1.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？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560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6626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268413"/>
            <a:ext cx="9144000" cy="5432425"/>
          </a:xfrm>
        </p:spPr>
      </p:pic>
      <p:sp>
        <p:nvSpPr>
          <p:cNvPr id="5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QOS—1.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？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6628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9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684213" y="1214438"/>
            <a:ext cx="7788275" cy="4951412"/>
          </a:xfrm>
        </p:spPr>
        <p:txBody>
          <a:bodyPr vert="horz" wrap="square" lIns="91440" tIns="45720" rIns="91440" bIns="45720" anchor="t" anchorCtr="0"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避免并管理</a:t>
            </a:r>
            <a:r>
              <a:rPr lang="en-US" altLang="zh-CN" sz="2400" b="1" dirty="0">
                <a:solidFill>
                  <a:schemeClr val="tx1"/>
                </a:solidFill>
              </a:rPr>
              <a:t>IP</a:t>
            </a:r>
            <a:r>
              <a:rPr lang="zh-CN" altLang="en-US" sz="2400" b="1" dirty="0">
                <a:solidFill>
                  <a:schemeClr val="tx1"/>
                </a:solidFill>
              </a:rPr>
              <a:t>网络拥塞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减少</a:t>
            </a:r>
            <a:r>
              <a:rPr lang="en-US" altLang="zh-CN" sz="2400" b="1" dirty="0">
                <a:solidFill>
                  <a:schemeClr val="tx1"/>
                </a:solidFill>
              </a:rPr>
              <a:t>IP</a:t>
            </a:r>
            <a:r>
              <a:rPr lang="zh-CN" altLang="en-US" sz="2400" b="1" dirty="0">
                <a:solidFill>
                  <a:schemeClr val="tx1"/>
                </a:solidFill>
              </a:rPr>
              <a:t>报文的丢失率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调控</a:t>
            </a:r>
            <a:r>
              <a:rPr lang="en-US" altLang="zh-CN" sz="2400" b="1" dirty="0">
                <a:solidFill>
                  <a:schemeClr val="tx1"/>
                </a:solidFill>
              </a:rPr>
              <a:t>IP</a:t>
            </a:r>
            <a:r>
              <a:rPr lang="zh-CN" altLang="en-US" sz="2400" b="1" dirty="0">
                <a:solidFill>
                  <a:schemeClr val="tx1"/>
                </a:solidFill>
              </a:rPr>
              <a:t>网络的流量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为特定用户或特定业务提供专用带宽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支撑</a:t>
            </a:r>
            <a:r>
              <a:rPr lang="en-US" altLang="zh-CN" sz="2400" b="1" dirty="0">
                <a:solidFill>
                  <a:schemeClr val="tx1"/>
                </a:solidFill>
              </a:rPr>
              <a:t>IP</a:t>
            </a:r>
            <a:r>
              <a:rPr lang="zh-CN" altLang="en-US" sz="2400" b="1" dirty="0">
                <a:solidFill>
                  <a:schemeClr val="tx1"/>
                </a:solidFill>
              </a:rPr>
              <a:t>网络上的实时业务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■"/>
            </a:pPr>
            <a:endParaRPr lang="zh-CN" altLang="en-US" sz="2000" dirty="0"/>
          </a:p>
        </p:txBody>
      </p:sp>
      <p:sp>
        <p:nvSpPr>
          <p:cNvPr id="5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QOS—2.QOS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的作用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7652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024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0963"/>
            <a:ext cx="1476375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52463" y="1219200"/>
            <a:ext cx="7745413" cy="6096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R="0" defTabSz="784225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录  </a:t>
            </a: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kumimoji="0" lang="en-US" altLang="zh-CN" sz="24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4" name="Rectangle 5"/>
          <p:cNvSpPr txBox="1"/>
          <p:nvPr/>
        </p:nvSpPr>
        <p:spPr>
          <a:xfrm>
            <a:off x="652463" y="1828800"/>
            <a:ext cx="641985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cs typeface="Arial" panose="020B0604020202020204" pitchFamily="34" charset="0"/>
              </a:rPr>
              <a:t>以太网基础</a:t>
            </a:r>
            <a:endParaRPr lang="en-US" altLang="zh-CN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cs typeface="Arial" panose="020B0604020202020204" pitchFamily="34" charset="0"/>
              </a:rPr>
              <a:t>VLAN</a:t>
            </a:r>
            <a:endParaRPr lang="en-US" altLang="zh-CN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cs typeface="Arial" panose="020B0604020202020204" pitchFamily="34" charset="0"/>
              </a:rPr>
              <a:t>STP</a:t>
            </a:r>
            <a:endParaRPr lang="en-US" altLang="zh-CN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cs typeface="Arial" panose="020B0604020202020204" pitchFamily="34" charset="0"/>
              </a:rPr>
              <a:t>FDB</a:t>
            </a:r>
            <a:endParaRPr lang="en-US" altLang="zh-CN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B0F0"/>
                </a:solidFill>
                <a:cs typeface="Arial" panose="020B0604020202020204" pitchFamily="34" charset="0"/>
              </a:rPr>
              <a:t>ACL</a:t>
            </a:r>
            <a:endParaRPr lang="en-US" altLang="zh-CN" dirty="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B0F0"/>
                </a:solidFill>
                <a:cs typeface="Arial" panose="020B0604020202020204" pitchFamily="34" charset="0"/>
              </a:rPr>
              <a:t>QOS</a:t>
            </a:r>
            <a:endParaRPr lang="zh-CN" altLang="en-US" dirty="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cs typeface="Arial" panose="020B0604020202020204" pitchFamily="34" charset="0"/>
              </a:rPr>
              <a:t>二</a:t>
            </a:r>
            <a:r>
              <a:rPr lang="en-US" altLang="zh-CN" dirty="0">
                <a:cs typeface="Arial" panose="020B0604020202020204" pitchFamily="34" charset="0"/>
              </a:rPr>
              <a:t>/</a:t>
            </a:r>
            <a:r>
              <a:rPr lang="zh-CN" altLang="en-US" dirty="0">
                <a:cs typeface="Arial" panose="020B0604020202020204" pitchFamily="34" charset="0"/>
              </a:rPr>
              <a:t>三层转发原理</a:t>
            </a:r>
            <a:endParaRPr lang="zh-CN" altLang="en-US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cs typeface="Arial" panose="020B0604020202020204" pitchFamily="34" charset="0"/>
              </a:rPr>
              <a:t>链路冗余</a:t>
            </a:r>
            <a:r>
              <a:rPr lang="en-US" altLang="zh-CN" dirty="0">
                <a:cs typeface="Arial" panose="020B0604020202020204" pitchFamily="34" charset="0"/>
              </a:rPr>
              <a:t>-STP</a:t>
            </a:r>
            <a:endParaRPr lang="en-US" altLang="zh-CN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cs typeface="Arial" panose="020B0604020202020204" pitchFamily="34" charset="0"/>
              </a:rPr>
              <a:t>TCP/IP</a:t>
            </a:r>
            <a:endParaRPr lang="en-US" altLang="zh-CN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endParaRPr lang="en-US" altLang="zh-CN" dirty="0">
              <a:cs typeface="Arial" panose="020B0604020202020204" pitchFamily="34" charset="0"/>
            </a:endParaRPr>
          </a:p>
          <a:p>
            <a:pPr marL="294005" lvl="0" indent="-294005" defTabSz="784225">
              <a:spcBef>
                <a:spcPct val="0"/>
              </a:spcBef>
              <a:buFontTx/>
              <a:buNone/>
            </a:pP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519113" y="1922463"/>
            <a:ext cx="1497013" cy="73183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Classifying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08225" y="1922463"/>
            <a:ext cx="1270000" cy="73183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Policing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9863" y="1922463"/>
            <a:ext cx="1212850" cy="73183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Marking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21325" y="1922463"/>
            <a:ext cx="1147763" cy="73183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Congestion Avoidance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97713" y="1922463"/>
            <a:ext cx="1204913" cy="73183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Queueing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Secheduling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2193131" y="2948781"/>
            <a:ext cx="306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19113" y="1782763"/>
            <a:ext cx="320516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24275" y="1782763"/>
            <a:ext cx="4797425" cy="6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3"/>
            <a:endCxn id="14" idx="1"/>
          </p:cNvCxnSpPr>
          <p:nvPr/>
        </p:nvCxnSpPr>
        <p:spPr>
          <a:xfrm>
            <a:off x="2016125" y="2287588"/>
            <a:ext cx="292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3"/>
            <a:endCxn id="15" idx="1"/>
          </p:cNvCxnSpPr>
          <p:nvPr/>
        </p:nvCxnSpPr>
        <p:spPr>
          <a:xfrm>
            <a:off x="3578225" y="2287588"/>
            <a:ext cx="4016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16" idx="1"/>
          </p:cNvCxnSpPr>
          <p:nvPr/>
        </p:nvCxnSpPr>
        <p:spPr>
          <a:xfrm>
            <a:off x="5192713" y="2287588"/>
            <a:ext cx="3286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685" name="TextBox 32"/>
          <p:cNvSpPr txBox="1"/>
          <p:nvPr/>
        </p:nvSpPr>
        <p:spPr>
          <a:xfrm>
            <a:off x="1022350" y="1341438"/>
            <a:ext cx="25558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Ingress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6" name="TextBox 33"/>
          <p:cNvSpPr txBox="1"/>
          <p:nvPr/>
        </p:nvSpPr>
        <p:spPr>
          <a:xfrm>
            <a:off x="3979863" y="1417638"/>
            <a:ext cx="411321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Egress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rot="5400000">
            <a:off x="808831" y="3132931"/>
            <a:ext cx="269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6200000" flipH="1">
            <a:off x="3992563" y="3133725"/>
            <a:ext cx="269081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5556250" y="3133725"/>
            <a:ext cx="269081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17" idx="1"/>
          </p:cNvCxnSpPr>
          <p:nvPr/>
        </p:nvCxnSpPr>
        <p:spPr>
          <a:xfrm>
            <a:off x="6669088" y="2286000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691" name="TextBox 59"/>
          <p:cNvSpPr txBox="1"/>
          <p:nvPr/>
        </p:nvSpPr>
        <p:spPr>
          <a:xfrm>
            <a:off x="803275" y="2654300"/>
            <a:ext cx="1673225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 cos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Trust-IP Precedence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Trust-DSCP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Trust-base flow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untrust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2" name="TextBox 60"/>
          <p:cNvSpPr txBox="1"/>
          <p:nvPr/>
        </p:nvSpPr>
        <p:spPr>
          <a:xfrm>
            <a:off x="2476500" y="2660650"/>
            <a:ext cx="110172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token bucket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3" name="TextBox 61"/>
          <p:cNvSpPr txBox="1"/>
          <p:nvPr/>
        </p:nvSpPr>
        <p:spPr>
          <a:xfrm>
            <a:off x="3724275" y="2660650"/>
            <a:ext cx="1681163" cy="2586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Rewrite ToS header 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CoS to DSCP map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DSCP to CoS map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CoS Map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4" name="TextBox 62"/>
          <p:cNvSpPr txBox="1"/>
          <p:nvPr/>
        </p:nvSpPr>
        <p:spPr>
          <a:xfrm>
            <a:off x="5407025" y="2660650"/>
            <a:ext cx="1495425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WRED and Tail Drop Congestion Mgmt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5" name="TextBox 63"/>
          <p:cNvSpPr txBox="1"/>
          <p:nvPr/>
        </p:nvSpPr>
        <p:spPr>
          <a:xfrm>
            <a:off x="7097713" y="2800350"/>
            <a:ext cx="9953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6" name="TextBox 69"/>
          <p:cNvSpPr txBox="1"/>
          <p:nvPr/>
        </p:nvSpPr>
        <p:spPr>
          <a:xfrm>
            <a:off x="6902450" y="2800350"/>
            <a:ext cx="1846263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SP&amp;WRR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Traffic Shaping on selected linecards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QOS—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３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.QOS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处理流程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8698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99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7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QOS—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３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.QOS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处理流程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969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矩形 1"/>
          <p:cNvSpPr/>
          <p:nvPr/>
        </p:nvSpPr>
        <p:spPr>
          <a:xfrm>
            <a:off x="685800" y="1524000"/>
            <a:ext cx="792480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是在第二层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ISL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802.1Q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数据帧中的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ISL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802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1Q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的报头中的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位用于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，即优先标识。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3bit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0--7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个级别。</a:t>
            </a:r>
            <a:endParaRPr lang="en-US" altLang="zh-CN" sz="180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b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TOS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是在第三层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数据包中的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TOS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数据位，以来标识优先级。这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位中前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位表示优先级，后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位表示服务类型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分别为：最小延迟、最大吞吐量、最高可靠性、最小费用。只能其中一位为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，即生效。如果全为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就表示一般服务）。最后一位一般不用，置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b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DSCP(</a:t>
            </a:r>
            <a:r>
              <a:rPr lang="en-US" altLang="zh-CN" sz="18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DiffServ Code Point</a:t>
            </a:r>
            <a:r>
              <a:rPr lang="en-US" altLang="zh-CN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b="1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差别业务编码点　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也是三层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TOS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字段表示优先级。不同的是用了前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位表示优先级，可设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0--63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，共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个等级。（把前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位中的前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位设为优先级，后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位设为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，就可以实现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DSCP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TOS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互相映射兼容）。  最后两位为早期拥塞通知。</a:t>
            </a:r>
            <a:b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  因为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二层标记中也是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位用于优先级，所以也可以把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TOS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DSCP</a:t>
            </a:r>
            <a:r>
              <a:rPr lang="zh-CN" altLang="en-US" sz="1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中的优先级映射。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QoS-Trust CoS</a:t>
            </a:r>
            <a:endParaRPr lang="zh-CN" altLang="en-US" dirty="0"/>
          </a:p>
        </p:txBody>
      </p:sp>
      <p:sp>
        <p:nvSpPr>
          <p:cNvPr id="30723" name="Rectangle 4"/>
          <p:cNvSpPr/>
          <p:nvPr/>
        </p:nvSpPr>
        <p:spPr>
          <a:xfrm>
            <a:off x="914400" y="3743325"/>
            <a:ext cx="838200" cy="609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DEST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ADDR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5"/>
          <p:cNvSpPr/>
          <p:nvPr/>
        </p:nvSpPr>
        <p:spPr>
          <a:xfrm>
            <a:off x="1752600" y="3743325"/>
            <a:ext cx="838200" cy="609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ADDR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Rectangle 6"/>
          <p:cNvSpPr/>
          <p:nvPr/>
        </p:nvSpPr>
        <p:spPr>
          <a:xfrm>
            <a:off x="2590800" y="3743325"/>
            <a:ext cx="838200" cy="609600"/>
          </a:xfrm>
          <a:prstGeom prst="rect">
            <a:avLst/>
          </a:prstGeom>
          <a:solidFill>
            <a:srgbClr val="B6DBDA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ETH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Rectangle 7"/>
          <p:cNvSpPr/>
          <p:nvPr/>
        </p:nvSpPr>
        <p:spPr>
          <a:xfrm>
            <a:off x="3429000" y="3743325"/>
            <a:ext cx="838200" cy="609600"/>
          </a:xfrm>
          <a:prstGeom prst="rect">
            <a:avLst/>
          </a:prstGeom>
          <a:solidFill>
            <a:srgbClr val="FFD89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TAG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Rectangle 8"/>
          <p:cNvSpPr/>
          <p:nvPr/>
        </p:nvSpPr>
        <p:spPr>
          <a:xfrm>
            <a:off x="4267200" y="3743325"/>
            <a:ext cx="838200" cy="609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8" name="Rectangle 9"/>
          <p:cNvSpPr/>
          <p:nvPr/>
        </p:nvSpPr>
        <p:spPr>
          <a:xfrm>
            <a:off x="7239000" y="3743325"/>
            <a:ext cx="838200" cy="609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FCS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Rectangle 10"/>
          <p:cNvSpPr/>
          <p:nvPr/>
        </p:nvSpPr>
        <p:spPr>
          <a:xfrm>
            <a:off x="2209800" y="2654300"/>
            <a:ext cx="990600" cy="6096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PRIORITY</a:t>
            </a:r>
            <a:endParaRPr lang="en-AU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0" name="Rectangle 11"/>
          <p:cNvSpPr/>
          <p:nvPr/>
        </p:nvSpPr>
        <p:spPr>
          <a:xfrm>
            <a:off x="3200400" y="2654300"/>
            <a:ext cx="838200" cy="609600"/>
          </a:xfrm>
          <a:prstGeom prst="rect">
            <a:avLst/>
          </a:prstGeom>
          <a:solidFill>
            <a:srgbClr val="FFD89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CFI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1" name="Rectangle 12"/>
          <p:cNvSpPr/>
          <p:nvPr/>
        </p:nvSpPr>
        <p:spPr>
          <a:xfrm>
            <a:off x="4038600" y="2654300"/>
            <a:ext cx="2209800" cy="609600"/>
          </a:xfrm>
          <a:prstGeom prst="rect">
            <a:avLst/>
          </a:prstGeom>
          <a:solidFill>
            <a:srgbClr val="FFD89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VLAN ID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2" name="Text Box 13"/>
          <p:cNvSpPr txBox="1"/>
          <p:nvPr/>
        </p:nvSpPr>
        <p:spPr>
          <a:xfrm>
            <a:off x="914400" y="4429125"/>
            <a:ext cx="8524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 Bytes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3" name="Text Box 14"/>
          <p:cNvSpPr txBox="1"/>
          <p:nvPr/>
        </p:nvSpPr>
        <p:spPr>
          <a:xfrm>
            <a:off x="1752600" y="4429125"/>
            <a:ext cx="8524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 Bytes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4" name="Text Box 15"/>
          <p:cNvSpPr txBox="1"/>
          <p:nvPr/>
        </p:nvSpPr>
        <p:spPr>
          <a:xfrm>
            <a:off x="2590800" y="4429125"/>
            <a:ext cx="8524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Bytes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5" name="Text Box 16"/>
          <p:cNvSpPr txBox="1"/>
          <p:nvPr/>
        </p:nvSpPr>
        <p:spPr>
          <a:xfrm>
            <a:off x="3429000" y="4429125"/>
            <a:ext cx="8524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Bytes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6" name="Text Box 17"/>
          <p:cNvSpPr txBox="1"/>
          <p:nvPr/>
        </p:nvSpPr>
        <p:spPr>
          <a:xfrm>
            <a:off x="4267200" y="4429125"/>
            <a:ext cx="8524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Bytes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7" name="Text Box 18"/>
          <p:cNvSpPr txBox="1"/>
          <p:nvPr/>
        </p:nvSpPr>
        <p:spPr>
          <a:xfrm>
            <a:off x="7239000" y="4429125"/>
            <a:ext cx="8524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Bytes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8" name="Text Box 19"/>
          <p:cNvSpPr txBox="1"/>
          <p:nvPr/>
        </p:nvSpPr>
        <p:spPr>
          <a:xfrm>
            <a:off x="5410200" y="4429125"/>
            <a:ext cx="169703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 to 1500 Bytes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9" name="Freeform 20"/>
          <p:cNvSpPr/>
          <p:nvPr/>
        </p:nvSpPr>
        <p:spPr>
          <a:xfrm>
            <a:off x="2209800" y="3286125"/>
            <a:ext cx="4038600" cy="457200"/>
          </a:xfrm>
          <a:custGeom>
            <a:avLst/>
            <a:gdLst>
              <a:gd name="txL" fmla="*/ 0 w 2544"/>
              <a:gd name="txT" fmla="*/ 0 h 288"/>
              <a:gd name="txR" fmla="*/ 2544 w 2544"/>
              <a:gd name="txB" fmla="*/ 288 h 288"/>
            </a:gdLst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544" h="288">
                <a:moveTo>
                  <a:pt x="768" y="288"/>
                </a:moveTo>
                <a:lnTo>
                  <a:pt x="0" y="0"/>
                </a:lnTo>
                <a:lnTo>
                  <a:pt x="2544" y="0"/>
                </a:lnTo>
                <a:lnTo>
                  <a:pt x="1296" y="288"/>
                </a:lnTo>
                <a:lnTo>
                  <a:pt x="768" y="288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alpha val="100000"/>
                </a:schemeClr>
              </a:gs>
              <a:gs pos="100000">
                <a:srgbClr val="FFD291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40" name="Rectangle 21"/>
          <p:cNvSpPr/>
          <p:nvPr/>
        </p:nvSpPr>
        <p:spPr>
          <a:xfrm>
            <a:off x="5105400" y="3743325"/>
            <a:ext cx="2133600" cy="609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1" name="Text Box 22"/>
          <p:cNvSpPr txBox="1"/>
          <p:nvPr/>
        </p:nvSpPr>
        <p:spPr>
          <a:xfrm>
            <a:off x="2300288" y="2203450"/>
            <a:ext cx="636587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bits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2" name="Text Box 23"/>
          <p:cNvSpPr txBox="1"/>
          <p:nvPr/>
        </p:nvSpPr>
        <p:spPr>
          <a:xfrm>
            <a:off x="3309938" y="2203450"/>
            <a:ext cx="531812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bit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3" name="Text Box 24"/>
          <p:cNvSpPr txBox="1"/>
          <p:nvPr/>
        </p:nvSpPr>
        <p:spPr>
          <a:xfrm>
            <a:off x="4706938" y="2203450"/>
            <a:ext cx="741362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AU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 bits</a:t>
            </a:r>
            <a:endParaRPr lang="en-AU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4" name="Freeform 25"/>
          <p:cNvSpPr/>
          <p:nvPr/>
        </p:nvSpPr>
        <p:spPr>
          <a:xfrm>
            <a:off x="885825" y="4852988"/>
            <a:ext cx="4205288" cy="173037"/>
          </a:xfrm>
          <a:custGeom>
            <a:avLst/>
            <a:gdLst>
              <a:gd name="txL" fmla="*/ 0 w 181"/>
              <a:gd name="txT" fmla="*/ 0 h 145"/>
              <a:gd name="txR" fmla="*/ 181 w 181"/>
              <a:gd name="txB" fmla="*/ 145 h 145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81" h="145">
                <a:moveTo>
                  <a:pt x="0" y="0"/>
                </a:moveTo>
                <a:lnTo>
                  <a:pt x="0" y="145"/>
                </a:lnTo>
                <a:lnTo>
                  <a:pt x="181" y="145"/>
                </a:lnTo>
                <a:lnTo>
                  <a:pt x="181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45" name="Text Box 26"/>
          <p:cNvSpPr txBox="1"/>
          <p:nvPr/>
        </p:nvSpPr>
        <p:spPr>
          <a:xfrm>
            <a:off x="2170113" y="5053013"/>
            <a:ext cx="1595437" cy="347662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Ethernet Header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6" name="TextBox 26"/>
          <p:cNvSpPr txBox="1"/>
          <p:nvPr/>
        </p:nvSpPr>
        <p:spPr>
          <a:xfrm>
            <a:off x="519113" y="1052513"/>
            <a:ext cx="7572375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 Cos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：当端口信任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值时，适用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Priority tag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802.1Q tag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值作为报文的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，如果端口配置为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 CoS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，同时报文为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Untag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报文，则信任模式为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Untrust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QoS-Trust IP Precedence</a:t>
            </a:r>
            <a:endParaRPr lang="zh-CN" altLang="en-US" dirty="0"/>
          </a:p>
        </p:txBody>
      </p:sp>
      <p:sp>
        <p:nvSpPr>
          <p:cNvPr id="31747" name="Rectangle 4"/>
          <p:cNvSpPr/>
          <p:nvPr/>
        </p:nvSpPr>
        <p:spPr>
          <a:xfrm>
            <a:off x="420688" y="3065463"/>
            <a:ext cx="969962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177" tIns="41090" rIns="82177" bIns="4109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Length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5"/>
          <p:cNvSpPr/>
          <p:nvPr/>
        </p:nvSpPr>
        <p:spPr>
          <a:xfrm>
            <a:off x="1403350" y="3065463"/>
            <a:ext cx="744538" cy="736600"/>
          </a:xfrm>
          <a:prstGeom prst="rect">
            <a:avLst/>
          </a:prstGeom>
          <a:solidFill>
            <a:srgbClr val="B6DBDA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177" tIns="41090" rIns="82177" bIns="4109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ToS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Byte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Rectangle 6"/>
          <p:cNvSpPr/>
          <p:nvPr/>
        </p:nvSpPr>
        <p:spPr>
          <a:xfrm>
            <a:off x="2147888" y="3065463"/>
            <a:ext cx="655637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Len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Rectangle 7"/>
          <p:cNvSpPr/>
          <p:nvPr/>
        </p:nvSpPr>
        <p:spPr>
          <a:xfrm>
            <a:off x="2801938" y="3065463"/>
            <a:ext cx="655637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Rectangle 8"/>
          <p:cNvSpPr/>
          <p:nvPr/>
        </p:nvSpPr>
        <p:spPr>
          <a:xfrm>
            <a:off x="3470275" y="3065463"/>
            <a:ext cx="773113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Flags/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offset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2" name="Rectangle 9"/>
          <p:cNvSpPr/>
          <p:nvPr/>
        </p:nvSpPr>
        <p:spPr>
          <a:xfrm>
            <a:off x="4243388" y="3065463"/>
            <a:ext cx="685800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TTL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3" name="Rectangle 10"/>
          <p:cNvSpPr/>
          <p:nvPr/>
        </p:nvSpPr>
        <p:spPr>
          <a:xfrm>
            <a:off x="4937125" y="3065463"/>
            <a:ext cx="711200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Proto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4" name="Rectangle 11"/>
          <p:cNvSpPr/>
          <p:nvPr/>
        </p:nvSpPr>
        <p:spPr>
          <a:xfrm>
            <a:off x="5648325" y="3065463"/>
            <a:ext cx="711200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FCS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5" name="Rectangle 12"/>
          <p:cNvSpPr/>
          <p:nvPr/>
        </p:nvSpPr>
        <p:spPr>
          <a:xfrm>
            <a:off x="6324600" y="3065463"/>
            <a:ext cx="777875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IP-SA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6" name="Rectangle 13"/>
          <p:cNvSpPr/>
          <p:nvPr/>
        </p:nvSpPr>
        <p:spPr>
          <a:xfrm>
            <a:off x="7073900" y="3065463"/>
            <a:ext cx="779463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IP-DA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7" name="Rectangle 14"/>
          <p:cNvSpPr/>
          <p:nvPr/>
        </p:nvSpPr>
        <p:spPr>
          <a:xfrm>
            <a:off x="7824788" y="3065463"/>
            <a:ext cx="779462" cy="736600"/>
          </a:xfrm>
          <a:prstGeom prst="rect">
            <a:avLst/>
          </a:prstGeom>
          <a:solidFill>
            <a:srgbClr val="00CC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endParaRPr lang="en-US" altLang="zh-CN" sz="1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8" name="Text Box 15"/>
          <p:cNvSpPr txBox="1"/>
          <p:nvPr/>
        </p:nvSpPr>
        <p:spPr>
          <a:xfrm>
            <a:off x="7107238" y="2578100"/>
            <a:ext cx="1243012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IPV4 Header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9" name="Rectangle 16"/>
          <p:cNvSpPr/>
          <p:nvPr/>
        </p:nvSpPr>
        <p:spPr>
          <a:xfrm>
            <a:off x="1033463" y="1895475"/>
            <a:ext cx="457200" cy="457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0" name="Rectangle 17"/>
          <p:cNvSpPr/>
          <p:nvPr/>
        </p:nvSpPr>
        <p:spPr>
          <a:xfrm>
            <a:off x="1490663" y="1895475"/>
            <a:ext cx="457200" cy="457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1" name="Rectangle 18"/>
          <p:cNvSpPr/>
          <p:nvPr/>
        </p:nvSpPr>
        <p:spPr>
          <a:xfrm>
            <a:off x="1947863" y="1895475"/>
            <a:ext cx="457200" cy="457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2" name="Rectangle 19"/>
          <p:cNvSpPr/>
          <p:nvPr/>
        </p:nvSpPr>
        <p:spPr>
          <a:xfrm>
            <a:off x="2405063" y="1895475"/>
            <a:ext cx="457200" cy="457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3" name="Rectangle 20"/>
          <p:cNvSpPr/>
          <p:nvPr/>
        </p:nvSpPr>
        <p:spPr>
          <a:xfrm>
            <a:off x="2862263" y="1895475"/>
            <a:ext cx="457200" cy="457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4" name="Rectangle 21"/>
          <p:cNvSpPr/>
          <p:nvPr/>
        </p:nvSpPr>
        <p:spPr>
          <a:xfrm>
            <a:off x="3319463" y="1895475"/>
            <a:ext cx="457200" cy="457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5" name="Rectangle 22"/>
          <p:cNvSpPr/>
          <p:nvPr/>
        </p:nvSpPr>
        <p:spPr>
          <a:xfrm>
            <a:off x="3776663" y="1895475"/>
            <a:ext cx="457200" cy="457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6" name="Rectangle 23"/>
          <p:cNvSpPr/>
          <p:nvPr/>
        </p:nvSpPr>
        <p:spPr>
          <a:xfrm>
            <a:off x="4233863" y="1895475"/>
            <a:ext cx="457200" cy="457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7" name="Freeform 24"/>
          <p:cNvSpPr/>
          <p:nvPr/>
        </p:nvSpPr>
        <p:spPr>
          <a:xfrm>
            <a:off x="1033463" y="2352675"/>
            <a:ext cx="3657600" cy="685800"/>
          </a:xfrm>
          <a:custGeom>
            <a:avLst/>
            <a:gdLst>
              <a:gd name="txL" fmla="*/ 0 w 2304"/>
              <a:gd name="txT" fmla="*/ 0 h 432"/>
              <a:gd name="txR" fmla="*/ 2304 w 2304"/>
              <a:gd name="txB" fmla="*/ 432 h 432"/>
            </a:gdLst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304" h="432">
                <a:moveTo>
                  <a:pt x="240" y="432"/>
                </a:moveTo>
                <a:lnTo>
                  <a:pt x="0" y="0"/>
                </a:lnTo>
                <a:lnTo>
                  <a:pt x="2304" y="0"/>
                </a:lnTo>
                <a:lnTo>
                  <a:pt x="672" y="432"/>
                </a:lnTo>
                <a:lnTo>
                  <a:pt x="240" y="432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alpha val="100000"/>
                </a:schemeClr>
              </a:gs>
              <a:gs pos="100000">
                <a:srgbClr val="B6DBD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68" name="Freeform 26"/>
          <p:cNvSpPr/>
          <p:nvPr/>
        </p:nvSpPr>
        <p:spPr>
          <a:xfrm>
            <a:off x="423863" y="3903663"/>
            <a:ext cx="7373937" cy="171450"/>
          </a:xfrm>
          <a:custGeom>
            <a:avLst/>
            <a:gdLst>
              <a:gd name="txL" fmla="*/ 0 w 181"/>
              <a:gd name="txT" fmla="*/ 0 h 145"/>
              <a:gd name="txR" fmla="*/ 181 w 181"/>
              <a:gd name="txB" fmla="*/ 145 h 145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81" h="145">
                <a:moveTo>
                  <a:pt x="0" y="0"/>
                </a:moveTo>
                <a:lnTo>
                  <a:pt x="0" y="145"/>
                </a:lnTo>
                <a:lnTo>
                  <a:pt x="181" y="145"/>
                </a:lnTo>
                <a:lnTo>
                  <a:pt x="181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69" name="Text Box 27"/>
          <p:cNvSpPr txBox="1"/>
          <p:nvPr/>
        </p:nvSpPr>
        <p:spPr>
          <a:xfrm>
            <a:off x="5838825" y="4075113"/>
            <a:ext cx="1243013" cy="347662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IPV4 Header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0" name="TextBox 26"/>
          <p:cNvSpPr txBox="1"/>
          <p:nvPr/>
        </p:nvSpPr>
        <p:spPr>
          <a:xfrm>
            <a:off x="519113" y="1052513"/>
            <a:ext cx="783113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 IP Precedence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时，使用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头中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的高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位作为报文的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值，如果接收到的是非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报文，则对此报文信任模式变为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 CoS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QoS-Trust DSCP</a:t>
            </a:r>
            <a:endParaRPr lang="zh-CN" altLang="en-US" dirty="0"/>
          </a:p>
        </p:txBody>
      </p:sp>
      <p:sp>
        <p:nvSpPr>
          <p:cNvPr id="32771" name="Rectangle 4"/>
          <p:cNvSpPr/>
          <p:nvPr/>
        </p:nvSpPr>
        <p:spPr>
          <a:xfrm>
            <a:off x="420688" y="3028950"/>
            <a:ext cx="969962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177" tIns="41090" rIns="82177" bIns="4109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Length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5"/>
          <p:cNvSpPr/>
          <p:nvPr/>
        </p:nvSpPr>
        <p:spPr>
          <a:xfrm>
            <a:off x="1403350" y="3028950"/>
            <a:ext cx="744538" cy="736600"/>
          </a:xfrm>
          <a:prstGeom prst="rect">
            <a:avLst/>
          </a:prstGeom>
          <a:solidFill>
            <a:srgbClr val="B6DBDA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177" tIns="41090" rIns="82177" bIns="4109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ToS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Byte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6"/>
          <p:cNvSpPr/>
          <p:nvPr/>
        </p:nvSpPr>
        <p:spPr>
          <a:xfrm>
            <a:off x="2147888" y="3028950"/>
            <a:ext cx="655637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Len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Rectangle 7"/>
          <p:cNvSpPr/>
          <p:nvPr/>
        </p:nvSpPr>
        <p:spPr>
          <a:xfrm>
            <a:off x="2801938" y="3028950"/>
            <a:ext cx="655637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5" name="Rectangle 8"/>
          <p:cNvSpPr/>
          <p:nvPr/>
        </p:nvSpPr>
        <p:spPr>
          <a:xfrm>
            <a:off x="3470275" y="3028950"/>
            <a:ext cx="773113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Flags/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offset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6" name="Rectangle 9"/>
          <p:cNvSpPr/>
          <p:nvPr/>
        </p:nvSpPr>
        <p:spPr>
          <a:xfrm>
            <a:off x="4243388" y="3028950"/>
            <a:ext cx="685800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TTL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7" name="Rectangle 10"/>
          <p:cNvSpPr/>
          <p:nvPr/>
        </p:nvSpPr>
        <p:spPr>
          <a:xfrm>
            <a:off x="4937125" y="3028950"/>
            <a:ext cx="711200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Proto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8" name="Rectangle 11"/>
          <p:cNvSpPr/>
          <p:nvPr/>
        </p:nvSpPr>
        <p:spPr>
          <a:xfrm>
            <a:off x="5648325" y="3028950"/>
            <a:ext cx="711200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FCS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9" name="Rectangle 12"/>
          <p:cNvSpPr/>
          <p:nvPr/>
        </p:nvSpPr>
        <p:spPr>
          <a:xfrm>
            <a:off x="6324600" y="3028950"/>
            <a:ext cx="777875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IP-SA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0" name="Rectangle 13"/>
          <p:cNvSpPr/>
          <p:nvPr/>
        </p:nvSpPr>
        <p:spPr>
          <a:xfrm>
            <a:off x="7073900" y="3028950"/>
            <a:ext cx="779463" cy="7366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IP-DA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1" name="Rectangle 14"/>
          <p:cNvSpPr/>
          <p:nvPr/>
        </p:nvSpPr>
        <p:spPr>
          <a:xfrm>
            <a:off x="7824788" y="3028950"/>
            <a:ext cx="779462" cy="736600"/>
          </a:xfrm>
          <a:prstGeom prst="rect">
            <a:avLst/>
          </a:prstGeom>
          <a:solidFill>
            <a:srgbClr val="00CC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8458" tIns="54226" rIns="108458" bIns="5422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defTabSz="822325"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endParaRPr lang="en-US" altLang="zh-CN" sz="1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2" name="Text Box 15"/>
          <p:cNvSpPr txBox="1"/>
          <p:nvPr/>
        </p:nvSpPr>
        <p:spPr>
          <a:xfrm>
            <a:off x="7107238" y="2541588"/>
            <a:ext cx="1243012" cy="347662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IPV4 Header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3" name="Rectangle 16"/>
          <p:cNvSpPr/>
          <p:nvPr/>
        </p:nvSpPr>
        <p:spPr>
          <a:xfrm>
            <a:off x="1033463" y="1858963"/>
            <a:ext cx="457200" cy="457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4" name="Rectangle 17"/>
          <p:cNvSpPr/>
          <p:nvPr/>
        </p:nvSpPr>
        <p:spPr>
          <a:xfrm>
            <a:off x="1490663" y="1858963"/>
            <a:ext cx="457200" cy="457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5" name="Rectangle 18"/>
          <p:cNvSpPr/>
          <p:nvPr/>
        </p:nvSpPr>
        <p:spPr>
          <a:xfrm>
            <a:off x="1947863" y="1858963"/>
            <a:ext cx="457200" cy="457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6" name="Rectangle 19"/>
          <p:cNvSpPr/>
          <p:nvPr/>
        </p:nvSpPr>
        <p:spPr>
          <a:xfrm>
            <a:off x="2405063" y="1858963"/>
            <a:ext cx="457200" cy="457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7" name="Rectangle 20"/>
          <p:cNvSpPr/>
          <p:nvPr/>
        </p:nvSpPr>
        <p:spPr>
          <a:xfrm>
            <a:off x="2862263" y="1858963"/>
            <a:ext cx="457200" cy="457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8" name="Rectangle 21"/>
          <p:cNvSpPr/>
          <p:nvPr/>
        </p:nvSpPr>
        <p:spPr>
          <a:xfrm>
            <a:off x="3319463" y="1858963"/>
            <a:ext cx="457200" cy="4572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9" name="Rectangle 22"/>
          <p:cNvSpPr/>
          <p:nvPr/>
        </p:nvSpPr>
        <p:spPr>
          <a:xfrm>
            <a:off x="3776663" y="1858963"/>
            <a:ext cx="457200" cy="457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90" name="Rectangle 23"/>
          <p:cNvSpPr/>
          <p:nvPr/>
        </p:nvSpPr>
        <p:spPr>
          <a:xfrm>
            <a:off x="4233863" y="1858963"/>
            <a:ext cx="457200" cy="457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91" name="Freeform 24"/>
          <p:cNvSpPr/>
          <p:nvPr/>
        </p:nvSpPr>
        <p:spPr>
          <a:xfrm>
            <a:off x="1033463" y="2316163"/>
            <a:ext cx="3657600" cy="685800"/>
          </a:xfrm>
          <a:custGeom>
            <a:avLst/>
            <a:gdLst>
              <a:gd name="txL" fmla="*/ 0 w 2304"/>
              <a:gd name="txT" fmla="*/ 0 h 432"/>
              <a:gd name="txR" fmla="*/ 2304 w 2304"/>
              <a:gd name="txB" fmla="*/ 432 h 432"/>
            </a:gdLst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304" h="432">
                <a:moveTo>
                  <a:pt x="240" y="432"/>
                </a:moveTo>
                <a:lnTo>
                  <a:pt x="0" y="0"/>
                </a:lnTo>
                <a:lnTo>
                  <a:pt x="2304" y="0"/>
                </a:lnTo>
                <a:lnTo>
                  <a:pt x="672" y="432"/>
                </a:lnTo>
                <a:lnTo>
                  <a:pt x="240" y="432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alpha val="100000"/>
                </a:schemeClr>
              </a:gs>
              <a:gs pos="100000">
                <a:srgbClr val="B6DBD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92" name="Freeform 26"/>
          <p:cNvSpPr/>
          <p:nvPr/>
        </p:nvSpPr>
        <p:spPr>
          <a:xfrm>
            <a:off x="423863" y="3867150"/>
            <a:ext cx="7373937" cy="171450"/>
          </a:xfrm>
          <a:custGeom>
            <a:avLst/>
            <a:gdLst>
              <a:gd name="txL" fmla="*/ 0 w 181"/>
              <a:gd name="txT" fmla="*/ 0 h 145"/>
              <a:gd name="txR" fmla="*/ 181 w 181"/>
              <a:gd name="txB" fmla="*/ 145 h 145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81" h="145">
                <a:moveTo>
                  <a:pt x="0" y="0"/>
                </a:moveTo>
                <a:lnTo>
                  <a:pt x="0" y="145"/>
                </a:lnTo>
                <a:lnTo>
                  <a:pt x="181" y="145"/>
                </a:lnTo>
                <a:lnTo>
                  <a:pt x="181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93" name="TextBox 26"/>
          <p:cNvSpPr txBox="1"/>
          <p:nvPr/>
        </p:nvSpPr>
        <p:spPr>
          <a:xfrm>
            <a:off x="519113" y="1052513"/>
            <a:ext cx="82296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 DSCP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头中的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域高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位，可以代表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64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个不同的服务等级，如果接收到的是非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报文，则对此报文信任模式变为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 CoS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QoS-Trust base flow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684213" y="1052513"/>
            <a:ext cx="7788275" cy="5113337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Trust base flow</a:t>
            </a:r>
            <a:r>
              <a:rPr lang="zh-CN" altLang="en-US" sz="2400" dirty="0"/>
              <a:t>使用报文流信息设置服务等级，可以依赖的报文流信息包括源</a:t>
            </a:r>
            <a:r>
              <a:rPr lang="en-US" altLang="zh-CN" sz="2400" dirty="0"/>
              <a:t>MAC</a:t>
            </a:r>
            <a:r>
              <a:rPr lang="zh-CN" altLang="en-US" sz="2400" dirty="0"/>
              <a:t>，目的</a:t>
            </a:r>
            <a:r>
              <a:rPr lang="en-US" altLang="zh-CN" sz="2400" dirty="0"/>
              <a:t>MAC</a:t>
            </a:r>
            <a:r>
              <a:rPr lang="zh-CN" altLang="en-US" sz="2400" dirty="0"/>
              <a:t>，源</a:t>
            </a:r>
            <a:r>
              <a:rPr lang="en-US" altLang="zh-CN" sz="2400" dirty="0"/>
              <a:t>IP</a:t>
            </a:r>
            <a:r>
              <a:rPr lang="zh-CN" altLang="en-US" sz="2400" dirty="0"/>
              <a:t>，目的</a:t>
            </a:r>
            <a:r>
              <a:rPr lang="en-US" altLang="zh-CN" sz="2400" dirty="0"/>
              <a:t>IP</a:t>
            </a:r>
            <a:r>
              <a:rPr lang="zh-CN" altLang="en-US" sz="2400" dirty="0"/>
              <a:t>，源端口，目的端口等等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QoS-Untrust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84213" y="1311275"/>
            <a:ext cx="7788275" cy="4176713"/>
          </a:xfrm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每个端口需要配置一个缺省的</a:t>
            </a:r>
            <a:r>
              <a:rPr lang="en-US" altLang="zh-CN" sz="2000" dirty="0"/>
              <a:t>UP</a:t>
            </a:r>
            <a:r>
              <a:rPr lang="zh-CN" altLang="en-US" sz="2000" dirty="0"/>
              <a:t>，当端口处于</a:t>
            </a:r>
            <a:r>
              <a:rPr lang="en-US" altLang="zh-CN" sz="2000" dirty="0"/>
              <a:t>Untrust</a:t>
            </a:r>
            <a:r>
              <a:rPr lang="zh-CN" altLang="en-US" sz="2000" dirty="0"/>
              <a:t>模式或者</a:t>
            </a:r>
            <a:r>
              <a:rPr lang="en-US" altLang="zh-CN" sz="2000" dirty="0"/>
              <a:t>Trust CoS</a:t>
            </a:r>
            <a:r>
              <a:rPr lang="zh-CN" altLang="en-US" sz="2000" dirty="0"/>
              <a:t>但是报文不带有</a:t>
            </a:r>
            <a:r>
              <a:rPr lang="en-US" altLang="zh-CN" sz="2000" dirty="0"/>
              <a:t>tag</a:t>
            </a:r>
            <a:r>
              <a:rPr lang="zh-CN" altLang="en-US" sz="2000" dirty="0"/>
              <a:t>时，使用缺省的</a:t>
            </a:r>
            <a:r>
              <a:rPr lang="en-US" altLang="zh-CN" sz="2000" dirty="0"/>
              <a:t>UP</a:t>
            </a:r>
            <a:r>
              <a:rPr lang="zh-CN" altLang="en-US" sz="2000" dirty="0"/>
              <a:t>作为报文的</a:t>
            </a:r>
            <a:r>
              <a:rPr lang="en-US" altLang="zh-CN" sz="2000" dirty="0"/>
              <a:t>CoS</a:t>
            </a:r>
            <a:endParaRPr lang="zh-CN" altLang="en-US" sz="2000" dirty="0"/>
          </a:p>
        </p:txBody>
      </p:sp>
      <p:sp>
        <p:nvSpPr>
          <p:cNvPr id="34820" name="Rectangle 4" descr="Dotted grid"/>
          <p:cNvSpPr/>
          <p:nvPr/>
        </p:nvSpPr>
        <p:spPr>
          <a:xfrm>
            <a:off x="3478213" y="2968625"/>
            <a:ext cx="2073275" cy="18430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Switch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51488" y="3429000"/>
            <a:ext cx="287338" cy="863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</a:ln>
          <a:effectLst/>
        </p:spPr>
        <p:txBody>
          <a:bodyPr wrap="none" lIns="73025" tIns="36512" rIns="73025" bIns="36512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9288" y="3082925"/>
            <a:ext cx="287338" cy="4619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</a:ln>
          <a:effectLst/>
        </p:spPr>
        <p:txBody>
          <a:bodyPr wrap="none" lIns="73025" tIns="36512" rIns="73025" bIns="36512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187700" y="3657600"/>
            <a:ext cx="287338" cy="4619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</a:ln>
          <a:effectLst/>
        </p:spPr>
        <p:txBody>
          <a:bodyPr wrap="none" lIns="73025" tIns="36512" rIns="73025" bIns="36512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87700" y="4233863"/>
            <a:ext cx="287338" cy="4619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</a:ln>
          <a:effectLst/>
        </p:spPr>
        <p:txBody>
          <a:bodyPr wrap="none" lIns="73025" tIns="36512" rIns="73025" bIns="36512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Text Box 9"/>
          <p:cNvSpPr txBox="1"/>
          <p:nvPr/>
        </p:nvSpPr>
        <p:spPr>
          <a:xfrm>
            <a:off x="1114425" y="2679700"/>
            <a:ext cx="1527175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Default CoS = 0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6" name="Text Box 10"/>
          <p:cNvSpPr txBox="1"/>
          <p:nvPr/>
        </p:nvSpPr>
        <p:spPr>
          <a:xfrm>
            <a:off x="1114425" y="4694238"/>
            <a:ext cx="1527175" cy="347662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Default CoS = 2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198688" y="5532438"/>
            <a:ext cx="287338" cy="4603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</a:ln>
          <a:effectLst/>
        </p:spPr>
        <p:txBody>
          <a:bodyPr wrap="none" lIns="73025" tIns="36512" rIns="73025" bIns="36512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408613" y="5487988"/>
            <a:ext cx="287338" cy="4619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</a:ln>
          <a:effectLst/>
        </p:spPr>
        <p:txBody>
          <a:bodyPr wrap="none" lIns="73025" tIns="36512" rIns="73025" bIns="36512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Text Box 13"/>
          <p:cNvSpPr txBox="1"/>
          <p:nvPr/>
        </p:nvSpPr>
        <p:spPr>
          <a:xfrm>
            <a:off x="2544763" y="5561013"/>
            <a:ext cx="1260475" cy="346075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Trusted Port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0" name="Text Box 14"/>
          <p:cNvSpPr txBox="1"/>
          <p:nvPr/>
        </p:nvSpPr>
        <p:spPr>
          <a:xfrm>
            <a:off x="5770563" y="5546725"/>
            <a:ext cx="1457325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Untrusted Port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1" name="Freeform 15"/>
          <p:cNvSpPr/>
          <p:nvPr/>
        </p:nvSpPr>
        <p:spPr>
          <a:xfrm>
            <a:off x="2611438" y="2909888"/>
            <a:ext cx="461962" cy="346075"/>
          </a:xfrm>
          <a:custGeom>
            <a:avLst/>
            <a:gdLst>
              <a:gd name="txL" fmla="*/ 0 w 291"/>
              <a:gd name="txT" fmla="*/ 0 h 218"/>
              <a:gd name="txR" fmla="*/ 291 w 291"/>
              <a:gd name="txB" fmla="*/ 218 h 218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291" h="218">
                <a:moveTo>
                  <a:pt x="0" y="0"/>
                </a:moveTo>
                <a:lnTo>
                  <a:pt x="146" y="0"/>
                </a:lnTo>
                <a:lnTo>
                  <a:pt x="291" y="218"/>
                </a:ln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32" name="Freeform 16"/>
          <p:cNvSpPr/>
          <p:nvPr/>
        </p:nvSpPr>
        <p:spPr>
          <a:xfrm flipV="1">
            <a:off x="2611438" y="4522788"/>
            <a:ext cx="461962" cy="346075"/>
          </a:xfrm>
          <a:custGeom>
            <a:avLst/>
            <a:gdLst>
              <a:gd name="txL" fmla="*/ 0 w 291"/>
              <a:gd name="txT" fmla="*/ 0 h 218"/>
              <a:gd name="txR" fmla="*/ 291 w 291"/>
              <a:gd name="txB" fmla="*/ 218 h 218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291" h="218">
                <a:moveTo>
                  <a:pt x="0" y="0"/>
                </a:moveTo>
                <a:lnTo>
                  <a:pt x="146" y="0"/>
                </a:lnTo>
                <a:lnTo>
                  <a:pt x="291" y="218"/>
                </a:ln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33" name="AutoShape 18"/>
          <p:cNvSpPr/>
          <p:nvPr/>
        </p:nvSpPr>
        <p:spPr>
          <a:xfrm>
            <a:off x="1230313" y="3544888"/>
            <a:ext cx="1555750" cy="690562"/>
          </a:xfrm>
          <a:prstGeom prst="rightArrow">
            <a:avLst>
              <a:gd name="adj1" fmla="val 50000"/>
              <a:gd name="adj2" fmla="val 56321"/>
            </a:avLst>
          </a:prstGeom>
          <a:solidFill>
            <a:schemeClr val="hlink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4" name="AutoShape 19"/>
          <p:cNvSpPr/>
          <p:nvPr/>
        </p:nvSpPr>
        <p:spPr>
          <a:xfrm>
            <a:off x="6184900" y="3544888"/>
            <a:ext cx="1555750" cy="690562"/>
          </a:xfrm>
          <a:prstGeom prst="rightArrow">
            <a:avLst>
              <a:gd name="adj1" fmla="val 50000"/>
              <a:gd name="adj2" fmla="val 56321"/>
            </a:avLst>
          </a:prstGeom>
          <a:solidFill>
            <a:schemeClr val="hlink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 Policing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668338" y="1230313"/>
            <a:ext cx="7788275" cy="5000625"/>
          </a:xfrm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Policing</a:t>
            </a:r>
            <a:r>
              <a:rPr lang="zh-CN" altLang="en-US" sz="2000" dirty="0"/>
              <a:t>控制数据流输出带宽，其包括两个方面的属性：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pPr lvl="1"/>
            <a:r>
              <a:rPr lang="en-US" altLang="zh-CN" sz="2000" dirty="0"/>
              <a:t>Rate</a:t>
            </a:r>
            <a:r>
              <a:rPr lang="zh-CN" altLang="en-US" sz="2000" dirty="0"/>
              <a:t>：</a:t>
            </a:r>
            <a:r>
              <a:rPr lang="en-US" altLang="zh-CN" sz="2000" dirty="0"/>
              <a:t>Rate</a:t>
            </a:r>
            <a:r>
              <a:rPr lang="zh-CN" altLang="en-US" sz="2000" dirty="0"/>
              <a:t>定义了在单位时间内允许端口</a:t>
            </a:r>
            <a:r>
              <a:rPr lang="en-US" altLang="zh-CN" sz="2000" dirty="0"/>
              <a:t>/</a:t>
            </a:r>
            <a:r>
              <a:rPr lang="zh-CN" altLang="en-US" sz="2000" dirty="0"/>
              <a:t>队列输出的流量</a:t>
            </a:r>
            <a:endParaRPr lang="en-US" altLang="zh-CN" sz="2000" dirty="0"/>
          </a:p>
          <a:p>
            <a:pPr lvl="1"/>
            <a:r>
              <a:rPr lang="en-US" altLang="zh-CN" sz="2000" dirty="0"/>
              <a:t>Burst</a:t>
            </a:r>
            <a:r>
              <a:rPr lang="zh-CN" altLang="en-US" sz="2000" dirty="0"/>
              <a:t>：</a:t>
            </a:r>
            <a:r>
              <a:rPr lang="en-US" altLang="zh-CN" sz="2000" dirty="0"/>
              <a:t>Burst</a:t>
            </a:r>
            <a:r>
              <a:rPr lang="zh-CN" altLang="en-US" sz="2000" dirty="0"/>
              <a:t>定义了在单位时间内允许端口</a:t>
            </a:r>
            <a:r>
              <a:rPr lang="en-US" altLang="zh-CN" sz="2000" dirty="0"/>
              <a:t>/</a:t>
            </a:r>
            <a:r>
              <a:rPr lang="zh-CN" altLang="en-US" sz="2000" dirty="0"/>
              <a:t>队列接收的流量</a:t>
            </a:r>
            <a:endParaRPr lang="en-US" altLang="zh-CN" sz="2000" dirty="0"/>
          </a:p>
          <a:p>
            <a:pPr lvl="1">
              <a:buFontTx/>
              <a:buNone/>
            </a:pPr>
            <a:endParaRPr lang="en-US" altLang="zh-CN" sz="2000" dirty="0"/>
          </a:p>
          <a:p>
            <a:pPr lvl="1">
              <a:buFontTx/>
              <a:buNone/>
            </a:pPr>
            <a:endParaRPr lang="zh-CN" altLang="en-US" sz="2000" dirty="0"/>
          </a:p>
        </p:txBody>
      </p:sp>
      <p:sp>
        <p:nvSpPr>
          <p:cNvPr id="35844" name="Rectangle 8"/>
          <p:cNvSpPr/>
          <p:nvPr/>
        </p:nvSpPr>
        <p:spPr>
          <a:xfrm>
            <a:off x="3062288" y="3614738"/>
            <a:ext cx="2651125" cy="13843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Rectangle 9"/>
          <p:cNvSpPr/>
          <p:nvPr/>
        </p:nvSpPr>
        <p:spPr>
          <a:xfrm>
            <a:off x="3235325" y="3614738"/>
            <a:ext cx="2249488" cy="1384300"/>
          </a:xfrm>
          <a:prstGeom prst="rect">
            <a:avLst/>
          </a:prstGeom>
          <a:solidFill>
            <a:srgbClr val="D1E9E8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输出队列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832100" y="3844925"/>
            <a:ext cx="231775" cy="8080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</a:ln>
          <a:effectLst/>
        </p:spPr>
        <p:txBody>
          <a:bodyPr wrap="none" lIns="73025" tIns="36512" rIns="73025" bIns="36512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713413" y="3844925"/>
            <a:ext cx="231775" cy="8080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</a:ln>
          <a:effectLst/>
        </p:spPr>
        <p:txBody>
          <a:bodyPr wrap="none" lIns="73025" tIns="36512" rIns="73025" bIns="36512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8" name="AutoShape 13"/>
          <p:cNvSpPr/>
          <p:nvPr/>
        </p:nvSpPr>
        <p:spPr>
          <a:xfrm>
            <a:off x="2603500" y="4017963"/>
            <a:ext cx="692150" cy="517525"/>
          </a:xfrm>
          <a:prstGeom prst="rightArrow">
            <a:avLst>
              <a:gd name="adj1" fmla="val 50000"/>
              <a:gd name="adj2" fmla="val 33435"/>
            </a:avLst>
          </a:prstGeom>
          <a:solidFill>
            <a:schemeClr val="hlink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9" name="AutoShape 14"/>
          <p:cNvSpPr/>
          <p:nvPr/>
        </p:nvSpPr>
        <p:spPr>
          <a:xfrm>
            <a:off x="5484813" y="4017963"/>
            <a:ext cx="692150" cy="517525"/>
          </a:xfrm>
          <a:prstGeom prst="rightArrow">
            <a:avLst>
              <a:gd name="adj1" fmla="val 50000"/>
              <a:gd name="adj2" fmla="val 33435"/>
            </a:avLst>
          </a:prstGeom>
          <a:solidFill>
            <a:schemeClr val="hlink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0" name="Oval 26"/>
          <p:cNvSpPr/>
          <p:nvPr/>
        </p:nvSpPr>
        <p:spPr>
          <a:xfrm>
            <a:off x="6061075" y="3729038"/>
            <a:ext cx="346075" cy="346075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1" name="Oval 26"/>
          <p:cNvSpPr/>
          <p:nvPr/>
        </p:nvSpPr>
        <p:spPr>
          <a:xfrm>
            <a:off x="2486025" y="3729038"/>
            <a:ext cx="346075" cy="346075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2" name="Oval 26"/>
          <p:cNvSpPr/>
          <p:nvPr/>
        </p:nvSpPr>
        <p:spPr>
          <a:xfrm>
            <a:off x="1092200" y="1690688"/>
            <a:ext cx="346075" cy="346075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3" name="Oval 26"/>
          <p:cNvSpPr/>
          <p:nvPr/>
        </p:nvSpPr>
        <p:spPr>
          <a:xfrm>
            <a:off x="1092200" y="2051050"/>
            <a:ext cx="346075" cy="346075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 Policing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938213"/>
            <a:ext cx="8689975" cy="5000625"/>
          </a:xfrm>
        </p:spPr>
        <p:txBody>
          <a:bodyPr vert="horz" wrap="square" lIns="91440" tIns="45720" rIns="91440" bIns="45720" anchor="t" anchorCtr="0"/>
          <a:p>
            <a:r>
              <a:rPr lang="en-US" altLang="zh-CN" sz="1600" dirty="0"/>
              <a:t>QoS</a:t>
            </a:r>
            <a:r>
              <a:rPr lang="zh-CN" altLang="en-US" sz="1600" dirty="0"/>
              <a:t>中的流量监管（</a:t>
            </a:r>
            <a:r>
              <a:rPr lang="en-US" altLang="zh-CN" sz="1600" dirty="0"/>
              <a:t>Traffic Policing</a:t>
            </a:r>
            <a:r>
              <a:rPr lang="zh-CN" altLang="en-US" sz="1600" dirty="0"/>
              <a:t>）就是对流量进行控制，通过监督进入网络端口的流量速率，对超出部分的流量进行“惩罚”（这个惩罚可以是丢弃、也可是延迟发送），使进入端口的流量被限制在一个合理的范围之内。例如可以限制</a:t>
            </a:r>
            <a:r>
              <a:rPr lang="en-US" altLang="zh-CN" sz="1600" dirty="0"/>
              <a:t>HTTP</a:t>
            </a:r>
            <a:r>
              <a:rPr lang="zh-CN" altLang="en-US" sz="1600" dirty="0"/>
              <a:t>报文不能占用超过</a:t>
            </a:r>
            <a:r>
              <a:rPr lang="en-US" altLang="zh-CN" sz="1600" dirty="0"/>
              <a:t>50%</a:t>
            </a:r>
            <a:r>
              <a:rPr lang="zh-CN" altLang="en-US" sz="1600" dirty="0"/>
              <a:t>的网络带宽，否则</a:t>
            </a:r>
            <a:r>
              <a:rPr lang="en-US" altLang="zh-CN" sz="1600" dirty="0"/>
              <a:t>QoS</a:t>
            </a:r>
            <a:r>
              <a:rPr lang="zh-CN" altLang="en-US" sz="1600" dirty="0"/>
              <a:t>流量监管功能可以选择丢弃报文，或重新配置报文的优先级。</a:t>
            </a:r>
            <a:endParaRPr lang="zh-CN" altLang="en-US" sz="1600" dirty="0"/>
          </a:p>
          <a:p>
            <a:r>
              <a:rPr lang="en-US" altLang="zh-CN" sz="1600" dirty="0"/>
              <a:t>QoS</a:t>
            </a:r>
            <a:r>
              <a:rPr lang="zh-CN" altLang="en-US" sz="1600" dirty="0"/>
              <a:t>流量监管功能是采用令牌桶（</a:t>
            </a:r>
            <a:r>
              <a:rPr lang="en-US" altLang="zh-CN" sz="1600" dirty="0"/>
              <a:t>Token-Bucket</a:t>
            </a:r>
            <a:r>
              <a:rPr lang="zh-CN" altLang="en-US" sz="1600" dirty="0"/>
              <a:t>）机制进行的。这里的“令牌桶”是指网络设备的内部存储池，而“令牌”则是指以给定速率填充令牌桶的虚拟信息包。可以这么简单理解，“令牌桶”可以理解为一个水桶，而“令牌”则可以理解为通过一根水管流到水桶中的水。</a:t>
            </a:r>
            <a:endParaRPr lang="zh-CN" altLang="en-US" sz="1600" dirty="0"/>
          </a:p>
        </p:txBody>
      </p:sp>
      <p:pic>
        <p:nvPicPr>
          <p:cNvPr id="3686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4863" y="3055938"/>
            <a:ext cx="5070475" cy="3802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 Policing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684213" y="1165225"/>
            <a:ext cx="7788275" cy="1549400"/>
          </a:xfrm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设备计算数据流的</a:t>
            </a:r>
            <a:r>
              <a:rPr lang="en-US" altLang="zh-CN" sz="2000" dirty="0"/>
              <a:t>Rate</a:t>
            </a:r>
            <a:r>
              <a:rPr lang="zh-CN" altLang="en-US" sz="2000" dirty="0"/>
              <a:t>和</a:t>
            </a:r>
            <a:r>
              <a:rPr lang="en-US" altLang="zh-CN" sz="2000" dirty="0"/>
              <a:t>Burst</a:t>
            </a:r>
            <a:r>
              <a:rPr lang="zh-CN" altLang="en-US" sz="2000" dirty="0"/>
              <a:t>通常方案为</a:t>
            </a:r>
            <a:r>
              <a:rPr lang="en-US" altLang="zh-CN" sz="2000" dirty="0"/>
              <a:t>Token Bucket </a:t>
            </a:r>
            <a:r>
              <a:rPr lang="zh-CN" altLang="en-US" sz="2000" dirty="0"/>
              <a:t>。令牌桶包括：</a:t>
            </a:r>
            <a:endParaRPr lang="en-US" altLang="zh-CN" sz="2000" dirty="0"/>
          </a:p>
          <a:p>
            <a:pPr lvl="1"/>
            <a:r>
              <a:rPr lang="en-US" altLang="zh-CN" sz="2000" dirty="0"/>
              <a:t>Committed Information Rate(CIR)</a:t>
            </a:r>
            <a:endParaRPr lang="en-US" altLang="zh-CN" sz="2000" dirty="0"/>
          </a:p>
          <a:p>
            <a:pPr lvl="1"/>
            <a:r>
              <a:rPr lang="en-US" altLang="zh-CN" sz="2000" dirty="0"/>
              <a:t> Committed Burst Size (CBS)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37892" name="Freeform 4"/>
          <p:cNvSpPr/>
          <p:nvPr/>
        </p:nvSpPr>
        <p:spPr>
          <a:xfrm>
            <a:off x="1593850" y="3060700"/>
            <a:ext cx="1036638" cy="2763838"/>
          </a:xfrm>
          <a:custGeom>
            <a:avLst/>
            <a:gdLst>
              <a:gd name="txL" fmla="*/ 0 w 653"/>
              <a:gd name="txT" fmla="*/ 0 h 798"/>
              <a:gd name="txR" fmla="*/ 653 w 653"/>
              <a:gd name="txB" fmla="*/ 798 h 798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653" h="798">
                <a:moveTo>
                  <a:pt x="0" y="0"/>
                </a:moveTo>
                <a:lnTo>
                  <a:pt x="0" y="798"/>
                </a:lnTo>
                <a:lnTo>
                  <a:pt x="653" y="798"/>
                </a:lnTo>
                <a:lnTo>
                  <a:pt x="653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893" name="Rectangle 5"/>
          <p:cNvSpPr/>
          <p:nvPr/>
        </p:nvSpPr>
        <p:spPr>
          <a:xfrm>
            <a:off x="1708150" y="5537200"/>
            <a:ext cx="346075" cy="230188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4" name="Rectangle 6"/>
          <p:cNvSpPr/>
          <p:nvPr/>
        </p:nvSpPr>
        <p:spPr>
          <a:xfrm>
            <a:off x="2168525" y="5537200"/>
            <a:ext cx="346075" cy="230188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5" name="Rectangle 7"/>
          <p:cNvSpPr/>
          <p:nvPr/>
        </p:nvSpPr>
        <p:spPr>
          <a:xfrm>
            <a:off x="1708150" y="5248275"/>
            <a:ext cx="346075" cy="230188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6" name="Text Box 17"/>
          <p:cNvSpPr txBox="1"/>
          <p:nvPr/>
        </p:nvSpPr>
        <p:spPr>
          <a:xfrm>
            <a:off x="1728788" y="5910263"/>
            <a:ext cx="771525" cy="622300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Token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Bucket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7" name="AutoShape 18"/>
          <p:cNvSpPr/>
          <p:nvPr/>
        </p:nvSpPr>
        <p:spPr>
          <a:xfrm>
            <a:off x="1076325" y="2887663"/>
            <a:ext cx="1209675" cy="519112"/>
          </a:xfrm>
          <a:prstGeom prst="curvedDownArrow">
            <a:avLst>
              <a:gd name="adj1" fmla="val 46605"/>
              <a:gd name="adj2" fmla="val 93211"/>
              <a:gd name="adj3" fmla="val 33333"/>
            </a:avLst>
          </a:prstGeom>
          <a:solidFill>
            <a:schemeClr val="hlink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8" name="Line 19"/>
          <p:cNvSpPr/>
          <p:nvPr/>
        </p:nvSpPr>
        <p:spPr>
          <a:xfrm>
            <a:off x="2803525" y="3060700"/>
            <a:ext cx="0" cy="2765425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7899" name="Oval 23"/>
          <p:cNvSpPr/>
          <p:nvPr/>
        </p:nvSpPr>
        <p:spPr>
          <a:xfrm>
            <a:off x="903288" y="2714625"/>
            <a:ext cx="346075" cy="346075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0" name="Oval 24"/>
          <p:cNvSpPr/>
          <p:nvPr/>
        </p:nvSpPr>
        <p:spPr>
          <a:xfrm>
            <a:off x="2630488" y="2714625"/>
            <a:ext cx="346075" cy="346075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1" name="Rectangle 27"/>
          <p:cNvSpPr/>
          <p:nvPr/>
        </p:nvSpPr>
        <p:spPr>
          <a:xfrm>
            <a:off x="2170113" y="5249863"/>
            <a:ext cx="346075" cy="230187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2" name="Rectangle 28"/>
          <p:cNvSpPr/>
          <p:nvPr/>
        </p:nvSpPr>
        <p:spPr>
          <a:xfrm>
            <a:off x="1709738" y="4960938"/>
            <a:ext cx="346075" cy="230187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3" name="Rectangle 29"/>
          <p:cNvSpPr/>
          <p:nvPr/>
        </p:nvSpPr>
        <p:spPr>
          <a:xfrm>
            <a:off x="2170113" y="4960938"/>
            <a:ext cx="346075" cy="230187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4" name="Rectangle 30"/>
          <p:cNvSpPr/>
          <p:nvPr/>
        </p:nvSpPr>
        <p:spPr>
          <a:xfrm>
            <a:off x="1709738" y="4672013"/>
            <a:ext cx="346075" cy="230187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5" name="Rectangle 31"/>
          <p:cNvSpPr/>
          <p:nvPr/>
        </p:nvSpPr>
        <p:spPr>
          <a:xfrm>
            <a:off x="2170113" y="4673600"/>
            <a:ext cx="346075" cy="230188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6" name="Rectangle 32"/>
          <p:cNvSpPr/>
          <p:nvPr/>
        </p:nvSpPr>
        <p:spPr>
          <a:xfrm>
            <a:off x="1709738" y="4384675"/>
            <a:ext cx="346075" cy="230188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7" name="Rectangle 33"/>
          <p:cNvSpPr/>
          <p:nvPr/>
        </p:nvSpPr>
        <p:spPr>
          <a:xfrm>
            <a:off x="2170113" y="4386263"/>
            <a:ext cx="346075" cy="230187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8" name="Rectangle 34"/>
          <p:cNvSpPr/>
          <p:nvPr/>
        </p:nvSpPr>
        <p:spPr>
          <a:xfrm>
            <a:off x="1709738" y="4097338"/>
            <a:ext cx="346075" cy="230187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9" name="Oval 23"/>
          <p:cNvSpPr/>
          <p:nvPr/>
        </p:nvSpPr>
        <p:spPr>
          <a:xfrm>
            <a:off x="3549650" y="3406775"/>
            <a:ext cx="346075" cy="346075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0" name="TextBox 23"/>
          <p:cNvSpPr txBox="1"/>
          <p:nvPr/>
        </p:nvSpPr>
        <p:spPr>
          <a:xfrm>
            <a:off x="3895725" y="3349625"/>
            <a:ext cx="357822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令牌添加速度，也即允许的报文输出速度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令牌桶大小，也即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Burst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大小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1" name="Oval 23"/>
          <p:cNvSpPr/>
          <p:nvPr/>
        </p:nvSpPr>
        <p:spPr>
          <a:xfrm>
            <a:off x="3549650" y="3867150"/>
            <a:ext cx="346075" cy="346075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126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0963"/>
            <a:ext cx="1476375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52463" y="1219200"/>
            <a:ext cx="7745413" cy="6096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R="0" defTabSz="784225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录  </a:t>
            </a: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kumimoji="0" lang="en-US" altLang="zh-CN" sz="24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292" name="Rectangle 5"/>
          <p:cNvSpPr txBox="1">
            <a:spLocks noChangeArrowheads="1"/>
          </p:cNvSpPr>
          <p:nvPr/>
        </p:nvSpPr>
        <p:spPr bwMode="auto">
          <a:xfrm>
            <a:off x="638175" y="1828800"/>
            <a:ext cx="64198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4005" indent="-294005" defTabSz="78422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defTabSz="7842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78422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defTabSz="78422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7842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1.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的作用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３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 ACL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的分类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４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 ACL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的工作原理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 ACL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的应用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84225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94005" marR="0" lvl="0" indent="-294005" algn="l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 Map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684213" y="1052513"/>
            <a:ext cx="7788275" cy="5113337"/>
          </a:xfrm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Internal DSCP</a:t>
            </a:r>
            <a:r>
              <a:rPr lang="zh-CN" altLang="en-US" sz="2000" dirty="0"/>
              <a:t>：在交换机内部使用一个</a:t>
            </a:r>
            <a:r>
              <a:rPr lang="en-US" altLang="zh-CN" sz="2000" dirty="0"/>
              <a:t>Internal DSCP</a:t>
            </a:r>
            <a:r>
              <a:rPr lang="zh-CN" altLang="en-US" sz="2000" dirty="0"/>
              <a:t>代表报文的服务类别类别，在信任为模式为</a:t>
            </a:r>
            <a:r>
              <a:rPr lang="en-US" altLang="zh-CN" sz="2000" dirty="0"/>
              <a:t>CoS</a:t>
            </a:r>
            <a:r>
              <a:rPr lang="zh-CN" altLang="en-US" sz="2000" dirty="0"/>
              <a:t>或者</a:t>
            </a:r>
            <a:r>
              <a:rPr lang="en-US" altLang="zh-CN" sz="2000" dirty="0"/>
              <a:t>IPpre</a:t>
            </a:r>
            <a:r>
              <a:rPr lang="zh-CN" altLang="en-US" sz="2000" dirty="0"/>
              <a:t>时，需要配置</a:t>
            </a:r>
            <a:r>
              <a:rPr lang="en-US" altLang="zh-CN" sz="2000" dirty="0"/>
              <a:t>CoS</a:t>
            </a:r>
            <a:r>
              <a:rPr lang="zh-CN" altLang="en-US" sz="2000" dirty="0"/>
              <a:t>或者</a:t>
            </a:r>
            <a:r>
              <a:rPr lang="en-US" altLang="zh-CN" sz="2000" dirty="0"/>
              <a:t>Ippre</a:t>
            </a:r>
            <a:r>
              <a:rPr lang="zh-CN" altLang="en-US" sz="2000" dirty="0"/>
              <a:t>到内部</a:t>
            </a:r>
            <a:r>
              <a:rPr lang="en-US" altLang="zh-CN" sz="2000" dirty="0"/>
              <a:t>DSCP</a:t>
            </a:r>
            <a:r>
              <a:rPr lang="zh-CN" altLang="en-US" sz="2000" dirty="0"/>
              <a:t>的映射关系，当信任模式为</a:t>
            </a:r>
            <a:r>
              <a:rPr lang="en-US" altLang="zh-CN" sz="2000" dirty="0"/>
              <a:t>DSCP</a:t>
            </a:r>
            <a:r>
              <a:rPr lang="zh-CN" altLang="en-US" sz="2000" dirty="0"/>
              <a:t>时，直接使用报文的</a:t>
            </a:r>
            <a:r>
              <a:rPr lang="en-US" altLang="zh-CN" sz="2000" dirty="0"/>
              <a:t>DSCP</a:t>
            </a:r>
            <a:r>
              <a:rPr lang="zh-CN" altLang="en-US" sz="2000" dirty="0"/>
              <a:t>值作为内部</a:t>
            </a:r>
            <a:r>
              <a:rPr lang="en-US" altLang="zh-CN" sz="2000" dirty="0"/>
              <a:t>DSCP</a:t>
            </a:r>
            <a:r>
              <a:rPr lang="zh-CN" altLang="en-US" sz="2000" dirty="0"/>
              <a:t>值。</a:t>
            </a:r>
            <a:endParaRPr lang="en-US" altLang="zh-CN" sz="2000" dirty="0"/>
          </a:p>
          <a:p>
            <a:r>
              <a:rPr lang="en-US" altLang="zh-CN" sz="2000" dirty="0"/>
              <a:t>CoS to DSCP Map</a:t>
            </a:r>
            <a:endParaRPr lang="en-US" altLang="zh-CN" sz="2000" dirty="0"/>
          </a:p>
          <a:p>
            <a:r>
              <a:rPr lang="en-US" altLang="zh-CN" sz="2000" dirty="0"/>
              <a:t>Ippre to DSCP Map</a:t>
            </a:r>
            <a:endParaRPr lang="en-US" altLang="zh-CN" sz="2000" dirty="0"/>
          </a:p>
          <a:p>
            <a:r>
              <a:rPr lang="en-US" altLang="zh-CN" sz="2000" dirty="0"/>
              <a:t>DSCP to CoS Map:</a:t>
            </a:r>
            <a:r>
              <a:rPr lang="zh-CN" altLang="en-US" sz="2000" dirty="0"/>
              <a:t>在报文输出时，将内部</a:t>
            </a:r>
            <a:r>
              <a:rPr lang="en-US" altLang="zh-CN" sz="2000" dirty="0"/>
              <a:t>DSCP</a:t>
            </a:r>
            <a:r>
              <a:rPr lang="zh-CN" altLang="en-US" sz="2000" dirty="0"/>
              <a:t>映射到</a:t>
            </a:r>
            <a:r>
              <a:rPr lang="en-US" altLang="zh-CN" sz="2000" dirty="0"/>
              <a:t>CoS</a:t>
            </a:r>
            <a:endParaRPr lang="en-US" altLang="zh-CN" sz="2000" dirty="0"/>
          </a:p>
          <a:p>
            <a:r>
              <a:rPr lang="en-US" altLang="zh-CN" sz="2000" dirty="0"/>
              <a:t>CoS Map</a:t>
            </a:r>
            <a:r>
              <a:rPr lang="zh-CN" altLang="en-US" sz="2000" dirty="0"/>
              <a:t>：在报文排队时，将</a:t>
            </a:r>
            <a:r>
              <a:rPr lang="en-US" altLang="zh-CN" sz="2000" dirty="0"/>
              <a:t>CoS</a:t>
            </a:r>
            <a:r>
              <a:rPr lang="zh-CN" altLang="en-US" sz="2000" dirty="0"/>
              <a:t>映射到具体的队列。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QoS– Tail Drop</a:t>
            </a:r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684213" y="1052513"/>
            <a:ext cx="7788275" cy="5113337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尾部丢弃对每个队列保持一个阀值，当队列长度达到阀值时，报文将不能在如队列而被丢弃。</a:t>
            </a:r>
            <a:endParaRPr lang="zh-CN" altLang="en-US" sz="2400" dirty="0"/>
          </a:p>
        </p:txBody>
      </p:sp>
      <p:sp>
        <p:nvSpPr>
          <p:cNvPr id="39940" name="Rectangle 2" descr="Outlined diamond"/>
          <p:cNvSpPr/>
          <p:nvPr/>
        </p:nvSpPr>
        <p:spPr>
          <a:xfrm>
            <a:off x="2613025" y="4783138"/>
            <a:ext cx="1671638" cy="92075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Freeform 5"/>
          <p:cNvSpPr/>
          <p:nvPr/>
        </p:nvSpPr>
        <p:spPr>
          <a:xfrm>
            <a:off x="2613025" y="2593975"/>
            <a:ext cx="1670050" cy="3109913"/>
          </a:xfrm>
          <a:custGeom>
            <a:avLst/>
            <a:gdLst>
              <a:gd name="txL" fmla="*/ 0 w 1052"/>
              <a:gd name="txT" fmla="*/ 0 h 1959"/>
              <a:gd name="txR" fmla="*/ 1052 w 1052"/>
              <a:gd name="txB" fmla="*/ 1959 h 1959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052" h="1959">
                <a:moveTo>
                  <a:pt x="0" y="0"/>
                </a:moveTo>
                <a:lnTo>
                  <a:pt x="0" y="1959"/>
                </a:lnTo>
                <a:lnTo>
                  <a:pt x="1052" y="1959"/>
                </a:lnTo>
                <a:lnTo>
                  <a:pt x="1052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9942" name="Text Box 6"/>
          <p:cNvSpPr txBox="1"/>
          <p:nvPr/>
        </p:nvSpPr>
        <p:spPr>
          <a:xfrm>
            <a:off x="2671763" y="5819775"/>
            <a:ext cx="1493837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Receive Queue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Line 7"/>
          <p:cNvSpPr/>
          <p:nvPr/>
        </p:nvSpPr>
        <p:spPr>
          <a:xfrm>
            <a:off x="2382838" y="4667250"/>
            <a:ext cx="2132012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9944" name="Line 8"/>
          <p:cNvSpPr/>
          <p:nvPr/>
        </p:nvSpPr>
        <p:spPr>
          <a:xfrm>
            <a:off x="2382838" y="3860800"/>
            <a:ext cx="2132012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9945" name="Line 9"/>
          <p:cNvSpPr/>
          <p:nvPr/>
        </p:nvSpPr>
        <p:spPr>
          <a:xfrm>
            <a:off x="2382838" y="3227388"/>
            <a:ext cx="2132012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9946" name="Line 10"/>
          <p:cNvSpPr/>
          <p:nvPr/>
        </p:nvSpPr>
        <p:spPr>
          <a:xfrm>
            <a:off x="2382838" y="2708275"/>
            <a:ext cx="2132012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9947" name="Text Box 11"/>
          <p:cNvSpPr txBox="1"/>
          <p:nvPr/>
        </p:nvSpPr>
        <p:spPr>
          <a:xfrm>
            <a:off x="1116013" y="4494213"/>
            <a:ext cx="1209675" cy="347662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Threshold 1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8" name="Text Box 12"/>
          <p:cNvSpPr txBox="1"/>
          <p:nvPr/>
        </p:nvSpPr>
        <p:spPr>
          <a:xfrm>
            <a:off x="1116013" y="3687763"/>
            <a:ext cx="1209675" cy="347662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Threshold 2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9" name="Text Box 13"/>
          <p:cNvSpPr txBox="1"/>
          <p:nvPr/>
        </p:nvSpPr>
        <p:spPr>
          <a:xfrm>
            <a:off x="1116013" y="3054350"/>
            <a:ext cx="1209675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Threshold 3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0" name="Text Box 14"/>
          <p:cNvSpPr txBox="1"/>
          <p:nvPr/>
        </p:nvSpPr>
        <p:spPr>
          <a:xfrm>
            <a:off x="1116013" y="2536825"/>
            <a:ext cx="1209675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Threshold 4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1" name="Text Box 15"/>
          <p:cNvSpPr txBox="1"/>
          <p:nvPr/>
        </p:nvSpPr>
        <p:spPr>
          <a:xfrm>
            <a:off x="4687888" y="2506663"/>
            <a:ext cx="3467100" cy="347662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Drop ALL packets with CoS = 6 and 7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2" name="Text Box 16"/>
          <p:cNvSpPr txBox="1"/>
          <p:nvPr/>
        </p:nvSpPr>
        <p:spPr>
          <a:xfrm>
            <a:off x="4689475" y="3052763"/>
            <a:ext cx="3467100" cy="347662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Drop ALL packets with CoS = 4 and 5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3" name="Text Box 17"/>
          <p:cNvSpPr txBox="1"/>
          <p:nvPr/>
        </p:nvSpPr>
        <p:spPr>
          <a:xfrm>
            <a:off x="4687888" y="3686175"/>
            <a:ext cx="3467100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Drop ALL packets with CoS = 2 and 3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4" name="Text Box 18"/>
          <p:cNvSpPr txBox="1"/>
          <p:nvPr/>
        </p:nvSpPr>
        <p:spPr>
          <a:xfrm>
            <a:off x="4687888" y="4492625"/>
            <a:ext cx="3467100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Drop ALL packets with CoS = 0 and 1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5" name="Line 19"/>
          <p:cNvSpPr/>
          <p:nvPr/>
        </p:nvSpPr>
        <p:spPr>
          <a:xfrm flipV="1">
            <a:off x="3452813" y="2536825"/>
            <a:ext cx="0" cy="2246313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56" name="Text Box 21"/>
          <p:cNvSpPr txBox="1"/>
          <p:nvPr/>
        </p:nvSpPr>
        <p:spPr>
          <a:xfrm>
            <a:off x="4802188" y="5157788"/>
            <a:ext cx="3514725" cy="627062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NOTE: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目前我司设备还不能配置阀值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QoS- RED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684213" y="1052513"/>
            <a:ext cx="7788275" cy="5113337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随机采用高低两个水线，当队列长度低于低水线时，报文正常接收而不被丢弃；当队列长度高于高水线时，报文一定丢弃；当队列长度处于高低水线之间时，报文被随机丢弃</a:t>
            </a:r>
            <a:endParaRPr lang="zh-CN" altLang="en-US" sz="2400" dirty="0"/>
          </a:p>
        </p:txBody>
      </p:sp>
      <p:sp>
        <p:nvSpPr>
          <p:cNvPr id="40964" name="Rectangle 2" descr="Outlined diamond"/>
          <p:cNvSpPr/>
          <p:nvPr/>
        </p:nvSpPr>
        <p:spPr>
          <a:xfrm>
            <a:off x="2613025" y="4783138"/>
            <a:ext cx="1671638" cy="92075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  <p:txBody>
          <a:bodyPr wrap="none" lIns="73025" tIns="36512" rIns="73025" bIns="365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Freeform 5"/>
          <p:cNvSpPr/>
          <p:nvPr/>
        </p:nvSpPr>
        <p:spPr>
          <a:xfrm>
            <a:off x="2613025" y="2735263"/>
            <a:ext cx="1670050" cy="2968625"/>
          </a:xfrm>
          <a:custGeom>
            <a:avLst/>
            <a:gdLst>
              <a:gd name="txL" fmla="*/ 0 w 1052"/>
              <a:gd name="txT" fmla="*/ 0 h 1959"/>
              <a:gd name="txR" fmla="*/ 1052 w 1052"/>
              <a:gd name="txB" fmla="*/ 1959 h 1959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052" h="1959">
                <a:moveTo>
                  <a:pt x="0" y="0"/>
                </a:moveTo>
                <a:lnTo>
                  <a:pt x="0" y="1959"/>
                </a:lnTo>
                <a:lnTo>
                  <a:pt x="1052" y="1959"/>
                </a:lnTo>
                <a:lnTo>
                  <a:pt x="1052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66" name="Text Box 6"/>
          <p:cNvSpPr txBox="1"/>
          <p:nvPr/>
        </p:nvSpPr>
        <p:spPr>
          <a:xfrm>
            <a:off x="2671763" y="5819775"/>
            <a:ext cx="1493837" cy="347663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Receive Queue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Line 7"/>
          <p:cNvSpPr/>
          <p:nvPr/>
        </p:nvSpPr>
        <p:spPr>
          <a:xfrm>
            <a:off x="2382838" y="4667250"/>
            <a:ext cx="2132012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0968" name="Line 10"/>
          <p:cNvSpPr/>
          <p:nvPr/>
        </p:nvSpPr>
        <p:spPr>
          <a:xfrm>
            <a:off x="2387600" y="3209925"/>
            <a:ext cx="2132013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0969" name="Text Box 11"/>
          <p:cNvSpPr txBox="1"/>
          <p:nvPr/>
        </p:nvSpPr>
        <p:spPr>
          <a:xfrm>
            <a:off x="960438" y="4494213"/>
            <a:ext cx="1816100" cy="350837"/>
          </a:xfrm>
          <a:prstGeom prst="rect">
            <a:avLst/>
          </a:prstGeom>
          <a:noFill/>
          <a:ln w="9525">
            <a:noFill/>
          </a:ln>
        </p:spPr>
        <p:txBody>
          <a:bodyPr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Threshold Low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0" name="Text Box 14"/>
          <p:cNvSpPr txBox="1"/>
          <p:nvPr/>
        </p:nvSpPr>
        <p:spPr>
          <a:xfrm>
            <a:off x="901700" y="3035300"/>
            <a:ext cx="1711325" cy="349250"/>
          </a:xfrm>
          <a:prstGeom prst="rect">
            <a:avLst/>
          </a:prstGeom>
          <a:noFill/>
          <a:ln w="9525">
            <a:noFill/>
          </a:ln>
        </p:spPr>
        <p:txBody>
          <a:bodyPr wrap="none"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Threshold High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40964" idx="0"/>
          </p:cNvCxnSpPr>
          <p:nvPr/>
        </p:nvCxnSpPr>
        <p:spPr>
          <a:xfrm rot="5400000" flipH="1" flipV="1">
            <a:off x="2425700" y="3759200"/>
            <a:ext cx="20478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972" name="Text Box 21"/>
          <p:cNvSpPr txBox="1"/>
          <p:nvPr/>
        </p:nvSpPr>
        <p:spPr>
          <a:xfrm>
            <a:off x="4802188" y="5472113"/>
            <a:ext cx="3514725" cy="627062"/>
          </a:xfrm>
          <a:prstGeom prst="rect">
            <a:avLst/>
          </a:prstGeom>
          <a:solidFill>
            <a:srgbClr val="FFE9C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73025" tIns="36512" rIns="73025" bIns="365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NOTE: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目前我司仅仅部分设备支持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WRED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40113" y="3903663"/>
            <a:ext cx="1825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4" name="TextBox 24"/>
          <p:cNvSpPr txBox="1"/>
          <p:nvPr/>
        </p:nvSpPr>
        <p:spPr>
          <a:xfrm>
            <a:off x="5265738" y="3721100"/>
            <a:ext cx="22637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报文被随机丢弃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449638" y="5108575"/>
            <a:ext cx="1816100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6" name="TextBox 29"/>
          <p:cNvSpPr txBox="1"/>
          <p:nvPr/>
        </p:nvSpPr>
        <p:spPr>
          <a:xfrm>
            <a:off x="5265738" y="4924425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报文不会丢弃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449638" y="3035300"/>
            <a:ext cx="18161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8" name="TextBox 32"/>
          <p:cNvSpPr txBox="1"/>
          <p:nvPr/>
        </p:nvSpPr>
        <p:spPr>
          <a:xfrm>
            <a:off x="5265738" y="2851150"/>
            <a:ext cx="24463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报文一定被丢弃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QoS- Scheduling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3775" y="2260600"/>
            <a:ext cx="511175" cy="226377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0075" y="2260600"/>
            <a:ext cx="511175" cy="226377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9400" y="2260600"/>
            <a:ext cx="511175" cy="226377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8725" y="2260600"/>
            <a:ext cx="511175" cy="2263775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5025" y="2260600"/>
            <a:ext cx="511175" cy="2263775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7838" y="2260600"/>
            <a:ext cx="511175" cy="2263775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97625" y="2260600"/>
            <a:ext cx="511175" cy="2263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3925" y="2260600"/>
            <a:ext cx="511175" cy="2263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3775" y="4725988"/>
            <a:ext cx="1643063" cy="40163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96" name="TextBox 12"/>
          <p:cNvSpPr txBox="1"/>
          <p:nvPr/>
        </p:nvSpPr>
        <p:spPr>
          <a:xfrm>
            <a:off x="2819400" y="4725988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 queue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3775" y="5400675"/>
            <a:ext cx="1643063" cy="401638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98" name="TextBox 15"/>
          <p:cNvSpPr txBox="1"/>
          <p:nvPr/>
        </p:nvSpPr>
        <p:spPr>
          <a:xfrm>
            <a:off x="2819400" y="5400675"/>
            <a:ext cx="14605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WRR queue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9" name="TextBox 16"/>
          <p:cNvSpPr txBox="1"/>
          <p:nvPr/>
        </p:nvSpPr>
        <p:spPr>
          <a:xfrm>
            <a:off x="811213" y="1201738"/>
            <a:ext cx="64627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strict priority (SP)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：严格优先级调度队列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Weighted Round Robin(WRR):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加权循环循环调度算法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要点回顾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684213" y="1052513"/>
            <a:ext cx="7788275" cy="5113337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ACL</a:t>
            </a:r>
            <a:r>
              <a:rPr lang="zh-CN" altLang="en-US" sz="2400" dirty="0"/>
              <a:t>作用</a:t>
            </a:r>
            <a:endParaRPr lang="en-US" altLang="zh-CN" sz="2400" dirty="0"/>
          </a:p>
          <a:p>
            <a:r>
              <a:rPr lang="en-US" altLang="zh-CN" sz="2400" dirty="0"/>
              <a:t>ACL6</a:t>
            </a:r>
            <a:r>
              <a:rPr lang="zh-CN" altLang="en-US" sz="2400" dirty="0"/>
              <a:t>中模版</a:t>
            </a:r>
            <a:endParaRPr lang="en-US" altLang="zh-CN" sz="2400" dirty="0"/>
          </a:p>
          <a:p>
            <a:r>
              <a:rPr lang="en-US" altLang="zh-CN" sz="2400" dirty="0"/>
              <a:t>QoS</a:t>
            </a:r>
            <a:r>
              <a:rPr lang="zh-CN" altLang="en-US" sz="2400" dirty="0"/>
              <a:t>处理流程：</a:t>
            </a:r>
            <a:r>
              <a:rPr lang="en-US" altLang="zh-CN" sz="2400" b="1" dirty="0"/>
              <a:t>Classifying/Policing/Marking Congestion Avoidance/Queueing Secheduling</a:t>
            </a:r>
            <a:endParaRPr lang="zh-CN" altLang="en-US" sz="2400" b="1" dirty="0"/>
          </a:p>
          <a:p>
            <a:r>
              <a:rPr lang="en-US" altLang="zh-CN" sz="2400" dirty="0"/>
              <a:t>Classifying</a:t>
            </a:r>
            <a:r>
              <a:rPr lang="zh-CN" altLang="en-US" sz="2400" dirty="0"/>
              <a:t>方式</a:t>
            </a:r>
            <a:endParaRPr lang="en-US" altLang="zh-CN" sz="2400" dirty="0"/>
          </a:p>
          <a:p>
            <a:r>
              <a:rPr lang="en-US" altLang="zh-CN" sz="2400" dirty="0"/>
              <a:t>Policing-</a:t>
            </a:r>
            <a:r>
              <a:rPr lang="zh-CN" altLang="en-US" sz="2400" dirty="0"/>
              <a:t>令牌桶算法</a:t>
            </a:r>
            <a:endParaRPr lang="en-US" altLang="zh-CN" sz="2400" dirty="0"/>
          </a:p>
          <a:p>
            <a:r>
              <a:rPr lang="en-US" altLang="zh-CN" sz="2400" dirty="0"/>
              <a:t>Congestion Avoidance-</a:t>
            </a:r>
            <a:r>
              <a:rPr lang="zh-CN" altLang="en-US" sz="2400" dirty="0"/>
              <a:t>尾部丢弃和随机丢弃</a:t>
            </a:r>
            <a:endParaRPr lang="en-US" altLang="zh-CN" sz="2400" dirty="0"/>
          </a:p>
          <a:p>
            <a:r>
              <a:rPr lang="zh-CN" altLang="en-US" sz="2400" dirty="0"/>
              <a:t>队列调度</a:t>
            </a:r>
            <a:r>
              <a:rPr lang="en-US" altLang="zh-CN" sz="2400" dirty="0"/>
              <a:t>-SP</a:t>
            </a:r>
            <a:r>
              <a:rPr lang="zh-CN" altLang="en-US" sz="2400" dirty="0"/>
              <a:t>、</a:t>
            </a:r>
            <a:r>
              <a:rPr lang="en-US" altLang="zh-CN" sz="2400" dirty="0"/>
              <a:t>WRR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684213" y="1773238"/>
            <a:ext cx="7788275" cy="3024187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FontTx/>
              <a:buNone/>
            </a:pPr>
            <a:endParaRPr lang="en-US" altLang="zh-CN" dirty="0"/>
          </a:p>
          <a:p>
            <a:pPr algn="ctr" eaLnBrk="1" hangingPunct="1">
              <a:buFontTx/>
              <a:buNone/>
            </a:pPr>
            <a:endParaRPr lang="en-US" altLang="zh-CN" dirty="0"/>
          </a:p>
          <a:p>
            <a:pPr algn="ctr" eaLnBrk="1" hangingPunct="1">
              <a:buFontTx/>
              <a:buNone/>
            </a:pPr>
            <a:r>
              <a:rPr lang="en-US" altLang="zh-CN" sz="5400" dirty="0">
                <a:solidFill>
                  <a:srgbClr val="FF0000"/>
                </a:solidFill>
              </a:rPr>
              <a:t>Q&amp;A</a:t>
            </a:r>
            <a:endParaRPr lang="zh-CN" altLang="zh-CN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试验要求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642938" y="1285875"/>
            <a:ext cx="7788275" cy="4879975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1800" dirty="0"/>
              <a:t>学习配置指南</a:t>
            </a:r>
            <a:r>
              <a:rPr lang="en-US" altLang="zh-CN" sz="1800" dirty="0"/>
              <a:t> ACL</a:t>
            </a:r>
            <a:r>
              <a:rPr lang="zh-CN" altLang="en-US" sz="1800" dirty="0"/>
              <a:t>章节，在</a:t>
            </a:r>
            <a:r>
              <a:rPr lang="en-US" altLang="zh-CN" sz="1800" dirty="0"/>
              <a:t>PC1</a:t>
            </a:r>
            <a:r>
              <a:rPr lang="zh-CN" altLang="en-US" sz="1800" dirty="0"/>
              <a:t>能</a:t>
            </a:r>
            <a:r>
              <a:rPr lang="en-US" altLang="zh-CN" sz="1800" dirty="0"/>
              <a:t>ping</a:t>
            </a:r>
            <a:r>
              <a:rPr lang="zh-CN" altLang="en-US" sz="1800" dirty="0"/>
              <a:t>通交换机的基础上，通过配置分别做到如下效果：</a:t>
            </a:r>
            <a:endParaRPr lang="en-US" altLang="zh-CN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 dirty="0"/>
              <a:t>只丢弃</a:t>
            </a:r>
            <a:r>
              <a:rPr lang="en-US" altLang="zh-CN" sz="1800" dirty="0"/>
              <a:t>pc1</a:t>
            </a:r>
            <a:r>
              <a:rPr lang="zh-CN" altLang="en-US" sz="1800" dirty="0"/>
              <a:t>发出的</a:t>
            </a:r>
            <a:r>
              <a:rPr lang="en-US" altLang="zh-CN" sz="1800" dirty="0"/>
              <a:t>arp </a:t>
            </a:r>
            <a:r>
              <a:rPr lang="zh-CN" altLang="en-US" sz="1800" dirty="0"/>
              <a:t>请求报文</a:t>
            </a:r>
            <a:endParaRPr lang="en-US" altLang="zh-CN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 dirty="0"/>
              <a:t>只丢弃</a:t>
            </a:r>
            <a:r>
              <a:rPr lang="en-US" altLang="zh-CN" sz="1800" dirty="0"/>
              <a:t>pc1</a:t>
            </a:r>
            <a:r>
              <a:rPr lang="zh-CN" altLang="en-US" sz="1800" dirty="0"/>
              <a:t>发送的</a:t>
            </a:r>
            <a:r>
              <a:rPr lang="en-US" altLang="zh-CN" sz="1800" dirty="0"/>
              <a:t>icmp</a:t>
            </a:r>
            <a:r>
              <a:rPr lang="zh-CN" altLang="en-US" sz="1800" dirty="0"/>
              <a:t>请求报文</a:t>
            </a:r>
            <a:endParaRPr lang="en-US" altLang="zh-CN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 dirty="0"/>
              <a:t>只丢弃发给</a:t>
            </a:r>
            <a:r>
              <a:rPr lang="en-US" altLang="zh-CN" sz="1800" dirty="0"/>
              <a:t>pc1</a:t>
            </a:r>
            <a:r>
              <a:rPr lang="zh-CN" altLang="en-US" sz="1800" dirty="0"/>
              <a:t>的</a:t>
            </a:r>
            <a:r>
              <a:rPr lang="en-US" altLang="zh-CN" sz="1800" dirty="0"/>
              <a:t>arp</a:t>
            </a:r>
            <a:r>
              <a:rPr lang="zh-CN" altLang="en-US" sz="1800" dirty="0"/>
              <a:t>应答报文</a:t>
            </a:r>
            <a:endParaRPr lang="en-US" altLang="zh-CN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 dirty="0"/>
              <a:t>只丢弃发给</a:t>
            </a:r>
            <a:r>
              <a:rPr lang="en-US" altLang="zh-CN" sz="1800" dirty="0"/>
              <a:t>pc1</a:t>
            </a:r>
            <a:r>
              <a:rPr lang="zh-CN" altLang="en-US" sz="1800" dirty="0"/>
              <a:t>的</a:t>
            </a:r>
            <a:r>
              <a:rPr lang="en-US" altLang="zh-CN" sz="1800" dirty="0"/>
              <a:t>icmp</a:t>
            </a:r>
            <a:r>
              <a:rPr lang="zh-CN" altLang="en-US" sz="1800" dirty="0"/>
              <a:t>应答报文</a:t>
            </a:r>
            <a:endParaRPr lang="en-US" altLang="zh-CN" sz="1800" dirty="0"/>
          </a:p>
          <a:p>
            <a:pPr eaLnBrk="1" hangingPunct="1">
              <a:buFont typeface="Arial" panose="020B0604020202020204" pitchFamily="34" charset="0"/>
              <a:buAutoNum type="arabicPeriod" startAt="2"/>
            </a:pPr>
            <a:r>
              <a:rPr lang="zh-CN" altLang="en-US" sz="1800" dirty="0"/>
              <a:t>学习配置指南</a:t>
            </a:r>
            <a:r>
              <a:rPr lang="en-US" altLang="zh-CN" sz="1800" dirty="0"/>
              <a:t>QOS</a:t>
            </a:r>
            <a:r>
              <a:rPr lang="zh-CN" altLang="en-US" sz="1800" dirty="0"/>
              <a:t>章节，通过配置能使转发出去的报文达到如下效果：</a:t>
            </a:r>
            <a:endParaRPr lang="en-US" altLang="zh-CN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 dirty="0"/>
              <a:t>从端口</a:t>
            </a:r>
            <a:r>
              <a:rPr lang="en-US" altLang="zh-CN" sz="1800" dirty="0"/>
              <a:t>1</a:t>
            </a:r>
            <a:r>
              <a:rPr lang="zh-CN" altLang="en-US" sz="1800" dirty="0"/>
              <a:t>进来的</a:t>
            </a:r>
            <a:r>
              <a:rPr lang="en-US" altLang="zh-CN" sz="1800" dirty="0"/>
              <a:t>untag</a:t>
            </a:r>
            <a:r>
              <a:rPr lang="zh-CN" altLang="en-US" sz="1800" dirty="0"/>
              <a:t>报文转发出去时，</a:t>
            </a:r>
            <a:r>
              <a:rPr lang="en-US" altLang="zh-CN" sz="1800" dirty="0"/>
              <a:t>cos</a:t>
            </a:r>
            <a:r>
              <a:rPr lang="zh-CN" altLang="en-US" sz="1800" dirty="0"/>
              <a:t>等于</a:t>
            </a:r>
            <a:r>
              <a:rPr lang="en-US" altLang="zh-CN" sz="1800" dirty="0"/>
              <a:t>7</a:t>
            </a:r>
            <a:r>
              <a:rPr lang="zh-CN" altLang="en-US" sz="1800" dirty="0"/>
              <a:t>，从端口</a:t>
            </a:r>
            <a:r>
              <a:rPr lang="en-US" altLang="zh-CN" sz="1800" dirty="0"/>
              <a:t>2</a:t>
            </a:r>
            <a:r>
              <a:rPr lang="zh-CN" altLang="en-US" sz="1800" dirty="0"/>
              <a:t>进来的</a:t>
            </a:r>
            <a:r>
              <a:rPr lang="en-US" altLang="zh-CN" sz="1800" dirty="0"/>
              <a:t>untag</a:t>
            </a:r>
            <a:r>
              <a:rPr lang="zh-CN" altLang="en-US" sz="1800" dirty="0"/>
              <a:t>报文转发出去时，</a:t>
            </a:r>
            <a:r>
              <a:rPr lang="en-US" altLang="zh-CN" sz="1800" dirty="0"/>
              <a:t>cos</a:t>
            </a:r>
            <a:r>
              <a:rPr lang="zh-CN" altLang="en-US" sz="1800" dirty="0"/>
              <a:t>等于</a:t>
            </a:r>
            <a:r>
              <a:rPr lang="en-US" altLang="zh-CN" sz="1800" dirty="0"/>
              <a:t>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 dirty="0"/>
              <a:t>从端口</a:t>
            </a:r>
            <a:r>
              <a:rPr lang="en-US" altLang="zh-CN" sz="1800" dirty="0"/>
              <a:t>3</a:t>
            </a:r>
            <a:r>
              <a:rPr lang="zh-CN" altLang="en-US" sz="1800" dirty="0"/>
              <a:t>进来的</a:t>
            </a:r>
            <a:r>
              <a:rPr lang="en-US" altLang="zh-CN" sz="1800" dirty="0"/>
              <a:t>untag</a:t>
            </a:r>
            <a:r>
              <a:rPr lang="zh-CN" altLang="en-US" sz="1800" dirty="0"/>
              <a:t>报文转发出去时，</a:t>
            </a:r>
            <a:r>
              <a:rPr lang="en-US" altLang="zh-CN" sz="1800" dirty="0"/>
              <a:t>dscp</a:t>
            </a:r>
            <a:r>
              <a:rPr lang="zh-CN" altLang="en-US" sz="1800" dirty="0"/>
              <a:t>等于</a:t>
            </a:r>
            <a:r>
              <a:rPr lang="en-US" altLang="zh-CN" sz="1800" dirty="0"/>
              <a:t>63</a:t>
            </a:r>
            <a:r>
              <a:rPr lang="zh-CN" altLang="en-US" sz="1800" dirty="0"/>
              <a:t>，从端口</a:t>
            </a:r>
            <a:r>
              <a:rPr lang="en-US" altLang="zh-CN" sz="1800" dirty="0"/>
              <a:t>4</a:t>
            </a:r>
            <a:r>
              <a:rPr lang="zh-CN" altLang="en-US" sz="1800" dirty="0"/>
              <a:t>进来的</a:t>
            </a:r>
            <a:r>
              <a:rPr lang="en-US" altLang="zh-CN" sz="1800" dirty="0"/>
              <a:t>untag</a:t>
            </a:r>
            <a:r>
              <a:rPr lang="zh-CN" altLang="en-US" sz="1800" dirty="0"/>
              <a:t>报文转发出去时，</a:t>
            </a:r>
            <a:r>
              <a:rPr lang="en-US" altLang="zh-CN" sz="1800" dirty="0"/>
              <a:t>dscp</a:t>
            </a:r>
            <a:r>
              <a:rPr lang="zh-CN" altLang="en-US" sz="1800" dirty="0"/>
              <a:t>等于</a:t>
            </a:r>
            <a:r>
              <a:rPr lang="en-US" altLang="zh-CN" sz="1800" dirty="0"/>
              <a:t>8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684213" y="1214438"/>
            <a:ext cx="7788275" cy="4951412"/>
          </a:xfrm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ACL </a:t>
            </a:r>
            <a:r>
              <a:rPr lang="zh-CN" altLang="zh-CN" sz="2000" dirty="0"/>
              <a:t>的全称为接入控制列表</a:t>
            </a:r>
            <a:r>
              <a:rPr lang="en-US" altLang="zh-CN" sz="2000" dirty="0"/>
              <a:t>(Access Control Lists)</a:t>
            </a:r>
            <a:r>
              <a:rPr lang="zh-CN" altLang="zh-CN" sz="2000" dirty="0"/>
              <a:t>，也称为访问列表（</a:t>
            </a:r>
            <a:r>
              <a:rPr lang="en-US" altLang="zh-CN" sz="2000" dirty="0"/>
              <a:t>Access Lists</a:t>
            </a:r>
            <a:r>
              <a:rPr lang="zh-CN" altLang="zh-CN" sz="2000" dirty="0"/>
              <a:t>），俗称为防火墙，在有的文档中还称之为包过滤。</a:t>
            </a:r>
            <a:r>
              <a:rPr lang="en-US" altLang="zh-CN" sz="2000" dirty="0"/>
              <a:t>ACLs</a:t>
            </a:r>
            <a:r>
              <a:rPr lang="zh-CN" altLang="zh-CN" sz="2000" dirty="0"/>
              <a:t>通过定义一些规则对网络设备接口上的数据报文进行控制：允许通过或丢弃。</a:t>
            </a:r>
            <a:endParaRPr lang="en-US" altLang="zh-CN" sz="2000" dirty="0"/>
          </a:p>
          <a:p>
            <a:r>
              <a:rPr lang="en-US" altLang="zh-CN" sz="2000" dirty="0"/>
              <a:t>ACL</a:t>
            </a:r>
            <a:r>
              <a:rPr lang="zh-CN" altLang="en-US" sz="2000" dirty="0"/>
              <a:t>是对网络设备上数据流分类识别的工具。</a:t>
            </a:r>
            <a:endParaRPr lang="zh-CN" altLang="en-US" sz="2000" dirty="0"/>
          </a:p>
        </p:txBody>
      </p:sp>
      <p:pic>
        <p:nvPicPr>
          <p:cNvPr id="12291" name="Picture 3" descr="8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200400"/>
            <a:ext cx="4640263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标题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ACL—1.</a:t>
            </a:r>
            <a:r>
              <a:rPr lang="zh-CN" altLang="en-US" dirty="0"/>
              <a:t>什么是</a:t>
            </a:r>
            <a:r>
              <a:rPr lang="en-US" altLang="zh-CN" dirty="0"/>
              <a:t>ACL</a:t>
            </a:r>
            <a:endParaRPr lang="zh-CN" altLang="en-US" dirty="0"/>
          </a:p>
        </p:txBody>
      </p:sp>
      <p:pic>
        <p:nvPicPr>
          <p:cNvPr id="1229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84213" y="1214438"/>
            <a:ext cx="7788275" cy="4951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包过滤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　允许或拒绝特定的数据经过网络设备，保证网络安全。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访问控制、访问控制、节省带宽。。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对特定的数据流＼报文＼路由条目等进行匹配和标识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路由过滤、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qos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Route-map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5" name="标题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ACL—</a:t>
            </a:r>
            <a:r>
              <a:rPr lang="zh-CN" altLang="en-US" dirty="0"/>
              <a:t>２</a:t>
            </a:r>
            <a:r>
              <a:rPr lang="en-US" altLang="zh-CN" dirty="0"/>
              <a:t>.ACL</a:t>
            </a:r>
            <a:r>
              <a:rPr lang="zh-CN" altLang="en-US" dirty="0"/>
              <a:t>的作用</a:t>
            </a:r>
            <a:endParaRPr lang="zh-CN" altLang="en-US" dirty="0"/>
          </a:p>
        </p:txBody>
      </p:sp>
      <p:pic>
        <p:nvPicPr>
          <p:cNvPr id="13316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684213" y="1214438"/>
            <a:ext cx="7788275" cy="4951412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100" dirty="0">
                <a:solidFill>
                  <a:srgbClr val="A4001B"/>
                </a:solidFill>
                <a:ea typeface="黑体" panose="02010609060101010101" pitchFamily="49" charset="-122"/>
              </a:rPr>
              <a:t>根据过滤层次</a:t>
            </a:r>
            <a:endParaRPr lang="zh-CN" altLang="en-US" sz="2100" dirty="0">
              <a:solidFill>
                <a:srgbClr val="A4001B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基于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IP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的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（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IP 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）</a:t>
            </a:r>
            <a:endParaRPr lang="zh-CN" altLang="en-US" dirty="0">
              <a:solidFill>
                <a:srgbClr val="333399"/>
              </a:solidFill>
              <a:ea typeface="华文细黑" panose="02010600040101010101" pitchFamily="2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基于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MAC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的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（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MAC 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）</a:t>
            </a:r>
            <a:r>
              <a:rPr lang="zh-CN" altLang="en-US" b="1" dirty="0"/>
              <a:t>：</a:t>
            </a:r>
            <a:r>
              <a:rPr lang="en-US" altLang="zh-CN" b="1" dirty="0"/>
              <a:t>(700-799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  <a:endParaRPr lang="zh-CN" altLang="en-US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专家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（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Expert 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）</a:t>
            </a:r>
            <a:r>
              <a:rPr lang="en-US" altLang="zh-CN" b="1" dirty="0"/>
              <a:t>: (2700-2899)</a:t>
            </a:r>
            <a:endParaRPr lang="zh-CN" alt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100" dirty="0">
                <a:solidFill>
                  <a:srgbClr val="A4001B"/>
                </a:solidFill>
                <a:ea typeface="黑体" panose="02010609060101010101" pitchFamily="49" charset="-122"/>
              </a:rPr>
              <a:t>根据过滤字段（元素）</a:t>
            </a:r>
            <a:endParaRPr lang="zh-CN" altLang="en-US" sz="2100" dirty="0">
              <a:solidFill>
                <a:srgbClr val="A4001B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标准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（标准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IP 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）</a:t>
            </a:r>
            <a:r>
              <a:rPr lang="zh-CN" altLang="en-US" b="1" dirty="0"/>
              <a:t>：只使用源地址进行过滤　</a:t>
            </a:r>
            <a:r>
              <a:rPr lang="en-US" altLang="zh-CN" b="1" dirty="0"/>
              <a:t>(1-99</a:t>
            </a:r>
            <a:r>
              <a:rPr lang="zh-CN" altLang="en-US" b="1" dirty="0"/>
              <a:t>，</a:t>
            </a:r>
            <a:r>
              <a:rPr lang="en-US" altLang="zh-CN" b="1" dirty="0"/>
              <a:t>1300 - 1999)</a:t>
            </a:r>
            <a:endParaRPr lang="zh-CN" altLang="en-US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扩展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（扩展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IP 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MAC 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、专家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ACL</a:t>
            </a: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）</a:t>
            </a:r>
            <a:r>
              <a:rPr lang="zh-CN" altLang="en-US" b="1" dirty="0"/>
              <a:t>：使用更多信息进行过滤，如源地址＼目的地址＼协议</a:t>
            </a:r>
            <a:r>
              <a:rPr lang="en-US" altLang="zh-CN" b="1" dirty="0"/>
              <a:t>\</a:t>
            </a:r>
            <a:r>
              <a:rPr lang="zh-CN" altLang="en-US" b="1" dirty="0"/>
              <a:t>时间。。</a:t>
            </a:r>
            <a:r>
              <a:rPr lang="en-US" altLang="zh-CN" b="1" dirty="0"/>
              <a:t>(100-199</a:t>
            </a:r>
            <a:r>
              <a:rPr lang="zh-CN" altLang="en-US" b="1" dirty="0"/>
              <a:t>，</a:t>
            </a:r>
            <a:r>
              <a:rPr lang="en-US" altLang="zh-CN" b="1" dirty="0"/>
              <a:t>2000 - 2699)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100" dirty="0">
                <a:solidFill>
                  <a:srgbClr val="A4001B"/>
                </a:solidFill>
                <a:ea typeface="黑体" panose="02010609060101010101" pitchFamily="49" charset="-122"/>
              </a:rPr>
              <a:t>根据命名规则</a:t>
            </a:r>
            <a:endParaRPr lang="zh-CN" altLang="en-US" sz="2100" dirty="0">
              <a:solidFill>
                <a:srgbClr val="A4001B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编号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ACL</a:t>
            </a:r>
            <a:endParaRPr lang="en-US" altLang="zh-CN" dirty="0">
              <a:solidFill>
                <a:srgbClr val="333399"/>
              </a:solidFill>
              <a:ea typeface="华文细黑" panose="02010600040101010101" pitchFamily="2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99"/>
                </a:solidFill>
                <a:ea typeface="华文细黑" panose="02010600040101010101" pitchFamily="2" charset="-122"/>
              </a:rPr>
              <a:t>名称</a:t>
            </a:r>
            <a:r>
              <a:rPr lang="en-US" altLang="zh-CN" dirty="0">
                <a:solidFill>
                  <a:srgbClr val="333399"/>
                </a:solidFill>
                <a:ea typeface="华文细黑" panose="02010600040101010101" pitchFamily="2" charset="-122"/>
              </a:rPr>
              <a:t>ACL</a:t>
            </a:r>
            <a:endParaRPr lang="zh-CN" altLang="en-US" sz="2000" dirty="0"/>
          </a:p>
        </p:txBody>
      </p:sp>
      <p:sp>
        <p:nvSpPr>
          <p:cNvPr id="14339" name="标题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ACL—3.ACL</a:t>
            </a:r>
            <a:r>
              <a:rPr lang="zh-CN" altLang="en-US" dirty="0"/>
              <a:t>的分类</a:t>
            </a:r>
            <a:endParaRPr lang="zh-CN" altLang="en-US" dirty="0"/>
          </a:p>
        </p:txBody>
      </p:sp>
      <p:pic>
        <p:nvPicPr>
          <p:cNvPr id="14340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body" sz="half" idx="1"/>
          </p:nvPr>
        </p:nvSpPr>
        <p:spPr>
          <a:xfrm>
            <a:off x="487363" y="1066800"/>
            <a:ext cx="7253287" cy="44958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 typeface="Arial" panose="020B0604020202020204" pitchFamily="34" charset="0"/>
            </a:pPr>
            <a:r>
              <a:rPr lang="zh-CN" altLang="en-US" sz="2000" dirty="0"/>
              <a:t>实现访问控制列表的核心技术是包过滤</a:t>
            </a:r>
            <a:endParaRPr lang="zh-CN" altLang="en-US" sz="2000" dirty="0"/>
          </a:p>
        </p:txBody>
      </p:sp>
      <p:sp>
        <p:nvSpPr>
          <p:cNvPr id="15363" name="Rectangle 3"/>
          <p:cNvSpPr/>
          <p:nvPr/>
        </p:nvSpPr>
        <p:spPr>
          <a:xfrm>
            <a:off x="6183313" y="2174875"/>
            <a:ext cx="2663825" cy="1944688"/>
          </a:xfrm>
          <a:prstGeom prst="rect">
            <a:avLst/>
          </a:prstGeom>
          <a:solidFill>
            <a:srgbClr val="FBE4D9">
              <a:alpha val="72156"/>
            </a:srgbClr>
          </a:solidFill>
          <a:ln w="9525" cap="flat" cmpd="sng">
            <a:solidFill>
              <a:srgbClr val="FFAA0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357188" y="3208338"/>
            <a:ext cx="1873250" cy="2160587"/>
          </a:xfrm>
          <a:prstGeom prst="rect">
            <a:avLst/>
          </a:prstGeom>
          <a:solidFill>
            <a:srgbClr val="E7FC90">
              <a:alpha val="52156"/>
            </a:srgbClr>
          </a:solidFill>
          <a:ln w="9525" cap="flat" cmpd="sng">
            <a:solidFill>
              <a:schemeClr val="fol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5" name="Picture 5" descr="企业内部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3" y="3424238"/>
            <a:ext cx="9144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8038" name="Line 6"/>
          <p:cNvSpPr>
            <a:spLocks noChangeShapeType="1"/>
          </p:cNvSpPr>
          <p:nvPr/>
        </p:nvSpPr>
        <p:spPr bwMode="auto">
          <a:xfrm flipH="1" flipV="1">
            <a:off x="1762125" y="4046538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67" name="Group 7"/>
          <p:cNvGrpSpPr/>
          <p:nvPr/>
        </p:nvGrpSpPr>
        <p:grpSpPr>
          <a:xfrm>
            <a:off x="4354513" y="3511550"/>
            <a:ext cx="1752600" cy="957263"/>
            <a:chOff x="2832" y="2832"/>
            <a:chExt cx="1680" cy="917"/>
          </a:xfrm>
        </p:grpSpPr>
        <p:sp>
          <p:nvSpPr>
            <p:cNvPr id="15453" name="Oval 8"/>
            <p:cNvSpPr/>
            <p:nvPr/>
          </p:nvSpPr>
          <p:spPr>
            <a:xfrm>
              <a:off x="2832" y="2976"/>
              <a:ext cx="1680" cy="773"/>
            </a:xfrm>
            <a:prstGeom prst="ellipse">
              <a:avLst/>
            </a:prstGeom>
            <a:gradFill rotWithShape="0">
              <a:gsLst>
                <a:gs pos="0">
                  <a:srgbClr val="33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5454" name="Picture 9" descr="图形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" y="2832"/>
              <a:ext cx="1367" cy="672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7918450" y="3424238"/>
          <a:ext cx="7921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049010" imgH="4190365" progId="CorelDRAW.Graphic.9">
                  <p:embed/>
                </p:oleObj>
              </mc:Choice>
              <mc:Fallback>
                <p:oleObj name="" r:id="rId3" imgW="6049010" imgH="4190365" progId="CorelDRAW.Graphic.9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8450" y="3424238"/>
                        <a:ext cx="792163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8043" name="AutoShape 11"/>
          <p:cNvCxnSpPr>
            <a:cxnSpLocks noChangeShapeType="1"/>
          </p:cNvCxnSpPr>
          <p:nvPr/>
        </p:nvCxnSpPr>
        <p:spPr bwMode="auto">
          <a:xfrm flipV="1">
            <a:off x="7007225" y="3063875"/>
            <a:ext cx="1776413" cy="39688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8044" name="AutoShape 12"/>
          <p:cNvCxnSpPr>
            <a:cxnSpLocks noChangeShapeType="1"/>
          </p:cNvCxnSpPr>
          <p:nvPr/>
        </p:nvCxnSpPr>
        <p:spPr bwMode="auto">
          <a:xfrm flipV="1">
            <a:off x="8315325" y="3089275"/>
            <a:ext cx="1588" cy="33496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8045" name="Line 13"/>
          <p:cNvSpPr>
            <a:spLocks noChangeShapeType="1"/>
          </p:cNvSpPr>
          <p:nvPr/>
        </p:nvSpPr>
        <p:spPr bwMode="auto">
          <a:xfrm flipV="1">
            <a:off x="7413625" y="3135313"/>
            <a:ext cx="0" cy="3619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046" name="Line 14"/>
          <p:cNvSpPr>
            <a:spLocks noChangeShapeType="1"/>
          </p:cNvSpPr>
          <p:nvPr/>
        </p:nvSpPr>
        <p:spPr bwMode="auto">
          <a:xfrm>
            <a:off x="7773988" y="2847975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73" name="Picture 15" descr="DIANNAO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6"/>
              </a:clrFrom>
              <a:clrTo>
                <a:srgbClr val="FEFE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8588" y="4721225"/>
            <a:ext cx="838200" cy="717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5374" name="AutoShape 16"/>
          <p:cNvCxnSpPr>
            <a:stCxn id="15389" idx="1"/>
            <a:endCxn id="15454" idx="0"/>
          </p:cNvCxnSpPr>
          <p:nvPr/>
        </p:nvCxnSpPr>
        <p:spPr>
          <a:xfrm flipH="1">
            <a:off x="5118100" y="3095625"/>
            <a:ext cx="1108075" cy="415925"/>
          </a:xfrm>
          <a:prstGeom prst="straightConnector1">
            <a:avLst/>
          </a:prstGeom>
          <a:ln w="222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375" name="AutoShape 17"/>
          <p:cNvCxnSpPr>
            <a:endCxn id="15454" idx="1"/>
          </p:cNvCxnSpPr>
          <p:nvPr/>
        </p:nvCxnSpPr>
        <p:spPr>
          <a:xfrm flipV="1">
            <a:off x="3987800" y="3862388"/>
            <a:ext cx="417513" cy="1587"/>
          </a:xfrm>
          <a:prstGeom prst="straightConnector1">
            <a:avLst/>
          </a:prstGeom>
          <a:ln w="222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376" name="AutoShape 18"/>
          <p:cNvCxnSpPr>
            <a:endCxn id="15454" idx="1"/>
          </p:cNvCxnSpPr>
          <p:nvPr/>
        </p:nvCxnSpPr>
        <p:spPr>
          <a:xfrm>
            <a:off x="3922713" y="3862388"/>
            <a:ext cx="482600" cy="0"/>
          </a:xfrm>
          <a:prstGeom prst="straightConnector1">
            <a:avLst/>
          </a:prstGeom>
          <a:ln w="222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377" name="AutoShape 19"/>
          <p:cNvCxnSpPr/>
          <p:nvPr/>
        </p:nvCxnSpPr>
        <p:spPr>
          <a:xfrm flipH="1">
            <a:off x="2027238" y="3929063"/>
            <a:ext cx="1708150" cy="925512"/>
          </a:xfrm>
          <a:prstGeom prst="straightConnector1">
            <a:avLst/>
          </a:prstGeom>
          <a:ln w="222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5378" name="AutoShape 20"/>
          <p:cNvCxnSpPr>
            <a:stCxn id="15373" idx="0"/>
            <a:endCxn id="15454" idx="2"/>
          </p:cNvCxnSpPr>
          <p:nvPr/>
        </p:nvCxnSpPr>
        <p:spPr>
          <a:xfrm rot="5400000" flipH="1">
            <a:off x="5753100" y="3576638"/>
            <a:ext cx="508000" cy="1779587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379" name="Freeform 21"/>
          <p:cNvSpPr/>
          <p:nvPr/>
        </p:nvSpPr>
        <p:spPr>
          <a:xfrm>
            <a:off x="2085975" y="3989388"/>
            <a:ext cx="2735263" cy="10191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723" h="642">
                <a:moveTo>
                  <a:pt x="1723" y="52"/>
                </a:moveTo>
                <a:cubicBezTo>
                  <a:pt x="1572" y="26"/>
                  <a:pt x="1421" y="0"/>
                  <a:pt x="1134" y="98"/>
                </a:cubicBezTo>
                <a:cubicBezTo>
                  <a:pt x="847" y="196"/>
                  <a:pt x="423" y="419"/>
                  <a:pt x="0" y="642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80" name="Text Box 22"/>
          <p:cNvSpPr txBox="1"/>
          <p:nvPr/>
        </p:nvSpPr>
        <p:spPr>
          <a:xfrm>
            <a:off x="4570413" y="3654425"/>
            <a:ext cx="11144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楷体_GB2312"/>
              </a:rPr>
              <a:t>Internet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28055" name="Line 23"/>
          <p:cNvSpPr>
            <a:spLocks noChangeShapeType="1"/>
          </p:cNvSpPr>
          <p:nvPr/>
        </p:nvSpPr>
        <p:spPr bwMode="auto">
          <a:xfrm>
            <a:off x="682625" y="4046538"/>
            <a:ext cx="0" cy="7191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82" name="Text Box 24"/>
          <p:cNvSpPr txBox="1"/>
          <p:nvPr/>
        </p:nvSpPr>
        <p:spPr>
          <a:xfrm>
            <a:off x="669925" y="5276850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公司总部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5383" name="Text Box 25"/>
          <p:cNvSpPr txBox="1"/>
          <p:nvPr/>
        </p:nvSpPr>
        <p:spPr>
          <a:xfrm>
            <a:off x="669925" y="2794000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内部网络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15384" name="Object 26"/>
          <p:cNvGraphicFramePr>
            <a:graphicFrameLocks noChangeAspect="1"/>
          </p:cNvGraphicFramePr>
          <p:nvPr/>
        </p:nvGraphicFramePr>
        <p:xfrm>
          <a:off x="6046788" y="4360863"/>
          <a:ext cx="4095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698500" imgH="870585" progId="Visio.Drawing.6">
                  <p:embed/>
                </p:oleObj>
              </mc:Choice>
              <mc:Fallback>
                <p:oleObj name="" r:id="rId6" imgW="698500" imgH="870585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46788" y="4360863"/>
                        <a:ext cx="4095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7"/>
          <p:cNvGraphicFramePr>
            <a:graphicFrameLocks noChangeAspect="1"/>
          </p:cNvGraphicFramePr>
          <p:nvPr/>
        </p:nvGraphicFramePr>
        <p:xfrm>
          <a:off x="2949575" y="4289425"/>
          <a:ext cx="4095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8" imgW="698500" imgH="870585" progId="Visio.Drawing.6">
                  <p:embed/>
                </p:oleObj>
              </mc:Choice>
              <mc:Fallback>
                <p:oleObj name="" r:id="rId8" imgW="698500" imgH="870585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9575" y="4289425"/>
                        <a:ext cx="4095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28"/>
          <p:cNvSpPr txBox="1"/>
          <p:nvPr/>
        </p:nvSpPr>
        <p:spPr>
          <a:xfrm>
            <a:off x="6248400" y="5457825"/>
            <a:ext cx="145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未授权用户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5387" name="Text Box 29"/>
          <p:cNvSpPr txBox="1"/>
          <p:nvPr/>
        </p:nvSpPr>
        <p:spPr>
          <a:xfrm>
            <a:off x="7332663" y="4162425"/>
            <a:ext cx="946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办事处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5388" name="Text Box 30"/>
          <p:cNvSpPr txBox="1"/>
          <p:nvPr/>
        </p:nvSpPr>
        <p:spPr>
          <a:xfrm>
            <a:off x="3044825" y="3178175"/>
            <a:ext cx="170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访问控制列表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pic>
        <p:nvPicPr>
          <p:cNvPr id="15389" name="Picture 32"/>
          <p:cNvPicPr/>
          <p:nvPr/>
        </p:nvPicPr>
        <p:blipFill>
          <a:blip r:embed="rId9"/>
          <a:stretch>
            <a:fillRect/>
          </a:stretch>
        </p:blipFill>
        <p:spPr>
          <a:xfrm>
            <a:off x="6226175" y="2822575"/>
            <a:ext cx="819150" cy="546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90" name="Picture 33"/>
          <p:cNvPicPr/>
          <p:nvPr/>
        </p:nvPicPr>
        <p:blipFill>
          <a:blip r:embed="rId9"/>
          <a:stretch>
            <a:fillRect/>
          </a:stretch>
        </p:blipFill>
        <p:spPr>
          <a:xfrm>
            <a:off x="3325813" y="3578225"/>
            <a:ext cx="819150" cy="5461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91" name="Group 34"/>
          <p:cNvGrpSpPr/>
          <p:nvPr/>
        </p:nvGrpSpPr>
        <p:grpSpPr>
          <a:xfrm>
            <a:off x="466725" y="4694238"/>
            <a:ext cx="576263" cy="647700"/>
            <a:chOff x="2967" y="2733"/>
            <a:chExt cx="789" cy="870"/>
          </a:xfrm>
        </p:grpSpPr>
        <p:grpSp>
          <p:nvGrpSpPr>
            <p:cNvPr id="15426" name="Group 35"/>
            <p:cNvGrpSpPr/>
            <p:nvPr/>
          </p:nvGrpSpPr>
          <p:grpSpPr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15439" name="Freeform 36"/>
              <p:cNvSpPr>
                <a:spLocks noChangeAspect="1"/>
              </p:cNvSpPr>
              <p:nvPr/>
            </p:nvSpPr>
            <p:spPr>
              <a:xfrm>
                <a:off x="2428" y="1450"/>
                <a:ext cx="263" cy="305"/>
              </a:xfrm>
              <a:custGeom>
                <a:avLst/>
                <a:gdLst/>
                <a:ahLst/>
                <a:cxnLst>
                  <a:cxn ang="0">
                    <a:pos x="1" y="58"/>
                  </a:cxn>
                  <a:cxn ang="0">
                    <a:pos x="99" y="0"/>
                  </a:cxn>
                  <a:cxn ang="0">
                    <a:pos x="99" y="49"/>
                  </a:cxn>
                  <a:cxn ang="0">
                    <a:pos x="0" y="115"/>
                  </a:cxn>
                </a:cxnLst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0" name="Freeform 37"/>
              <p:cNvSpPr>
                <a:spLocks noChangeAspect="1"/>
              </p:cNvSpPr>
              <p:nvPr/>
            </p:nvSpPr>
            <p:spPr>
              <a:xfrm>
                <a:off x="1929" y="1343"/>
                <a:ext cx="763" cy="264"/>
              </a:xfrm>
              <a:custGeom>
                <a:avLst/>
                <a:gdLst/>
                <a:ahLst/>
                <a:cxnLst>
                  <a:cxn ang="0">
                    <a:pos x="171" y="90"/>
                  </a:cxn>
                  <a:cxn ang="0">
                    <a:pos x="0" y="45"/>
                  </a:cxn>
                  <a:cxn ang="0">
                    <a:pos x="95" y="0"/>
                  </a:cxn>
                  <a:cxn ang="0">
                    <a:pos x="261" y="36"/>
                  </a:cxn>
                  <a:cxn ang="0">
                    <a:pos x="171" y="90"/>
                  </a:cxn>
                </a:cxnLst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1" name="Freeform 38"/>
              <p:cNvSpPr>
                <a:spLocks noChangeAspect="1"/>
              </p:cNvSpPr>
              <p:nvPr/>
            </p:nvSpPr>
            <p:spPr>
              <a:xfrm>
                <a:off x="1929" y="1473"/>
                <a:ext cx="499" cy="28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53"/>
                  </a:cxn>
                  <a:cxn ang="0">
                    <a:pos x="189" y="107"/>
                  </a:cxn>
                  <a:cxn ang="0">
                    <a:pos x="189" y="51"/>
                  </a:cxn>
                  <a:cxn ang="0">
                    <a:pos x="1" y="0"/>
                  </a:cxn>
                </a:cxnLst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2" name="Freeform 39"/>
              <p:cNvSpPr>
                <a:spLocks noChangeAspect="1"/>
              </p:cNvSpPr>
              <p:nvPr/>
            </p:nvSpPr>
            <p:spPr>
              <a:xfrm>
                <a:off x="2190" y="1573"/>
                <a:ext cx="196" cy="1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" y="20"/>
                  </a:cxn>
                  <a:cxn ang="0">
                    <a:pos x="74" y="52"/>
                  </a:cxn>
                  <a:cxn ang="0">
                    <a:pos x="0" y="31"/>
                  </a:cxn>
                  <a:cxn ang="0">
                    <a:pos x="0" y="0"/>
                  </a:cxn>
                </a:cxnLst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DFDFDF">
                      <a:alpha val="100000"/>
                    </a:srgbClr>
                  </a:gs>
                </a:gsLst>
                <a:lin ang="2700000" scaled="1"/>
                <a:tileRect/>
              </a:gradFill>
              <a:ln w="6350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3" name="Freeform 40"/>
              <p:cNvSpPr>
                <a:spLocks noChangeAspect="1"/>
              </p:cNvSpPr>
              <p:nvPr/>
            </p:nvSpPr>
            <p:spPr>
              <a:xfrm>
                <a:off x="2194" y="1624"/>
                <a:ext cx="189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18"/>
                  </a:cxn>
                </a:cxnLst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4" name="Freeform 41"/>
              <p:cNvSpPr/>
              <p:nvPr/>
            </p:nvSpPr>
            <p:spPr>
              <a:xfrm>
                <a:off x="2190" y="1572"/>
                <a:ext cx="195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0"/>
                  </a:cxn>
                  <a:cxn ang="0">
                    <a:pos x="195" y="54"/>
                  </a:cxn>
                </a:cxnLst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5" name="Line 42"/>
              <p:cNvSpPr/>
              <p:nvPr/>
            </p:nvSpPr>
            <p:spPr>
              <a:xfrm>
                <a:off x="2207" y="1600"/>
                <a:ext cx="153" cy="38"/>
              </a:xfrm>
              <a:prstGeom prst="line">
                <a:avLst/>
              </a:prstGeom>
              <a:ln w="3175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15446" name="Line 43"/>
              <p:cNvSpPr/>
              <p:nvPr/>
            </p:nvSpPr>
            <p:spPr>
              <a:xfrm>
                <a:off x="2337" y="1678"/>
                <a:ext cx="29" cy="6"/>
              </a:xfrm>
              <a:prstGeom prst="line">
                <a:avLst/>
              </a:prstGeom>
              <a:ln w="19050" cap="flat" cmpd="sng">
                <a:solidFill>
                  <a:srgbClr val="D60093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800058"/>
                </a:prstShdw>
              </a:effectLst>
            </p:spPr>
          </p:sp>
          <p:sp>
            <p:nvSpPr>
              <p:cNvPr id="15447" name="Freeform 44"/>
              <p:cNvSpPr/>
              <p:nvPr/>
            </p:nvSpPr>
            <p:spPr>
              <a:xfrm>
                <a:off x="2255" y="1610"/>
                <a:ext cx="47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4"/>
                  </a:cxn>
                  <a:cxn ang="0">
                    <a:pos x="19" y="9"/>
                  </a:cxn>
                  <a:cxn ang="0">
                    <a:pos x="19" y="5"/>
                  </a:cxn>
                  <a:cxn ang="0">
                    <a:pos x="0" y="0"/>
                  </a:cxn>
                </a:cxnLst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>
                  <a:alpha val="100000"/>
                </a:srgbClr>
              </a:solidFill>
              <a:ln w="19050">
                <a:noFill/>
              </a:ln>
              <a:effectLst>
                <a:prstShdw prst="shdw17" dist="17961" dir="2699999">
                  <a:srgbClr val="474747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8" name="Line 45"/>
              <p:cNvSpPr/>
              <p:nvPr/>
            </p:nvSpPr>
            <p:spPr>
              <a:xfrm>
                <a:off x="1942" y="1503"/>
                <a:ext cx="202" cy="57"/>
              </a:xfrm>
              <a:prstGeom prst="line">
                <a:avLst/>
              </a:prstGeom>
              <a:ln w="6350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15449" name="Line 46"/>
              <p:cNvSpPr/>
              <p:nvPr/>
            </p:nvSpPr>
            <p:spPr>
              <a:xfrm>
                <a:off x="1942" y="1525"/>
                <a:ext cx="202" cy="56"/>
              </a:xfrm>
              <a:prstGeom prst="line">
                <a:avLst/>
              </a:prstGeom>
              <a:ln w="6350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15450" name="Line 47"/>
              <p:cNvSpPr/>
              <p:nvPr/>
            </p:nvSpPr>
            <p:spPr>
              <a:xfrm>
                <a:off x="1942" y="1548"/>
                <a:ext cx="202" cy="57"/>
              </a:xfrm>
              <a:prstGeom prst="line">
                <a:avLst/>
              </a:prstGeom>
              <a:ln w="6350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15451" name="Line 48"/>
              <p:cNvSpPr/>
              <p:nvPr/>
            </p:nvSpPr>
            <p:spPr>
              <a:xfrm>
                <a:off x="1942" y="1570"/>
                <a:ext cx="202" cy="56"/>
              </a:xfrm>
              <a:prstGeom prst="line">
                <a:avLst/>
              </a:prstGeom>
              <a:ln w="6350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428081" name="Freeform 49"/>
              <p:cNvSpPr/>
              <p:nvPr/>
            </p:nvSpPr>
            <p:spPr bwMode="auto">
              <a:xfrm>
                <a:off x="2192" y="1631"/>
                <a:ext cx="198" cy="85"/>
              </a:xfrm>
              <a:custGeom>
                <a:avLst/>
                <a:gdLst>
                  <a:gd name="T0" fmla="*/ 0 w 275"/>
                  <a:gd name="T1" fmla="*/ 40 h 117"/>
                  <a:gd name="T2" fmla="*/ 275 w 275"/>
                  <a:gd name="T3" fmla="*/ 117 h 117"/>
                  <a:gd name="T4" fmla="*/ 275 w 275"/>
                  <a:gd name="T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427" name="Group 50"/>
            <p:cNvGrpSpPr/>
            <p:nvPr/>
          </p:nvGrpSpPr>
          <p:grpSpPr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15428" name="Freeform 51"/>
              <p:cNvSpPr/>
              <p:nvPr/>
            </p:nvSpPr>
            <p:spPr>
              <a:xfrm>
                <a:off x="2058" y="1322"/>
                <a:ext cx="556" cy="235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238" y="0"/>
                  </a:cxn>
                  <a:cxn ang="0">
                    <a:pos x="556" y="91"/>
                  </a:cxn>
                  <a:cxn ang="0">
                    <a:pos x="556" y="108"/>
                  </a:cxn>
                  <a:cxn ang="0">
                    <a:pos x="334" y="235"/>
                  </a:cxn>
                  <a:cxn ang="0">
                    <a:pos x="0" y="148"/>
                  </a:cxn>
                  <a:cxn ang="0">
                    <a:pos x="0" y="128"/>
                  </a:cxn>
                </a:cxnLst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>
                  <a:alpha val="100000"/>
                </a:srgbClr>
              </a:solidFill>
              <a:ln w="3175">
                <a:noFill/>
              </a:ln>
              <a:effectLst>
                <a:prstShdw prst="shdw17" dist="17961" dir="2699999">
                  <a:srgbClr val="858585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9" name="Freeform 52"/>
              <p:cNvSpPr/>
              <p:nvPr/>
            </p:nvSpPr>
            <p:spPr>
              <a:xfrm>
                <a:off x="2065" y="1327"/>
                <a:ext cx="538" cy="208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327" y="208"/>
                  </a:cxn>
                  <a:cxn ang="0">
                    <a:pos x="538" y="86"/>
                  </a:cxn>
                  <a:cxn ang="0">
                    <a:pos x="233" y="0"/>
                  </a:cxn>
                  <a:cxn ang="0">
                    <a:pos x="0" y="124"/>
                  </a:cxn>
                </a:cxnLst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>
                  <a:alpha val="100000"/>
                </a:srgbClr>
              </a:solidFill>
              <a:ln w="6350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0" name="Oval 53"/>
              <p:cNvSpPr/>
              <p:nvPr/>
            </p:nvSpPr>
            <p:spPr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>
                <a:noFill/>
              </a:ln>
              <a:effectLst>
                <a:prstShdw prst="shdw17" dist="17961" dir="2699999">
                  <a:srgbClr val="6B6B6B"/>
                </a:prstShdw>
              </a:effec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■"/>
                  <a:defRPr sz="32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□"/>
                  <a:defRPr sz="16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▪"/>
                  <a:defRPr sz="16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▫"/>
                  <a:defRPr sz="1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2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31" name="Freeform 54"/>
              <p:cNvSpPr/>
              <p:nvPr/>
            </p:nvSpPr>
            <p:spPr>
              <a:xfrm>
                <a:off x="2046" y="1382"/>
                <a:ext cx="452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9"/>
                  </a:cxn>
                  <a:cxn ang="0">
                    <a:pos x="138" y="43"/>
                  </a:cxn>
                  <a:cxn ang="0">
                    <a:pos x="155" y="39"/>
                  </a:cxn>
                </a:cxnLst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>
                  <a:alpha val="100000"/>
                </a:srgbClr>
              </a:soli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2" name="Freeform 55"/>
              <p:cNvSpPr>
                <a:spLocks noChangeAspect="1"/>
              </p:cNvSpPr>
              <p:nvPr/>
            </p:nvSpPr>
            <p:spPr>
              <a:xfrm>
                <a:off x="2154" y="885"/>
                <a:ext cx="564" cy="520"/>
              </a:xfrm>
              <a:custGeom>
                <a:avLst/>
                <a:gdLst/>
                <a:ahLst/>
                <a:cxnLst>
                  <a:cxn ang="0">
                    <a:pos x="147" y="176"/>
                  </a:cxn>
                  <a:cxn ang="0">
                    <a:pos x="192" y="124"/>
                  </a:cxn>
                  <a:cxn ang="0">
                    <a:pos x="192" y="25"/>
                  </a:cxn>
                  <a:cxn ang="0">
                    <a:pos x="80" y="0"/>
                  </a:cxn>
                  <a:cxn ang="0">
                    <a:pos x="0" y="11"/>
                  </a:cxn>
                </a:cxnLst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3" name="Freeform 56"/>
              <p:cNvSpPr>
                <a:spLocks noChangeAspect="1"/>
              </p:cNvSpPr>
              <p:nvPr/>
            </p:nvSpPr>
            <p:spPr>
              <a:xfrm>
                <a:off x="2506" y="1000"/>
                <a:ext cx="113" cy="506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0" y="31"/>
                  </a:cxn>
                  <a:cxn ang="0">
                    <a:pos x="55" y="0"/>
                  </a:cxn>
                  <a:cxn ang="0">
                    <a:pos x="55" y="211"/>
                  </a:cxn>
                  <a:cxn ang="0">
                    <a:pos x="0" y="246"/>
                  </a:cxn>
                </a:cxnLst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8089" name="Freeform 57"/>
              <p:cNvSpPr>
                <a:spLocks noChangeAspect="1"/>
              </p:cNvSpPr>
              <p:nvPr/>
            </p:nvSpPr>
            <p:spPr bwMode="auto">
              <a:xfrm>
                <a:off x="2005" y="891"/>
                <a:ext cx="615" cy="171"/>
              </a:xfrm>
              <a:custGeom>
                <a:avLst/>
                <a:gdLst>
                  <a:gd name="T0" fmla="*/ 638 w 782"/>
                  <a:gd name="T1" fmla="*/ 219 h 219"/>
                  <a:gd name="T2" fmla="*/ 0 w 782"/>
                  <a:gd name="T3" fmla="*/ 67 h 219"/>
                  <a:gd name="T4" fmla="*/ 160 w 782"/>
                  <a:gd name="T5" fmla="*/ 0 h 219"/>
                  <a:gd name="T6" fmla="*/ 782 w 782"/>
                  <a:gd name="T7" fmla="*/ 139 h 219"/>
                  <a:gd name="T8" fmla="*/ 638 w 782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35" name="Freeform 58"/>
              <p:cNvSpPr>
                <a:spLocks noChangeAspect="1"/>
              </p:cNvSpPr>
              <p:nvPr/>
            </p:nvSpPr>
            <p:spPr>
              <a:xfrm>
                <a:off x="2004" y="942"/>
                <a:ext cx="502" cy="566"/>
              </a:xfrm>
              <a:custGeom>
                <a:avLst/>
                <a:gdLst/>
                <a:ahLst/>
                <a:cxnLst>
                  <a:cxn ang="0">
                    <a:pos x="208" y="239"/>
                  </a:cxn>
                  <a:cxn ang="0">
                    <a:pos x="208" y="51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208" y="239"/>
                  </a:cxn>
                </a:cxnLst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6" name="Freeform 59"/>
              <p:cNvSpPr>
                <a:spLocks noChangeAspect="1"/>
              </p:cNvSpPr>
              <p:nvPr/>
            </p:nvSpPr>
            <p:spPr>
              <a:xfrm>
                <a:off x="2043" y="992"/>
                <a:ext cx="425" cy="464"/>
              </a:xfrm>
              <a:custGeom>
                <a:avLst/>
                <a:gdLst/>
                <a:ahLst/>
                <a:cxnLst>
                  <a:cxn ang="0">
                    <a:pos x="275" y="279"/>
                  </a:cxn>
                  <a:cxn ang="0">
                    <a:pos x="275" y="60"/>
                  </a:cxn>
                  <a:cxn ang="0">
                    <a:pos x="0" y="0"/>
                  </a:cxn>
                  <a:cxn ang="0">
                    <a:pos x="0" y="216"/>
                  </a:cxn>
                  <a:cxn ang="0">
                    <a:pos x="275" y="279"/>
                  </a:cxn>
                </a:cxnLst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>
                  <a:alpha val="100000"/>
                </a:srgbClr>
              </a:solidFill>
              <a:ln w="6350">
                <a:noFill/>
              </a:ln>
              <a:effectLst>
                <a:prstShdw prst="shdw17" dist="17961" dir="2699999">
                  <a:srgbClr val="7C7C7C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7" name="Freeform 60"/>
              <p:cNvSpPr/>
              <p:nvPr/>
            </p:nvSpPr>
            <p:spPr>
              <a:xfrm>
                <a:off x="2069" y="1023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5"/>
                  </a:cxn>
                  <a:cxn ang="0">
                    <a:pos x="120" y="123"/>
                  </a:cxn>
                  <a:cxn ang="0">
                    <a:pos x="120" y="27"/>
                  </a:cxn>
                  <a:cxn ang="0">
                    <a:pos x="0" y="0"/>
                  </a:cxn>
                </a:cxnLst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>
                      <a:alpha val="100000"/>
                    </a:srgbClr>
                  </a:gs>
                  <a:gs pos="100000">
                    <a:srgbClr val="496CBE">
                      <a:alpha val="100000"/>
                    </a:srgbClr>
                  </a:gs>
                </a:gsLst>
                <a:path path="rect">
                  <a:fillToRect r="100000" b="100000"/>
                </a:path>
                <a:tileRect/>
              </a:gradFill>
              <a:ln w="6350">
                <a:noFill/>
              </a:ln>
              <a:effectLst>
                <a:prstShdw prst="shdw17" dist="17961" dir="2699999">
                  <a:srgbClr val="3A5698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8093" name="Line 61"/>
              <p:cNvSpPr>
                <a:spLocks noChangeShapeType="1"/>
              </p:cNvSpPr>
              <p:nvPr/>
            </p:nvSpPr>
            <p:spPr bwMode="auto">
              <a:xfrm>
                <a:off x="2103" y="1056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5392" name="Group 62"/>
          <p:cNvGrpSpPr/>
          <p:nvPr/>
        </p:nvGrpSpPr>
        <p:grpSpPr>
          <a:xfrm>
            <a:off x="7018338" y="3470275"/>
            <a:ext cx="576262" cy="647700"/>
            <a:chOff x="2967" y="2733"/>
            <a:chExt cx="789" cy="870"/>
          </a:xfrm>
        </p:grpSpPr>
        <p:grpSp>
          <p:nvGrpSpPr>
            <p:cNvPr id="15399" name="Group 63"/>
            <p:cNvGrpSpPr/>
            <p:nvPr/>
          </p:nvGrpSpPr>
          <p:grpSpPr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15412" name="Freeform 64"/>
              <p:cNvSpPr>
                <a:spLocks noChangeAspect="1"/>
              </p:cNvSpPr>
              <p:nvPr/>
            </p:nvSpPr>
            <p:spPr>
              <a:xfrm>
                <a:off x="2428" y="1450"/>
                <a:ext cx="263" cy="305"/>
              </a:xfrm>
              <a:custGeom>
                <a:avLst/>
                <a:gdLst/>
                <a:ahLst/>
                <a:cxnLst>
                  <a:cxn ang="0">
                    <a:pos x="1" y="58"/>
                  </a:cxn>
                  <a:cxn ang="0">
                    <a:pos x="99" y="0"/>
                  </a:cxn>
                  <a:cxn ang="0">
                    <a:pos x="99" y="49"/>
                  </a:cxn>
                  <a:cxn ang="0">
                    <a:pos x="0" y="115"/>
                  </a:cxn>
                </a:cxnLst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13" name="Freeform 65"/>
              <p:cNvSpPr>
                <a:spLocks noChangeAspect="1"/>
              </p:cNvSpPr>
              <p:nvPr/>
            </p:nvSpPr>
            <p:spPr>
              <a:xfrm>
                <a:off x="1929" y="1343"/>
                <a:ext cx="763" cy="264"/>
              </a:xfrm>
              <a:custGeom>
                <a:avLst/>
                <a:gdLst/>
                <a:ahLst/>
                <a:cxnLst>
                  <a:cxn ang="0">
                    <a:pos x="171" y="90"/>
                  </a:cxn>
                  <a:cxn ang="0">
                    <a:pos x="0" y="45"/>
                  </a:cxn>
                  <a:cxn ang="0">
                    <a:pos x="95" y="0"/>
                  </a:cxn>
                  <a:cxn ang="0">
                    <a:pos x="261" y="36"/>
                  </a:cxn>
                  <a:cxn ang="0">
                    <a:pos x="171" y="90"/>
                  </a:cxn>
                </a:cxnLst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14" name="Freeform 66"/>
              <p:cNvSpPr>
                <a:spLocks noChangeAspect="1"/>
              </p:cNvSpPr>
              <p:nvPr/>
            </p:nvSpPr>
            <p:spPr>
              <a:xfrm>
                <a:off x="1929" y="1473"/>
                <a:ext cx="499" cy="28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53"/>
                  </a:cxn>
                  <a:cxn ang="0">
                    <a:pos x="189" y="107"/>
                  </a:cxn>
                  <a:cxn ang="0">
                    <a:pos x="189" y="51"/>
                  </a:cxn>
                  <a:cxn ang="0">
                    <a:pos x="1" y="0"/>
                  </a:cxn>
                </a:cxnLst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15" name="Freeform 67"/>
              <p:cNvSpPr>
                <a:spLocks noChangeAspect="1"/>
              </p:cNvSpPr>
              <p:nvPr/>
            </p:nvSpPr>
            <p:spPr>
              <a:xfrm>
                <a:off x="2190" y="1573"/>
                <a:ext cx="196" cy="1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" y="20"/>
                  </a:cxn>
                  <a:cxn ang="0">
                    <a:pos x="74" y="52"/>
                  </a:cxn>
                  <a:cxn ang="0">
                    <a:pos x="0" y="31"/>
                  </a:cxn>
                  <a:cxn ang="0">
                    <a:pos x="0" y="0"/>
                  </a:cxn>
                </a:cxnLst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DFDFDF">
                      <a:alpha val="100000"/>
                    </a:srgbClr>
                  </a:gs>
                </a:gsLst>
                <a:lin ang="2700000" scaled="1"/>
                <a:tileRect/>
              </a:gradFill>
              <a:ln w="6350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16" name="Freeform 68"/>
              <p:cNvSpPr>
                <a:spLocks noChangeAspect="1"/>
              </p:cNvSpPr>
              <p:nvPr/>
            </p:nvSpPr>
            <p:spPr>
              <a:xfrm>
                <a:off x="2194" y="1624"/>
                <a:ext cx="189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18"/>
                  </a:cxn>
                </a:cxnLst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17" name="Freeform 69"/>
              <p:cNvSpPr/>
              <p:nvPr/>
            </p:nvSpPr>
            <p:spPr>
              <a:xfrm>
                <a:off x="2190" y="1572"/>
                <a:ext cx="195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0"/>
                  </a:cxn>
                  <a:cxn ang="0">
                    <a:pos x="195" y="54"/>
                  </a:cxn>
                </a:cxnLst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18" name="Line 70"/>
              <p:cNvSpPr/>
              <p:nvPr/>
            </p:nvSpPr>
            <p:spPr>
              <a:xfrm>
                <a:off x="2207" y="1600"/>
                <a:ext cx="153" cy="38"/>
              </a:xfrm>
              <a:prstGeom prst="line">
                <a:avLst/>
              </a:prstGeom>
              <a:ln w="3175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15419" name="Line 71"/>
              <p:cNvSpPr/>
              <p:nvPr/>
            </p:nvSpPr>
            <p:spPr>
              <a:xfrm>
                <a:off x="2337" y="1678"/>
                <a:ext cx="29" cy="6"/>
              </a:xfrm>
              <a:prstGeom prst="line">
                <a:avLst/>
              </a:prstGeom>
              <a:ln w="19050" cap="flat" cmpd="sng">
                <a:solidFill>
                  <a:srgbClr val="D60093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800058"/>
                </a:prstShdw>
              </a:effectLst>
            </p:spPr>
          </p:sp>
          <p:sp>
            <p:nvSpPr>
              <p:cNvPr id="15420" name="Freeform 72"/>
              <p:cNvSpPr/>
              <p:nvPr/>
            </p:nvSpPr>
            <p:spPr>
              <a:xfrm>
                <a:off x="2255" y="1610"/>
                <a:ext cx="47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4"/>
                  </a:cxn>
                  <a:cxn ang="0">
                    <a:pos x="19" y="9"/>
                  </a:cxn>
                  <a:cxn ang="0">
                    <a:pos x="19" y="5"/>
                  </a:cxn>
                  <a:cxn ang="0">
                    <a:pos x="0" y="0"/>
                  </a:cxn>
                </a:cxnLst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>
                  <a:alpha val="100000"/>
                </a:srgbClr>
              </a:solidFill>
              <a:ln w="19050">
                <a:noFill/>
              </a:ln>
              <a:effectLst>
                <a:prstShdw prst="shdw17" dist="17961" dir="2699999">
                  <a:srgbClr val="474747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1" name="Line 73"/>
              <p:cNvSpPr/>
              <p:nvPr/>
            </p:nvSpPr>
            <p:spPr>
              <a:xfrm>
                <a:off x="1942" y="1503"/>
                <a:ext cx="202" cy="57"/>
              </a:xfrm>
              <a:prstGeom prst="line">
                <a:avLst/>
              </a:prstGeom>
              <a:ln w="6350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15422" name="Line 74"/>
              <p:cNvSpPr/>
              <p:nvPr/>
            </p:nvSpPr>
            <p:spPr>
              <a:xfrm>
                <a:off x="1942" y="1525"/>
                <a:ext cx="202" cy="56"/>
              </a:xfrm>
              <a:prstGeom prst="line">
                <a:avLst/>
              </a:prstGeom>
              <a:ln w="6350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15423" name="Line 75"/>
              <p:cNvSpPr/>
              <p:nvPr/>
            </p:nvSpPr>
            <p:spPr>
              <a:xfrm>
                <a:off x="1942" y="1548"/>
                <a:ext cx="202" cy="57"/>
              </a:xfrm>
              <a:prstGeom prst="line">
                <a:avLst/>
              </a:prstGeom>
              <a:ln w="6350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15424" name="Line 76"/>
              <p:cNvSpPr/>
              <p:nvPr/>
            </p:nvSpPr>
            <p:spPr>
              <a:xfrm>
                <a:off x="1942" y="1570"/>
                <a:ext cx="202" cy="56"/>
              </a:xfrm>
              <a:prstGeom prst="line">
                <a:avLst/>
              </a:prstGeom>
              <a:ln w="6350" cap="flat" cmpd="sng">
                <a:solidFill>
                  <a:srgbClr val="777777"/>
                </a:solidFill>
                <a:prstDash val="solid"/>
                <a:headEnd type="none" w="med" len="med"/>
                <a:tailEnd type="none" w="med" len="med"/>
              </a:ln>
              <a:effectLst>
                <a:prstShdw prst="shdw17" dist="17961" dir="2699999">
                  <a:srgbClr val="474747"/>
                </a:prstShdw>
              </a:effectLst>
            </p:spPr>
          </p:sp>
          <p:sp>
            <p:nvSpPr>
              <p:cNvPr id="428109" name="Freeform 77"/>
              <p:cNvSpPr/>
              <p:nvPr/>
            </p:nvSpPr>
            <p:spPr bwMode="auto">
              <a:xfrm>
                <a:off x="2192" y="1631"/>
                <a:ext cx="198" cy="85"/>
              </a:xfrm>
              <a:custGeom>
                <a:avLst/>
                <a:gdLst>
                  <a:gd name="T0" fmla="*/ 0 w 275"/>
                  <a:gd name="T1" fmla="*/ 40 h 117"/>
                  <a:gd name="T2" fmla="*/ 275 w 275"/>
                  <a:gd name="T3" fmla="*/ 117 h 117"/>
                  <a:gd name="T4" fmla="*/ 275 w 275"/>
                  <a:gd name="T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400" name="Group 78"/>
            <p:cNvGrpSpPr/>
            <p:nvPr/>
          </p:nvGrpSpPr>
          <p:grpSpPr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15401" name="Freeform 79"/>
              <p:cNvSpPr/>
              <p:nvPr/>
            </p:nvSpPr>
            <p:spPr>
              <a:xfrm>
                <a:off x="2058" y="1322"/>
                <a:ext cx="556" cy="235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238" y="0"/>
                  </a:cxn>
                  <a:cxn ang="0">
                    <a:pos x="556" y="91"/>
                  </a:cxn>
                  <a:cxn ang="0">
                    <a:pos x="556" y="108"/>
                  </a:cxn>
                  <a:cxn ang="0">
                    <a:pos x="334" y="235"/>
                  </a:cxn>
                  <a:cxn ang="0">
                    <a:pos x="0" y="148"/>
                  </a:cxn>
                  <a:cxn ang="0">
                    <a:pos x="0" y="128"/>
                  </a:cxn>
                </a:cxnLst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>
                  <a:alpha val="100000"/>
                </a:srgbClr>
              </a:solidFill>
              <a:ln w="3175">
                <a:noFill/>
              </a:ln>
              <a:effectLst>
                <a:prstShdw prst="shdw17" dist="17961" dir="2699999">
                  <a:srgbClr val="858585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2" name="Freeform 80"/>
              <p:cNvSpPr/>
              <p:nvPr/>
            </p:nvSpPr>
            <p:spPr>
              <a:xfrm>
                <a:off x="2065" y="1327"/>
                <a:ext cx="538" cy="208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327" y="208"/>
                  </a:cxn>
                  <a:cxn ang="0">
                    <a:pos x="538" y="86"/>
                  </a:cxn>
                  <a:cxn ang="0">
                    <a:pos x="233" y="0"/>
                  </a:cxn>
                  <a:cxn ang="0">
                    <a:pos x="0" y="124"/>
                  </a:cxn>
                </a:cxnLst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>
                  <a:alpha val="100000"/>
                </a:srgbClr>
              </a:solidFill>
              <a:ln w="6350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3" name="Oval 81"/>
              <p:cNvSpPr/>
              <p:nvPr/>
            </p:nvSpPr>
            <p:spPr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>
                <a:noFill/>
              </a:ln>
              <a:effectLst>
                <a:prstShdw prst="shdw17" dist="17961" dir="2699999">
                  <a:srgbClr val="6B6B6B"/>
                </a:prstShdw>
              </a:effec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■"/>
                  <a:defRPr sz="32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□"/>
                  <a:defRPr sz="16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▪"/>
                  <a:defRPr sz="16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▫"/>
                  <a:defRPr sz="1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2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04" name="Freeform 82"/>
              <p:cNvSpPr/>
              <p:nvPr/>
            </p:nvSpPr>
            <p:spPr>
              <a:xfrm>
                <a:off x="2046" y="1382"/>
                <a:ext cx="452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9"/>
                  </a:cxn>
                  <a:cxn ang="0">
                    <a:pos x="138" y="43"/>
                  </a:cxn>
                  <a:cxn ang="0">
                    <a:pos x="155" y="39"/>
                  </a:cxn>
                </a:cxnLst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>
                  <a:alpha val="100000"/>
                </a:srgbClr>
              </a:soli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5" name="Freeform 83"/>
              <p:cNvSpPr>
                <a:spLocks noChangeAspect="1"/>
              </p:cNvSpPr>
              <p:nvPr/>
            </p:nvSpPr>
            <p:spPr>
              <a:xfrm>
                <a:off x="2154" y="885"/>
                <a:ext cx="564" cy="520"/>
              </a:xfrm>
              <a:custGeom>
                <a:avLst/>
                <a:gdLst/>
                <a:ahLst/>
                <a:cxnLst>
                  <a:cxn ang="0">
                    <a:pos x="147" y="176"/>
                  </a:cxn>
                  <a:cxn ang="0">
                    <a:pos x="192" y="124"/>
                  </a:cxn>
                  <a:cxn ang="0">
                    <a:pos x="192" y="25"/>
                  </a:cxn>
                  <a:cxn ang="0">
                    <a:pos x="80" y="0"/>
                  </a:cxn>
                  <a:cxn ang="0">
                    <a:pos x="0" y="11"/>
                  </a:cxn>
                </a:cxnLst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6" name="Freeform 84"/>
              <p:cNvSpPr>
                <a:spLocks noChangeAspect="1"/>
              </p:cNvSpPr>
              <p:nvPr/>
            </p:nvSpPr>
            <p:spPr>
              <a:xfrm>
                <a:off x="2506" y="1000"/>
                <a:ext cx="113" cy="506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0" y="31"/>
                  </a:cxn>
                  <a:cxn ang="0">
                    <a:pos x="55" y="0"/>
                  </a:cxn>
                  <a:cxn ang="0">
                    <a:pos x="55" y="211"/>
                  </a:cxn>
                  <a:cxn ang="0">
                    <a:pos x="0" y="246"/>
                  </a:cxn>
                </a:cxnLst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8117" name="Freeform 85"/>
              <p:cNvSpPr>
                <a:spLocks noChangeAspect="1"/>
              </p:cNvSpPr>
              <p:nvPr/>
            </p:nvSpPr>
            <p:spPr bwMode="auto">
              <a:xfrm>
                <a:off x="2005" y="891"/>
                <a:ext cx="615" cy="171"/>
              </a:xfrm>
              <a:custGeom>
                <a:avLst/>
                <a:gdLst>
                  <a:gd name="T0" fmla="*/ 638 w 782"/>
                  <a:gd name="T1" fmla="*/ 219 h 219"/>
                  <a:gd name="T2" fmla="*/ 0 w 782"/>
                  <a:gd name="T3" fmla="*/ 67 h 219"/>
                  <a:gd name="T4" fmla="*/ 160 w 782"/>
                  <a:gd name="T5" fmla="*/ 0 h 219"/>
                  <a:gd name="T6" fmla="*/ 782 w 782"/>
                  <a:gd name="T7" fmla="*/ 139 h 219"/>
                  <a:gd name="T8" fmla="*/ 638 w 782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08" name="Freeform 86"/>
              <p:cNvSpPr>
                <a:spLocks noChangeAspect="1"/>
              </p:cNvSpPr>
              <p:nvPr/>
            </p:nvSpPr>
            <p:spPr>
              <a:xfrm>
                <a:off x="2004" y="942"/>
                <a:ext cx="502" cy="566"/>
              </a:xfrm>
              <a:custGeom>
                <a:avLst/>
                <a:gdLst/>
                <a:ahLst/>
                <a:cxnLst>
                  <a:cxn ang="0">
                    <a:pos x="208" y="239"/>
                  </a:cxn>
                  <a:cxn ang="0">
                    <a:pos x="208" y="51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208" y="239"/>
                  </a:cxn>
                </a:cxnLst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alpha val="100000"/>
                    </a:srgbClr>
                  </a:gs>
                  <a:gs pos="100000">
                    <a:srgbClr val="E5E5E5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3175">
                <a:noFill/>
              </a:ln>
              <a:effectLst>
                <a:prstShdw prst="shdw17" dist="17961" dir="2699999">
                  <a:srgbClr val="6B6B6B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9" name="Freeform 87"/>
              <p:cNvSpPr>
                <a:spLocks noChangeAspect="1"/>
              </p:cNvSpPr>
              <p:nvPr/>
            </p:nvSpPr>
            <p:spPr>
              <a:xfrm>
                <a:off x="2043" y="992"/>
                <a:ext cx="425" cy="464"/>
              </a:xfrm>
              <a:custGeom>
                <a:avLst/>
                <a:gdLst/>
                <a:ahLst/>
                <a:cxnLst>
                  <a:cxn ang="0">
                    <a:pos x="275" y="279"/>
                  </a:cxn>
                  <a:cxn ang="0">
                    <a:pos x="275" y="60"/>
                  </a:cxn>
                  <a:cxn ang="0">
                    <a:pos x="0" y="0"/>
                  </a:cxn>
                  <a:cxn ang="0">
                    <a:pos x="0" y="216"/>
                  </a:cxn>
                  <a:cxn ang="0">
                    <a:pos x="275" y="279"/>
                  </a:cxn>
                </a:cxnLst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>
                  <a:alpha val="100000"/>
                </a:srgbClr>
              </a:solidFill>
              <a:ln w="6350">
                <a:noFill/>
              </a:ln>
              <a:effectLst>
                <a:prstShdw prst="shdw17" dist="17961" dir="2699999">
                  <a:srgbClr val="7C7C7C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10" name="Freeform 88"/>
              <p:cNvSpPr/>
              <p:nvPr/>
            </p:nvSpPr>
            <p:spPr>
              <a:xfrm>
                <a:off x="2069" y="1023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5"/>
                  </a:cxn>
                  <a:cxn ang="0">
                    <a:pos x="120" y="123"/>
                  </a:cxn>
                  <a:cxn ang="0">
                    <a:pos x="120" y="27"/>
                  </a:cxn>
                  <a:cxn ang="0">
                    <a:pos x="0" y="0"/>
                  </a:cxn>
                </a:cxnLst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>
                      <a:alpha val="100000"/>
                    </a:srgbClr>
                  </a:gs>
                  <a:gs pos="100000">
                    <a:srgbClr val="496CBE">
                      <a:alpha val="100000"/>
                    </a:srgbClr>
                  </a:gs>
                </a:gsLst>
                <a:path path="rect">
                  <a:fillToRect r="100000" b="100000"/>
                </a:path>
                <a:tileRect/>
              </a:gradFill>
              <a:ln w="6350">
                <a:noFill/>
              </a:ln>
              <a:effectLst>
                <a:prstShdw prst="shdw17" dist="17961" dir="2699999">
                  <a:srgbClr val="3A5698">
                    <a:alpha val="100000"/>
                  </a:srgbClr>
                </a:prst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8121" name="Line 89"/>
              <p:cNvSpPr>
                <a:spLocks noChangeShapeType="1"/>
              </p:cNvSpPr>
              <p:nvPr/>
            </p:nvSpPr>
            <p:spPr bwMode="auto">
              <a:xfrm>
                <a:off x="2103" y="1056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28122" name="Line 90"/>
          <p:cNvSpPr>
            <a:spLocks noChangeShapeType="1"/>
          </p:cNvSpPr>
          <p:nvPr/>
        </p:nvSpPr>
        <p:spPr bwMode="auto">
          <a:xfrm flipH="1" flipV="1">
            <a:off x="682625" y="4046538"/>
            <a:ext cx="10795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94" name="Picture 91" descr="TowerCas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6225" y="4406900"/>
            <a:ext cx="511175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95" name="Picture 92" descr="TowerCas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0" y="2036763"/>
            <a:ext cx="511175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96" name="标题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ACL—</a:t>
            </a:r>
            <a:r>
              <a:rPr lang="zh-CN" altLang="en-US" dirty="0"/>
              <a:t>４</a:t>
            </a:r>
            <a:r>
              <a:rPr lang="en-US" altLang="zh-CN" dirty="0"/>
              <a:t>.ACL</a:t>
            </a:r>
            <a:r>
              <a:rPr lang="zh-CN" altLang="en-US" dirty="0"/>
              <a:t>的工作机制</a:t>
            </a:r>
            <a:endParaRPr lang="zh-CN" altLang="en-US" dirty="0"/>
          </a:p>
        </p:txBody>
      </p:sp>
      <p:pic>
        <p:nvPicPr>
          <p:cNvPr id="1539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98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84213" y="1071563"/>
            <a:ext cx="7788275" cy="5094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ACLs </a:t>
            </a:r>
            <a:r>
              <a:rPr kumimoji="0" 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由一系列的表项组成，我们称之为接入控制列表表项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(Access Control Entry</a:t>
            </a:r>
            <a:r>
              <a:rPr kumimoji="0" 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ACE)</a:t>
            </a:r>
            <a:r>
              <a:rPr kumimoji="0" 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。每个接入控制列表表项都申明了满足该表项的匹配条件及行为。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ACL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语句格式：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access-list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表号 处理方式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ACE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中的匹配条件主要包括：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由一组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ACE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组成：有相同的编号或名字，由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permit/deny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定义动作，匹配条件；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3000" y="2743200"/>
          <a:ext cx="5262564" cy="1552576"/>
        </p:xfrm>
        <a:graphic>
          <a:graphicData uri="http://schemas.openxmlformats.org/drawingml/2006/table">
            <a:tbl>
              <a:tblPr firstRow="1" bandRow="1"/>
              <a:tblGrid>
                <a:gridCol w="1754188"/>
                <a:gridCol w="1754188"/>
                <a:gridCol w="1754188"/>
              </a:tblGrid>
              <a:tr h="38814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二层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三层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四层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814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SMAC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SIP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Sport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814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DMAC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DIP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Dport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814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Protocol</a:t>
                      </a:r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6409" name="标题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ACL—</a:t>
            </a:r>
            <a:r>
              <a:rPr lang="zh-CN" altLang="en-US" dirty="0"/>
              <a:t>４</a:t>
            </a:r>
            <a:r>
              <a:rPr lang="en-US" altLang="zh-CN" dirty="0"/>
              <a:t>.ACL</a:t>
            </a:r>
            <a:r>
              <a:rPr lang="zh-CN" altLang="en-US" dirty="0"/>
              <a:t>的工作机制</a:t>
            </a:r>
            <a:endParaRPr lang="zh-CN" altLang="en-US" dirty="0"/>
          </a:p>
        </p:txBody>
      </p:sp>
      <p:pic>
        <p:nvPicPr>
          <p:cNvPr id="16410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11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41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5257800"/>
            <a:ext cx="7467600" cy="1038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59778" name="Line 2"/>
          <p:cNvSpPr/>
          <p:nvPr/>
        </p:nvSpPr>
        <p:spPr>
          <a:xfrm>
            <a:off x="3097213" y="1695450"/>
            <a:ext cx="0" cy="287338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79" name="Line 3"/>
          <p:cNvSpPr/>
          <p:nvPr/>
        </p:nvSpPr>
        <p:spPr>
          <a:xfrm>
            <a:off x="1801813" y="2198688"/>
            <a:ext cx="14287" cy="261937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0" name="Line 4"/>
          <p:cNvSpPr/>
          <p:nvPr/>
        </p:nvSpPr>
        <p:spPr>
          <a:xfrm>
            <a:off x="1801813" y="2198688"/>
            <a:ext cx="503237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1" name="Line 5"/>
          <p:cNvSpPr/>
          <p:nvPr/>
        </p:nvSpPr>
        <p:spPr>
          <a:xfrm flipH="1">
            <a:off x="1801813" y="2919413"/>
            <a:ext cx="1295400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2" name="Line 6"/>
          <p:cNvSpPr/>
          <p:nvPr/>
        </p:nvSpPr>
        <p:spPr>
          <a:xfrm flipH="1">
            <a:off x="1801813" y="3711575"/>
            <a:ext cx="2159000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3" name="Line 7"/>
          <p:cNvSpPr/>
          <p:nvPr/>
        </p:nvSpPr>
        <p:spPr>
          <a:xfrm flipH="1" flipV="1">
            <a:off x="1801813" y="4503738"/>
            <a:ext cx="2841625" cy="4762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4" name="Line 8"/>
          <p:cNvSpPr/>
          <p:nvPr/>
        </p:nvSpPr>
        <p:spPr>
          <a:xfrm>
            <a:off x="2319338" y="5373688"/>
            <a:ext cx="0" cy="576262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5" name="Line 9"/>
          <p:cNvSpPr/>
          <p:nvPr/>
        </p:nvSpPr>
        <p:spPr>
          <a:xfrm>
            <a:off x="6207125" y="5248275"/>
            <a:ext cx="0" cy="9366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6" name="Line 10"/>
          <p:cNvSpPr/>
          <p:nvPr/>
        </p:nvSpPr>
        <p:spPr>
          <a:xfrm flipH="1">
            <a:off x="5846763" y="6184900"/>
            <a:ext cx="360362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7" name="Line 11"/>
          <p:cNvSpPr/>
          <p:nvPr/>
        </p:nvSpPr>
        <p:spPr>
          <a:xfrm>
            <a:off x="7359650" y="5248275"/>
            <a:ext cx="0" cy="1008063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8" name="Line 12"/>
          <p:cNvSpPr/>
          <p:nvPr/>
        </p:nvSpPr>
        <p:spPr>
          <a:xfrm>
            <a:off x="7359650" y="6256338"/>
            <a:ext cx="431800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89" name="Line 13"/>
          <p:cNvSpPr/>
          <p:nvPr/>
        </p:nvSpPr>
        <p:spPr>
          <a:xfrm>
            <a:off x="2967038" y="5103813"/>
            <a:ext cx="2160587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0" name="Line 14"/>
          <p:cNvSpPr/>
          <p:nvPr/>
        </p:nvSpPr>
        <p:spPr>
          <a:xfrm>
            <a:off x="5127625" y="5103813"/>
            <a:ext cx="0" cy="865187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1" name="Line 15"/>
          <p:cNvSpPr/>
          <p:nvPr/>
        </p:nvSpPr>
        <p:spPr>
          <a:xfrm>
            <a:off x="6626225" y="4503738"/>
            <a:ext cx="935038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2" name="Line 16"/>
          <p:cNvSpPr/>
          <p:nvPr/>
        </p:nvSpPr>
        <p:spPr>
          <a:xfrm flipH="1">
            <a:off x="7546975" y="4503738"/>
            <a:ext cx="14288" cy="34290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3" name="Line 17"/>
          <p:cNvSpPr/>
          <p:nvPr/>
        </p:nvSpPr>
        <p:spPr>
          <a:xfrm>
            <a:off x="5761038" y="3711575"/>
            <a:ext cx="865187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4" name="Line 18"/>
          <p:cNvSpPr/>
          <p:nvPr/>
        </p:nvSpPr>
        <p:spPr>
          <a:xfrm>
            <a:off x="6626225" y="3711575"/>
            <a:ext cx="0" cy="57467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5" name="Line 19"/>
          <p:cNvSpPr/>
          <p:nvPr/>
        </p:nvSpPr>
        <p:spPr>
          <a:xfrm>
            <a:off x="4897438" y="2919413"/>
            <a:ext cx="863600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6" name="Line 20"/>
          <p:cNvSpPr/>
          <p:nvPr/>
        </p:nvSpPr>
        <p:spPr>
          <a:xfrm>
            <a:off x="5761038" y="2919413"/>
            <a:ext cx="0" cy="57467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7" name="Line 21"/>
          <p:cNvSpPr/>
          <p:nvPr/>
        </p:nvSpPr>
        <p:spPr>
          <a:xfrm>
            <a:off x="4105275" y="2198688"/>
            <a:ext cx="792163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8" name="Line 22"/>
          <p:cNvSpPr/>
          <p:nvPr/>
        </p:nvSpPr>
        <p:spPr>
          <a:xfrm>
            <a:off x="4897438" y="2198688"/>
            <a:ext cx="0" cy="5048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799" name="Line 23"/>
          <p:cNvSpPr/>
          <p:nvPr/>
        </p:nvSpPr>
        <p:spPr>
          <a:xfrm>
            <a:off x="4105275" y="1406525"/>
            <a:ext cx="4105275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800" name="Line 24"/>
          <p:cNvSpPr/>
          <p:nvPr/>
        </p:nvSpPr>
        <p:spPr>
          <a:xfrm flipH="1">
            <a:off x="8194675" y="1406525"/>
            <a:ext cx="15875" cy="45053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459801" name="Rectangle 25"/>
          <p:cNvSpPr>
            <a:spLocks noChangeArrowheads="1"/>
          </p:cNvSpPr>
          <p:nvPr/>
        </p:nvSpPr>
        <p:spPr bwMode="auto">
          <a:xfrm>
            <a:off x="1763713" y="1262063"/>
            <a:ext cx="2341563" cy="4333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有访问控制列表吗？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02" name="Rectangle 26"/>
          <p:cNvSpPr>
            <a:spLocks noChangeArrowheads="1"/>
          </p:cNvSpPr>
          <p:nvPr/>
        </p:nvSpPr>
        <p:spPr bwMode="auto">
          <a:xfrm>
            <a:off x="2305050" y="1982788"/>
            <a:ext cx="1835150" cy="4333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源地址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03" name="Rectangle 27"/>
          <p:cNvSpPr>
            <a:spLocks noChangeArrowheads="1"/>
          </p:cNvSpPr>
          <p:nvPr/>
        </p:nvSpPr>
        <p:spPr bwMode="auto">
          <a:xfrm>
            <a:off x="3097213" y="2703513"/>
            <a:ext cx="1835150" cy="4333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目的地址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04" name="Rectangle 28"/>
          <p:cNvSpPr>
            <a:spLocks noChangeArrowheads="1"/>
          </p:cNvSpPr>
          <p:nvPr/>
        </p:nvSpPr>
        <p:spPr bwMode="auto">
          <a:xfrm>
            <a:off x="3995738" y="3500438"/>
            <a:ext cx="1944688" cy="4333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协议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05" name="Rectangle 29"/>
          <p:cNvSpPr>
            <a:spLocks noChangeArrowheads="1"/>
          </p:cNvSpPr>
          <p:nvPr/>
        </p:nvSpPr>
        <p:spPr bwMode="auto">
          <a:xfrm>
            <a:off x="4643438" y="4286250"/>
            <a:ext cx="1982788" cy="4333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协议任选项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06" name="Rectangle 30"/>
          <p:cNvSpPr>
            <a:spLocks noChangeArrowheads="1"/>
          </p:cNvSpPr>
          <p:nvPr/>
        </p:nvSpPr>
        <p:spPr bwMode="auto">
          <a:xfrm>
            <a:off x="5846763" y="4816475"/>
            <a:ext cx="1965325" cy="4333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应用条件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07" name="Rectangle 31"/>
          <p:cNvSpPr>
            <a:spLocks noChangeArrowheads="1"/>
          </p:cNvSpPr>
          <p:nvPr/>
        </p:nvSpPr>
        <p:spPr bwMode="auto">
          <a:xfrm>
            <a:off x="4787900" y="5949950"/>
            <a:ext cx="1008063" cy="5048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拒绝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08" name="Rectangle 32"/>
          <p:cNvSpPr>
            <a:spLocks noChangeArrowheads="1"/>
          </p:cNvSpPr>
          <p:nvPr/>
        </p:nvSpPr>
        <p:spPr bwMode="auto">
          <a:xfrm>
            <a:off x="7791450" y="5969000"/>
            <a:ext cx="1028700" cy="5048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允许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09" name="Rectangle 33"/>
          <p:cNvSpPr>
            <a:spLocks noChangeArrowheads="1"/>
          </p:cNvSpPr>
          <p:nvPr/>
        </p:nvSpPr>
        <p:spPr bwMode="auto">
          <a:xfrm>
            <a:off x="1116013" y="4876800"/>
            <a:ext cx="1812925" cy="4572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更多条目？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0" name="Rectangle 34"/>
          <p:cNvSpPr>
            <a:spLocks noChangeArrowheads="1"/>
          </p:cNvSpPr>
          <p:nvPr/>
        </p:nvSpPr>
        <p:spPr bwMode="auto">
          <a:xfrm>
            <a:off x="1116013" y="5949950"/>
            <a:ext cx="2735263" cy="4333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列表中的下一个条目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1" name="Text Box 35"/>
          <p:cNvSpPr txBox="1">
            <a:spLocks noChangeArrowheads="1"/>
          </p:cNvSpPr>
          <p:nvPr/>
        </p:nvSpPr>
        <p:spPr bwMode="auto">
          <a:xfrm>
            <a:off x="1403350" y="18446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不匹配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2" name="Text Box 36"/>
          <p:cNvSpPr txBox="1">
            <a:spLocks noChangeArrowheads="1"/>
          </p:cNvSpPr>
          <p:nvPr/>
        </p:nvSpPr>
        <p:spPr bwMode="auto">
          <a:xfrm>
            <a:off x="4114800" y="97948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否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3" name="Text Box 37"/>
          <p:cNvSpPr txBox="1">
            <a:spLocks noChangeArrowheads="1"/>
          </p:cNvSpPr>
          <p:nvPr/>
        </p:nvSpPr>
        <p:spPr bwMode="auto">
          <a:xfrm>
            <a:off x="3079750" y="1693863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4" name="Text Box 38"/>
          <p:cNvSpPr txBox="1">
            <a:spLocks noChangeArrowheads="1"/>
          </p:cNvSpPr>
          <p:nvPr/>
        </p:nvSpPr>
        <p:spPr bwMode="auto">
          <a:xfrm>
            <a:off x="4211638" y="18446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匹配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5" name="Text Box 39"/>
          <p:cNvSpPr txBox="1">
            <a:spLocks noChangeArrowheads="1"/>
          </p:cNvSpPr>
          <p:nvPr/>
        </p:nvSpPr>
        <p:spPr bwMode="auto">
          <a:xfrm>
            <a:off x="5081588" y="2563813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匹配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6" name="Text Box 40"/>
          <p:cNvSpPr txBox="1">
            <a:spLocks noChangeArrowheads="1"/>
          </p:cNvSpPr>
          <p:nvPr/>
        </p:nvSpPr>
        <p:spPr bwMode="auto">
          <a:xfrm>
            <a:off x="6016625" y="33559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匹配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7" name="Text Box 41"/>
          <p:cNvSpPr txBox="1">
            <a:spLocks noChangeArrowheads="1"/>
          </p:cNvSpPr>
          <p:nvPr/>
        </p:nvSpPr>
        <p:spPr bwMode="auto">
          <a:xfrm>
            <a:off x="6953250" y="4148138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匹配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8" name="Text Box 42"/>
          <p:cNvSpPr txBox="1">
            <a:spLocks noChangeArrowheads="1"/>
          </p:cNvSpPr>
          <p:nvPr/>
        </p:nvSpPr>
        <p:spPr bwMode="auto">
          <a:xfrm>
            <a:off x="2359025" y="54387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19" name="Text Box 43"/>
          <p:cNvSpPr txBox="1">
            <a:spLocks noChangeArrowheads="1"/>
          </p:cNvSpPr>
          <p:nvPr/>
        </p:nvSpPr>
        <p:spPr bwMode="auto">
          <a:xfrm>
            <a:off x="3006725" y="4652963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否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20" name="Text Box 44"/>
          <p:cNvSpPr txBox="1">
            <a:spLocks noChangeArrowheads="1"/>
          </p:cNvSpPr>
          <p:nvPr/>
        </p:nvSpPr>
        <p:spPr bwMode="auto">
          <a:xfrm>
            <a:off x="4643438" y="6491288"/>
            <a:ext cx="1401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Icmp</a:t>
            </a: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消息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21" name="Text Box 45"/>
          <p:cNvSpPr txBox="1">
            <a:spLocks noChangeArrowheads="1"/>
          </p:cNvSpPr>
          <p:nvPr/>
        </p:nvSpPr>
        <p:spPr bwMode="auto">
          <a:xfrm>
            <a:off x="7556500" y="6477000"/>
            <a:ext cx="158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转发数据包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22" name="Text Box 46"/>
          <p:cNvSpPr txBox="1">
            <a:spLocks noChangeArrowheads="1"/>
          </p:cNvSpPr>
          <p:nvPr/>
        </p:nvSpPr>
        <p:spPr bwMode="auto">
          <a:xfrm>
            <a:off x="755650" y="6472238"/>
            <a:ext cx="3614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如果在访问控制列表中有的话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24" name="Text Box 48"/>
          <p:cNvSpPr txBox="1">
            <a:spLocks noChangeArrowheads="1"/>
          </p:cNvSpPr>
          <p:nvPr/>
        </p:nvSpPr>
        <p:spPr bwMode="auto">
          <a:xfrm>
            <a:off x="1973263" y="2524125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不匹配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25" name="Text Box 49"/>
          <p:cNvSpPr txBox="1">
            <a:spLocks noChangeArrowheads="1"/>
          </p:cNvSpPr>
          <p:nvPr/>
        </p:nvSpPr>
        <p:spPr bwMode="auto">
          <a:xfrm>
            <a:off x="2068513" y="3286125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不匹配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9826" name="Text Box 50"/>
          <p:cNvSpPr txBox="1">
            <a:spLocks noChangeArrowheads="1"/>
          </p:cNvSpPr>
          <p:nvPr/>
        </p:nvSpPr>
        <p:spPr bwMode="auto">
          <a:xfrm>
            <a:off x="2068513" y="4048125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不匹配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" name="标题 5"/>
          <p:cNvSpPr txBox="1"/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ACL—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４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.ACL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的工作机制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745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60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5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5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5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5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5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5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5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5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5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5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5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45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45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0"/>
                            </p:stCondLst>
                            <p:childTnLst>
                              <p:par>
                                <p:cTn id="1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5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5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5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01" grpId="0" animBg="1"/>
      <p:bldP spid="459802" grpId="0" animBg="1"/>
      <p:bldP spid="459803" grpId="0" animBg="1"/>
      <p:bldP spid="459804" grpId="0" animBg="1"/>
      <p:bldP spid="459805" grpId="0" animBg="1"/>
      <p:bldP spid="459806" grpId="0" animBg="1"/>
      <p:bldP spid="459807" grpId="0" animBg="1"/>
      <p:bldP spid="459808" grpId="0" animBg="1"/>
      <p:bldP spid="459809" grpId="0" animBg="1"/>
      <p:bldP spid="459810" grpId="0" animBg="1"/>
      <p:bldP spid="459811" grpId="0"/>
      <p:bldP spid="459812" grpId="0"/>
      <p:bldP spid="459813" grpId="0"/>
      <p:bldP spid="459814" grpId="0"/>
      <p:bldP spid="459815" grpId="0"/>
      <p:bldP spid="459816" grpId="0"/>
      <p:bldP spid="459817" grpId="0"/>
      <p:bldP spid="459818" grpId="0"/>
      <p:bldP spid="459819" grpId="0"/>
      <p:bldP spid="459820" grpId="0"/>
      <p:bldP spid="459821" grpId="0"/>
      <p:bldP spid="459822" grpId="0"/>
      <p:bldP spid="459824" grpId="0"/>
      <p:bldP spid="459825" grpId="0"/>
      <p:bldP spid="459826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6630</Words>
  <Application>WPS 演示</Application>
  <PresentationFormat>全屏显示(4:3)</PresentationFormat>
  <Paragraphs>676</Paragraphs>
  <Slides>36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华文细黑</vt:lpstr>
      <vt:lpstr>黑体</vt:lpstr>
      <vt:lpstr>Calibri</vt:lpstr>
      <vt:lpstr>FrutigerNext LT Regular</vt:lpstr>
      <vt:lpstr>楷体_GB2312</vt:lpstr>
      <vt:lpstr>新宋体</vt:lpstr>
      <vt:lpstr>Times New Roman</vt:lpstr>
      <vt:lpstr>楷体_GB2312</vt:lpstr>
      <vt:lpstr>Arial Unicode MS</vt:lpstr>
      <vt:lpstr>自定义设计方案</vt:lpstr>
      <vt:lpstr>1_Default Design</vt:lpstr>
      <vt:lpstr>1_自定义设计方案</vt:lpstr>
      <vt:lpstr>2_Default Design</vt:lpstr>
      <vt:lpstr>CorelDRAW.Graphic.9</vt:lpstr>
      <vt:lpstr>Visio.Drawing.6</vt:lpstr>
      <vt:lpstr>Visio.Drawing.6</vt:lpstr>
      <vt:lpstr>PowerPoint 演示文稿</vt:lpstr>
      <vt:lpstr>PowerPoint 演示文稿</vt:lpstr>
      <vt:lpstr>PowerPoint 演示文稿</vt:lpstr>
      <vt:lpstr>ACL—1.什么是ACL</vt:lpstr>
      <vt:lpstr>ACL—２.ACL的作用</vt:lpstr>
      <vt:lpstr>ACL—3.ACL的分类</vt:lpstr>
      <vt:lpstr>ACL—４.ACL的工作机制</vt:lpstr>
      <vt:lpstr>ACL—４.ACL的工作机制</vt:lpstr>
      <vt:lpstr>PowerPoint 演示文稿</vt:lpstr>
      <vt:lpstr>标准ACL应用：允许特定源的流量</vt:lpstr>
      <vt:lpstr>标准ACL应用：拒绝特定主机的通信流量</vt:lpstr>
      <vt:lpstr>标准ACL应用：拒绝特定子网的流量</vt:lpstr>
      <vt:lpstr>扩展ACL应用：拒绝ftp流量通过E0</vt:lpstr>
      <vt:lpstr>扩展ACL应用： 拒绝telnet流量通过E0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QoS-Trust CoS</vt:lpstr>
      <vt:lpstr>QoS-Trust IP Precedence</vt:lpstr>
      <vt:lpstr>QoS-Trust DSCP</vt:lpstr>
      <vt:lpstr>QoS-Trust base flow</vt:lpstr>
      <vt:lpstr>QoS-Untrust</vt:lpstr>
      <vt:lpstr>QoS Policing</vt:lpstr>
      <vt:lpstr>QoS Policing</vt:lpstr>
      <vt:lpstr>QoS Policing</vt:lpstr>
      <vt:lpstr>QoS Map</vt:lpstr>
      <vt:lpstr>QoS– Tail Drop</vt:lpstr>
      <vt:lpstr>QoS- RED</vt:lpstr>
      <vt:lpstr>QoS- Scheduling </vt:lpstr>
      <vt:lpstr>要点回顾</vt:lpstr>
      <vt:lpstr>PowerPoint 演示文稿</vt:lpstr>
      <vt:lpstr>试验要求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mengzr</dc:creator>
  <cp:lastModifiedBy>WPS_1649659266</cp:lastModifiedBy>
  <cp:revision>941</cp:revision>
  <dcterms:created xsi:type="dcterms:W3CDTF">2022-07-28T12:23:00Z</dcterms:created>
  <dcterms:modified xsi:type="dcterms:W3CDTF">2022-07-28T12:29:14Z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B185559D31534D2A9DBB51E85C683A8D</vt:lpwstr>
  </property>
  <property fmtid="{D5CDD505-2E9C-101B-9397-08002B2CF9AE}" pid="4" name="KSOProductBuildVer">
    <vt:lpwstr>2052-11.1.0.11372</vt:lpwstr>
  </property>
</Properties>
</file>