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26" r:id="rId4"/>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99FF66"/>
    <a:srgbClr val="FFCC66"/>
    <a:srgbClr val="FF0000"/>
    <a:srgbClr val="FF66CC"/>
    <a:srgbClr val="0000FF"/>
    <a:srgbClr val="008080"/>
    <a:srgbClr val="0BC5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17"/>
    <p:restoredTop sz="81585"/>
  </p:normalViewPr>
  <p:slideViewPr>
    <p:cSldViewPr snapToObjects="1" showGuides="1">
      <p:cViewPr varScale="1">
        <p:scale>
          <a:sx n="72" d="100"/>
          <a:sy n="72" d="100"/>
        </p:scale>
        <p:origin x="-1902" y="-96"/>
      </p:cViewPr>
      <p:guideLst>
        <p:guide orient="horz" pos="2160"/>
        <p:guide pos="2948"/>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1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Rot="1" noTextEdit="1"/>
          </p:cNvSpPr>
          <p:nvPr>
            <p:ph type="sldImg"/>
          </p:nvPr>
        </p:nvSpPr>
        <p:spPr/>
      </p:sp>
      <p:sp>
        <p:nvSpPr>
          <p:cNvPr id="18436" name="Rectangle 3"/>
          <p:cNvSpPr>
            <a:spLocks noGrp="1"/>
          </p:cNvSpPr>
          <p:nvPr>
            <p:ph type="body" idx="1"/>
          </p:nvPr>
        </p:nvSpPr>
        <p:spPr/>
        <p:txBody>
          <a:bodyPr wrap="square" lIns="91440" tIns="45720" rIns="91440" bIns="45720" anchor="t" anchorCtr="0"/>
          <a:p>
            <a:pPr lvl="0" eaLnBrk="1" hangingPunct="1"/>
            <a:r>
              <a:rPr lang="zh-CN" altLang="en-US" dirty="0"/>
              <a:t>本章内容较少，重点在课后回顾前面</a:t>
            </a:r>
            <a:r>
              <a:rPr lang="en-US" altLang="zh-CN" dirty="0"/>
              <a:t>4</a:t>
            </a:r>
            <a:r>
              <a:rPr lang="zh-CN" altLang="en-US" dirty="0"/>
              <a:t>章内容并安排答疑</a:t>
            </a: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9459" name="Rectangle 2"/>
          <p:cNvSpPr>
            <a:spLocks noRot="1"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p:txBody>
          <a:bodyPr wrap="square" lIns="91440" tIns="45720" rIns="91440" bIns="45720" anchor="t" anchorCtr="0"/>
          <a:p>
            <a:pPr lvl="0" eaLnBrk="1" hangingPunct="1"/>
            <a:endParaRPr lang="zh-CN" altLang="en-US" dirty="0"/>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nchorCtr="0"/>
          <a:p>
            <a:pPr lvl="0"/>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nchorCtr="0"/>
          <a:p>
            <a:pPr lvl="0"/>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t" anchorCtr="0"/>
          <a:p>
            <a:pPr lvl="0"/>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Rot="1" noTextEdit="1"/>
          </p:cNvSpPr>
          <p:nvPr>
            <p:ph type="sldImg"/>
          </p:nvPr>
        </p:nvSpPr>
        <p:spPr/>
      </p:sp>
      <p:sp>
        <p:nvSpPr>
          <p:cNvPr id="2458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t" anchorCtr="0"/>
          <a:p>
            <a:pPr lvl="0" eaLnBrk="1" hangingPunct="1"/>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6" descr="fengmina"/>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10" name="Rectangle 7"/>
          <p:cNvSpPr>
            <a:spLocks noChangeArrowheads="1"/>
          </p:cNvSpPr>
          <p:nvPr/>
        </p:nvSpPr>
        <p:spPr bwMode="auto">
          <a:xfrm>
            <a:off x="1331913" y="1773238"/>
            <a:ext cx="7812088" cy="158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306" name="Rectangle 2"/>
          <p:cNvSpPr>
            <a:spLocks noGrp="1" noChangeArrowheads="1"/>
          </p:cNvSpPr>
          <p:nvPr>
            <p:ph type="subTitle" idx="1" hasCustomPrompt="1"/>
          </p:nvPr>
        </p:nvSpPr>
        <p:spPr>
          <a:xfrm>
            <a:off x="1908175" y="2133600"/>
            <a:ext cx="6767513" cy="935038"/>
          </a:xfrm>
        </p:spPr>
        <p:txBody>
          <a:bodyPr/>
          <a:lstStyle>
            <a:lvl1pPr marL="0" indent="0" algn="ctr">
              <a:buFontTx/>
              <a:buNone/>
              <a:defRPr sz="4000"/>
            </a:lvl1pPr>
          </a:lstStyle>
          <a:p>
            <a:r>
              <a:rPr lang="zh-CN" altLang="en-US"/>
              <a:t>单击此处添加标题</a:t>
            </a:r>
            <a:endParaRPr lang="zh-CN" altLang="en-US"/>
          </a:p>
        </p:txBody>
      </p:sp>
      <p:sp>
        <p:nvSpPr>
          <p:cNvPr id="11" name="Rectangle 3"/>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4"/>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5"/>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115888"/>
            <a:ext cx="2057400" cy="6049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9113" y="115888"/>
            <a:ext cx="6019800" cy="60499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350" u="none" strike="noStrike" kern="1200" cap="none" spc="200" normalizeH="0" baseline="0">
                <a:solidFill>
                  <a:schemeClr val="tx1">
                    <a:lumMod val="75000"/>
                    <a:lumOff val="25000"/>
                  </a:schemeClr>
                </a:solidFill>
                <a:uFillTx/>
                <a:latin typeface="Arial" panose="020B0604020202020204" pitchFamily="34" charset="0"/>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pitchFamily="34" charset="-122"/>
              </a:defRPr>
            </a:lvl1pPr>
            <a:lvl2pPr>
              <a:defRPr sz="900" baseline="0">
                <a:solidFill>
                  <a:schemeClr val="tx1">
                    <a:lumMod val="75000"/>
                    <a:lumOff val="25000"/>
                  </a:schemeClr>
                </a:solidFill>
                <a:latin typeface="Arial" panose="020B0604020202020204" pitchFamily="34" charset="0"/>
                <a:ea typeface="微软雅黑" panose="020B0503020204020204" pitchFamily="34" charset="-122"/>
              </a:defRPr>
            </a:lvl2pPr>
            <a:lvl3pPr>
              <a:defRPr sz="900" baseline="0">
                <a:solidFill>
                  <a:schemeClr val="tx1">
                    <a:lumMod val="75000"/>
                    <a:lumOff val="25000"/>
                  </a:schemeClr>
                </a:solidFill>
                <a:latin typeface="Arial" panose="020B0604020202020204" pitchFamily="34" charset="0"/>
                <a:ea typeface="微软雅黑" panose="020B0503020204020204" pitchFamily="34" charset="-122"/>
              </a:defRPr>
            </a:lvl3pPr>
            <a:lvl4pPr>
              <a:defRPr sz="900" baseline="0">
                <a:solidFill>
                  <a:schemeClr val="tx1">
                    <a:lumMod val="75000"/>
                    <a:lumOff val="25000"/>
                  </a:schemeClr>
                </a:solidFill>
                <a:latin typeface="Arial" panose="020B0604020202020204" pitchFamily="34" charset="0"/>
                <a:ea typeface="微软雅黑" panose="020B0503020204020204" pitchFamily="34" charset="-122"/>
              </a:defRPr>
            </a:lvl4pPr>
            <a:lvl5pPr>
              <a:defRPr sz="900"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989138"/>
            <a:ext cx="3817937" cy="4176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550" y="1989138"/>
            <a:ext cx="3817938" cy="4176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5" descr="neiye3"/>
          <p:cNvPicPr>
            <a:picLocks noChangeAspect="1"/>
          </p:cNvPicPr>
          <p:nvPr userDrawn="1"/>
        </p:nvPicPr>
        <p:blipFill>
          <a:blip r:embed="rId12"/>
          <a:stretch>
            <a:fillRect/>
          </a:stretch>
        </p:blipFill>
        <p:spPr>
          <a:xfrm>
            <a:off x="612775" y="476250"/>
            <a:ext cx="7920038" cy="6380163"/>
          </a:xfrm>
          <a:prstGeom prst="rect">
            <a:avLst/>
          </a:prstGeom>
          <a:noFill/>
          <a:ln w="9525">
            <a:noFill/>
          </a:ln>
        </p:spPr>
      </p:pic>
      <p:sp>
        <p:nvSpPr>
          <p:cNvPr id="1027" name="Rectangle 3"/>
          <p:cNvSpPr>
            <a:spLocks noGrp="1"/>
          </p:cNvSpPr>
          <p:nvPr>
            <p:ph type="body" idx="1"/>
          </p:nvPr>
        </p:nvSpPr>
        <p:spPr>
          <a:xfrm>
            <a:off x="684213" y="1989138"/>
            <a:ext cx="7788275" cy="41767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31" name="Text Box 12"/>
          <p:cNvSpPr txBox="1">
            <a:spLocks noChangeArrowheads="1"/>
          </p:cNvSpPr>
          <p:nvPr/>
        </p:nvSpPr>
        <p:spPr bwMode="auto">
          <a:xfrm>
            <a:off x="950913" y="122238"/>
            <a:ext cx="506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13"/>
          <p:cNvSpPr>
            <a:spLocks noGrp="1"/>
          </p:cNvSpPr>
          <p:nvPr>
            <p:ph type="title"/>
          </p:nvPr>
        </p:nvSpPr>
        <p:spPr>
          <a:xfrm>
            <a:off x="519113" y="115888"/>
            <a:ext cx="8229600" cy="936625"/>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514350" rtl="0" eaLnBrk="1" fontAlgn="auto" latinLnBrk="0" hangingPunct="1">
        <a:lnSpc>
          <a:spcPct val="100000"/>
        </a:lnSpc>
        <a:spcBef>
          <a:spcPct val="0"/>
        </a:spcBef>
        <a:buNone/>
        <a:defRPr sz="135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image" Target="../media/image3.jpeg"/><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tags" Target="../tags/tag205.xml"/><Relationship Id="rId1" Type="http://schemas.openxmlformats.org/officeDocument/2006/relationships/tags" Target="../tags/tag20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4.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tags" Target="../tags/tag154.xml"/><Relationship Id="rId16" Type="http://schemas.openxmlformats.org/officeDocument/2006/relationships/tags" Target="../tags/tag153.xml"/><Relationship Id="rId15" Type="http://schemas.openxmlformats.org/officeDocument/2006/relationships/tags" Target="../tags/tag152.xml"/><Relationship Id="rId14" Type="http://schemas.openxmlformats.org/officeDocument/2006/relationships/tags" Target="../tags/tag151.xml"/><Relationship Id="rId13" Type="http://schemas.openxmlformats.org/officeDocument/2006/relationships/tags" Target="../tags/tag150.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tags" Target="../tags/tag138.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6.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3" Type="http://schemas.openxmlformats.org/officeDocument/2006/relationships/notesSlide" Target="../notesSlides/notesSlide4.xml"/><Relationship Id="rId12" Type="http://schemas.openxmlformats.org/officeDocument/2006/relationships/slideLayout" Target="../slideLayouts/slideLayout18.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7.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3" Type="http://schemas.openxmlformats.org/officeDocument/2006/relationships/slideLayout" Target="../slideLayouts/slideLayout18.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tags" Target="../tags/tag17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8.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custDataLst>
              <p:tags r:id="rId1"/>
            </p:custDataLst>
          </p:nvPr>
        </p:nvSpPr>
        <p:spPr>
          <a:xfrm>
            <a:off x="662733" y="1046220"/>
            <a:ext cx="6858000" cy="1422559"/>
          </a:xfrm>
        </p:spPr>
        <p:txBody>
          <a:bodyPr/>
          <a:p>
            <a:pPr marL="0" indent="0" algn="l">
              <a:lnSpc>
                <a:spcPct val="100000"/>
              </a:lnSpc>
              <a:spcBef>
                <a:spcPts val="0"/>
              </a:spcBef>
              <a:spcAft>
                <a:spcPts val="0"/>
              </a:spcAft>
              <a:buSzPct val="100000"/>
              <a:buNone/>
            </a:pPr>
            <a:r>
              <a:rPr lang="zh-CN" altLang="en-US" sz="3700" dirty="0">
                <a:solidFill>
                  <a:schemeClr val="accent1"/>
                </a:solidFill>
              </a:rPr>
              <a:t>以太网基础-Part9</a:t>
            </a:r>
            <a:endParaRPr lang="zh-CN" altLang="en-US" sz="3700" dirty="0">
              <a:solidFill>
                <a:schemeClr val="accent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2290"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ea typeface="微软雅黑" panose="020B0503020204020204" pitchFamily="34" charset="-122"/>
                <a:sym typeface="+mn-ea"/>
              </a:rPr>
              <a:t>内容纲要</a:t>
            </a:r>
            <a:endParaRPr lang="zh-CN" altLang="en-US"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12291" name="内容占位符 2"/>
          <p:cNvSpPr>
            <a:spLocks noGrp="1"/>
          </p:cNvSpPr>
          <p:nvPr>
            <p:ph idx="4294967295"/>
            <p:custDataLst>
              <p:tags r:id="rId3"/>
            </p:custDataLst>
          </p:nvPr>
        </p:nvSpPr>
        <p:spPr>
          <a:xfrm>
            <a:off x="684213" y="1989138"/>
            <a:ext cx="7788275" cy="4176712"/>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eaLnBrk="1" hangingPunct="1">
              <a:buClrTx/>
              <a:buSzTx/>
              <a:buFontTx/>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镜像</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接口 </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counter</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3314"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a:buClrTx/>
              <a:buSzTx/>
              <a:buFontTx/>
            </a:pPr>
            <a:r>
              <a:rPr lang="zh-CN" altLang="en-US" kern="12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接口</a:t>
            </a:r>
            <a:r>
              <a:rPr lang="zh-CN" altLang="en-US" kern="12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counter</a:t>
            </a:r>
            <a:endParaRPr lang="zh-CN" altLang="en-US" kern="12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315" name="内容占位符 2"/>
          <p:cNvSpPr>
            <a:spLocks noGrp="1"/>
          </p:cNvSpPr>
          <p:nvPr>
            <p:ph idx="4294967295"/>
            <p:custDataLst>
              <p:tags r:id="rId3"/>
            </p:custDataLst>
          </p:nvPr>
        </p:nvSpPr>
        <p:spPr>
          <a:xfrm>
            <a:off x="668338" y="1082675"/>
            <a:ext cx="7788275" cy="1241425"/>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a:buClrTx/>
              <a:buSzTx/>
              <a:buFontTx/>
            </a:pP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为了统计、监控、调试的需要，每个接口都会统计本接口输入输出的报文数量，字节数量等统计信息。</a:t>
            </a:r>
            <a:endPar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a:buClrTx/>
              <a:buSzTx/>
              <a:buFontTx/>
            </a:pP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配置指南</a:t>
            </a: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77</a:t>
            </a: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endPar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3316" name="Picture 3" descr="question"/>
          <p:cNvPicPr>
            <a:picLocks noChangeAspect="1"/>
          </p:cNvPicPr>
          <p:nvPr/>
        </p:nvPicPr>
        <p:blipFill>
          <a:blip r:embed="rId4"/>
          <a:stretch>
            <a:fillRect/>
          </a:stretch>
        </p:blipFill>
        <p:spPr>
          <a:xfrm>
            <a:off x="492125" y="3027363"/>
            <a:ext cx="1439863" cy="1393825"/>
          </a:xfrm>
          <a:prstGeom prst="rect">
            <a:avLst/>
          </a:prstGeom>
          <a:noFill/>
          <a:ln w="9525">
            <a:noFill/>
          </a:ln>
        </p:spPr>
      </p:pic>
      <p:sp>
        <p:nvSpPr>
          <p:cNvPr id="13317" name="TextBox 4"/>
          <p:cNvSpPr txBox="1"/>
          <p:nvPr>
            <p:custDataLst>
              <p:tags r:id="rId5"/>
            </p:custDataLst>
          </p:nvPr>
        </p:nvSpPr>
        <p:spPr>
          <a:xfrm>
            <a:off x="2652713" y="2314575"/>
            <a:ext cx="4840287"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en-US" sz="1800" dirty="0">
                <a:solidFill>
                  <a:schemeClr val="dk1"/>
                </a:solidFill>
                <a:latin typeface="微软雅黑" panose="020B0503020204020204" pitchFamily="34" charset="-122"/>
                <a:ea typeface="微软雅黑" panose="020B0503020204020204" pitchFamily="34" charset="-122"/>
              </a:rPr>
              <a:t>当需要知道接口是否有接收或者输出报文时，使用如下命令：</a:t>
            </a:r>
            <a:endParaRPr lang="zh-CN" altLang="en-US" sz="1800" dirty="0">
              <a:solidFill>
                <a:schemeClr val="dk1"/>
              </a:solidFill>
              <a:latin typeface="微软雅黑" panose="020B0503020204020204" pitchFamily="34" charset="-122"/>
              <a:ea typeface="微软雅黑" panose="020B0503020204020204" pitchFamily="34" charset="-122"/>
            </a:endParaRPr>
          </a:p>
        </p:txBody>
      </p:sp>
      <p:sp>
        <p:nvSpPr>
          <p:cNvPr id="13318" name="TextBox 6"/>
          <p:cNvSpPr txBox="1"/>
          <p:nvPr>
            <p:custDataLst>
              <p:tags r:id="rId6"/>
            </p:custDataLst>
          </p:nvPr>
        </p:nvSpPr>
        <p:spPr>
          <a:xfrm>
            <a:off x="2652713" y="2974975"/>
            <a:ext cx="5819775" cy="39693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Ruijie# </a:t>
            </a:r>
            <a:r>
              <a:rPr lang="en-US" altLang="zh-CN" sz="18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show interfaces</a:t>
            </a: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i="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gigabitethernet 1/2</a:t>
            </a: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counters</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Interface : gigabitethernet 1/2</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 minute input rate  </a:t>
            </a:r>
            <a:r>
              <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9144 bits/sec, 9 packets/sec</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 minute output rate </a:t>
            </a:r>
            <a:r>
              <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1280 bits/sec, 1 packets/sec</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InOctets             : 17310045</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InUcastPkts          : 37488</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InMulticastPkts      : 28139</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InBroadcastPkts      : 32472</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OutOctets            : 1282535</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OutUcastPkts         : 17284</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OutMulticastPkts     : 249</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OutBroadcastPkts     : 336</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None/>
            </a:pP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4338"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a:buClrTx/>
              <a:buSzTx/>
              <a:buFontTx/>
            </a:pPr>
            <a:r>
              <a:rPr lang="zh-CN" altLang="en-US" kern="1200" dirty="0">
                <a:solidFill>
                  <a:schemeClr val="accent1"/>
                </a:solidFill>
                <a:latin typeface="微软雅黑" panose="020B0503020204020204" pitchFamily="34" charset="-122"/>
                <a:ea typeface="微软雅黑" panose="020B0503020204020204" pitchFamily="34" charset="-122"/>
                <a:sym typeface="+mn-ea"/>
              </a:rPr>
              <a:t>要点回顾</a:t>
            </a:r>
            <a:endParaRPr lang="zh-CN" altLang="en-US"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14339" name="内容占位符 2"/>
          <p:cNvSpPr>
            <a:spLocks noGrp="1"/>
          </p:cNvSpPr>
          <p:nvPr>
            <p:ph idx="4294967295"/>
            <p:custDataLst>
              <p:tags r:id="rId3"/>
            </p:custDataLst>
          </p:nvPr>
        </p:nvSpPr>
        <p:spPr>
          <a:xfrm>
            <a:off x="684213" y="1052513"/>
            <a:ext cx="7788275" cy="5113337"/>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a:buClrTx/>
              <a:buSzTx/>
              <a:buFontTx/>
            </a:pP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镜像作用</a:t>
            </a:r>
            <a:endPar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a:buClrTx/>
              <a:buSzTx/>
              <a:buFontTx/>
            </a:pP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作用</a:t>
            </a:r>
            <a:endPar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a:buClrTx/>
              <a:buSzTx/>
              <a:buFontTx/>
            </a:pP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查看接口是否接收或者输出报文方式</a:t>
            </a:r>
            <a:endPar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3507581" y="2175010"/>
            <a:ext cx="4682831" cy="691516"/>
          </a:xfrm>
        </p:spPr>
        <p:txBody>
          <a:bodyPr>
            <a:normAutofit/>
          </a:bodyPr>
          <a:p>
            <a:pPr marL="0" indent="0" algn="l">
              <a:lnSpc>
                <a:spcPct val="100000"/>
              </a:lnSpc>
              <a:spcBef>
                <a:spcPts val="0"/>
              </a:spcBef>
              <a:spcAft>
                <a:spcPts val="0"/>
              </a:spcAft>
              <a:buSzPct val="100000"/>
              <a:buNone/>
            </a:pPr>
            <a:r>
              <a:rPr lang="en-US" altLang="zh-CN" sz="3600" dirty="0">
                <a:solidFill>
                  <a:schemeClr val="accent1"/>
                </a:solidFill>
              </a:rPr>
              <a:t>Q&amp;A</a:t>
            </a:r>
            <a:endParaRPr lang="en-US" altLang="zh-CN" sz="3600" dirty="0">
              <a:solidFill>
                <a:schemeClr val="accent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6386"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ea typeface="微软雅黑" panose="020B0503020204020204" pitchFamily="34" charset="-122"/>
                <a:sym typeface="+mn-ea"/>
              </a:rPr>
              <a:t>试验要求</a:t>
            </a:r>
            <a:endParaRPr lang="zh-CN" altLang="en-US"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16387" name="内容占位符 2"/>
          <p:cNvSpPr>
            <a:spLocks noGrp="1"/>
          </p:cNvSpPr>
          <p:nvPr>
            <p:ph idx="4294967295"/>
            <p:custDataLst>
              <p:tags r:id="rId3"/>
            </p:custDataLst>
          </p:nvPr>
        </p:nvSpPr>
        <p:spPr>
          <a:xfrm>
            <a:off x="642938" y="1285875"/>
            <a:ext cx="7788275" cy="4879975"/>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eaLnBrk="1" hangingPunct="1">
              <a:buClrTx/>
              <a:buSzTx/>
              <a:buFontTx/>
            </a:pP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学习配置指南</a:t>
            </a: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章节，设计并发送各种报文试图分析出你所拿到的交换机所支持的</a:t>
            </a: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流量均衡算法取决报文的哪些字段？</a:t>
            </a:r>
            <a:endPar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学习配置指南</a:t>
            </a: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SPAN</a:t>
            </a: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章节，将</a:t>
            </a: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pc1 ping </a:t>
            </a:r>
            <a:r>
              <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交换机的输入和输出报文都镜像到另一个端口，请分析试验结果是否符合预期？</a:t>
            </a:r>
            <a:endParaRPr lang="zh-CN" altLang="en-US" sz="18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4098" name="Rectangle 2"/>
          <p:cNvSpPr>
            <a:spLocks noGrp="1"/>
          </p:cNvSpPr>
          <p:nvPr>
            <p:ph type="title" idx="4294967295"/>
          </p:nvPr>
        </p:nvSpPr>
        <p:spPr>
          <a:xfrm>
            <a:off x="519113" y="260350"/>
            <a:ext cx="8229600" cy="647700"/>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eaLnBrk="1" hangingPunct="1">
              <a:buClrTx/>
              <a:buSzTx/>
              <a:buFontTx/>
            </a:pPr>
            <a:r>
              <a:rPr lang="zh-CN" altLang="en-US" sz="2800" kern="1200" dirty="0">
                <a:solidFill>
                  <a:schemeClr val="accent1"/>
                </a:solidFill>
                <a:latin typeface="微软雅黑" panose="020B0503020204020204" pitchFamily="34" charset="-122"/>
                <a:ea typeface="微软雅黑" panose="020B0503020204020204" pitchFamily="34" charset="-122"/>
                <a:sym typeface="+mn-ea"/>
              </a:rPr>
              <a:t>培训目的</a:t>
            </a:r>
            <a:endParaRPr lang="zh-CN" altLang="en-US" sz="2800"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4099" name="Rectangle 3"/>
          <p:cNvSpPr>
            <a:spLocks noGrp="1"/>
          </p:cNvSpPr>
          <p:nvPr>
            <p:ph idx="4294967295"/>
            <p:custDataLst>
              <p:tags r:id="rId3"/>
            </p:custDataLst>
          </p:nvPr>
        </p:nvSpPr>
        <p:spPr>
          <a:xfrm>
            <a:off x="684213" y="1773238"/>
            <a:ext cx="7775575" cy="4176712"/>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eaLnBrk="1" hangingPunct="1">
              <a:buClrTx/>
              <a:buSzTx/>
              <a:buFontTx/>
            </a:pP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通过本课程学习，掌握镜像和</a:t>
            </a: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等基本概念，以及交换机镜像和</a:t>
            </a: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相关的配置。</a:t>
            </a:r>
            <a:endParaRPr lang="zh-CN" altLang="en-US"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122"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ea typeface="微软雅黑" panose="020B0503020204020204" pitchFamily="34" charset="-122"/>
                <a:sym typeface="+mn-ea"/>
              </a:rPr>
              <a:t>内容纲要</a:t>
            </a:r>
            <a:endParaRPr lang="zh-CN" altLang="en-US"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5123" name="内容占位符 2"/>
          <p:cNvSpPr>
            <a:spLocks noGrp="1"/>
          </p:cNvSpPr>
          <p:nvPr>
            <p:ph idx="4294967295"/>
          </p:nvPr>
        </p:nvSpPr>
        <p:spPr>
          <a:xfrm>
            <a:off x="684213" y="1989138"/>
            <a:ext cx="7788275" cy="4176712"/>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eaLnBrk="1" hangingPunct="1">
              <a:buClrTx/>
              <a:buSzTx/>
              <a:buFontTx/>
            </a:pPr>
            <a:r>
              <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镜像</a:t>
            </a:r>
            <a:endPar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r>
              <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endPar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r>
              <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接口 </a:t>
            </a:r>
            <a:r>
              <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counter</a:t>
            </a:r>
            <a:endParaRPr lang="zh-CN" altLang="en-US" sz="2000" kern="1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146"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a:buClrTx/>
              <a:buSzTx/>
              <a:buFontTx/>
            </a:pPr>
            <a:r>
              <a:rPr lang="zh-CN" altLang="en-US" kern="1200" dirty="0">
                <a:solidFill>
                  <a:schemeClr val="accent1"/>
                </a:solidFill>
                <a:latin typeface="微软雅黑" panose="020B0503020204020204" pitchFamily="34" charset="-122"/>
                <a:ea typeface="微软雅黑" panose="020B0503020204020204" pitchFamily="34" charset="-122"/>
                <a:sym typeface="+mn-ea"/>
              </a:rPr>
              <a:t>镜像</a:t>
            </a:r>
            <a:endParaRPr lang="zh-CN" altLang="en-US"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6147" name="内容占位符 2"/>
          <p:cNvSpPr>
            <a:spLocks noGrp="1"/>
          </p:cNvSpPr>
          <p:nvPr>
            <p:ph idx="4294967295"/>
            <p:custDataLst>
              <p:tags r:id="rId3"/>
            </p:custDataLst>
          </p:nvPr>
        </p:nvSpPr>
        <p:spPr>
          <a:xfrm>
            <a:off x="684213" y="1052513"/>
            <a:ext cx="7788275" cy="1317625"/>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a:buClrTx/>
              <a:buSzTx/>
              <a:buFontTx/>
            </a:pPr>
            <a:r>
              <a:rPr lang="zh-CN" altLang="en-US" kern="1200" dirty="0">
                <a:solidFill>
                  <a:schemeClr val="dk1"/>
                </a:solidFill>
                <a:latin typeface="微软雅黑" panose="020B0503020204020204" pitchFamily="34" charset="-122"/>
                <a:ea typeface="微软雅黑" panose="020B0503020204020204" pitchFamily="34" charset="-122"/>
                <a:sym typeface="+mn-ea"/>
              </a:rPr>
              <a:t>镜像：镜像将指定端口接收和发送的报文复制到交换机上另一个连接有网络监测设备的端口，用于进行网络监控与故障排除。</a:t>
            </a:r>
            <a:endParaRPr lang="zh-CN" altLang="en-US" kern="1200" dirty="0">
              <a:solidFill>
                <a:schemeClr val="dk1"/>
              </a:solidFill>
              <a:latin typeface="微软雅黑" panose="020B0503020204020204" pitchFamily="34" charset="-122"/>
              <a:ea typeface="微软雅黑" panose="020B0503020204020204" pitchFamily="34" charset="-122"/>
              <a:sym typeface="+mn-ea"/>
            </a:endParaRPr>
          </a:p>
          <a:p>
            <a:pPr lvl="0" algn="l" defTabSz="914400">
              <a:buClrTx/>
              <a:buSzTx/>
              <a:buFontTx/>
            </a:pPr>
            <a:endParaRPr lang="zh-CN" altLang="en-US" kern="1200" dirty="0">
              <a:solidFill>
                <a:schemeClr val="dk1"/>
              </a:solidFill>
              <a:latin typeface="微软雅黑" panose="020B0503020204020204" pitchFamily="34" charset="-122"/>
              <a:ea typeface="微软雅黑" panose="020B0503020204020204" pitchFamily="34" charset="-122"/>
              <a:sym typeface="+mn-ea"/>
            </a:endParaRPr>
          </a:p>
        </p:txBody>
      </p:sp>
      <p:sp>
        <p:nvSpPr>
          <p:cNvPr id="6148" name="Rectangle 5"/>
          <p:cNvSpPr/>
          <p:nvPr>
            <p:custDataLst>
              <p:tags r:id="rId4"/>
            </p:custDataLst>
          </p:nvPr>
        </p:nvSpPr>
        <p:spPr>
          <a:xfrm>
            <a:off x="1468438" y="2370138"/>
            <a:ext cx="1671637" cy="4148137"/>
          </a:xfrm>
          <a:prstGeom prst="rect">
            <a:avLst/>
          </a:prstGeom>
          <a:solidFill>
            <a:srgbClr val="FFE9C9"/>
          </a:solidFill>
          <a:ln w="38100" cap="flat" cmpd="sng">
            <a:solidFill>
              <a:schemeClr val="dk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solidFill>
                <a:schemeClr val="dk1"/>
              </a:solidFill>
              <a:latin typeface="微软雅黑" panose="020B0503020204020204" pitchFamily="34" charset="-122"/>
              <a:ea typeface="微软雅黑" panose="020B0503020204020204" pitchFamily="34" charset="-122"/>
            </a:endParaRPr>
          </a:p>
        </p:txBody>
      </p:sp>
      <p:sp>
        <p:nvSpPr>
          <p:cNvPr id="6149" name="Rectangle 7"/>
          <p:cNvSpPr/>
          <p:nvPr>
            <p:custDataLst>
              <p:tags r:id="rId5"/>
            </p:custDataLst>
          </p:nvPr>
        </p:nvSpPr>
        <p:spPr>
          <a:xfrm>
            <a:off x="1779588" y="2593975"/>
            <a:ext cx="1728787" cy="749300"/>
          </a:xfrm>
          <a:prstGeom prst="rect">
            <a:avLst/>
          </a:prstGeom>
          <a:noFill/>
          <a:ln w="38100" cap="flat" cmpd="sng">
            <a:solidFill>
              <a:schemeClr val="dk1"/>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Destination</a:t>
            </a: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SPAN port</a:t>
            </a:r>
            <a:endParaRPr lang="en-US" altLang="zh-CN" sz="1800" dirty="0">
              <a:solidFill>
                <a:schemeClr val="dk1"/>
              </a:solidFill>
              <a:latin typeface="微软雅黑" panose="020B0503020204020204" pitchFamily="34" charset="-122"/>
              <a:ea typeface="微软雅黑" panose="020B0503020204020204" pitchFamily="34" charset="-122"/>
            </a:endParaRPr>
          </a:p>
        </p:txBody>
      </p:sp>
      <p:sp>
        <p:nvSpPr>
          <p:cNvPr id="6150" name="Rectangle 9"/>
          <p:cNvSpPr/>
          <p:nvPr>
            <p:custDataLst>
              <p:tags r:id="rId6"/>
            </p:custDataLst>
          </p:nvPr>
        </p:nvSpPr>
        <p:spPr>
          <a:xfrm>
            <a:off x="1779588" y="3867150"/>
            <a:ext cx="1728787" cy="749300"/>
          </a:xfrm>
          <a:prstGeom prst="rect">
            <a:avLst/>
          </a:prstGeom>
          <a:noFill/>
          <a:ln w="38100" cap="flat" cmpd="sng">
            <a:solidFill>
              <a:schemeClr val="dk1"/>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Source</a:t>
            </a: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SPAN port</a:t>
            </a:r>
            <a:endParaRPr lang="en-US" altLang="zh-CN" sz="1800" dirty="0">
              <a:solidFill>
                <a:schemeClr val="dk1"/>
              </a:solidFill>
              <a:latin typeface="微软雅黑" panose="020B0503020204020204" pitchFamily="34" charset="-122"/>
              <a:ea typeface="微软雅黑" panose="020B0503020204020204" pitchFamily="34" charset="-122"/>
            </a:endParaRPr>
          </a:p>
        </p:txBody>
      </p:sp>
      <p:sp>
        <p:nvSpPr>
          <p:cNvPr id="6151" name="Rectangle 9"/>
          <p:cNvSpPr/>
          <p:nvPr>
            <p:custDataLst>
              <p:tags r:id="rId7"/>
            </p:custDataLst>
          </p:nvPr>
        </p:nvSpPr>
        <p:spPr>
          <a:xfrm>
            <a:off x="1779588" y="5291138"/>
            <a:ext cx="1728787" cy="749300"/>
          </a:xfrm>
          <a:prstGeom prst="rect">
            <a:avLst/>
          </a:prstGeom>
          <a:noFill/>
          <a:ln w="38100" cap="flat" cmpd="sng">
            <a:solidFill>
              <a:schemeClr val="dk1"/>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Source</a:t>
            </a: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SPAN port</a:t>
            </a:r>
            <a:endParaRPr lang="en-US" altLang="zh-CN" sz="1800" dirty="0">
              <a:solidFill>
                <a:schemeClr val="dk1"/>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custDataLst>
              <p:tags r:id="rId8"/>
            </p:custDataLst>
          </p:nvPr>
        </p:nvSpPr>
        <p:spPr bwMode="auto">
          <a:xfrm>
            <a:off x="2989263" y="2795588"/>
            <a:ext cx="1036638" cy="346075"/>
          </a:xfrm>
          <a:prstGeom prst="rect">
            <a:avLst/>
          </a:prstGeom>
          <a:gradFill rotWithShape="1">
            <a:gsLst>
              <a:gs pos="0">
                <a:srgbClr val="577CCE"/>
              </a:gs>
              <a:gs pos="50000">
                <a:srgbClr val="FFFFFF"/>
              </a:gs>
              <a:gs pos="100000">
                <a:srgbClr val="577CCE"/>
              </a:gs>
            </a:gsLst>
            <a:lin ang="5400000" scaled="0"/>
          </a:gradFill>
          <a:ln w="28575">
            <a:solidFill>
              <a:schemeClr val="dk1"/>
            </a:solidFill>
            <a:miter lim="800000"/>
          </a:ln>
          <a:effectLst/>
        </p:spPr>
        <p:txBody>
          <a:bodyPr wrap="none" lIns="73025" tIns="36512" rIns="73025" bIns="36512"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10" name="Rectangle 6"/>
          <p:cNvSpPr>
            <a:spLocks noChangeArrowheads="1"/>
          </p:cNvSpPr>
          <p:nvPr>
            <p:custDataLst>
              <p:tags r:id="rId9"/>
            </p:custDataLst>
          </p:nvPr>
        </p:nvSpPr>
        <p:spPr bwMode="auto">
          <a:xfrm>
            <a:off x="2989263" y="4086225"/>
            <a:ext cx="1036638" cy="346075"/>
          </a:xfrm>
          <a:prstGeom prst="rect">
            <a:avLst/>
          </a:prstGeom>
          <a:gradFill rotWithShape="1">
            <a:gsLst>
              <a:gs pos="0">
                <a:srgbClr val="577CCE"/>
              </a:gs>
              <a:gs pos="50000">
                <a:srgbClr val="FFFFFF"/>
              </a:gs>
              <a:gs pos="100000">
                <a:srgbClr val="577CCE"/>
              </a:gs>
            </a:gsLst>
            <a:lin ang="5400000" scaled="0"/>
          </a:gradFill>
          <a:ln w="28575">
            <a:solidFill>
              <a:schemeClr val="dk1"/>
            </a:solidFill>
            <a:miter lim="800000"/>
          </a:ln>
          <a:effectLst/>
        </p:spPr>
        <p:txBody>
          <a:bodyPr wrap="none" lIns="73025" tIns="36512" rIns="73025" bIns="36512"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11" name="Rectangle 6"/>
          <p:cNvSpPr>
            <a:spLocks noChangeArrowheads="1"/>
          </p:cNvSpPr>
          <p:nvPr>
            <p:custDataLst>
              <p:tags r:id="rId10"/>
            </p:custDataLst>
          </p:nvPr>
        </p:nvSpPr>
        <p:spPr bwMode="auto">
          <a:xfrm>
            <a:off x="2989263" y="5510213"/>
            <a:ext cx="1036638" cy="346075"/>
          </a:xfrm>
          <a:prstGeom prst="rect">
            <a:avLst/>
          </a:prstGeom>
          <a:gradFill rotWithShape="1">
            <a:gsLst>
              <a:gs pos="0">
                <a:srgbClr val="577CCE"/>
              </a:gs>
              <a:gs pos="50000">
                <a:srgbClr val="FFFFFF"/>
              </a:gs>
              <a:gs pos="100000">
                <a:srgbClr val="577CCE"/>
              </a:gs>
            </a:gsLst>
            <a:lin ang="5400000" scaled="0"/>
          </a:gradFill>
          <a:ln w="28575">
            <a:solidFill>
              <a:schemeClr val="dk1"/>
            </a:solidFill>
            <a:miter lim="800000"/>
          </a:ln>
          <a:effectLst/>
        </p:spPr>
        <p:txBody>
          <a:bodyPr wrap="none" lIns="73025" tIns="36512" rIns="73025" bIns="36512"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箭头连接符 12"/>
          <p:cNvCxnSpPr/>
          <p:nvPr>
            <p:custDataLst>
              <p:tags r:id="rId11"/>
            </p:custDataLst>
          </p:nvPr>
        </p:nvCxnSpPr>
        <p:spPr>
          <a:xfrm flipV="1">
            <a:off x="2587625" y="5619750"/>
            <a:ext cx="920750" cy="0"/>
          </a:xfrm>
          <a:prstGeom prst="straightConnector1">
            <a:avLst/>
          </a:prstGeom>
          <a:ln>
            <a:solidFill>
              <a:schemeClr val="accent2"/>
            </a:solidFill>
            <a:tailEnd type="arrow"/>
          </a:ln>
        </p:spPr>
        <p:style>
          <a:lnRef idx="2">
            <a:schemeClr val="accent2"/>
          </a:lnRef>
          <a:fillRef idx="0">
            <a:schemeClr val="accent2"/>
          </a:fillRef>
          <a:effectRef idx="1">
            <a:schemeClr val="accent2"/>
          </a:effectRef>
          <a:fontRef idx="minor">
            <a:schemeClr val="tx1"/>
          </a:fontRef>
        </p:style>
      </p:cxnSp>
      <p:cxnSp>
        <p:nvCxnSpPr>
          <p:cNvPr id="22" name="直接箭头连接符 21"/>
          <p:cNvCxnSpPr/>
          <p:nvPr>
            <p:custDataLst>
              <p:tags r:id="rId12"/>
            </p:custDataLst>
          </p:nvPr>
        </p:nvCxnSpPr>
        <p:spPr>
          <a:xfrm rot="10800000">
            <a:off x="2587625" y="5768975"/>
            <a:ext cx="925513" cy="1588"/>
          </a:xfrm>
          <a:prstGeom prst="straightConnector1">
            <a:avLst/>
          </a:prstGeom>
          <a:ln>
            <a:solidFill>
              <a:schemeClr val="accent2"/>
            </a:solidFill>
            <a:tailEnd type="arrow"/>
          </a:ln>
        </p:spPr>
        <p:style>
          <a:lnRef idx="2">
            <a:schemeClr val="accent2"/>
          </a:lnRef>
          <a:fillRef idx="0">
            <a:schemeClr val="accent2"/>
          </a:fillRef>
          <a:effectRef idx="1">
            <a:schemeClr val="accent2"/>
          </a:effectRef>
          <a:fontRef idx="minor">
            <a:schemeClr val="tx1"/>
          </a:fontRef>
        </p:style>
      </p:cxnSp>
      <p:cxnSp>
        <p:nvCxnSpPr>
          <p:cNvPr id="26" name="直接箭头连接符 25"/>
          <p:cNvCxnSpPr/>
          <p:nvPr>
            <p:custDataLst>
              <p:tags r:id="rId13"/>
            </p:custDataLst>
          </p:nvPr>
        </p:nvCxnSpPr>
        <p:spPr>
          <a:xfrm>
            <a:off x="2587625" y="4268788"/>
            <a:ext cx="925513" cy="1588"/>
          </a:xfrm>
          <a:prstGeom prst="straightConnector1">
            <a:avLst/>
          </a:prstGeom>
          <a:ln>
            <a:solidFill>
              <a:schemeClr val="accent2"/>
            </a:solidFill>
            <a:tailEnd type="arrow"/>
          </a:ln>
        </p:spPr>
        <p:style>
          <a:lnRef idx="2">
            <a:schemeClr val="accent2"/>
          </a:lnRef>
          <a:fillRef idx="0">
            <a:schemeClr val="accent2"/>
          </a:fillRef>
          <a:effectRef idx="1">
            <a:schemeClr val="accent2"/>
          </a:effectRef>
          <a:fontRef idx="minor">
            <a:schemeClr val="tx1"/>
          </a:fontRef>
        </p:style>
      </p:cxnSp>
      <p:cxnSp>
        <p:nvCxnSpPr>
          <p:cNvPr id="28" name="肘形连接符 27"/>
          <p:cNvCxnSpPr>
            <a:endCxn id="9" idx="3"/>
          </p:cNvCxnSpPr>
          <p:nvPr/>
        </p:nvCxnSpPr>
        <p:spPr>
          <a:xfrm rot="5400000" flipH="1" flipV="1">
            <a:off x="1904955" y="3651237"/>
            <a:ext cx="2802769" cy="1437548"/>
          </a:xfrm>
          <a:prstGeom prst="bentConnector4">
            <a:avLst>
              <a:gd name="adj1" fmla="val 46913"/>
              <a:gd name="adj2" fmla="val -51"/>
            </a:avLst>
          </a:prstGeom>
          <a:ln>
            <a:solidFill>
              <a:srgbClr val="FFC000"/>
            </a:solidFill>
            <a:tailEnd type="arrow"/>
          </a:ln>
          <a:effectLst>
            <a:glow rad="101600">
              <a:srgbClr val="FFC000">
                <a:alpha val="40000"/>
              </a:srgbClr>
            </a:glow>
            <a:outerShdw blurRad="40000" dist="20000" dir="5400000" rotWithShape="0">
              <a:srgbClr val="000000">
                <a:alpha val="38000"/>
              </a:srgbClr>
            </a:outerShdw>
          </a:effectLst>
        </p:spPr>
        <p:style>
          <a:lnRef idx="2">
            <a:schemeClr val="accent2"/>
          </a:lnRef>
          <a:fillRef idx="0">
            <a:schemeClr val="accent2"/>
          </a:fillRef>
          <a:effectRef idx="1">
            <a:schemeClr val="accent2"/>
          </a:effectRef>
          <a:fontRef idx="minor">
            <a:schemeClr val="tx1"/>
          </a:fontRef>
        </p:style>
      </p:cxnSp>
      <p:sp>
        <p:nvSpPr>
          <p:cNvPr id="6159" name="TextBox 39"/>
          <p:cNvSpPr txBox="1"/>
          <p:nvPr>
            <p:custDataLst>
              <p:tags r:id="rId14"/>
            </p:custDataLst>
          </p:nvPr>
        </p:nvSpPr>
        <p:spPr>
          <a:xfrm>
            <a:off x="4316413" y="5486400"/>
            <a:ext cx="230028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TX/RX</a:t>
            </a:r>
            <a:r>
              <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同时镜像</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60" name="TextBox 40"/>
          <p:cNvSpPr txBox="1"/>
          <p:nvPr>
            <p:custDataLst>
              <p:tags r:id="rId15"/>
            </p:custDataLst>
          </p:nvPr>
        </p:nvSpPr>
        <p:spPr>
          <a:xfrm>
            <a:off x="4316413" y="4062413"/>
            <a:ext cx="230028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TX</a:t>
            </a:r>
            <a:r>
              <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镜像</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61" name="TextBox 41"/>
          <p:cNvSpPr txBox="1"/>
          <p:nvPr>
            <p:custDataLst>
              <p:tags r:id="rId16"/>
            </p:custDataLst>
          </p:nvPr>
        </p:nvSpPr>
        <p:spPr>
          <a:xfrm>
            <a:off x="4316413" y="2593975"/>
            <a:ext cx="3468687"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镜像目标口，被镜像的包不经过</a:t>
            </a: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VLAN</a:t>
            </a:r>
            <a:r>
              <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STP</a:t>
            </a:r>
            <a:r>
              <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，地址表等过滤决策</a:t>
            </a:r>
            <a:endParaRPr lang="zh-CN" altLang="en-US" sz="1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7170"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eaLnBrk="1" hangingPunct="1">
              <a:buClrTx/>
              <a:buSzTx/>
              <a:buFontTx/>
            </a:pPr>
            <a:r>
              <a:rPr lang="zh-CN" altLang="en-US" kern="1200" dirty="0">
                <a:solidFill>
                  <a:schemeClr val="accent1"/>
                </a:solidFill>
                <a:latin typeface="微软雅黑" panose="020B0503020204020204" pitchFamily="34" charset="-122"/>
                <a:ea typeface="微软雅黑" panose="020B0503020204020204" pitchFamily="34" charset="-122"/>
                <a:sym typeface="+mn-ea"/>
              </a:rPr>
              <a:t>内容纲要</a:t>
            </a:r>
            <a:endParaRPr lang="zh-CN" altLang="en-US"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7171" name="内容占位符 2"/>
          <p:cNvSpPr>
            <a:spLocks noGrp="1"/>
          </p:cNvSpPr>
          <p:nvPr>
            <p:ph idx="4294967295"/>
            <p:custDataLst>
              <p:tags r:id="rId3"/>
            </p:custDataLst>
          </p:nvPr>
        </p:nvSpPr>
        <p:spPr>
          <a:xfrm>
            <a:off x="684213" y="1989138"/>
            <a:ext cx="7788275" cy="4176712"/>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eaLnBrk="1" hangingPunct="1">
              <a:buClrTx/>
              <a:buSzTx/>
              <a:buFontTx/>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镜像</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eaLnBrk="1" hangingPunct="1">
              <a:buClrTx/>
              <a:buSzTx/>
              <a:buFontTx/>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接口 </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counter</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8194"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a:buClrTx/>
              <a:buSzTx/>
              <a:buFontTx/>
            </a:pPr>
            <a:r>
              <a:rPr lang="en-US" altLang="zh-CN" kern="1200" dirty="0">
                <a:solidFill>
                  <a:schemeClr val="accent1"/>
                </a:solidFill>
                <a:latin typeface="微软雅黑" panose="020B0503020204020204" pitchFamily="34" charset="-122"/>
                <a:ea typeface="微软雅黑" panose="020B0503020204020204" pitchFamily="34" charset="-122"/>
                <a:sym typeface="+mn-ea"/>
              </a:rPr>
              <a:t>AP</a:t>
            </a:r>
            <a:endParaRPr lang="en-US" altLang="zh-CN"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8195" name="内容占位符 2"/>
          <p:cNvSpPr>
            <a:spLocks noGrp="1"/>
          </p:cNvSpPr>
          <p:nvPr>
            <p:ph idx="4294967295"/>
            <p:custDataLst>
              <p:tags r:id="rId3"/>
            </p:custDataLst>
          </p:nvPr>
        </p:nvSpPr>
        <p:spPr>
          <a:xfrm>
            <a:off x="684213" y="1052513"/>
            <a:ext cx="7788275" cy="1646237"/>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l" defTabSz="914400">
              <a:buClrTx/>
              <a:buSzTx/>
              <a:buFontTx/>
            </a:pP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Aggregate Port(AP):</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设备</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可以把多个物理链接捆绑在一起形成一个逻辑链接，这个逻辑链接我们称之为</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Aggregate Port</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（以下简称</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IEEE802.3ad</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定义</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相关规范。</a:t>
            </a:r>
            <a:endPar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a:buClrTx/>
              <a:buSzTx/>
              <a:buFontTx/>
            </a:pPr>
            <a:endParaRPr lang="en-US" altLang="zh-CN"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196" name="Rectangle 5"/>
          <p:cNvSpPr/>
          <p:nvPr>
            <p:custDataLst>
              <p:tags r:id="rId4"/>
            </p:custDataLst>
          </p:nvPr>
        </p:nvSpPr>
        <p:spPr>
          <a:xfrm>
            <a:off x="1598613" y="2951163"/>
            <a:ext cx="1211262" cy="2774950"/>
          </a:xfrm>
          <a:prstGeom prst="rect">
            <a:avLst/>
          </a:prstGeom>
          <a:solidFill>
            <a:srgbClr val="AED7D6"/>
          </a:solidFill>
          <a:ln w="28575" cap="flat" cmpd="sng">
            <a:solidFill>
              <a:schemeClr val="dk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SWITCH A</a:t>
            </a: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p:txBody>
      </p:sp>
      <p:sp>
        <p:nvSpPr>
          <p:cNvPr id="8197" name="Rectangle 5"/>
          <p:cNvSpPr/>
          <p:nvPr>
            <p:custDataLst>
              <p:tags r:id="rId5"/>
            </p:custDataLst>
          </p:nvPr>
        </p:nvSpPr>
        <p:spPr>
          <a:xfrm>
            <a:off x="4883150" y="2951163"/>
            <a:ext cx="1211263" cy="2774950"/>
          </a:xfrm>
          <a:prstGeom prst="rect">
            <a:avLst/>
          </a:prstGeom>
          <a:solidFill>
            <a:srgbClr val="FFCC00"/>
          </a:solidFill>
          <a:ln w="28575" cap="flat" cmpd="sng">
            <a:solidFill>
              <a:schemeClr val="dk2">
                <a:lumMod val="90000"/>
              </a:schemeClr>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SWITCH B</a:t>
            </a: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p:txBody>
      </p:sp>
      <p:sp>
        <p:nvSpPr>
          <p:cNvPr id="7" name="Rectangle 7"/>
          <p:cNvSpPr>
            <a:spLocks noChangeArrowheads="1"/>
          </p:cNvSpPr>
          <p:nvPr>
            <p:custDataLst>
              <p:tags r:id="rId6"/>
            </p:custDataLst>
          </p:nvPr>
        </p:nvSpPr>
        <p:spPr bwMode="auto">
          <a:xfrm>
            <a:off x="2809875" y="3336925"/>
            <a:ext cx="2073275" cy="385763"/>
          </a:xfrm>
          <a:prstGeom prst="rect">
            <a:avLst/>
          </a:prstGeom>
          <a:gradFill rotWithShape="1">
            <a:gsLst>
              <a:gs pos="0">
                <a:srgbClr val="C0C0C0"/>
              </a:gs>
              <a:gs pos="50000">
                <a:schemeClr val="bg1"/>
              </a:gs>
              <a:gs pos="100000">
                <a:srgbClr val="C0C0C0"/>
              </a:gs>
            </a:gsLst>
            <a:lin ang="5400000" scaled="1"/>
          </a:gradFill>
          <a:ln w="28575">
            <a:solidFill>
              <a:schemeClr val="dk1"/>
            </a:solidFill>
            <a:miter lim="800000"/>
          </a:ln>
          <a:effectLst/>
        </p:spPr>
        <p:txBody>
          <a:bodyPr wrap="none" lIns="73025" tIns="36512" rIns="73025" bIns="3651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rPr>
              <a:t>10/100/1000 Port</a:t>
            </a:r>
            <a:endPar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 name="Rectangle 7"/>
          <p:cNvSpPr>
            <a:spLocks noChangeArrowheads="1"/>
          </p:cNvSpPr>
          <p:nvPr>
            <p:custDataLst>
              <p:tags r:id="rId7"/>
            </p:custDataLst>
          </p:nvPr>
        </p:nvSpPr>
        <p:spPr bwMode="auto">
          <a:xfrm>
            <a:off x="2809875" y="4010025"/>
            <a:ext cx="2073275" cy="385763"/>
          </a:xfrm>
          <a:prstGeom prst="rect">
            <a:avLst/>
          </a:prstGeom>
          <a:gradFill rotWithShape="1">
            <a:gsLst>
              <a:gs pos="0">
                <a:srgbClr val="C0C0C0"/>
              </a:gs>
              <a:gs pos="50000">
                <a:schemeClr val="bg1"/>
              </a:gs>
              <a:gs pos="100000">
                <a:srgbClr val="C0C0C0"/>
              </a:gs>
            </a:gsLst>
            <a:lin ang="5400000" scaled="1"/>
          </a:gradFill>
          <a:ln w="28575">
            <a:solidFill>
              <a:schemeClr val="dk1"/>
            </a:solidFill>
            <a:miter lim="800000"/>
          </a:ln>
          <a:effectLst/>
        </p:spPr>
        <p:txBody>
          <a:bodyPr wrap="none" lIns="73025" tIns="36512" rIns="73025" bIns="3651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rPr>
              <a:t>10/100/1000 Port</a:t>
            </a:r>
            <a:endPar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 name="Rectangle 7"/>
          <p:cNvSpPr>
            <a:spLocks noChangeArrowheads="1"/>
          </p:cNvSpPr>
          <p:nvPr>
            <p:custDataLst>
              <p:tags r:id="rId8"/>
            </p:custDataLst>
          </p:nvPr>
        </p:nvSpPr>
        <p:spPr bwMode="auto">
          <a:xfrm>
            <a:off x="2809875" y="4703763"/>
            <a:ext cx="2073275" cy="385763"/>
          </a:xfrm>
          <a:prstGeom prst="rect">
            <a:avLst/>
          </a:prstGeom>
          <a:gradFill rotWithShape="1">
            <a:gsLst>
              <a:gs pos="0">
                <a:srgbClr val="C0C0C0"/>
              </a:gs>
              <a:gs pos="50000">
                <a:schemeClr val="bg1"/>
              </a:gs>
              <a:gs pos="100000">
                <a:srgbClr val="C0C0C0"/>
              </a:gs>
            </a:gsLst>
            <a:lin ang="5400000" scaled="1"/>
          </a:gradFill>
          <a:ln w="28575">
            <a:solidFill>
              <a:schemeClr val="dk1"/>
            </a:solidFill>
            <a:miter lim="800000"/>
          </a:ln>
          <a:effectLst/>
        </p:spPr>
        <p:txBody>
          <a:bodyPr wrap="none" lIns="73025" tIns="36512" rIns="73025" bIns="3651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rPr>
              <a:t>10/100/1000 Port</a:t>
            </a:r>
            <a:endPar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201" name="Rectangle 8"/>
          <p:cNvSpPr/>
          <p:nvPr>
            <p:custDataLst>
              <p:tags r:id="rId9"/>
            </p:custDataLst>
          </p:nvPr>
        </p:nvSpPr>
        <p:spPr>
          <a:xfrm>
            <a:off x="4710113" y="3203575"/>
            <a:ext cx="346075" cy="2047875"/>
          </a:xfrm>
          <a:prstGeom prst="rect">
            <a:avLst/>
          </a:prstGeom>
          <a:noFill/>
          <a:ln w="38100" cap="flat" cmpd="sng">
            <a:solidFill>
              <a:schemeClr val="accent2"/>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solidFill>
                <a:schemeClr val="dk1"/>
              </a:solidFill>
              <a:latin typeface="微软雅黑" panose="020B0503020204020204" pitchFamily="34" charset="-122"/>
              <a:ea typeface="微软雅黑" panose="020B0503020204020204" pitchFamily="34" charset="-122"/>
            </a:endParaRPr>
          </a:p>
        </p:txBody>
      </p:sp>
      <p:sp>
        <p:nvSpPr>
          <p:cNvPr id="8202" name="Rectangle 8"/>
          <p:cNvSpPr/>
          <p:nvPr>
            <p:custDataLst>
              <p:tags r:id="rId10"/>
            </p:custDataLst>
          </p:nvPr>
        </p:nvSpPr>
        <p:spPr>
          <a:xfrm>
            <a:off x="2636838" y="3203575"/>
            <a:ext cx="346075" cy="2047875"/>
          </a:xfrm>
          <a:prstGeom prst="rect">
            <a:avLst/>
          </a:prstGeom>
          <a:noFill/>
          <a:ln w="38100" cap="flat" cmpd="sng">
            <a:solidFill>
              <a:schemeClr val="accent2"/>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solidFill>
                <a:schemeClr val="dk1"/>
              </a:solidFill>
              <a:latin typeface="微软雅黑" panose="020B0503020204020204" pitchFamily="34" charset="-122"/>
              <a:ea typeface="微软雅黑" panose="020B0503020204020204" pitchFamily="34" charset="-122"/>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9218"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a:buClrTx/>
              <a:buSzTx/>
              <a:buFontTx/>
            </a:pPr>
            <a:r>
              <a:rPr lang="en-US" altLang="zh-CN" kern="1200" dirty="0">
                <a:solidFill>
                  <a:schemeClr val="accent1"/>
                </a:solidFill>
                <a:latin typeface="微软雅黑" panose="020B0503020204020204" pitchFamily="34" charset="-122"/>
                <a:ea typeface="微软雅黑" panose="020B0503020204020204" pitchFamily="34" charset="-122"/>
                <a:sym typeface="+mn-ea"/>
              </a:rPr>
              <a:t>AP</a:t>
            </a:r>
            <a:endParaRPr lang="en-US" altLang="zh-CN"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9219" name="内容占位符 2"/>
          <p:cNvSpPr>
            <a:spLocks noGrp="1"/>
          </p:cNvSpPr>
          <p:nvPr>
            <p:ph idx="4294967295"/>
            <p:custDataLst>
              <p:tags r:id="rId3"/>
            </p:custDataLst>
          </p:nvPr>
        </p:nvSpPr>
        <p:spPr>
          <a:xfrm>
            <a:off x="684213" y="1052513"/>
            <a:ext cx="7788275" cy="2960687"/>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lvl="0" algn="l" defTabSz="914400">
              <a:buClrTx/>
              <a:buSzTx/>
              <a:buFontTx/>
              <a:buNone/>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流量均衡：由于</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在物理上是由多个物理端口聚合而成，所有对于一个具体报文，只能从多个物理选择一个输出，这种选择算法称之为流量均衡算法。常见的有如下选择方式：</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基于源</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MAC</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、目的</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MAC</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基于源</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IP</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，目的</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IP</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基于源</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L4</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端口，目的</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L4</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端口</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220" name="Rectangle 5"/>
          <p:cNvSpPr/>
          <p:nvPr>
            <p:custDataLst>
              <p:tags r:id="rId4"/>
            </p:custDataLst>
          </p:nvPr>
        </p:nvSpPr>
        <p:spPr>
          <a:xfrm>
            <a:off x="2636838" y="3863975"/>
            <a:ext cx="1211262" cy="2774950"/>
          </a:xfrm>
          <a:prstGeom prst="rect">
            <a:avLst/>
          </a:prstGeom>
          <a:solidFill>
            <a:srgbClr val="AED7D6"/>
          </a:solidFill>
          <a:ln w="28575" cap="flat" cmpd="sng">
            <a:solidFill>
              <a:schemeClr val="dk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SWITCH A</a:t>
            </a: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p:txBody>
      </p:sp>
      <p:sp>
        <p:nvSpPr>
          <p:cNvPr id="9221" name="Rectangle 5"/>
          <p:cNvSpPr/>
          <p:nvPr>
            <p:custDataLst>
              <p:tags r:id="rId5"/>
            </p:custDataLst>
          </p:nvPr>
        </p:nvSpPr>
        <p:spPr>
          <a:xfrm>
            <a:off x="5921375" y="3863975"/>
            <a:ext cx="1211263" cy="2774950"/>
          </a:xfrm>
          <a:prstGeom prst="rect">
            <a:avLst/>
          </a:prstGeom>
          <a:solidFill>
            <a:srgbClr val="FFCC00"/>
          </a:solidFill>
          <a:ln w="28575" cap="flat" cmpd="sng">
            <a:solidFill>
              <a:schemeClr val="dk2">
                <a:lumMod val="90000"/>
              </a:schemeClr>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800" dirty="0">
                <a:solidFill>
                  <a:schemeClr val="dk1"/>
                </a:solidFill>
                <a:latin typeface="微软雅黑" panose="020B0503020204020204" pitchFamily="34" charset="-122"/>
                <a:ea typeface="微软雅黑" panose="020B0503020204020204" pitchFamily="34" charset="-122"/>
              </a:rPr>
              <a:t>SWITCH B</a:t>
            </a: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en-US" altLang="zh-CN" sz="1800" dirty="0">
              <a:solidFill>
                <a:schemeClr val="dk1"/>
              </a:solidFill>
              <a:latin typeface="微软雅黑" panose="020B0503020204020204" pitchFamily="34" charset="-122"/>
              <a:ea typeface="微软雅黑" panose="020B0503020204020204" pitchFamily="34" charset="-122"/>
            </a:endParaRPr>
          </a:p>
        </p:txBody>
      </p:sp>
      <p:sp>
        <p:nvSpPr>
          <p:cNvPr id="6" name="Rectangle 7"/>
          <p:cNvSpPr>
            <a:spLocks noChangeArrowheads="1"/>
          </p:cNvSpPr>
          <p:nvPr>
            <p:custDataLst>
              <p:tags r:id="rId6"/>
            </p:custDataLst>
          </p:nvPr>
        </p:nvSpPr>
        <p:spPr bwMode="auto">
          <a:xfrm>
            <a:off x="3848100" y="4249738"/>
            <a:ext cx="2073275" cy="385763"/>
          </a:xfrm>
          <a:prstGeom prst="rect">
            <a:avLst/>
          </a:prstGeom>
          <a:gradFill rotWithShape="1">
            <a:gsLst>
              <a:gs pos="0">
                <a:srgbClr val="C0C0C0"/>
              </a:gs>
              <a:gs pos="50000">
                <a:schemeClr val="bg1"/>
              </a:gs>
              <a:gs pos="100000">
                <a:srgbClr val="C0C0C0"/>
              </a:gs>
            </a:gsLst>
            <a:lin ang="5400000" scaled="1"/>
          </a:gradFill>
          <a:ln w="28575">
            <a:solidFill>
              <a:schemeClr val="dk1"/>
            </a:solidFill>
            <a:miter lim="800000"/>
          </a:ln>
          <a:effectLst/>
        </p:spPr>
        <p:txBody>
          <a:bodyPr wrap="none" lIns="73025" tIns="36512" rIns="73025" bIns="3651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10/100/1000 Port</a:t>
            </a:r>
            <a:endParaRPr kumimoji="0" lang="en-US"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7" name="Rectangle 7"/>
          <p:cNvSpPr>
            <a:spLocks noChangeArrowheads="1"/>
          </p:cNvSpPr>
          <p:nvPr>
            <p:custDataLst>
              <p:tags r:id="rId7"/>
            </p:custDataLst>
          </p:nvPr>
        </p:nvSpPr>
        <p:spPr bwMode="auto">
          <a:xfrm>
            <a:off x="3848100" y="4922838"/>
            <a:ext cx="2073275" cy="385763"/>
          </a:xfrm>
          <a:prstGeom prst="rect">
            <a:avLst/>
          </a:prstGeom>
          <a:gradFill rotWithShape="1">
            <a:gsLst>
              <a:gs pos="0">
                <a:srgbClr val="C0C0C0"/>
              </a:gs>
              <a:gs pos="50000">
                <a:schemeClr val="bg1"/>
              </a:gs>
              <a:gs pos="100000">
                <a:srgbClr val="C0C0C0"/>
              </a:gs>
            </a:gsLst>
            <a:lin ang="5400000" scaled="1"/>
          </a:gradFill>
          <a:ln w="28575">
            <a:solidFill>
              <a:schemeClr val="dk1"/>
            </a:solidFill>
            <a:miter lim="800000"/>
          </a:ln>
          <a:effectLst/>
        </p:spPr>
        <p:txBody>
          <a:bodyPr wrap="none" lIns="73025" tIns="36512" rIns="73025" bIns="3651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rPr>
              <a:t>10/100/1000 Port</a:t>
            </a:r>
            <a:endPar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 name="Rectangle 7"/>
          <p:cNvSpPr>
            <a:spLocks noChangeArrowheads="1"/>
          </p:cNvSpPr>
          <p:nvPr>
            <p:custDataLst>
              <p:tags r:id="rId8"/>
            </p:custDataLst>
          </p:nvPr>
        </p:nvSpPr>
        <p:spPr bwMode="auto">
          <a:xfrm>
            <a:off x="3848100" y="5616575"/>
            <a:ext cx="2073275" cy="385763"/>
          </a:xfrm>
          <a:prstGeom prst="rect">
            <a:avLst/>
          </a:prstGeom>
          <a:gradFill rotWithShape="1">
            <a:gsLst>
              <a:gs pos="0">
                <a:srgbClr val="C0C0C0"/>
              </a:gs>
              <a:gs pos="50000">
                <a:schemeClr val="bg1"/>
              </a:gs>
              <a:gs pos="100000">
                <a:srgbClr val="C0C0C0"/>
              </a:gs>
            </a:gsLst>
            <a:lin ang="5400000" scaled="1"/>
          </a:gradFill>
          <a:ln w="28575">
            <a:solidFill>
              <a:schemeClr val="dk1"/>
            </a:solidFill>
            <a:miter lim="800000"/>
          </a:ln>
          <a:effectLst/>
        </p:spPr>
        <p:txBody>
          <a:bodyPr wrap="none" lIns="73025" tIns="36512" rIns="73025" bIns="3651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rPr>
              <a:t>10/100/1000 Port</a:t>
            </a:r>
            <a:endParaRPr kumimoji="0" lang="en-US" sz="1800" b="0"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225" name="Rectangle 8"/>
          <p:cNvSpPr/>
          <p:nvPr>
            <p:custDataLst>
              <p:tags r:id="rId9"/>
            </p:custDataLst>
          </p:nvPr>
        </p:nvSpPr>
        <p:spPr>
          <a:xfrm>
            <a:off x="5748338" y="4116388"/>
            <a:ext cx="346075" cy="2047875"/>
          </a:xfrm>
          <a:prstGeom prst="rect">
            <a:avLst/>
          </a:prstGeom>
          <a:noFill/>
          <a:ln w="38100" cap="flat" cmpd="sng">
            <a:solidFill>
              <a:schemeClr val="accent2"/>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solidFill>
                <a:schemeClr val="dk1"/>
              </a:solidFill>
              <a:latin typeface="微软雅黑" panose="020B0503020204020204" pitchFamily="34" charset="-122"/>
              <a:ea typeface="微软雅黑" panose="020B0503020204020204" pitchFamily="34" charset="-122"/>
            </a:endParaRPr>
          </a:p>
        </p:txBody>
      </p:sp>
      <p:sp>
        <p:nvSpPr>
          <p:cNvPr id="9226" name="Rectangle 8"/>
          <p:cNvSpPr/>
          <p:nvPr>
            <p:custDataLst>
              <p:tags r:id="rId10"/>
            </p:custDataLst>
          </p:nvPr>
        </p:nvSpPr>
        <p:spPr>
          <a:xfrm>
            <a:off x="3675063" y="4116388"/>
            <a:ext cx="346075" cy="2047875"/>
          </a:xfrm>
          <a:prstGeom prst="rect">
            <a:avLst/>
          </a:prstGeom>
          <a:noFill/>
          <a:ln w="38100" cap="flat" cmpd="sng">
            <a:solidFill>
              <a:schemeClr val="accent2"/>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solidFill>
                <a:schemeClr val="dk1"/>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custDataLst>
              <p:tags r:id="rId11"/>
            </p:custDataLst>
          </p:nvPr>
        </p:nvSpPr>
        <p:spPr bwMode="auto">
          <a:xfrm>
            <a:off x="563563" y="4922838"/>
            <a:ext cx="2073275" cy="385763"/>
          </a:xfrm>
          <a:prstGeom prst="rect">
            <a:avLst/>
          </a:prstGeom>
          <a:gradFill rotWithShape="1">
            <a:gsLst>
              <a:gs pos="0">
                <a:srgbClr val="C0C0C0"/>
              </a:gs>
              <a:gs pos="50000">
                <a:schemeClr val="bg1"/>
              </a:gs>
              <a:gs pos="100000">
                <a:srgbClr val="C0C0C0"/>
              </a:gs>
            </a:gsLst>
            <a:lin ang="5400000" scaled="1"/>
          </a:gradFill>
          <a:ln w="28575">
            <a:solidFill>
              <a:schemeClr val="dk1"/>
            </a:solidFill>
            <a:miter lim="800000"/>
          </a:ln>
          <a:effectLst/>
        </p:spPr>
        <p:txBody>
          <a:bodyPr wrap="none" lIns="73025" tIns="36512" rIns="73025" bIns="3651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10/100/1000 Port</a:t>
            </a:r>
            <a:endParaRPr kumimoji="0" lang="en-US"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箭头连接符 12"/>
          <p:cNvCxnSpPr>
            <a:stCxn id="11" idx="1"/>
            <a:endCxn id="11" idx="3"/>
          </p:cNvCxnSpPr>
          <p:nvPr/>
        </p:nvCxnSpPr>
        <p:spPr>
          <a:xfrm rot="10800000" flipH="1">
            <a:off x="563563" y="5116513"/>
            <a:ext cx="2073275" cy="1588"/>
          </a:xfrm>
          <a:prstGeom prst="straightConnector1">
            <a:avLst/>
          </a:prstGeom>
          <a:ln>
            <a:solidFill>
              <a:srgbClr val="FFC000"/>
            </a:solidFill>
            <a:tailEnd type="arrow"/>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a:stCxn id="6" idx="1"/>
            <a:endCxn id="6" idx="3"/>
          </p:cNvCxnSpPr>
          <p:nvPr/>
        </p:nvCxnSpPr>
        <p:spPr>
          <a:xfrm rot="10800000" flipH="1">
            <a:off x="3848100" y="4443413"/>
            <a:ext cx="2073275" cy="1588"/>
          </a:xfrm>
          <a:prstGeom prst="straightConnector1">
            <a:avLst/>
          </a:prstGeom>
          <a:ln>
            <a:solidFill>
              <a:srgbClr val="FFC000"/>
            </a:solidFill>
            <a:tailEnd type="arrow"/>
          </a:ln>
        </p:spPr>
        <p:style>
          <a:lnRef idx="2">
            <a:schemeClr val="accent2"/>
          </a:lnRef>
          <a:fillRef idx="0">
            <a:schemeClr val="accent2"/>
          </a:fillRef>
          <a:effectRef idx="1">
            <a:schemeClr val="accent2"/>
          </a:effectRef>
          <a:fontRef idx="minor">
            <a:schemeClr val="tx1"/>
          </a:fontRef>
        </p:style>
      </p:cxn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0242"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a:buClrTx/>
              <a:buSzTx/>
              <a:buFontTx/>
            </a:pPr>
            <a:r>
              <a:rPr lang="en-US" altLang="zh-CN" kern="1200" dirty="0">
                <a:solidFill>
                  <a:schemeClr val="accent1"/>
                </a:solidFill>
                <a:latin typeface="微软雅黑" panose="020B0503020204020204" pitchFamily="34" charset="-122"/>
                <a:ea typeface="微软雅黑" panose="020B0503020204020204" pitchFamily="34" charset="-122"/>
                <a:sym typeface="+mn-ea"/>
              </a:rPr>
              <a:t>AP</a:t>
            </a:r>
            <a:endParaRPr lang="en-US" altLang="zh-CN"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8195" name="内容占位符 2"/>
          <p:cNvSpPr>
            <a:spLocks noGrp="1"/>
          </p:cNvSpPr>
          <p:nvPr>
            <p:ph idx="4294967295"/>
            <p:custDataLst>
              <p:tags r:id="rId3"/>
            </p:custDataLst>
          </p:nvPr>
        </p:nvSpPr>
        <p:spPr>
          <a:xfrm>
            <a:off x="684213" y="1052513"/>
            <a:ext cx="7788275" cy="5400675"/>
          </a:xfrm>
          <a:noFill/>
          <a:ln w="9525">
            <a:noFill/>
          </a:ln>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lvl="0" algn="l" defTabSz="914400">
              <a:buClrTx/>
              <a:buSzTx/>
              <a:buFontTx/>
              <a:buNone/>
              <a:defRPr/>
            </a:pP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Aggregate Port</a:t>
            </a: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的作用</a:t>
            </a:r>
            <a:endPar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defRPr/>
            </a:pP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增加链路带宽</a:t>
            </a:r>
            <a:b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当流量转发到聚合口时，流量均衡算法会在聚合中选中一端口作为目的端口，这样不同流量会在不同的端口中转发出去，这样就均衡的不同端口的负载，不会是所有的流量都在一个端口中转发。</a:t>
            </a:r>
            <a:endPar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defRPr/>
            </a:pPr>
            <a:endPar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defRPr/>
            </a:pP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链路备份</a:t>
            </a:r>
            <a:b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在聚合中一条成员链路</a:t>
            </a: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Link Down</a:t>
            </a: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时，只要还有其他成员是</a:t>
            </a: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Link Up</a:t>
            </a: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的，流量就会被转发出去。而不像单条链路</a:t>
            </a: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Link Down</a:t>
            </a:r>
            <a:r>
              <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后，以该端口为目的转发向量的流量将会丢弃。</a:t>
            </a:r>
            <a:endPar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defRPr/>
            </a:pPr>
            <a:endParaRPr lang="en-US" altLang="zh-CN" b="1" noProof="0" dirty="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pitchFamily="34" charset="-122"/>
              <a:ea typeface="微软雅黑" panose="020B0503020204020204" pitchFamily="34" charset="-122"/>
            </a:endParaRPr>
          </a:p>
        </p:txBody>
      </p:sp>
      <p:sp>
        <p:nvSpPr>
          <p:cNvPr id="11266" name="标题 1"/>
          <p:cNvSpPr>
            <a:spLocks noGrp="1"/>
          </p:cNvSpPr>
          <p:nvPr>
            <p:ph type="title" idx="4294967295"/>
          </p:nvPr>
        </p:nvSpPr>
        <p:spPr>
          <a:xfrm>
            <a:off x="519113" y="115888"/>
            <a:ext cx="8229600" cy="936625"/>
          </a:xfrm>
          <a:noFill/>
          <a:ln w="9525">
            <a:noFill/>
          </a:ln>
        </p:spPr>
        <p:txBody>
          <a:bodyPr vert="horz" wrap="square" lIns="91440" tIns="45720" rIns="91440" bIns="45720" anchor="ctr" anchorCtr="0">
            <a:noAutofit/>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49" charset="-122"/>
              </a:defRPr>
            </a:lvl9pPr>
          </a:lstStyle>
          <a:p>
            <a:pPr lvl="0" algn="l" defTabSz="914400">
              <a:buClrTx/>
              <a:buSzTx/>
              <a:buFontTx/>
            </a:pPr>
            <a:r>
              <a:rPr lang="en-US" altLang="zh-CN" kern="1200" dirty="0">
                <a:solidFill>
                  <a:schemeClr val="accent1"/>
                </a:solidFill>
                <a:latin typeface="微软雅黑" panose="020B0503020204020204" pitchFamily="34" charset="-122"/>
                <a:ea typeface="微软雅黑" panose="020B0503020204020204" pitchFamily="34" charset="-122"/>
                <a:sym typeface="+mn-ea"/>
              </a:rPr>
              <a:t>AP</a:t>
            </a:r>
            <a:endParaRPr lang="en-US" altLang="zh-CN" kern="1200" dirty="0">
              <a:solidFill>
                <a:schemeClr val="accent1"/>
              </a:solidFill>
              <a:latin typeface="微软雅黑" panose="020B0503020204020204" pitchFamily="34" charset="-122"/>
              <a:ea typeface="微软雅黑" panose="020B0503020204020204" pitchFamily="34" charset="-122"/>
              <a:sym typeface="+mn-ea"/>
            </a:endParaRPr>
          </a:p>
        </p:txBody>
      </p:sp>
      <p:sp>
        <p:nvSpPr>
          <p:cNvPr id="11267" name="内容占位符 2"/>
          <p:cNvSpPr>
            <a:spLocks noGrp="1"/>
          </p:cNvSpPr>
          <p:nvPr>
            <p:ph idx="4294967295"/>
            <p:custDataLst>
              <p:tags r:id="rId3"/>
            </p:custDataLst>
          </p:nvPr>
        </p:nvSpPr>
        <p:spPr>
          <a:xfrm>
            <a:off x="684213" y="1052513"/>
            <a:ext cx="7788275" cy="5400675"/>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lvl="0" algn="l" defTabSz="914400">
              <a:buClrTx/>
              <a:buSzTx/>
              <a:buFontTx/>
              <a:buNone/>
            </a:pP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Aggregate Port</a:t>
            </a: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的实现机制</a:t>
            </a:r>
            <a:endPar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pPr>
            <a:endPar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a:buClrTx/>
              <a:buSzTx/>
              <a:buFontTx/>
              <a:buNone/>
            </a:pPr>
            <a:b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核心就是“选路算法”，所谓的选路就是当数据流来时，如何从聚合选出一个端口，将数据转发出去。目前的主流算法是基于</a:t>
            </a: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MAC</a:t>
            </a: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IP</a:t>
            </a: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HASH</a:t>
            </a:r>
            <a:r>
              <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endParaRPr lang="en-US" altLang="zh-CN"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SLIDE_BK_DARK_LIGHT" val=""/>
  <p:tag name="KSO_WM_SLIDE_BACKGROUND_TYPE" val="genera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7.xml><?xml version="1.0" encoding="utf-8"?>
<p:tagLst xmlns:p="http://schemas.openxmlformats.org/presentationml/2006/main">
  <p:tag name="KSO_WM_SLIDE_BK_DARK_LIGHT" val=""/>
  <p:tag name="KSO_WM_SLIDE_BACKGROUND_TYPE" val="general"/>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14"/>
  <p:tag name="KSO_WM_UNIT_FILL_FORE_SCHEMECOLOR_INDEX_2_POS" val="0.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14"/>
  <p:tag name="KSO_WM_UNIT_FILL_FORE_SCHEMECOLOR_INDEX_2_POS" val="0.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14"/>
  <p:tag name="KSO_WM_UNIT_FILL_FORE_SCHEMECOLOR_INDEX_2_POS" val="0.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LINE_FORE_SCHEMECOLOR_INDEX_BRIGHTNESS" val="0"/>
  <p:tag name="KSO_WM_UNIT_LINE_FORE_SCHEMECOLOR_INDEX" val="6"/>
  <p:tag name="KSO_WM_UNIT_LINE_FILL_TYPE" val="2"/>
</p:tagLst>
</file>

<file path=ppt/tags/tag149.xml><?xml version="1.0" encoding="utf-8"?>
<p:tagLst xmlns:p="http://schemas.openxmlformats.org/presentationml/2006/main">
  <p:tag name="KSO_WM_UNIT_LINE_FORE_SCHEMECOLOR_INDEX_BRIGHTNESS" val="0"/>
  <p:tag name="KSO_WM_UNIT_LINE_FORE_SCHEMECOLOR_INDEX" val="6"/>
  <p:tag name="KSO_WM_UNIT_LINE_FILL_TYPE"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LINE_FORE_SCHEMECOLOR_INDEX_BRIGHTNESS" val="0"/>
  <p:tag name="KSO_WM_UNIT_LINE_FORE_SCHEMECOLOR_INDEX" val="6"/>
  <p:tag name="KSO_WM_UNIT_LINE_FILL_TYPE" val="2"/>
</p:tagLst>
</file>

<file path=ppt/tags/tag1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SLIDE_BK_DARK_LIGHT" val=""/>
  <p:tag name="KSO_WM_SLIDE_BACKGROUND_TYPE" val="general"/>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SLIDE_BK_DARK_LIGHT" val=""/>
  <p:tag name="KSO_WM_SLIDE_BACKGROUND_TYPE" val="general"/>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169.xml><?xml version="1.0" encoding="utf-8"?>
<p:tagLst xmlns:p="http://schemas.openxmlformats.org/presentationml/2006/main">
  <p:tag name="KSO_WM_SLIDE_BK_DARK_LIGHT" val=""/>
  <p:tag name="KSO_WM_SLIDE_BACKGROUND_TYPE" val="gener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1.xml><?xml version="1.0" encoding="utf-8"?>
<p:tagLst xmlns:p="http://schemas.openxmlformats.org/presentationml/2006/main">
  <p:tag name="KSO_WM_SLIDE_BK_DARK_LIGHT" val=""/>
  <p:tag name="KSO_WM_SLIDE_BACKGROUND_TYPE" val="general"/>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SLIDE_BK_DARK_LIGHT" val=""/>
  <p:tag name="KSO_WM_SLIDE_BACKGROUND_TYPE" val="general"/>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SLIDE_BK_DARK_LIGHT" val=""/>
  <p:tag name="KSO_WM_SLIDE_BACKGROUND_TYPE" val="gener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SLIDE_BK_DARK_LIGHT" val=""/>
  <p:tag name="KSO_WM_SLIDE_BACKGROUND_TYPE" val="general"/>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SLIDE_BK_DARK_LIGHT" val=""/>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SLIDE_BK_DARK_LIGHT" val=""/>
  <p:tag name="KSO_WM_SLIDE_BACKGROUND_TYPE" val="general"/>
</p:tagLst>
</file>

<file path=ppt/tags/tag20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205.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SLIDE_BK_DARK_LIGHT" val=""/>
  <p:tag name="KSO_WM_SLIDE_BACKGROUND_TYPE" val="gener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0fa31ff-b763-45a7-992e-eb36acf3597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3370dd2-be64-4f3f-887c-b4481e5e9cff}"/>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1562</Words>
  <Application>WPS 演示</Application>
  <PresentationFormat>全屏显示(4:3)</PresentationFormat>
  <Paragraphs>158</Paragraphs>
  <Slides>14</Slides>
  <Notes>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Arial</vt:lpstr>
      <vt:lpstr>宋体</vt:lpstr>
      <vt:lpstr>Wingdings</vt:lpstr>
      <vt:lpstr>黑体</vt:lpstr>
      <vt:lpstr>微软雅黑</vt:lpstr>
      <vt:lpstr>Arial Unicode MS</vt:lpstr>
      <vt:lpstr>默认设计模板</vt:lpstr>
      <vt:lpstr>2_Office 主题​​</vt:lpstr>
      <vt:lpstr>以太网基础-Part9</vt:lpstr>
      <vt:lpstr>培训目的</vt:lpstr>
      <vt:lpstr>内容纲要</vt:lpstr>
      <vt:lpstr>镜像</vt:lpstr>
      <vt:lpstr>内容纲要</vt:lpstr>
      <vt:lpstr>AP</vt:lpstr>
      <vt:lpstr>AP</vt:lpstr>
      <vt:lpstr>AP</vt:lpstr>
      <vt:lpstr>AP</vt:lpstr>
      <vt:lpstr>内容纲要</vt:lpstr>
      <vt:lpstr>接口counter</vt:lpstr>
      <vt:lpstr>要点回顾</vt:lpstr>
      <vt:lpstr>Q&amp;A</vt:lpstr>
      <vt:lpstr>试验要求</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xianms</dc:creator>
  <cp:lastModifiedBy>WPS_1649659266</cp:lastModifiedBy>
  <cp:revision>321</cp:revision>
  <dcterms:created xsi:type="dcterms:W3CDTF">2007-06-06T01:27:52Z</dcterms:created>
  <dcterms:modified xsi:type="dcterms:W3CDTF">2022-07-28T12:28:16Z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3BC587D69C1E4C349DC8570B9BEC48FA</vt:lpwstr>
  </property>
  <property fmtid="{D5CDD505-2E9C-101B-9397-08002B2CF9AE}" pid="3" name="KSOProductBuildVer">
    <vt:lpwstr>2052-11.1.0.11372</vt:lpwstr>
  </property>
</Properties>
</file>