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</p:sldIdLst>
  <p:sldSz cx="10671175" cy="8001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3617" autoAdjust="0"/>
  </p:normalViewPr>
  <p:slideViewPr>
    <p:cSldViewPr>
      <p:cViewPr varScale="1">
        <p:scale>
          <a:sx n="50" d="100"/>
          <a:sy n="50" d="100"/>
        </p:scale>
        <p:origin x="1500" y="40"/>
      </p:cViewPr>
      <p:guideLst>
        <p:guide orient="horz" pos="2520"/>
        <p:guide orient="horz" pos="388"/>
        <p:guide pos="1002"/>
        <p:guide pos="3361"/>
        <p:guide pos="548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88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8853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6DFBB372-577A-481F-8BD0-9FCF8C8269F8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文档密级分为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四种级别</a:t>
            </a:r>
            <a:endParaRPr lang="en-US" altLang="zh-CN" dirty="0"/>
          </a:p>
          <a:p>
            <a:r>
              <a:rPr lang="zh-CN" altLang="en-US" dirty="0"/>
              <a:t>通常行业专题或产品进阶</a:t>
            </a:r>
            <a:r>
              <a:rPr lang="en-US" altLang="zh-CN" dirty="0"/>
              <a:t>/</a:t>
            </a:r>
            <a:r>
              <a:rPr lang="zh-CN" altLang="en-US" dirty="0"/>
              <a:t>高阶培训课件只给内部员工看的填写为</a:t>
            </a:r>
            <a:r>
              <a:rPr lang="en-US" altLang="zh-CN" dirty="0"/>
              <a:t>C</a:t>
            </a:r>
            <a:r>
              <a:rPr lang="zh-CN" altLang="en-US" dirty="0"/>
              <a:t>级，即只对内部公开，不能全文转发到外部的</a:t>
            </a:r>
            <a:endParaRPr lang="en-US" altLang="zh-CN" dirty="0"/>
          </a:p>
          <a:p>
            <a:r>
              <a:rPr lang="zh-CN" altLang="en-US" dirty="0"/>
              <a:t>可以同时面向内外部客户的课件填写为</a:t>
            </a:r>
            <a:r>
              <a:rPr lang="en-US" altLang="zh-CN" dirty="0"/>
              <a:t>D</a:t>
            </a:r>
            <a:r>
              <a:rPr lang="zh-CN" altLang="en-US" dirty="0"/>
              <a:t>级，例如产品初阶培训、客户运维手册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BB372-577A-481F-8BD0-9FCF8C8269F8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BB372-577A-481F-8BD0-9FCF8C8269F8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BB372-577A-481F-8BD0-9FCF8C8269F8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40101" y="947494"/>
            <a:ext cx="10226066" cy="3440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8306429" y="724960"/>
            <a:ext cx="2157515" cy="210345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28456" y="3081726"/>
            <a:ext cx="1651980" cy="161058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8289613" y="7308311"/>
            <a:ext cx="1575666" cy="66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656944" y="7367577"/>
            <a:ext cx="626376" cy="66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361131" y="7369059"/>
            <a:ext cx="77811" cy="66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515085" y="7369059"/>
            <a:ext cx="221760" cy="666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773419" y="1220343"/>
            <a:ext cx="8003381" cy="1660146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505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773418" y="3650155"/>
            <a:ext cx="8003381" cy="779218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4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9885" indent="0" algn="ctr">
              <a:buNone/>
              <a:defRPr sz="1530"/>
            </a:lvl2pPr>
            <a:lvl3pPr marL="700405" indent="0" algn="ctr">
              <a:buNone/>
              <a:defRPr sz="1380"/>
            </a:lvl3pPr>
            <a:lvl4pPr marL="1050925" indent="0" algn="ctr">
              <a:buNone/>
              <a:defRPr sz="1225"/>
            </a:lvl4pPr>
            <a:lvl5pPr marL="1401445" indent="0" algn="ctr">
              <a:buNone/>
              <a:defRPr sz="1225"/>
            </a:lvl5pPr>
            <a:lvl6pPr marL="1751330" indent="0" algn="ctr">
              <a:buNone/>
              <a:defRPr sz="1225"/>
            </a:lvl6pPr>
            <a:lvl7pPr marL="2101215" indent="0" algn="ctr">
              <a:buNone/>
              <a:defRPr sz="1225"/>
            </a:lvl7pPr>
            <a:lvl8pPr marL="2451735" indent="0" algn="ctr">
              <a:buNone/>
              <a:defRPr sz="1225"/>
            </a:lvl8pPr>
            <a:lvl9pPr marL="2802255" indent="0" algn="ctr">
              <a:buNone/>
              <a:defRPr sz="122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773419" y="5976629"/>
            <a:ext cx="2945628" cy="507351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4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86363" y="1896440"/>
            <a:ext cx="9498533" cy="471669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32876" y="1187007"/>
            <a:ext cx="10225987" cy="4932084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244970" y="4743184"/>
            <a:ext cx="4624176" cy="11116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8298092" y="715330"/>
            <a:ext cx="2157515" cy="210345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28456" y="5066644"/>
            <a:ext cx="1651980" cy="161058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156043" y="3007027"/>
            <a:ext cx="5823634" cy="1406838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355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86321" y="581497"/>
            <a:ext cx="9498533" cy="38683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671731" cy="800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56276" y="354900"/>
            <a:ext cx="10158622" cy="729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21734" y="1562831"/>
            <a:ext cx="8425607" cy="633338"/>
          </a:xfrm>
        </p:spPr>
        <p:txBody>
          <a:bodyPr anchor="ctr">
            <a:normAutofit/>
          </a:bodyPr>
          <a:lstStyle>
            <a:lvl1pPr>
              <a:defRPr sz="245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121307" y="3026176"/>
            <a:ext cx="8425782" cy="301544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221784" cy="8010631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8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" y="4880"/>
            <a:ext cx="2032106" cy="148673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6899381"/>
            <a:ext cx="854806" cy="11112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10452" y="1027310"/>
            <a:ext cx="3466031" cy="771980"/>
          </a:xfrm>
        </p:spPr>
        <p:txBody>
          <a:bodyPr anchor="ctr">
            <a:normAutofit/>
          </a:bodyPr>
          <a:lstStyle>
            <a:lvl1pPr>
              <a:defRPr sz="275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13603" y="2654392"/>
            <a:ext cx="3462880" cy="3582616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464878" y="1639589"/>
            <a:ext cx="5671688" cy="445327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671175" cy="3107796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8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2751" y="0"/>
            <a:ext cx="1451292" cy="106211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9054381" y="0"/>
            <a:ext cx="1616794" cy="210174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35659" y="1002668"/>
            <a:ext cx="9607208" cy="548263"/>
          </a:xfrm>
        </p:spPr>
        <p:txBody>
          <a:bodyPr anchor="ctr">
            <a:normAutofit/>
          </a:bodyPr>
          <a:lstStyle>
            <a:lvl1pPr algn="ctr">
              <a:defRPr sz="275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35659" y="2056842"/>
            <a:ext cx="9606836" cy="724716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36338" y="3775878"/>
            <a:ext cx="9597756" cy="300284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335" y="5867401"/>
            <a:ext cx="10671175" cy="21335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8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335" y="6889750"/>
            <a:ext cx="854806" cy="11112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29357" y="863551"/>
            <a:ext cx="9607208" cy="494697"/>
          </a:xfrm>
        </p:spPr>
        <p:txBody>
          <a:bodyPr anchor="ctr">
            <a:normAutofit/>
          </a:bodyPr>
          <a:lstStyle>
            <a:lvl1pPr algn="ctr">
              <a:defRPr sz="245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29390" y="2429282"/>
            <a:ext cx="9619812" cy="2810636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19905" y="6191193"/>
            <a:ext cx="9629265" cy="88541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4074"/>
            <a:ext cx="10671175" cy="1066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8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7437" y="301173"/>
            <a:ext cx="9660748" cy="456304"/>
          </a:xfrm>
        </p:spPr>
        <p:txBody>
          <a:bodyPr>
            <a:noAutofit/>
          </a:bodyPr>
          <a:lstStyle>
            <a:lvl1pPr>
              <a:defRPr sz="214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7301" y="2362123"/>
            <a:ext cx="4675991" cy="253335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463726" y="2362123"/>
            <a:ext cx="4698048" cy="253335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00999" y="5733423"/>
            <a:ext cx="4675991" cy="6837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5473178" y="5729223"/>
            <a:ext cx="4698048" cy="6837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838803"/>
            <a:ext cx="10671175" cy="43233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8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32847" y="1910164"/>
            <a:ext cx="8003381" cy="2089072"/>
          </a:xfrm>
        </p:spPr>
        <p:txBody>
          <a:bodyPr anchor="b">
            <a:normAutofit/>
          </a:bodyPr>
          <a:lstStyle>
            <a:lvl1pPr algn="ctr">
              <a:defRPr sz="459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332508" y="4747884"/>
            <a:ext cx="8003381" cy="1449431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6321" y="581502"/>
            <a:ext cx="9498533" cy="38683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86321" y="1896440"/>
            <a:ext cx="9498533" cy="4716697"/>
          </a:xfrm>
        </p:spPr>
        <p:txBody>
          <a:bodyPr vert="horz" lIns="101600" tIns="0" rIns="82550" bIns="0" rtlCol="0">
            <a:noAutofit/>
          </a:bodyPr>
          <a:lstStyle>
            <a:lvl1pPr marL="175260" marR="0" lvl="0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5145" marR="0" lvl="1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75665" marR="0" lvl="2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26185" marR="0" lvl="3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76070" marR="0" lvl="4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7553536"/>
            <a:ext cx="10721196" cy="447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8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093396" y="2537391"/>
            <a:ext cx="5464928" cy="807008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135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093396" y="3823826"/>
            <a:ext cx="5464928" cy="122624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8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9885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0040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092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40144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175133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10121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45173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28022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6321" y="581502"/>
            <a:ext cx="9498533" cy="38683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91921" y="1896440"/>
            <a:ext cx="4624213" cy="4716697"/>
          </a:xfrm>
        </p:spPr>
        <p:txBody>
          <a:bodyPr vert="horz" lIns="101600" tIns="0" rIns="82550" bIns="0" rtlCol="0">
            <a:noAutofit/>
          </a:bodyPr>
          <a:lstStyle>
            <a:lvl1pPr marL="175260" marR="0" lvl="0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5145" marR="0" lvl="1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75665" marR="0" lvl="2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26185" marR="0" lvl="3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76070" marR="0" lvl="4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466200" y="1896440"/>
            <a:ext cx="4624213" cy="4716697"/>
          </a:xfrm>
        </p:spPr>
        <p:txBody>
          <a:bodyPr>
            <a:noAutofit/>
          </a:bodyPr>
          <a:lstStyle>
            <a:lvl1pPr>
              <a:defRPr sz="1225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25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25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25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25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6321" y="581502"/>
            <a:ext cx="9498533" cy="38683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86363" y="1166773"/>
            <a:ext cx="4624213" cy="33347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3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9885" indent="0">
              <a:buNone/>
              <a:defRPr sz="1530" b="1"/>
            </a:lvl2pPr>
            <a:lvl3pPr marL="700405" indent="0">
              <a:buNone/>
              <a:defRPr sz="1380" b="1"/>
            </a:lvl3pPr>
            <a:lvl4pPr marL="1050925" indent="0">
              <a:buNone/>
              <a:defRPr sz="1225" b="1"/>
            </a:lvl4pPr>
            <a:lvl5pPr marL="1401445" indent="0">
              <a:buNone/>
              <a:defRPr sz="1225" b="1"/>
            </a:lvl5pPr>
            <a:lvl6pPr marL="1751330" indent="0">
              <a:buNone/>
              <a:defRPr sz="1225" b="1"/>
            </a:lvl6pPr>
            <a:lvl7pPr marL="2101215" indent="0">
              <a:buNone/>
              <a:defRPr sz="1225" b="1"/>
            </a:lvl7pPr>
            <a:lvl8pPr marL="2451735" indent="0">
              <a:buNone/>
              <a:defRPr sz="1225" b="1"/>
            </a:lvl8pPr>
            <a:lvl9pPr marL="2802255" indent="0">
              <a:buNone/>
              <a:defRPr sz="12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6359" y="2359954"/>
            <a:ext cx="4624176" cy="4319193"/>
          </a:xfrm>
        </p:spPr>
        <p:txBody>
          <a:bodyPr vert="horz" lIns="101600" tIns="0" rIns="82550" bIns="0" rtlCol="0">
            <a:noAutofit/>
          </a:bodyPr>
          <a:lstStyle>
            <a:lvl1pPr marL="175260" marR="0" lvl="0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5145" marR="0" lvl="1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75665" marR="0" lvl="2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26185" marR="0" lvl="3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76070" marR="0" lvl="4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457905" y="1166773"/>
            <a:ext cx="4624213" cy="33347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3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9885" indent="0">
              <a:buNone/>
              <a:defRPr sz="1530" b="1"/>
            </a:lvl2pPr>
            <a:lvl3pPr marL="700405" indent="0">
              <a:buNone/>
              <a:defRPr sz="1380" b="1"/>
            </a:lvl3pPr>
            <a:lvl4pPr marL="1050925" indent="0">
              <a:buNone/>
              <a:defRPr sz="1225" b="1"/>
            </a:lvl4pPr>
            <a:lvl5pPr marL="1401445" indent="0">
              <a:buNone/>
              <a:defRPr sz="1225" b="1"/>
            </a:lvl5pPr>
            <a:lvl6pPr marL="1751330" indent="0">
              <a:buNone/>
              <a:defRPr sz="1225" b="1"/>
            </a:lvl6pPr>
            <a:lvl7pPr marL="2101215" indent="0">
              <a:buNone/>
              <a:defRPr sz="1225" b="1"/>
            </a:lvl7pPr>
            <a:lvl8pPr marL="2451735" indent="0">
              <a:buNone/>
              <a:defRPr sz="1225" b="1"/>
            </a:lvl8pPr>
            <a:lvl9pPr marL="2802255" indent="0">
              <a:buNone/>
              <a:defRPr sz="12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457905" y="2359954"/>
            <a:ext cx="4624213" cy="4319193"/>
          </a:xfrm>
        </p:spPr>
        <p:txBody>
          <a:bodyPr vert="horz" lIns="101600" tIns="0" rIns="82550" bIns="0" rtlCol="0">
            <a:noAutofit/>
          </a:bodyPr>
          <a:lstStyle>
            <a:lvl1pPr marL="175260" marR="0" lvl="0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5145" marR="0" lvl="1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75665" marR="0" lvl="2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26185" marR="0" lvl="3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76070" marR="0" lvl="4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6321" y="581497"/>
            <a:ext cx="9498533" cy="38683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6363" y="581502"/>
            <a:ext cx="9498533" cy="38683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86363" y="1896440"/>
            <a:ext cx="4624213" cy="471669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5145" marR="0" lvl="1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75665" marR="0" lvl="2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26185" marR="0" lvl="3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76070" marR="0" lvl="4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460684" y="1896440"/>
            <a:ext cx="4624213" cy="4716697"/>
          </a:xfrm>
        </p:spPr>
        <p:txBody>
          <a:bodyPr vert="horz" lIns="101600" tIns="0" rIns="82550" bIns="0" rtlCol="0">
            <a:normAutofit/>
          </a:bodyPr>
          <a:lstStyle>
            <a:lvl1pPr marL="175260" marR="0" lvl="0" indent="-1752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252496" y="1896440"/>
            <a:ext cx="832359" cy="471669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4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86359" y="1896430"/>
            <a:ext cx="8602148" cy="471669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70003" y="7454297"/>
            <a:ext cx="2363203" cy="277283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602572" y="7454297"/>
            <a:ext cx="3466031" cy="27728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7536517" y="7454297"/>
            <a:ext cx="2363203" cy="277283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86321" y="1387174"/>
            <a:ext cx="9498533" cy="38683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86321" y="1832925"/>
            <a:ext cx="9498533" cy="471669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770003" y="6556990"/>
            <a:ext cx="2363203" cy="277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602572" y="6556990"/>
            <a:ext cx="3466031" cy="277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7536517" y="6556990"/>
            <a:ext cx="2363203" cy="277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99923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700405" rtl="0" eaLnBrk="1" fontAlgn="auto" latinLnBrk="0" hangingPunct="1">
        <a:lnSpc>
          <a:spcPct val="100000"/>
        </a:lnSpc>
        <a:spcBef>
          <a:spcPct val="0"/>
        </a:spcBef>
        <a:buNone/>
        <a:defRPr sz="184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5260" indent="-175260" algn="l" defTabSz="7004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25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25145" indent="-175260" algn="l" defTabSz="7004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33170" algn="l"/>
        </a:tabLst>
        <a:defRPr sz="1225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75665" indent="-175260" algn="l" defTabSz="7004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25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26185" indent="-175260" algn="l" defTabSz="7004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25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76070" indent="-175260" algn="l" defTabSz="7004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25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926590" indent="-175260" algn="l" defTabSz="700405" rtl="0" eaLnBrk="1" latinLnBrk="0" hangingPunct="1">
        <a:lnSpc>
          <a:spcPct val="90000"/>
        </a:lnSpc>
        <a:spcBef>
          <a:spcPct val="77000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6475" indent="-175260" algn="l" defTabSz="700405" rtl="0" eaLnBrk="1" latinLnBrk="0" hangingPunct="1">
        <a:lnSpc>
          <a:spcPct val="90000"/>
        </a:lnSpc>
        <a:spcBef>
          <a:spcPct val="77000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6360" indent="-175260" algn="l" defTabSz="700405" rtl="0" eaLnBrk="1" latinLnBrk="0" hangingPunct="1">
        <a:lnSpc>
          <a:spcPct val="90000"/>
        </a:lnSpc>
        <a:spcBef>
          <a:spcPct val="77000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7515" indent="-175260" algn="l" defTabSz="700405" rtl="0" eaLnBrk="1" latinLnBrk="0" hangingPunct="1">
        <a:lnSpc>
          <a:spcPct val="90000"/>
        </a:lnSpc>
        <a:spcBef>
          <a:spcPct val="77000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4988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040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092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144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1330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121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173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2255" algn="l" defTabSz="70040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7.xml"/><Relationship Id="rId4" Type="http://schemas.openxmlformats.org/officeDocument/2006/relationships/image" Target="../media/image8.pn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image" Target="../media/image9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5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gnu.org/software/ddd/" TargetMode="Externa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5.xml"/><Relationship Id="rId4" Type="http://schemas.openxmlformats.org/officeDocument/2006/relationships/image" Target="../media/image14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9.xml"/><Relationship Id="rId4" Type="http://schemas.openxmlformats.org/officeDocument/2006/relationships/image" Target="../media/image19.png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9.xml"/><Relationship Id="rId4" Type="http://schemas.openxmlformats.org/officeDocument/2006/relationships/image" Target="../media/image1.emf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7.xml"/><Relationship Id="rId4" Type="http://schemas.openxmlformats.org/officeDocument/2006/relationships/image" Target="../media/image20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hyperlink" Target="https://sourceware.org/binutils/docs/gprof/" TargetMode="Externa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3.xml"/><Relationship Id="rId4" Type="http://schemas.openxmlformats.org/officeDocument/2006/relationships/image" Target="../media/image2.emf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hyperlink" Target="http://coolshell.cn/" TargetMode="External"/><Relationship Id="rId7" Type="http://schemas.openxmlformats.org/officeDocument/2006/relationships/hyperlink" Target="http://www.dirac.org/linux/gdb/index.php" TargetMode="External"/><Relationship Id="rId6" Type="http://schemas.openxmlformats.org/officeDocument/2006/relationships/hyperlink" Target="http://www.cs.uwm.edu/classes/cs315/Bacon/Lecture/HTML/ch10s07.html" TargetMode="External"/><Relationship Id="rId5" Type="http://schemas.openxmlformats.org/officeDocument/2006/relationships/hyperlink" Target="https://stackoverflow.com/questions/19006376/process-memory-limit-and-address-space-for-unix-and-linux-and-windows" TargetMode="External"/><Relationship Id="rId4" Type="http://schemas.openxmlformats.org/officeDocument/2006/relationships/hyperlink" Target="https://sourceware.org/gdb/current/onlinedocs/gdb/" TargetMode="Externa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0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1.xml"/><Relationship Id="rId4" Type="http://schemas.openxmlformats.org/officeDocument/2006/relationships/image" Target="../media/image5.emf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9.xml"/><Relationship Id="rId4" Type="http://schemas.openxmlformats.org/officeDocument/2006/relationships/image" Target="../media/image6.emf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3.xml"/><Relationship Id="rId4" Type="http://schemas.openxmlformats.org/officeDocument/2006/relationships/image" Target="../media/image7.emf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3419" y="1220343"/>
            <a:ext cx="8003381" cy="1660146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000" dirty="0">
                <a:solidFill>
                  <a:schemeClr val="accent1"/>
                </a:solidFill>
              </a:rPr>
              <a:t>GDB介绍</a:t>
            </a:r>
            <a:endParaRPr lang="en-US" altLang="zh-CN" sz="5000" dirty="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3418" y="3650155"/>
            <a:ext cx="8003381" cy="779218"/>
          </a:xfrm>
        </p:spPr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773419" y="5976629"/>
            <a:ext cx="2945628" cy="507351"/>
          </a:xfrm>
        </p:spPr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栈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1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3813563"/>
            <a:ext cx="9578121" cy="3294736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左边是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frame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号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f n 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切换到对应的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frame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$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sp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栈寄存器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1" y="1768252"/>
            <a:ext cx="10671175" cy="1085204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栈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2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0" y="1264196"/>
            <a:ext cx="4391025" cy="556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39443" y="1264196"/>
            <a:ext cx="8208912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for main()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Frame for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first_function</a:t>
            </a:r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Return to main(), line 9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Storage space for an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Storage space for a char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Storage space for a void *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Frame for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second_function</a:t>
            </a:r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Return to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first_function</a:t>
            </a:r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line 22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Storage space for an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Storage for the </a:t>
            </a:r>
            <a:r>
              <a:rPr lang="en-US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parameter named a</a:t>
            </a:r>
            <a:endParaRPr 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119563" y="4648572"/>
            <a:ext cx="54978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gdb</a:t>
            </a:r>
            <a:r>
              <a:rPr lang="zh-CN" altLang="en-US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1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bt</a:t>
            </a:r>
            <a:r>
              <a:rPr lang="zh-CN" altLang="en-US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命令，从栈中取出压栈的返回地址，</a:t>
            </a:r>
            <a:endParaRPr lang="en-US" altLang="zh-CN" sz="2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与符号表匹配，然后显示</a:t>
            </a:r>
            <a:endParaRPr lang="zh-CN" altLang="en-US" sz="2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core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271691" y="1144186"/>
            <a:ext cx="3852959" cy="5964113"/>
          </a:xfrm>
        </p:spPr>
        <p:txBody>
          <a:bodyPr vert="horz" lIns="106692" tIns="53346" rIns="106692" bIns="53346" rtlCol="0">
            <a:normAutofit fontScale="90000" lnSpcReduction="2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程序在执行过程中访问非法内存时，会抛出异常（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segment fault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内存只读、或者被保护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访问到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NULL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命令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x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可以确认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程序在执行过程中，也可以自己抛出异常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rte_panic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ABORT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5" y="1552228"/>
            <a:ext cx="7254488" cy="789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125" y="4288532"/>
            <a:ext cx="4972050" cy="381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965223" y="2068780"/>
            <a:ext cx="5882114" cy="3780102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57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背景知识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常用命令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常见问题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案例介绍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编译参数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-g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-O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-ggdb3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，增加更多的调试信息，如宏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dirty="0">
                <a:solidFill>
                  <a:schemeClr val="dk1"/>
                </a:solidFill>
                <a:sym typeface="+mn-ea"/>
              </a:rPr>
              <a:t>(</a:t>
            </a:r>
            <a:r>
              <a:rPr 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>
                <a:solidFill>
                  <a:schemeClr val="dk1"/>
                </a:solidFill>
                <a:sym typeface="+mn-ea"/>
              </a:rPr>
              <a:t>) macro expand MAX(1,2)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dirty="0">
                <a:solidFill>
                  <a:schemeClr val="dk1"/>
                </a:solidFill>
                <a:sym typeface="+mn-ea"/>
              </a:rPr>
              <a:t>expands to: ((1)&gt;(2) ? (1) : (2))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endParaRPr 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配置文件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一般位于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~/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.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gdbinit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设置一些选项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set xxx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自定义命令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前端显示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DDD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图形界面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  <a:hlinkClick r:id="rId4"/>
              </a:rPr>
              <a:t>https://www.gnu.org/software/ddd/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TUI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--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tui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675" y="3928492"/>
            <a:ext cx="4394530" cy="3905040"/>
          </a:xfrm>
          <a:prstGeom prst="rect">
            <a:avLst/>
          </a:prstGeom>
        </p:spPr>
      </p:pic>
      <p:pic>
        <p:nvPicPr>
          <p:cNvPr id="6" name="图片 5" descr="图片包含 屏幕截图&#10;&#10;已生成极高可信度的说明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15" y="4113086"/>
            <a:ext cx="3189386" cy="3331254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help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的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help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命令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help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命令查看具体的命令信息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3" y="2848372"/>
            <a:ext cx="5372100" cy="37623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启动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7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直接启动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exec_name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–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args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exec_name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argv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[]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挂到程序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attach/detach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–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pid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分析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core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exec_name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core_name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一些参数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--symbols &lt;file&gt;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符号表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--core &lt;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core_file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&gt; 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指定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core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文件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--directory Search for source files in DIR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 err="1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执行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shell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输入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shell &lt;commands&gt;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执行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make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91" y="2128292"/>
            <a:ext cx="49911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91" y="5080620"/>
            <a:ext cx="5524500" cy="12382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57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57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965223" y="2068780"/>
            <a:ext cx="5882114" cy="3780102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57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背景知识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常用命令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常见问题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案例介绍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运行程序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45000" lnSpcReduction="1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&lt;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exec_name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&gt;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启动后，在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path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中搜索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&lt;program&gt;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的源文件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l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或者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list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确认是否读取到源文件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参数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</a:t>
            </a:r>
            <a:r>
              <a:rPr lang="en-US" dirty="0">
                <a:solidFill>
                  <a:schemeClr val="dk1"/>
                </a:solidFill>
                <a:sym typeface="+mn-ea"/>
              </a:rPr>
              <a:t>args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show </a:t>
            </a:r>
            <a:r>
              <a:rPr lang="en-US" dirty="0">
                <a:solidFill>
                  <a:schemeClr val="dk1"/>
                </a:solidFill>
                <a:sym typeface="+mn-ea"/>
              </a:rPr>
              <a:t>args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运行环境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path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dir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</a:t>
            </a:r>
            <a:r>
              <a:rPr lang="en-US" dirty="0">
                <a:solidFill>
                  <a:schemeClr val="dk1"/>
                </a:solidFill>
                <a:sym typeface="+mn-ea"/>
              </a:rPr>
              <a:t>设置程序的运行环境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show paths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environment </a:t>
            </a:r>
            <a:r>
              <a:rPr lang="en-US" dirty="0">
                <a:solidFill>
                  <a:schemeClr val="dk1"/>
                </a:solidFill>
                <a:sym typeface="+mn-ea"/>
              </a:rPr>
              <a:t>设置环境病了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show environment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工作目录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cd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dir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pwd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输入和输出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info terminal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显示用到的终端模式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重定向输出，如</a:t>
            </a:r>
            <a:r>
              <a:rPr lang="en-US" dirty="0">
                <a:solidFill>
                  <a:schemeClr val="dk1"/>
                </a:solidFill>
                <a:sym typeface="+mn-ea"/>
              </a:rPr>
              <a:t>run &gt; </a:t>
            </a:r>
            <a:r>
              <a:rPr lang="en-US" dirty="0">
                <a:solidFill>
                  <a:schemeClr val="dk1"/>
                </a:solidFill>
                <a:sym typeface="+mn-ea"/>
              </a:rPr>
              <a:t>outfile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tty</a:t>
            </a:r>
            <a:r>
              <a:rPr lang="en-US" dirty="0">
                <a:solidFill>
                  <a:schemeClr val="dk1"/>
                </a:solidFill>
                <a:sym typeface="+mn-ea"/>
              </a:rPr>
              <a:t>命令指定输入和输出的终端设备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endParaRPr 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停止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/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恢复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类型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断点（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breakpoint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观察点（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watchpoint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捕捉点（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catchpoint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信号（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signals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线程停止（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thread stops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恢复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c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continue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），命令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fg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断点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6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断在下一条将要执行的指令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&lt;function&gt;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断在函数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linenum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指定行号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+/-offset </a:t>
            </a:r>
            <a:r>
              <a:rPr lang="en-US" dirty="0">
                <a:solidFill>
                  <a:schemeClr val="dk1"/>
                </a:solidFill>
                <a:sym typeface="+mn-ea"/>
              </a:rPr>
              <a:t>在当前行号的前后偏移行断住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</a:t>
            </a:r>
            <a:r>
              <a:rPr lang="en-US" dirty="0">
                <a:solidFill>
                  <a:schemeClr val="dk1"/>
                </a:solidFill>
                <a:sym typeface="+mn-ea"/>
              </a:rPr>
              <a:t>filename:linenum</a:t>
            </a:r>
            <a:r>
              <a:rPr lang="en-US" dirty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指定文件和行数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bread *address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指定的内存地址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… if &lt;condition&gt;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b="1" dirty="0">
                <a:solidFill>
                  <a:schemeClr val="dk1"/>
                </a:solidFill>
                <a:sym typeface="+mn-ea"/>
              </a:rPr>
              <a:t>… 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可以是上述的参数</a:t>
            </a:r>
            <a:endParaRPr lang="en-US" b="1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b="1" dirty="0">
                <a:solidFill>
                  <a:schemeClr val="dk1"/>
                </a:solidFill>
                <a:sym typeface="+mn-ea"/>
              </a:rPr>
              <a:t>condition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表示条件，如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break if 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i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&gt;0</a:t>
            </a:r>
            <a:endParaRPr lang="en-US" b="1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condition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breakpoint_num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&lt;expression&gt;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b="1" dirty="0">
                <a:solidFill>
                  <a:schemeClr val="dk1"/>
                </a:solidFill>
                <a:sym typeface="+mn-ea"/>
              </a:rPr>
              <a:t>breakpoint_num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对应断点号</a:t>
            </a:r>
            <a:endParaRPr lang="en-US" b="1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b="1" dirty="0">
                <a:solidFill>
                  <a:schemeClr val="dk1"/>
                </a:solidFill>
                <a:sym typeface="+mn-ea"/>
              </a:rPr>
              <a:t>expression</a:t>
            </a:r>
            <a:r>
              <a:rPr lang="en-US" b="1" dirty="0">
                <a:solidFill>
                  <a:schemeClr val="dk1"/>
                </a:solidFill>
                <a:sym typeface="+mn-ea"/>
              </a:rPr>
              <a:t>，新的条件表达式</a:t>
            </a:r>
            <a:endParaRPr lang="en-US" b="1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info breakpoints [n]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查看断点，</a:t>
            </a:r>
            <a:r>
              <a:rPr lang="en-US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dirty="0">
                <a:solidFill>
                  <a:schemeClr val="dk1"/>
                </a:solidFill>
                <a:sym typeface="+mn-ea"/>
              </a:rPr>
              <a:t>表示断点号</a:t>
            </a:r>
            <a:endParaRPr 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观察点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watch &lt;expr&gt;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为表达式设置观察点，一旦值发生变化，马上停住程序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rwatch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 [-l|-location] EXPRESSION 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A watchpoint stops execution of your program whenever the value of an expression is </a:t>
            </a:r>
            <a:r>
              <a:rPr lang="en-US" dirty="0">
                <a:solidFill>
                  <a:schemeClr val="dk1"/>
                </a:solidFill>
                <a:sym typeface="+mn-ea"/>
              </a:rPr>
              <a:t>read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awatch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 [-l|-location] EXPRESSION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A watchpoint stops execution of your program whenever the value of an expression is either </a:t>
            </a:r>
            <a:r>
              <a:rPr lang="en-US" dirty="0">
                <a:solidFill>
                  <a:schemeClr val="dk1"/>
                </a:solidFill>
                <a:sym typeface="+mn-ea"/>
              </a:rPr>
              <a:t>read or written</a:t>
            </a:r>
            <a:r>
              <a:rPr lang="en-US" dirty="0">
                <a:solidFill>
                  <a:schemeClr val="dk1"/>
                </a:solidFill>
                <a:sym typeface="+mn-ea"/>
              </a:rPr>
              <a:t>.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watchpoints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列出观察点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捕捉点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捕捉程序运行时的一些事件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catch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tcatch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3" y="2695575"/>
            <a:ext cx="5572125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3" y="5086350"/>
            <a:ext cx="7124700" cy="29146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维护停止点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5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clear 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clear &lt;function&gt;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clear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filename:function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delete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delete [breakpoints] [range..]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删除指定断点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breakpoints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为断点号。如果不指定，删除所有。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range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表示断点范围，如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(3-7)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disable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，不删除，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不会在停止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disable [breakpoints] [range…]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ignore &lt;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bnum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&gt; &lt;count&gt;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忽略断点号为</a:t>
            </a:r>
            <a:r>
              <a:rPr lang="en-US" dirty="0">
                <a:solidFill>
                  <a:schemeClr val="dk1"/>
                </a:solidFill>
                <a:sym typeface="+mn-ea"/>
              </a:rPr>
              <a:t>bnum</a:t>
            </a:r>
            <a:r>
              <a:rPr lang="en-US" dirty="0">
                <a:solidFill>
                  <a:schemeClr val="dk1"/>
                </a:solidFill>
                <a:sym typeface="+mn-ea"/>
              </a:rPr>
              <a:t>的停止条件</a:t>
            </a:r>
            <a:r>
              <a:rPr lang="en-US" dirty="0">
                <a:solidFill>
                  <a:schemeClr val="dk1"/>
                </a:solidFill>
                <a:sym typeface="+mn-ea"/>
              </a:rPr>
              <a:t>count</a:t>
            </a:r>
            <a:r>
              <a:rPr lang="en-US" dirty="0">
                <a:solidFill>
                  <a:schemeClr val="dk1"/>
                </a:solidFill>
                <a:sym typeface="+mn-ea"/>
              </a:rPr>
              <a:t>次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enable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，恢复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enable [breakpoints] [range..]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enable [breakpoints] once [range…]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恢复一次后</a:t>
            </a:r>
            <a:r>
              <a:rPr lang="en-US" dirty="0">
                <a:solidFill>
                  <a:schemeClr val="dk1"/>
                </a:solidFill>
                <a:sym typeface="+mn-ea"/>
              </a:rPr>
              <a:t>disable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enable [breakpoints] delete [range..] </a:t>
            </a:r>
            <a:r>
              <a:rPr lang="en-US" dirty="0">
                <a:solidFill>
                  <a:schemeClr val="dk1"/>
                </a:solidFill>
                <a:sym typeface="+mn-ea"/>
              </a:rPr>
              <a:t>恢复一次后</a:t>
            </a:r>
            <a:r>
              <a:rPr lang="en-US" dirty="0">
                <a:solidFill>
                  <a:schemeClr val="dk1"/>
                </a:solidFill>
                <a:sym typeface="+mn-ea"/>
              </a:rPr>
              <a:t>delete</a:t>
            </a:r>
            <a:endParaRPr 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为停止点设定执行命令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7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当运行的程序被停止住时，可以让其自动运行一些别的命令，很强大的命令。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 command [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bnum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]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 … command-list …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 end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break foo if x&gt;0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commands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printf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“x is %d\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n”,n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continue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end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在函数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foo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中，如果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x&gt;0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时断住，并自动打印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，然后运行程序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单步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5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step &lt;N&gt;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Argument N means step N times 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进入函数的前提是，此函数被编译有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debug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信息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next &lt;N&gt;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this command does not enter the subroutine, but instead steps over the call, in effect treating it as a single source line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一些设置命令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set step-mode on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程序不会因为没有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debug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信息而不停住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finish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运行程序，直到当前函数完成返回。并打印函数返回时的堆栈地址和返回值及参数值等信息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until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运行程序直到退出循环体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stepi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nexti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Step one instruction exactly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信号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6528722"/>
          </a:xfrm>
        </p:spPr>
        <p:txBody>
          <a:bodyPr vert="horz" lIns="106692" tIns="53346" rIns="106692" bIns="53346" rtlCol="0">
            <a:normAutofit fontScale="6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可以捕捉程序的所有信号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handle SIGNAL [ACTIONS]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可以以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SIG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开头或不以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SIG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开头，可以用定义一个要处理信号的范围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一旦被调试的程序接收到信号，运行程序马上会被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停住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actions 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sym typeface="+mn-ea"/>
              </a:rPr>
              <a:t>"stop", "</a:t>
            </a:r>
            <a:r>
              <a:rPr lang="en-US" dirty="0">
                <a:solidFill>
                  <a:schemeClr val="dk1"/>
                </a:solidFill>
                <a:sym typeface="+mn-ea"/>
              </a:rPr>
              <a:t>nostop</a:t>
            </a:r>
            <a:r>
              <a:rPr lang="en-US" dirty="0">
                <a:solidFill>
                  <a:schemeClr val="dk1"/>
                </a:solidFill>
                <a:sym typeface="+mn-ea"/>
              </a:rPr>
              <a:t>", "print", "</a:t>
            </a:r>
            <a:r>
              <a:rPr lang="en-US" dirty="0">
                <a:solidFill>
                  <a:schemeClr val="dk1"/>
                </a:solidFill>
                <a:sym typeface="+mn-ea"/>
              </a:rPr>
              <a:t>noprint</a:t>
            </a:r>
            <a:r>
              <a:rPr lang="en-US" dirty="0">
                <a:solidFill>
                  <a:schemeClr val="dk1"/>
                </a:solidFill>
                <a:sym typeface="+mn-ea"/>
              </a:rPr>
              <a:t>","pass", "</a:t>
            </a:r>
            <a:r>
              <a:rPr lang="en-US" dirty="0">
                <a:solidFill>
                  <a:schemeClr val="dk1"/>
                </a:solidFill>
                <a:sym typeface="+mn-ea"/>
              </a:rPr>
              <a:t>nopass</a:t>
            </a:r>
            <a:r>
              <a:rPr lang="en-US" dirty="0">
                <a:solidFill>
                  <a:schemeClr val="dk1"/>
                </a:solidFill>
                <a:sym typeface="+mn-ea"/>
              </a:rPr>
              <a:t>", "ignore", "</a:t>
            </a:r>
            <a:r>
              <a:rPr lang="en-US" dirty="0">
                <a:solidFill>
                  <a:schemeClr val="dk1"/>
                </a:solidFill>
                <a:sym typeface="+mn-ea"/>
              </a:rPr>
              <a:t>noignore</a:t>
            </a:r>
            <a:r>
              <a:rPr lang="en-US" dirty="0">
                <a:solidFill>
                  <a:schemeClr val="dk1"/>
                </a:solidFill>
                <a:sym typeface="+mn-ea"/>
              </a:rPr>
              <a:t>".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info signals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，列出信号信息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info handles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3" y="1840260"/>
            <a:ext cx="7096125" cy="2476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线程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threads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可以设置断点在所有线程或者某个特定线程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linespec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thread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threadno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if ...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break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linespec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thread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threadno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虚拟内存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1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335588" y="1408212"/>
            <a:ext cx="5616624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内核空间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用户空间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mmap_min_addr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	/proc/sys/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vm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/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mmap_min_addr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参考资料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Documentation\x86\x86_64\mm.txt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dirty="0" err="1">
              <a:solidFill>
                <a:schemeClr val="dk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27" y="1120180"/>
            <a:ext cx="7254488" cy="74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堆栈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90000" lnSpcReduction="2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bt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打印当前函数的调用栈信息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backtrace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&lt;n&gt;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是一个正整数，表示只打印栈顶上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层的栈信息。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backtrace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 &lt;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-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n&gt;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-n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表一个负整数，表示只打印栈底下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层的栈信息。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切换栈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frame &lt;n&gt;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up &lt;n&gt;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表示向栈的上面移动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层，可以不打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，表示向上移动一层。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down &lt;n&gt;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表示向栈的下面移动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层，可以不打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，表示向下移动一层。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 err="1">
                <a:solidFill>
                  <a:schemeClr val="dk1"/>
                </a:solidFill>
                <a:sym typeface="+mn-ea"/>
              </a:rPr>
              <a:t>info frame</a:t>
            </a:r>
            <a:r>
              <a:rPr lang="en-US" dirty="0" err="1">
                <a:solidFill>
                  <a:schemeClr val="dk1"/>
                </a:solidFill>
                <a:sym typeface="+mn-ea"/>
              </a:rPr>
              <a:t>更详细的栈层信息</a:t>
            </a:r>
            <a:endParaRPr lang="en-US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39" y="6403449"/>
            <a:ext cx="5981700" cy="1409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堆栈（续）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args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打印出当前函数的参数名及其值。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locals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打印出当前函数中所有局部变量及其值。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catch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打印出当前的函数中的异常处理信息。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查看源码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45000" lnSpcReduction="2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需要加上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-g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参数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list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linenum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显示程序第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linenum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行的周围的源程序。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&lt;function&gt;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显示函数名为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的函数的源程序。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–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显示当前行前面的源程序。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&lt;first&gt;, &lt;last&gt;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显示从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first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行到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last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行之间的源代码。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, &lt;last&gt;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显示从当前行到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last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行之间的源代码。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list +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往后显示源代码。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listsize</a:t>
            </a:r>
            <a:r>
              <a:rPr lang="en-US" dirty="0">
                <a:solidFill>
                  <a:schemeClr val="dk1"/>
                </a:solidFill>
                <a:sym typeface="+mn-ea"/>
              </a:rPr>
              <a:t> &lt;count&gt;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设置一次显示源代码的行数。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show </a:t>
            </a:r>
            <a:r>
              <a:rPr lang="en-US" dirty="0">
                <a:solidFill>
                  <a:schemeClr val="dk1"/>
                </a:solidFill>
                <a:sym typeface="+mn-ea"/>
              </a:rPr>
              <a:t>listsize</a:t>
            </a:r>
            <a:endParaRPr lang="en-US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911651" y="1768252"/>
            <a:ext cx="4536504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sz="1400" b="1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linenum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行号。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&lt;+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offset&gt;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当前行号的正偏移量。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&lt;-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offset&gt;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当前行号的负偏移量。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sz="1400" b="1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filename:linenum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哪个文件的哪一行。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sz="1400" b="1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filename:function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哪个文件中的哪个函数。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&lt;*</a:t>
            </a:r>
            <a:r>
              <a:rPr 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address&gt; 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程序运行时的语句在内存中的地址。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搜索源代码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en-US" dirty="0">
                <a:solidFill>
                  <a:schemeClr val="dk1"/>
                </a:solidFill>
                <a:sym typeface="+mn-ea"/>
              </a:rPr>
              <a:t>提供源代码搜索的命令：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forward-search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regexp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search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regexp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向前面搜索。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reverse-search &lt;</a:t>
            </a:r>
            <a:r>
              <a:rPr lang="en-US" dirty="0">
                <a:solidFill>
                  <a:schemeClr val="dk1"/>
                </a:solidFill>
                <a:sym typeface="+mn-ea"/>
              </a:rPr>
              <a:t>regexp</a:t>
            </a:r>
            <a:r>
              <a:rPr lang="en-US" dirty="0">
                <a:solidFill>
                  <a:schemeClr val="dk1"/>
                </a:solidFill>
                <a:sym typeface="+mn-ea"/>
              </a:rPr>
              <a:t>&gt;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全部搜索。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显示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4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&lt;expr&gt;</a:t>
            </a:r>
            <a:endParaRPr lang="fr-FR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/&lt;f&gt; &lt;expr&gt;</a:t>
            </a:r>
            <a:endParaRPr lang="fr-FR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/&lt;f&gt; </a:t>
            </a: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表示显示格式</a:t>
            </a:r>
            <a:endParaRPr 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按十六进制格式显示变量。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按十进制格式显示变量。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按十六进制格式显示无符号整型。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按八进制格式显示变量。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按二进制格式显示变量。 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按十六进制格式显示变量。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按字符格式显示变量。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 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按浮点数格式显示变量。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expr</a:t>
            </a: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可以是常量、变量、函数等（不支持宏）</a:t>
            </a:r>
            <a:endParaRPr 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几个特殊操作符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4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，与数组相关，左边表示内存的起始地址，右边是要查看的长度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5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 *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array@len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display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，自动显示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，显示指令</a:t>
            </a:r>
            <a:endParaRPr lang="fr-FR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display /</a:t>
            </a: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fr-FR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$pc</a:t>
            </a:r>
            <a:endParaRPr lang="fr-FR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=&gt; 0x403740 &lt;main&gt;:	push   %</a:t>
            </a:r>
            <a:r>
              <a:rPr 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rbp</a:t>
            </a:r>
            <a:endParaRPr 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4" algn="l">
              <a:buClrTx/>
              <a:buSzTx/>
            </a:pP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查看内存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lnSpcReduction="2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examine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命令（简写是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x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）来查看内存地址中的值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x/&lt;n/f/u&gt; &lt;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addr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&gt; 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是一个正整数，表示显示内存的长度，也就是说从当前地址向后显示几个地址的内容。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f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表示显示的格式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u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表示从当前地址往后请求的字节数，如果不指定的话，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默认是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4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个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bytes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，可用下面字符取代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b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表示单字节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h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表示双字节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w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表示四字节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g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表示八字节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addr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，内存地址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一些设置（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set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）命令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65000" lnSpcReduction="2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address on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打开地址输出，当程序显示函数信息时，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会显出函数的参数地址。系统默认为打开的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array on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打开数组显示，打开后当数组显示时，每个元素占一行，如果不打开的话，每个元素则以逗号分隔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elements &lt;number-of-elements&gt;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数组太大，指定显示的数量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null-stop &lt;on/off&gt;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如果打开了这个选项，那么当显示字符串时，遇到结束符则停止显示。这个选项默认为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off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pretty on 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如果打开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printf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pretty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这个选项，那么当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显示结构体时会比较漂亮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print union &lt;on/off&gt;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设置显示结构体时，是否显式其内的联合体数据。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set disassembly-flavor </a:t>
            </a:r>
            <a:r>
              <a:rPr lang="en-US" dirty="0">
                <a:solidFill>
                  <a:schemeClr val="dk1"/>
                </a:solidFill>
                <a:sym typeface="+mn-ea"/>
              </a:rPr>
              <a:t>att</a:t>
            </a:r>
            <a:r>
              <a:rPr lang="en-US" dirty="0">
                <a:solidFill>
                  <a:schemeClr val="dk1"/>
                </a:solidFill>
                <a:sym typeface="+mn-ea"/>
              </a:rPr>
              <a:t>/intel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设置汇编显示的格式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查看寄存器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b="1" dirty="0">
                <a:solidFill>
                  <a:schemeClr val="dk1"/>
                </a:solidFill>
                <a:sym typeface="+mn-ea"/>
              </a:rPr>
              <a:t>info register</a:t>
            </a:r>
            <a:endParaRPr lang="en-US" altLang="zh-CN" b="1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可以使用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print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命令来访问寄存器的情况，只需要在寄存器名字前加一个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$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符号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b="1" dirty="0">
                <a:solidFill>
                  <a:schemeClr val="dk1"/>
                </a:solidFill>
                <a:sym typeface="+mn-ea"/>
              </a:rPr>
              <a:t>disassemble</a:t>
            </a:r>
            <a:endParaRPr lang="en-US" altLang="zh-CN" b="1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/m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显示源码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/r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16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进制显示原始指令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修改变量值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直接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print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，如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print x=4</a:t>
            </a:r>
            <a:r>
              <a:rPr lang="en-US" dirty="0">
                <a:solidFill>
                  <a:schemeClr val="dk1"/>
                </a:solidFill>
                <a:sym typeface="+mn-ea"/>
              </a:rPr>
              <a:t>，将</a:t>
            </a:r>
            <a:r>
              <a:rPr lang="en-US" dirty="0">
                <a:solidFill>
                  <a:schemeClr val="dk1"/>
                </a:solidFill>
                <a:sym typeface="+mn-ea"/>
              </a:rPr>
              <a:t>x</a:t>
            </a:r>
            <a:r>
              <a:rPr lang="en-US" dirty="0">
                <a:solidFill>
                  <a:schemeClr val="dk1"/>
                </a:solidFill>
                <a:sym typeface="+mn-ea"/>
              </a:rPr>
              <a:t>赋值为</a:t>
            </a:r>
            <a:r>
              <a:rPr lang="en-US" dirty="0">
                <a:solidFill>
                  <a:schemeClr val="dk1"/>
                </a:solidFill>
                <a:sym typeface="+mn-ea"/>
              </a:rPr>
              <a:t>4</a:t>
            </a:r>
            <a:endParaRPr 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set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var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其他高级用法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远程调试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执行脚本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gprof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  <a:hlinkClick r:id="rId4"/>
              </a:rPr>
              <a:t>https://sourceware.org/binutils/docs/gprof/</a:t>
            </a:r>
            <a:endParaRPr lang="en-US" altLang="zh-CN" dirty="0">
              <a:solidFill>
                <a:schemeClr val="dk1"/>
              </a:solidFill>
              <a:sym typeface="+mn-ea"/>
              <a:hlinkClick r:id="rId4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67235" y="3712468"/>
            <a:ext cx="544766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</a:t>
            </a:r>
            <a:r>
              <a:rPr lang="en-US" altLang="zh-CN" sz="21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gdb</a:t>
            </a:r>
            <a:r>
              <a:rPr lang="zh-CN" altLang="en-US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官方手册</a:t>
            </a:r>
            <a:r>
              <a:rPr lang="en-US" altLang="zh-CN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《debugging with </a:t>
            </a:r>
            <a:r>
              <a:rPr lang="en-US" altLang="zh-CN" sz="21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gdb</a:t>
            </a:r>
            <a:r>
              <a:rPr lang="en-US" altLang="zh-CN" sz="21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lang="en-US" altLang="zh-CN" sz="2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虚拟内存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2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055667" y="1144186"/>
            <a:ext cx="4615508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启动程序后，链接的共享内存也会被映射到虚拟内存中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命令：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sharedlibrary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maintenance info sections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5" y="1119888"/>
            <a:ext cx="7254488" cy="74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965223" y="2068780"/>
            <a:ext cx="5882114" cy="3780102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57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背景知识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常用命令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常见问题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案例介绍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fontScale="7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问题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：代码被优化</a:t>
            </a:r>
            <a:endParaRPr lang="zh-CN" altLang="en-US" dirty="0" smtClean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#pragma GCC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push_options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#pragma GCC optimize ("O0")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…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代码段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..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#pragma GCC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pop_options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问题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3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：栈溢出</a:t>
            </a:r>
            <a:endParaRPr lang="zh-CN" altLang="en-US" dirty="0" smtClean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栈的大小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依赖编译器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marL="400050" lvl="1" algn="l">
              <a:buClrTx/>
              <a:buSzTx/>
              <a:buNone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线程栈的大小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ulimit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 -s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pthread_attr_getstacksize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  <a:buAutoNum type="circleNumDbPlain"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pthread_attr_setstacksize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endParaRPr lang="zh-CN" altLang="en-US" dirty="0" smtClean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965223" y="2068780"/>
            <a:ext cx="5882114" cy="3780102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57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背景知识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常用命令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常见问题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案例介绍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iscsi</a:t>
            </a:r>
            <a:r>
              <a:rPr lang="en-US" altLang="zh-CN" dirty="0" err="1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多线程挂死问题</a:t>
            </a:r>
            <a:endParaRPr lang="en-US" altLang="zh-CN" dirty="0" err="1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利用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GOOGLE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的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AddressSanitizer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工具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已内置到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gcc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或者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clang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编译器中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在出现内存问题时，会给出提示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只支持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malloc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分配的内存，不支持大页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如何在出现问题时断住？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export 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ASAN_OPTIONS=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abort_on_error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=1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小结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定位问题的时候，结合不同的工具进行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如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objdump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pmap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实际开发中，日志更重要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日志要求提供足够的调试信息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sym typeface="+mn-ea"/>
              </a:rPr>
              <a:t>链接</a:t>
            </a:r>
            <a:endParaRPr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 lnSpcReduction="100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手册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dk1"/>
                </a:solidFill>
                <a:sym typeface="+mn-ea"/>
                <a:hlinkClick r:id="rId4"/>
              </a:rPr>
              <a:t>https://sourceware.org/gdb/current/onlinedocs/gdb/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mmap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：</a:t>
            </a:r>
            <a:r>
              <a:rPr lang="en-US" altLang="zh-CN" dirty="0" err="1">
                <a:solidFill>
                  <a:schemeClr val="dk1"/>
                </a:solidFill>
                <a:sym typeface="+mn-ea"/>
                <a:hlinkClick r:id="rId5"/>
              </a:rPr>
              <a:t>https://stackoverflow.com/questions/19006376/process-memory-limit-and-address-space-for-unix-and-linux-and-windows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栈：</a:t>
            </a:r>
            <a:r>
              <a:rPr lang="en-US" altLang="zh-CN" dirty="0" err="1">
                <a:solidFill>
                  <a:schemeClr val="dk1"/>
                </a:solidFill>
                <a:sym typeface="+mn-ea"/>
                <a:hlinkClick r:id="rId6"/>
              </a:rPr>
              <a:t>http://www.cs.uwm.edu/classes/cs315/Bacon/Lecture/HTML/ch10s07.html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</a:rPr>
              <a:t>gdb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英文指南：</a:t>
            </a:r>
            <a:r>
              <a:rPr lang="en-US" altLang="zh-CN" dirty="0" err="1">
                <a:solidFill>
                  <a:schemeClr val="dk1"/>
                </a:solidFill>
                <a:sym typeface="+mn-ea"/>
                <a:hlinkClick r:id="rId7"/>
              </a:rPr>
              <a:t>http://www.dirac.org/linux/gdb/index.php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 err="1">
                <a:solidFill>
                  <a:schemeClr val="dk1"/>
                </a:solidFill>
                <a:sym typeface="+mn-ea"/>
                <a:hlinkClick r:id="rId8"/>
              </a:rPr>
              <a:t>http://coolshell.cn/</a:t>
            </a:r>
            <a:r>
              <a:rPr lang="en-US" altLang="zh-CN" dirty="0" err="1">
                <a:solidFill>
                  <a:schemeClr val="dk1"/>
                </a:solidFill>
                <a:sym typeface="+mn-ea"/>
              </a:rPr>
              <a:t> </a:t>
            </a:r>
            <a:endParaRPr lang="en-US" altLang="zh-CN" dirty="0" err="1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虚拟内存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3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49860" y="6957442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dirty="0">
                <a:solidFill>
                  <a:schemeClr val="dk1"/>
                </a:solidFill>
                <a:sym typeface="+mn-ea"/>
              </a:rPr>
              <a:t>help </a:t>
            </a:r>
            <a:r>
              <a:rPr lang="en-US" dirty="0">
                <a:solidFill>
                  <a:schemeClr val="dk1"/>
                </a:solidFill>
                <a:sym typeface="+mn-ea"/>
              </a:rPr>
              <a:t>maint</a:t>
            </a:r>
            <a:r>
              <a:rPr lang="en-US" dirty="0">
                <a:solidFill>
                  <a:schemeClr val="dk1"/>
                </a:solidFill>
                <a:sym typeface="+mn-ea"/>
              </a:rPr>
              <a:t> info section</a:t>
            </a:r>
            <a:endParaRPr 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17" y="976164"/>
            <a:ext cx="7448550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14" y="3928492"/>
            <a:ext cx="8086725" cy="3028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虚拟内存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4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983659" y="1144186"/>
            <a:ext cx="4140991" cy="5964113"/>
          </a:xfrm>
        </p:spPr>
        <p:txBody>
          <a:bodyPr vert="horz" lIns="106692" tIns="53346" rIns="106692" bIns="53346" rtlCol="0">
            <a:normAutofit fontScale="62500"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文本段（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text segment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代码段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可共享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Readonly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Initialized Data Segment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初始化的全局变量区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Uninitialized Data Segment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（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bss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未初始化的全局变量区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Stack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（栈）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向下增长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Heap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（堆）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malloc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向上增长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" y="1768252"/>
            <a:ext cx="6727500" cy="6720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虚拟内存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5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546529" y="1144186"/>
            <a:ext cx="9578121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查看程序构造的几个方法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size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objdump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pmap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readelf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endParaRPr lang="en-US" altLang="zh-CN" dirty="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线程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1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127675" y="1144186"/>
            <a:ext cx="3996975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info threads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列出线程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thread &lt;N&gt;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切换线程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  <a:sym typeface="+mn-ea"/>
              </a:rPr>
              <a:t>thread apply all 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bt</a:t>
            </a:r>
            <a:endParaRPr lang="en-US" alt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打印所有线程的堆栈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5" y="1144186"/>
            <a:ext cx="7254488" cy="74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8513739" y="-59"/>
            <a:ext cx="2157515" cy="28037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6393391"/>
            <a:ext cx="1236634" cy="1607608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8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559" y="220080"/>
            <a:ext cx="9604059" cy="588065"/>
          </a:xfrm>
        </p:spPr>
        <p:txBody>
          <a:bodyPr vert="horz" lIns="106692" tIns="53346" rIns="106692" bIns="53346" rtlCol="0">
            <a:noAutofit/>
          </a:bodyPr>
          <a:lstStyle>
            <a:lvl1pPr algn="l" defTabSz="800100" rtl="0" eaLnBrk="1" latinLnBrk="0" hangingPunct="1">
              <a:spcBef>
                <a:spcPct val="0"/>
              </a:spcBef>
              <a:buNone/>
              <a:defRPr lang="zh-CN" altLang="en-US"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线程</a:t>
            </a:r>
            <a:r>
              <a:rPr dirty="0">
                <a:solidFill>
                  <a:schemeClr val="accent1"/>
                </a:solidFill>
                <a:cs typeface="微软雅黑" panose="020B0503020204020204" pitchFamily="34" charset="-122"/>
                <a:sym typeface="+mn-ea"/>
              </a:rPr>
              <a:t>2</a:t>
            </a:r>
            <a:endParaRPr dirty="0">
              <a:solidFill>
                <a:schemeClr val="accen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6415707" y="1144186"/>
            <a:ext cx="3708943" cy="5964113"/>
          </a:xfrm>
        </p:spPr>
        <p:txBody>
          <a:bodyPr vert="horz" lIns="106692" tIns="53346" rIns="106692" bIns="53346" rtlCol="0">
            <a:normAutofit/>
          </a:bodyPr>
          <a:lstStyle>
            <a:lvl1pPr marL="300355" indent="-30035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50240" indent="-25019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微软雅黑" panose="020B0503020204020204" pitchFamily="34" charset="-122"/>
              <a:buChar char="□"/>
              <a:defRPr sz="21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342900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40017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800225" indent="-200025" algn="l" defTabSz="8001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2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2002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03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037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0425" indent="-200025" algn="l" defTabSz="8001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每个线程有自己的栈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存储执行历史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临时数据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只是一块普通的内存区域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可以用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gdb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的命令来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dump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内存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help x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从内存中发现一些遗留信息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19" y="1048172"/>
            <a:ext cx="7254488" cy="74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102d10f-80c4-427d-9f91-cf66475b7c7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2043b4-2291-4b62-81a9-0dfe05631611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A9A49F"/>
      </a:lt2>
      <a:accent1>
        <a:srgbClr val="99CCCC"/>
      </a:accent1>
      <a:accent2>
        <a:srgbClr val="FFCC99"/>
      </a:accent2>
      <a:accent3>
        <a:srgbClr val="FFFFFF"/>
      </a:accent3>
      <a:accent4>
        <a:srgbClr val="000000"/>
      </a:accent4>
      <a:accent5>
        <a:srgbClr val="CAE2E2"/>
      </a:accent5>
      <a:accent6>
        <a:srgbClr val="E7B98A"/>
      </a:accent6>
      <a:hlink>
        <a:srgbClr val="99CCFF"/>
      </a:hlink>
      <a:folHlink>
        <a:srgbClr val="CC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6200</Words>
  <Application>WPS 演示</Application>
  <PresentationFormat>自定义</PresentationFormat>
  <Paragraphs>520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华文细黑</vt:lpstr>
      <vt:lpstr>Arial Unicode MS</vt:lpstr>
      <vt:lpstr>Calibri</vt:lpstr>
      <vt:lpstr>2_Office 主题​​</vt:lpstr>
      <vt:lpstr>GDB介绍</vt:lpstr>
      <vt:lpstr>PowerPoint 演示文稿</vt:lpstr>
      <vt:lpstr>虚拟内存1</vt:lpstr>
      <vt:lpstr>虚拟内存2</vt:lpstr>
      <vt:lpstr>虚拟内存3</vt:lpstr>
      <vt:lpstr>虚拟内存4</vt:lpstr>
      <vt:lpstr>虚拟内存5</vt:lpstr>
      <vt:lpstr>线程1</vt:lpstr>
      <vt:lpstr>线程2</vt:lpstr>
      <vt:lpstr>栈1</vt:lpstr>
      <vt:lpstr>栈2</vt:lpstr>
      <vt:lpstr>core</vt:lpstr>
      <vt:lpstr>PowerPoint 演示文稿</vt:lpstr>
      <vt:lpstr>编译参数</vt:lpstr>
      <vt:lpstr>配置文件</vt:lpstr>
      <vt:lpstr>前端显示</vt:lpstr>
      <vt:lpstr>help</vt:lpstr>
      <vt:lpstr>启动</vt:lpstr>
      <vt:lpstr>执行shell</vt:lpstr>
      <vt:lpstr>运行程序</vt:lpstr>
      <vt:lpstr>停止/恢复</vt:lpstr>
      <vt:lpstr>断点</vt:lpstr>
      <vt:lpstr>观察点</vt:lpstr>
      <vt:lpstr>捕捉点</vt:lpstr>
      <vt:lpstr>维护停止点</vt:lpstr>
      <vt:lpstr>为停止点设定执行命令</vt:lpstr>
      <vt:lpstr>单步</vt:lpstr>
      <vt:lpstr>信号</vt:lpstr>
      <vt:lpstr>线程</vt:lpstr>
      <vt:lpstr>堆栈</vt:lpstr>
      <vt:lpstr>堆栈（续）</vt:lpstr>
      <vt:lpstr>查看源码</vt:lpstr>
      <vt:lpstr>搜索源代码</vt:lpstr>
      <vt:lpstr>显示</vt:lpstr>
      <vt:lpstr>查看内存</vt:lpstr>
      <vt:lpstr>一些设置（set）命令</vt:lpstr>
      <vt:lpstr>查看寄存器</vt:lpstr>
      <vt:lpstr>修改变量值</vt:lpstr>
      <vt:lpstr>其他高级用法</vt:lpstr>
      <vt:lpstr>PowerPoint 演示文稿</vt:lpstr>
      <vt:lpstr>PowerPoint 演示文稿</vt:lpstr>
      <vt:lpstr>PowerPoint 演示文稿</vt:lpstr>
      <vt:lpstr>iscsi多线程挂死问题</vt:lpstr>
      <vt:lpstr>小结</vt:lpstr>
      <vt:lpstr>链接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黄庆新</dc:creator>
  <cp:lastModifiedBy>WPS_1649659266</cp:lastModifiedBy>
  <cp:revision>392</cp:revision>
  <dcterms:created xsi:type="dcterms:W3CDTF">2006-05-12T19:47:00Z</dcterms:created>
  <dcterms:modified xsi:type="dcterms:W3CDTF">2022-07-28T12:40:10Z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4C38155BC56448D9949B779323848085</vt:lpwstr>
  </property>
</Properties>
</file>