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kmvis\Downloads\TANMAY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hd.ad.syr.edu\01\ddd788\Documents\Desktop\BA\TANM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tanmay/Desktop/SU/Old%20courses/Spring%202018/SCM%20651/HW%201/HW1_Team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[TANMAY (2).xlsx]ContinentTrends!PivotTable1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ContinentTrends!$B$2</c:f>
              <c:strCache>
                <c:ptCount val="1"/>
                <c:pt idx="0">
                  <c:v>Test takers 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ContinentTrends!$A$3:$A$9</c:f>
              <c:strCache>
                <c:ptCount val="6"/>
                <c:pt idx="0">
                  <c:v>Asia</c:v>
                </c:pt>
                <c:pt idx="1">
                  <c:v>Central America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ContinentTrends!$B$3:$B$9</c:f>
              <c:numCache>
                <c:formatCode>General</c:formatCode>
                <c:ptCount val="6"/>
                <c:pt idx="0">
                  <c:v>83284</c:v>
                </c:pt>
                <c:pt idx="1">
                  <c:v>454</c:v>
                </c:pt>
                <c:pt idx="2">
                  <c:v>21422</c:v>
                </c:pt>
                <c:pt idx="3">
                  <c:v>9183</c:v>
                </c:pt>
                <c:pt idx="4">
                  <c:v>1420</c:v>
                </c:pt>
                <c:pt idx="5">
                  <c:v>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344D-9E31-59CB50C43362}"/>
            </c:ext>
          </c:extLst>
        </c:ser>
        <c:ser>
          <c:idx val="1"/>
          <c:order val="1"/>
          <c:tx>
            <c:strRef>
              <c:f>ContinentTrends!$C$2</c:f>
              <c:strCache>
                <c:ptCount val="1"/>
                <c:pt idx="0">
                  <c:v>Test takers 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ContinentTrends!$A$3:$A$9</c:f>
              <c:strCache>
                <c:ptCount val="6"/>
                <c:pt idx="0">
                  <c:v>Asia</c:v>
                </c:pt>
                <c:pt idx="1">
                  <c:v>Central America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ContinentTrends!$C$3:$C$9</c:f>
              <c:numCache>
                <c:formatCode>General</c:formatCode>
                <c:ptCount val="6"/>
                <c:pt idx="0">
                  <c:v>89863</c:v>
                </c:pt>
                <c:pt idx="1">
                  <c:v>479</c:v>
                </c:pt>
                <c:pt idx="2">
                  <c:v>22310</c:v>
                </c:pt>
                <c:pt idx="3">
                  <c:v>8893</c:v>
                </c:pt>
                <c:pt idx="4">
                  <c:v>1452</c:v>
                </c:pt>
                <c:pt idx="5">
                  <c:v>4024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344D-9E31-59CB50C43362}"/>
            </c:ext>
          </c:extLst>
        </c:ser>
        <c:ser>
          <c:idx val="2"/>
          <c:order val="2"/>
          <c:tx>
            <c:strRef>
              <c:f>ContinentTrends!$D$2</c:f>
              <c:strCache>
                <c:ptCount val="1"/>
                <c:pt idx="0">
                  <c:v>Test takers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ContinentTrends!$A$3:$A$9</c:f>
              <c:strCache>
                <c:ptCount val="6"/>
                <c:pt idx="0">
                  <c:v>Asia</c:v>
                </c:pt>
                <c:pt idx="1">
                  <c:v>Central America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ContinentTrends!$D$3:$D$9</c:f>
              <c:numCache>
                <c:formatCode>General</c:formatCode>
                <c:ptCount val="6"/>
                <c:pt idx="0">
                  <c:v>94755</c:v>
                </c:pt>
                <c:pt idx="1">
                  <c:v>470</c:v>
                </c:pt>
                <c:pt idx="2">
                  <c:v>22964</c:v>
                </c:pt>
                <c:pt idx="3">
                  <c:v>9229</c:v>
                </c:pt>
                <c:pt idx="4">
                  <c:v>1430</c:v>
                </c:pt>
                <c:pt idx="5">
                  <c:v>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AD-344D-9E31-59CB50C43362}"/>
            </c:ext>
          </c:extLst>
        </c:ser>
        <c:ser>
          <c:idx val="3"/>
          <c:order val="3"/>
          <c:tx>
            <c:strRef>
              <c:f>ContinentTrends!$E$2</c:f>
              <c:strCache>
                <c:ptCount val="1"/>
                <c:pt idx="0">
                  <c:v>Test takers 2016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ContinentTrends!$A$3:$A$9</c:f>
              <c:strCache>
                <c:ptCount val="6"/>
                <c:pt idx="0">
                  <c:v>Asia</c:v>
                </c:pt>
                <c:pt idx="1">
                  <c:v>Central America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ContinentTrends!$E$3:$E$9</c:f>
              <c:numCache>
                <c:formatCode>General</c:formatCode>
                <c:ptCount val="6"/>
                <c:pt idx="0">
                  <c:v>105278</c:v>
                </c:pt>
                <c:pt idx="1">
                  <c:v>525</c:v>
                </c:pt>
                <c:pt idx="2">
                  <c:v>23346</c:v>
                </c:pt>
                <c:pt idx="3">
                  <c:v>10367</c:v>
                </c:pt>
                <c:pt idx="4">
                  <c:v>1490</c:v>
                </c:pt>
                <c:pt idx="5">
                  <c:v>5192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AD-344D-9E31-59CB50C43362}"/>
            </c:ext>
          </c:extLst>
        </c:ser>
        <c:ser>
          <c:idx val="4"/>
          <c:order val="4"/>
          <c:tx>
            <c:strRef>
              <c:f>ContinentTrends!$F$2</c:f>
              <c:strCache>
                <c:ptCount val="1"/>
                <c:pt idx="0">
                  <c:v>Test takers 2017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ContinentTrends!$A$3:$A$9</c:f>
              <c:strCache>
                <c:ptCount val="6"/>
                <c:pt idx="0">
                  <c:v>Asia</c:v>
                </c:pt>
                <c:pt idx="1">
                  <c:v>Central America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ContinentTrends!$F$3:$F$9</c:f>
              <c:numCache>
                <c:formatCode>General</c:formatCode>
                <c:ptCount val="6"/>
                <c:pt idx="0">
                  <c:v>102206</c:v>
                </c:pt>
                <c:pt idx="1">
                  <c:v>408</c:v>
                </c:pt>
                <c:pt idx="2">
                  <c:v>22561</c:v>
                </c:pt>
                <c:pt idx="3">
                  <c:v>9584</c:v>
                </c:pt>
                <c:pt idx="4">
                  <c:v>1513</c:v>
                </c:pt>
                <c:pt idx="5">
                  <c:v>5207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AD-344D-9E31-59CB50C43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385608"/>
        <c:axId val="700385936"/>
      </c:barChart>
      <c:catAx>
        <c:axId val="70038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385936"/>
        <c:crosses val="autoZero"/>
        <c:auto val="1"/>
        <c:lblAlgn val="ctr"/>
        <c:lblOffset val="100"/>
        <c:noMultiLvlLbl val="0"/>
      </c:catAx>
      <c:valAx>
        <c:axId val="7003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38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Trends of GMAT takers across countries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CountriesTrends!$B$1</c:f>
              <c:strCache>
                <c:ptCount val="1"/>
                <c:pt idx="0">
                  <c:v>Tests2014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CountriesTrends!$A$2:$A$33</c:f>
              <c:strCache>
                <c:ptCount val="32"/>
                <c:pt idx="0">
                  <c:v>China</c:v>
                </c:pt>
                <c:pt idx="1">
                  <c:v>India</c:v>
                </c:pt>
                <c:pt idx="2">
                  <c:v>Canada</c:v>
                </c:pt>
                <c:pt idx="3">
                  <c:v>Germany</c:v>
                </c:pt>
                <c:pt idx="4">
                  <c:v>United Kingdom</c:v>
                </c:pt>
                <c:pt idx="5">
                  <c:v>Taiwan</c:v>
                </c:pt>
                <c:pt idx="6">
                  <c:v>Korea, South</c:v>
                </c:pt>
                <c:pt idx="7">
                  <c:v>France</c:v>
                </c:pt>
                <c:pt idx="8">
                  <c:v>Japan</c:v>
                </c:pt>
                <c:pt idx="9">
                  <c:v>Singapore</c:v>
                </c:pt>
                <c:pt idx="10">
                  <c:v>Brazil</c:v>
                </c:pt>
                <c:pt idx="11">
                  <c:v>Hong Kong (SAR of China)</c:v>
                </c:pt>
                <c:pt idx="12">
                  <c:v>Italy</c:v>
                </c:pt>
                <c:pt idx="13">
                  <c:v>Netherlands</c:v>
                </c:pt>
                <c:pt idx="14">
                  <c:v>Thailand</c:v>
                </c:pt>
                <c:pt idx="15">
                  <c:v>Israel</c:v>
                </c:pt>
                <c:pt idx="16">
                  <c:v>Russian Federation</c:v>
                </c:pt>
                <c:pt idx="17">
                  <c:v>Mexico</c:v>
                </c:pt>
                <c:pt idx="18">
                  <c:v>United Arab Emirates</c:v>
                </c:pt>
                <c:pt idx="19">
                  <c:v>Saudi Arabia</c:v>
                </c:pt>
                <c:pt idx="20">
                  <c:v>Spain</c:v>
                </c:pt>
                <c:pt idx="21">
                  <c:v>Vietnam</c:v>
                </c:pt>
                <c:pt idx="22">
                  <c:v>Australia</c:v>
                </c:pt>
                <c:pt idx="23">
                  <c:v>Indonesia</c:v>
                </c:pt>
                <c:pt idx="24">
                  <c:v>Turkey</c:v>
                </c:pt>
                <c:pt idx="25">
                  <c:v>Nigeria</c:v>
                </c:pt>
                <c:pt idx="26">
                  <c:v>Peru</c:v>
                </c:pt>
                <c:pt idx="27">
                  <c:v>Sweden</c:v>
                </c:pt>
                <c:pt idx="28">
                  <c:v>Pakistan</c:v>
                </c:pt>
                <c:pt idx="29">
                  <c:v>Greece</c:v>
                </c:pt>
                <c:pt idx="30">
                  <c:v>Switzerland</c:v>
                </c:pt>
                <c:pt idx="31">
                  <c:v>Kuwait</c:v>
                </c:pt>
              </c:strCache>
            </c:strRef>
          </c:cat>
          <c:val>
            <c:numRef>
              <c:f>CountriesTrends!$B$2:$B$33</c:f>
              <c:numCache>
                <c:formatCode>0</c:formatCode>
                <c:ptCount val="32"/>
                <c:pt idx="0">
                  <c:v>42008</c:v>
                </c:pt>
                <c:pt idx="1">
                  <c:v>23315</c:v>
                </c:pt>
                <c:pt idx="2">
                  <c:v>7534</c:v>
                </c:pt>
                <c:pt idx="3">
                  <c:v>4320</c:v>
                </c:pt>
                <c:pt idx="4">
                  <c:v>3567</c:v>
                </c:pt>
                <c:pt idx="5">
                  <c:v>3088</c:v>
                </c:pt>
                <c:pt idx="6">
                  <c:v>3645</c:v>
                </c:pt>
                <c:pt idx="7">
                  <c:v>3352</c:v>
                </c:pt>
                <c:pt idx="8">
                  <c:v>2543</c:v>
                </c:pt>
                <c:pt idx="9">
                  <c:v>1976</c:v>
                </c:pt>
                <c:pt idx="10">
                  <c:v>1648</c:v>
                </c:pt>
                <c:pt idx="11">
                  <c:v>1937</c:v>
                </c:pt>
                <c:pt idx="12">
                  <c:v>1431</c:v>
                </c:pt>
                <c:pt idx="13">
                  <c:v>2248</c:v>
                </c:pt>
                <c:pt idx="14">
                  <c:v>1594</c:v>
                </c:pt>
                <c:pt idx="15">
                  <c:v>1711</c:v>
                </c:pt>
                <c:pt idx="16">
                  <c:v>1460</c:v>
                </c:pt>
                <c:pt idx="17">
                  <c:v>1275</c:v>
                </c:pt>
                <c:pt idx="18">
                  <c:v>894</c:v>
                </c:pt>
                <c:pt idx="19">
                  <c:v>866</c:v>
                </c:pt>
                <c:pt idx="20">
                  <c:v>935</c:v>
                </c:pt>
                <c:pt idx="21">
                  <c:v>835</c:v>
                </c:pt>
                <c:pt idx="22">
                  <c:v>984</c:v>
                </c:pt>
                <c:pt idx="23">
                  <c:v>769</c:v>
                </c:pt>
                <c:pt idx="24">
                  <c:v>992</c:v>
                </c:pt>
                <c:pt idx="25">
                  <c:v>742</c:v>
                </c:pt>
                <c:pt idx="26">
                  <c:v>578</c:v>
                </c:pt>
                <c:pt idx="27">
                  <c:v>559</c:v>
                </c:pt>
                <c:pt idx="28">
                  <c:v>572</c:v>
                </c:pt>
                <c:pt idx="29">
                  <c:v>982</c:v>
                </c:pt>
                <c:pt idx="30">
                  <c:v>809</c:v>
                </c:pt>
                <c:pt idx="31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8-614A-9339-09D99F680253}"/>
            </c:ext>
          </c:extLst>
        </c:ser>
        <c:ser>
          <c:idx val="1"/>
          <c:order val="1"/>
          <c:tx>
            <c:strRef>
              <c:f>CountriesTrends!$C$1</c:f>
              <c:strCache>
                <c:ptCount val="1"/>
                <c:pt idx="0">
                  <c:v>Tests2015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CountriesTrends!$A$2:$A$33</c:f>
              <c:strCache>
                <c:ptCount val="32"/>
                <c:pt idx="0">
                  <c:v>China</c:v>
                </c:pt>
                <c:pt idx="1">
                  <c:v>India</c:v>
                </c:pt>
                <c:pt idx="2">
                  <c:v>Canada</c:v>
                </c:pt>
                <c:pt idx="3">
                  <c:v>Germany</c:v>
                </c:pt>
                <c:pt idx="4">
                  <c:v>United Kingdom</c:v>
                </c:pt>
                <c:pt idx="5">
                  <c:v>Taiwan</c:v>
                </c:pt>
                <c:pt idx="6">
                  <c:v>Korea, South</c:v>
                </c:pt>
                <c:pt idx="7">
                  <c:v>France</c:v>
                </c:pt>
                <c:pt idx="8">
                  <c:v>Japan</c:v>
                </c:pt>
                <c:pt idx="9">
                  <c:v>Singapore</c:v>
                </c:pt>
                <c:pt idx="10">
                  <c:v>Brazil</c:v>
                </c:pt>
                <c:pt idx="11">
                  <c:v>Hong Kong (SAR of China)</c:v>
                </c:pt>
                <c:pt idx="12">
                  <c:v>Italy</c:v>
                </c:pt>
                <c:pt idx="13">
                  <c:v>Netherlands</c:v>
                </c:pt>
                <c:pt idx="14">
                  <c:v>Thailand</c:v>
                </c:pt>
                <c:pt idx="15">
                  <c:v>Israel</c:v>
                </c:pt>
                <c:pt idx="16">
                  <c:v>Russian Federation</c:v>
                </c:pt>
                <c:pt idx="17">
                  <c:v>Mexico</c:v>
                </c:pt>
                <c:pt idx="18">
                  <c:v>United Arab Emirates</c:v>
                </c:pt>
                <c:pt idx="19">
                  <c:v>Saudi Arabia</c:v>
                </c:pt>
                <c:pt idx="20">
                  <c:v>Spain</c:v>
                </c:pt>
                <c:pt idx="21">
                  <c:v>Vietnam</c:v>
                </c:pt>
                <c:pt idx="22">
                  <c:v>Australia</c:v>
                </c:pt>
                <c:pt idx="23">
                  <c:v>Indonesia</c:v>
                </c:pt>
                <c:pt idx="24">
                  <c:v>Turkey</c:v>
                </c:pt>
                <c:pt idx="25">
                  <c:v>Nigeria</c:v>
                </c:pt>
                <c:pt idx="26">
                  <c:v>Peru</c:v>
                </c:pt>
                <c:pt idx="27">
                  <c:v>Sweden</c:v>
                </c:pt>
                <c:pt idx="28">
                  <c:v>Pakistan</c:v>
                </c:pt>
                <c:pt idx="29">
                  <c:v>Greece</c:v>
                </c:pt>
                <c:pt idx="30">
                  <c:v>Switzerland</c:v>
                </c:pt>
                <c:pt idx="31">
                  <c:v>Kuwait</c:v>
                </c:pt>
              </c:strCache>
            </c:strRef>
          </c:cat>
          <c:val>
            <c:numRef>
              <c:f>CountriesTrends!$C$2:$C$33</c:f>
              <c:numCache>
                <c:formatCode>0</c:formatCode>
                <c:ptCount val="32"/>
                <c:pt idx="0">
                  <c:v>45846</c:v>
                </c:pt>
                <c:pt idx="1">
                  <c:v>23986</c:v>
                </c:pt>
                <c:pt idx="2">
                  <c:v>7774</c:v>
                </c:pt>
                <c:pt idx="3">
                  <c:v>4497</c:v>
                </c:pt>
                <c:pt idx="4">
                  <c:v>3640</c:v>
                </c:pt>
                <c:pt idx="5">
                  <c:v>3280</c:v>
                </c:pt>
                <c:pt idx="6">
                  <c:v>3525</c:v>
                </c:pt>
                <c:pt idx="7">
                  <c:v>3458</c:v>
                </c:pt>
                <c:pt idx="8">
                  <c:v>2504</c:v>
                </c:pt>
                <c:pt idx="9">
                  <c:v>2082</c:v>
                </c:pt>
                <c:pt idx="10">
                  <c:v>1895</c:v>
                </c:pt>
                <c:pt idx="11">
                  <c:v>1969</c:v>
                </c:pt>
                <c:pt idx="12">
                  <c:v>1631</c:v>
                </c:pt>
                <c:pt idx="13">
                  <c:v>2250</c:v>
                </c:pt>
                <c:pt idx="14">
                  <c:v>1571</c:v>
                </c:pt>
                <c:pt idx="15">
                  <c:v>1425</c:v>
                </c:pt>
                <c:pt idx="16">
                  <c:v>1556</c:v>
                </c:pt>
                <c:pt idx="17">
                  <c:v>1355</c:v>
                </c:pt>
                <c:pt idx="18">
                  <c:v>980</c:v>
                </c:pt>
                <c:pt idx="19">
                  <c:v>1065</c:v>
                </c:pt>
                <c:pt idx="20">
                  <c:v>942</c:v>
                </c:pt>
                <c:pt idx="21">
                  <c:v>814</c:v>
                </c:pt>
                <c:pt idx="22">
                  <c:v>912</c:v>
                </c:pt>
                <c:pt idx="23">
                  <c:v>724</c:v>
                </c:pt>
                <c:pt idx="24">
                  <c:v>974</c:v>
                </c:pt>
                <c:pt idx="25">
                  <c:v>870</c:v>
                </c:pt>
                <c:pt idx="26">
                  <c:v>631</c:v>
                </c:pt>
                <c:pt idx="27">
                  <c:v>790</c:v>
                </c:pt>
                <c:pt idx="28">
                  <c:v>932</c:v>
                </c:pt>
                <c:pt idx="29">
                  <c:v>821</c:v>
                </c:pt>
                <c:pt idx="30">
                  <c:v>816</c:v>
                </c:pt>
                <c:pt idx="31">
                  <c:v>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8-614A-9339-09D99F680253}"/>
            </c:ext>
          </c:extLst>
        </c:ser>
        <c:ser>
          <c:idx val="2"/>
          <c:order val="2"/>
          <c:tx>
            <c:strRef>
              <c:f>CountriesTrends!$D$1</c:f>
              <c:strCache>
                <c:ptCount val="1"/>
                <c:pt idx="0">
                  <c:v>Tests2016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CountriesTrends!$A$2:$A$33</c:f>
              <c:strCache>
                <c:ptCount val="32"/>
                <c:pt idx="0">
                  <c:v>China</c:v>
                </c:pt>
                <c:pt idx="1">
                  <c:v>India</c:v>
                </c:pt>
                <c:pt idx="2">
                  <c:v>Canada</c:v>
                </c:pt>
                <c:pt idx="3">
                  <c:v>Germany</c:v>
                </c:pt>
                <c:pt idx="4">
                  <c:v>United Kingdom</c:v>
                </c:pt>
                <c:pt idx="5">
                  <c:v>Taiwan</c:v>
                </c:pt>
                <c:pt idx="6">
                  <c:v>Korea, South</c:v>
                </c:pt>
                <c:pt idx="7">
                  <c:v>France</c:v>
                </c:pt>
                <c:pt idx="8">
                  <c:v>Japan</c:v>
                </c:pt>
                <c:pt idx="9">
                  <c:v>Singapore</c:v>
                </c:pt>
                <c:pt idx="10">
                  <c:v>Brazil</c:v>
                </c:pt>
                <c:pt idx="11">
                  <c:v>Hong Kong (SAR of China)</c:v>
                </c:pt>
                <c:pt idx="12">
                  <c:v>Italy</c:v>
                </c:pt>
                <c:pt idx="13">
                  <c:v>Netherlands</c:v>
                </c:pt>
                <c:pt idx="14">
                  <c:v>Thailand</c:v>
                </c:pt>
                <c:pt idx="15">
                  <c:v>Israel</c:v>
                </c:pt>
                <c:pt idx="16">
                  <c:v>Russian Federation</c:v>
                </c:pt>
                <c:pt idx="17">
                  <c:v>Mexico</c:v>
                </c:pt>
                <c:pt idx="18">
                  <c:v>United Arab Emirates</c:v>
                </c:pt>
                <c:pt idx="19">
                  <c:v>Saudi Arabia</c:v>
                </c:pt>
                <c:pt idx="20">
                  <c:v>Spain</c:v>
                </c:pt>
                <c:pt idx="21">
                  <c:v>Vietnam</c:v>
                </c:pt>
                <c:pt idx="22">
                  <c:v>Australia</c:v>
                </c:pt>
                <c:pt idx="23">
                  <c:v>Indonesia</c:v>
                </c:pt>
                <c:pt idx="24">
                  <c:v>Turkey</c:v>
                </c:pt>
                <c:pt idx="25">
                  <c:v>Nigeria</c:v>
                </c:pt>
                <c:pt idx="26">
                  <c:v>Peru</c:v>
                </c:pt>
                <c:pt idx="27">
                  <c:v>Sweden</c:v>
                </c:pt>
                <c:pt idx="28">
                  <c:v>Pakistan</c:v>
                </c:pt>
                <c:pt idx="29">
                  <c:v>Greece</c:v>
                </c:pt>
                <c:pt idx="30">
                  <c:v>Switzerland</c:v>
                </c:pt>
                <c:pt idx="31">
                  <c:v>Kuwait</c:v>
                </c:pt>
              </c:strCache>
            </c:strRef>
          </c:cat>
          <c:val>
            <c:numRef>
              <c:f>CountriesTrends!$D$2:$D$33</c:f>
              <c:numCache>
                <c:formatCode>0</c:formatCode>
                <c:ptCount val="32"/>
                <c:pt idx="0">
                  <c:v>50465</c:v>
                </c:pt>
                <c:pt idx="1">
                  <c:v>27771</c:v>
                </c:pt>
                <c:pt idx="2">
                  <c:v>8895</c:v>
                </c:pt>
                <c:pt idx="3">
                  <c:v>4570</c:v>
                </c:pt>
                <c:pt idx="4">
                  <c:v>4069</c:v>
                </c:pt>
                <c:pt idx="5">
                  <c:v>3773</c:v>
                </c:pt>
                <c:pt idx="6">
                  <c:v>3455</c:v>
                </c:pt>
                <c:pt idx="7">
                  <c:v>3036</c:v>
                </c:pt>
                <c:pt idx="8">
                  <c:v>2616</c:v>
                </c:pt>
                <c:pt idx="9">
                  <c:v>2420</c:v>
                </c:pt>
                <c:pt idx="10">
                  <c:v>2307</c:v>
                </c:pt>
                <c:pt idx="11">
                  <c:v>2148</c:v>
                </c:pt>
                <c:pt idx="12">
                  <c:v>1957</c:v>
                </c:pt>
                <c:pt idx="13">
                  <c:v>1957</c:v>
                </c:pt>
                <c:pt idx="14">
                  <c:v>1729</c:v>
                </c:pt>
                <c:pt idx="15">
                  <c:v>1355</c:v>
                </c:pt>
                <c:pt idx="16">
                  <c:v>1418</c:v>
                </c:pt>
                <c:pt idx="17">
                  <c:v>1391</c:v>
                </c:pt>
                <c:pt idx="18">
                  <c:v>1136</c:v>
                </c:pt>
                <c:pt idx="19">
                  <c:v>1002</c:v>
                </c:pt>
                <c:pt idx="20">
                  <c:v>1074</c:v>
                </c:pt>
                <c:pt idx="21">
                  <c:v>1173</c:v>
                </c:pt>
                <c:pt idx="22">
                  <c:v>1020</c:v>
                </c:pt>
                <c:pt idx="23">
                  <c:v>1041</c:v>
                </c:pt>
                <c:pt idx="24">
                  <c:v>963</c:v>
                </c:pt>
                <c:pt idx="25">
                  <c:v>935</c:v>
                </c:pt>
                <c:pt idx="26">
                  <c:v>858</c:v>
                </c:pt>
                <c:pt idx="27">
                  <c:v>771</c:v>
                </c:pt>
                <c:pt idx="28">
                  <c:v>957</c:v>
                </c:pt>
                <c:pt idx="29">
                  <c:v>894</c:v>
                </c:pt>
                <c:pt idx="30">
                  <c:v>831</c:v>
                </c:pt>
                <c:pt idx="31">
                  <c:v>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8-614A-9339-09D99F680253}"/>
            </c:ext>
          </c:extLst>
        </c:ser>
        <c:ser>
          <c:idx val="3"/>
          <c:order val="3"/>
          <c:tx>
            <c:strRef>
              <c:f>CountriesTrends!$E$1</c:f>
              <c:strCache>
                <c:ptCount val="1"/>
                <c:pt idx="0">
                  <c:v>Tests2017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CountriesTrends!$A$2:$A$33</c:f>
              <c:strCache>
                <c:ptCount val="32"/>
                <c:pt idx="0">
                  <c:v>China</c:v>
                </c:pt>
                <c:pt idx="1">
                  <c:v>India</c:v>
                </c:pt>
                <c:pt idx="2">
                  <c:v>Canada</c:v>
                </c:pt>
                <c:pt idx="3">
                  <c:v>Germany</c:v>
                </c:pt>
                <c:pt idx="4">
                  <c:v>United Kingdom</c:v>
                </c:pt>
                <c:pt idx="5">
                  <c:v>Taiwan</c:v>
                </c:pt>
                <c:pt idx="6">
                  <c:v>Korea, South</c:v>
                </c:pt>
                <c:pt idx="7">
                  <c:v>France</c:v>
                </c:pt>
                <c:pt idx="8">
                  <c:v>Japan</c:v>
                </c:pt>
                <c:pt idx="9">
                  <c:v>Singapore</c:v>
                </c:pt>
                <c:pt idx="10">
                  <c:v>Brazil</c:v>
                </c:pt>
                <c:pt idx="11">
                  <c:v>Hong Kong (SAR of China)</c:v>
                </c:pt>
                <c:pt idx="12">
                  <c:v>Italy</c:v>
                </c:pt>
                <c:pt idx="13">
                  <c:v>Netherlands</c:v>
                </c:pt>
                <c:pt idx="14">
                  <c:v>Thailand</c:v>
                </c:pt>
                <c:pt idx="15">
                  <c:v>Israel</c:v>
                </c:pt>
                <c:pt idx="16">
                  <c:v>Russian Federation</c:v>
                </c:pt>
                <c:pt idx="17">
                  <c:v>Mexico</c:v>
                </c:pt>
                <c:pt idx="18">
                  <c:v>United Arab Emirates</c:v>
                </c:pt>
                <c:pt idx="19">
                  <c:v>Saudi Arabia</c:v>
                </c:pt>
                <c:pt idx="20">
                  <c:v>Spain</c:v>
                </c:pt>
                <c:pt idx="21">
                  <c:v>Vietnam</c:v>
                </c:pt>
                <c:pt idx="22">
                  <c:v>Australia</c:v>
                </c:pt>
                <c:pt idx="23">
                  <c:v>Indonesia</c:v>
                </c:pt>
                <c:pt idx="24">
                  <c:v>Turkey</c:v>
                </c:pt>
                <c:pt idx="25">
                  <c:v>Nigeria</c:v>
                </c:pt>
                <c:pt idx="26">
                  <c:v>Peru</c:v>
                </c:pt>
                <c:pt idx="27">
                  <c:v>Sweden</c:v>
                </c:pt>
                <c:pt idx="28">
                  <c:v>Pakistan</c:v>
                </c:pt>
                <c:pt idx="29">
                  <c:v>Greece</c:v>
                </c:pt>
                <c:pt idx="30">
                  <c:v>Switzerland</c:v>
                </c:pt>
                <c:pt idx="31">
                  <c:v>Kuwait</c:v>
                </c:pt>
              </c:strCache>
            </c:strRef>
          </c:cat>
          <c:val>
            <c:numRef>
              <c:f>CountriesTrends!$E$2:$E$33</c:f>
              <c:numCache>
                <c:formatCode>0</c:formatCode>
                <c:ptCount val="32"/>
                <c:pt idx="0">
                  <c:v>49024</c:v>
                </c:pt>
                <c:pt idx="1">
                  <c:v>27330</c:v>
                </c:pt>
                <c:pt idx="2">
                  <c:v>8259</c:v>
                </c:pt>
                <c:pt idx="3">
                  <c:v>4477</c:v>
                </c:pt>
                <c:pt idx="4">
                  <c:v>4081</c:v>
                </c:pt>
                <c:pt idx="5">
                  <c:v>3776</c:v>
                </c:pt>
                <c:pt idx="6">
                  <c:v>3112</c:v>
                </c:pt>
                <c:pt idx="7">
                  <c:v>2623</c:v>
                </c:pt>
                <c:pt idx="8">
                  <c:v>2569</c:v>
                </c:pt>
                <c:pt idx="9">
                  <c:v>2463</c:v>
                </c:pt>
                <c:pt idx="10">
                  <c:v>2417</c:v>
                </c:pt>
                <c:pt idx="11">
                  <c:v>2266</c:v>
                </c:pt>
                <c:pt idx="12">
                  <c:v>2069</c:v>
                </c:pt>
                <c:pt idx="13">
                  <c:v>1944</c:v>
                </c:pt>
                <c:pt idx="14">
                  <c:v>1652</c:v>
                </c:pt>
                <c:pt idx="15">
                  <c:v>1402</c:v>
                </c:pt>
                <c:pt idx="16">
                  <c:v>1388</c:v>
                </c:pt>
                <c:pt idx="17">
                  <c:v>1254</c:v>
                </c:pt>
                <c:pt idx="18">
                  <c:v>1184</c:v>
                </c:pt>
                <c:pt idx="19">
                  <c:v>1080</c:v>
                </c:pt>
                <c:pt idx="20">
                  <c:v>1069</c:v>
                </c:pt>
                <c:pt idx="21">
                  <c:v>1066</c:v>
                </c:pt>
                <c:pt idx="22">
                  <c:v>1023</c:v>
                </c:pt>
                <c:pt idx="23">
                  <c:v>904</c:v>
                </c:pt>
                <c:pt idx="24">
                  <c:v>885</c:v>
                </c:pt>
                <c:pt idx="25">
                  <c:v>836</c:v>
                </c:pt>
                <c:pt idx="26">
                  <c:v>836</c:v>
                </c:pt>
                <c:pt idx="27">
                  <c:v>798</c:v>
                </c:pt>
                <c:pt idx="28">
                  <c:v>757</c:v>
                </c:pt>
                <c:pt idx="29">
                  <c:v>757</c:v>
                </c:pt>
                <c:pt idx="30">
                  <c:v>752</c:v>
                </c:pt>
                <c:pt idx="31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F8-614A-9339-09D99F680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858144"/>
        <c:axId val="512850272"/>
      </c:barChart>
      <c:catAx>
        <c:axId val="5128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0272"/>
        <c:crosses val="autoZero"/>
        <c:auto val="1"/>
        <c:lblAlgn val="ctr"/>
        <c:lblOffset val="100"/>
        <c:noMultiLvlLbl val="0"/>
      </c:catAx>
      <c:valAx>
        <c:axId val="5128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'/C:/Users/kmvis/Downloads/[TANMAY.xlsx]Marketingfunnel'!$A$2:$A$10</cx:f>
        <cx:lvl ptCount="9">
          <cx:pt idx="0">Potential students</cx:pt>
          <cx:pt idx="1">Students in the market being pursued</cx:pt>
          <cx:pt idx="2">Students reached out to</cx:pt>
          <cx:pt idx="3">Students registered</cx:pt>
          <cx:pt idx="4">Students who attended fairs</cx:pt>
          <cx:pt idx="5">Students who met Syracuse recruiters</cx:pt>
          <cx:pt idx="6">Students applied to Syracuse</cx:pt>
          <cx:pt idx="7">Students accepted to Syracuse</cx:pt>
          <cx:pt idx="8">Students enrolled in fall</cx:pt>
        </cx:lvl>
      </cx:strDim>
      <cx:numDim type="val">
        <cx:f>'/C:/Users/kmvis/Downloads/[TANMAY.xlsx]Marketingfunnel'!$B$2:$B$10</cx:f>
        <cx:lvl ptCount="9" formatCode="General">
          <cx:pt idx="0">570229</cx:pt>
          <cx:pt idx="1">399409</cx:pt>
          <cx:pt idx="2">9184</cx:pt>
          <cx:pt idx="3">7846</cx:pt>
          <cx:pt idx="4">5639</cx:pt>
          <cx:pt idx="5">811</cx:pt>
          <cx:pt idx="6">58</cx:pt>
          <cx:pt idx="7">30</cx:pt>
          <cx:pt idx="8">10</cx:pt>
        </cx:lvl>
      </cx:numDim>
    </cx:data>
  </cx:chartData>
  <cx:chart>
    <cx:title pos="t" align="ctr" overlay="0">
      <cx:tx>
        <cx:txData>
          <cx:v>Marketing Funnel	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Marketing Funnel	</a:t>
          </a:r>
        </a:p>
      </cx:txPr>
    </cx:title>
    <cx:plotArea>
      <cx:plotAreaRegion>
        <cx:series layoutId="funnel" uniqueId="{309D306B-CC16-44FB-A41B-4BE640568CEE}">
          <cx:dataLabels>
            <cx:numFmt formatCode="General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900" b="0" i="0" u="none" strike="noStrike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  <cx:axis id="0">
        <cx:catScaling gapWidth="0.150000006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A805-9FEF-E544-8479-393F2D45A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239" y="3428998"/>
            <a:ext cx="3969834" cy="22685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Recruitment Strategy</a:t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E8E-3E3E-2645-BEDB-A3EA96A4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670" y="2104975"/>
            <a:ext cx="3355403" cy="11602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Business Analytics in Excel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F0A28C-8C38-664E-87A1-AA0436D6B67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r="3380"/>
          <a:stretch/>
        </p:blipFill>
        <p:spPr bwMode="auto">
          <a:xfrm>
            <a:off x="5435859" y="227"/>
            <a:ext cx="5949061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B9D2-45C5-5646-A14D-EA726B3B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312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8A2-3968-BF46-9AFF-B968C07B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7E29-AAA4-BD4D-BA6D-B0C46DF3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Whitman School of Management school has seen an increase in the number of international student enrollment. </a:t>
            </a:r>
          </a:p>
          <a:p>
            <a:r>
              <a:rPr lang="en-US" dirty="0"/>
              <a:t>The goal of this report is to analyze the data from the past years and provide inputs on how the program can be further refined.</a:t>
            </a:r>
          </a:p>
          <a:p>
            <a:r>
              <a:rPr lang="en-US" dirty="0"/>
              <a:t>The ultimate aim is to increase participation and its reach, while managing to stay within the program budget.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8A2-3968-BF46-9AFF-B968C07B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AVAILABLE DATA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7E29-AAA4-BD4D-BA6D-B0C46DF3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GMAT scores</a:t>
            </a:r>
          </a:p>
          <a:p>
            <a:r>
              <a:rPr lang="en-US" dirty="0"/>
              <a:t>US government education department program locations</a:t>
            </a:r>
          </a:p>
          <a:p>
            <a:r>
              <a:rPr lang="en-US" dirty="0"/>
              <a:t>Past recruitment event data</a:t>
            </a:r>
          </a:p>
          <a:p>
            <a:r>
              <a:rPr lang="en-US" dirty="0"/>
              <a:t>Global Trends on a country level, region-wise and on a continent level </a:t>
            </a:r>
          </a:p>
          <a:p>
            <a:r>
              <a:rPr lang="en-US" dirty="0"/>
              <a:t>Existing Alumni Data</a:t>
            </a:r>
          </a:p>
        </p:txBody>
      </p:sp>
    </p:spTree>
    <p:extLst>
      <p:ext uri="{BB962C8B-B14F-4D97-AF65-F5344CB8AC3E}">
        <p14:creationId xmlns:p14="http://schemas.microsoft.com/office/powerpoint/2010/main" val="5155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8A2-3968-BF46-9AFF-B968C07B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DEFINES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7E29-AAA4-BD4D-BA6D-B0C46DF3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Whitman recruitment event participation</a:t>
            </a:r>
          </a:p>
          <a:p>
            <a:r>
              <a:rPr lang="en-US" dirty="0"/>
              <a:t>Increase in interaction with the Whitman recruitment officials </a:t>
            </a:r>
          </a:p>
          <a:p>
            <a:r>
              <a:rPr lang="en-US" dirty="0"/>
              <a:t>Staying within the budget</a:t>
            </a:r>
          </a:p>
          <a:p>
            <a:r>
              <a:rPr lang="en-US" dirty="0"/>
              <a:t>Increasing the Average GMAT score in the incoming batch</a:t>
            </a:r>
          </a:p>
          <a:p>
            <a:r>
              <a:rPr lang="en-US" dirty="0"/>
              <a:t>Expanding the marketing funnel or identifying new locations</a:t>
            </a:r>
          </a:p>
        </p:txBody>
      </p:sp>
    </p:spTree>
    <p:extLst>
      <p:ext uri="{BB962C8B-B14F-4D97-AF65-F5344CB8AC3E}">
        <p14:creationId xmlns:p14="http://schemas.microsoft.com/office/powerpoint/2010/main" val="3437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E8A2-3968-BF46-9AFF-B968C07B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CONTINENT TRENDS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940BD3-9E67-0B42-8F05-69C7C7D50614}"/>
              </a:ext>
            </a:extLst>
          </p:cNvPr>
          <p:cNvSpPr txBox="1">
            <a:spLocks/>
          </p:cNvSpPr>
          <p:nvPr/>
        </p:nvSpPr>
        <p:spPr>
          <a:xfrm>
            <a:off x="1969803" y="2052116"/>
            <a:ext cx="39695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students who have been taking GMAT exam have been levelling out</a:t>
            </a:r>
            <a:r>
              <a:rPr lang="en-US" sz="1800" dirty="0"/>
              <a:t>.</a:t>
            </a:r>
          </a:p>
          <a:p>
            <a:r>
              <a:rPr lang="en-US" dirty="0"/>
              <a:t>South America trends show that there is slight increase in the year 2017</a:t>
            </a:r>
            <a:endParaRPr lang="en-US" sz="1800" dirty="0"/>
          </a:p>
          <a:p>
            <a:r>
              <a:rPr lang="en-US" dirty="0"/>
              <a:t>North American and Asian continents have the largest chunk of students who take the exams</a:t>
            </a:r>
            <a:r>
              <a:rPr lang="en-US" sz="1800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1EB9D25-9468-4565-8B06-D75B31B1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76967"/>
              </p:ext>
            </p:extLst>
          </p:nvPr>
        </p:nvGraphicFramePr>
        <p:xfrm>
          <a:off x="6751768" y="647190"/>
          <a:ext cx="3994617" cy="556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91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9BFFF74-8BAC-A149-BC7D-2B1B049DE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436224"/>
              </p:ext>
            </p:extLst>
          </p:nvPr>
        </p:nvGraphicFramePr>
        <p:xfrm>
          <a:off x="1342424" y="350778"/>
          <a:ext cx="9621272" cy="3078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D9D08104-CCBB-8340-BED8-240306B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424" y="3844142"/>
            <a:ext cx="4327980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COUNTRY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BBC57-26F9-714F-9217-385EB60ED976}"/>
              </a:ext>
            </a:extLst>
          </p:cNvPr>
          <p:cNvSpPr/>
          <p:nvPr/>
        </p:nvSpPr>
        <p:spPr>
          <a:xfrm>
            <a:off x="6606576" y="3721036"/>
            <a:ext cx="4327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top 5 countries from where the maximum number of GMAT takes are from China, India, Canada, Germany and UK </a:t>
            </a:r>
          </a:p>
        </p:txBody>
      </p:sp>
    </p:spTree>
    <p:extLst>
      <p:ext uri="{BB962C8B-B14F-4D97-AF65-F5344CB8AC3E}">
        <p14:creationId xmlns:p14="http://schemas.microsoft.com/office/powerpoint/2010/main" val="102572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E8A2-3968-BF46-9AFF-B968C07B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MARKETING FUNNEL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93DDEE1-E287-3E4F-8FED-2E36AEA70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89101"/>
              </p:ext>
            </p:extLst>
          </p:nvPr>
        </p:nvGraphicFramePr>
        <p:xfrm>
          <a:off x="6455244" y="2314445"/>
          <a:ext cx="4818975" cy="3028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362">
                  <a:extLst>
                    <a:ext uri="{9D8B030D-6E8A-4147-A177-3AD203B41FA5}">
                      <a16:colId xmlns:a16="http://schemas.microsoft.com/office/drawing/2014/main" val="1188987088"/>
                    </a:ext>
                  </a:extLst>
                </a:gridCol>
                <a:gridCol w="922613">
                  <a:extLst>
                    <a:ext uri="{9D8B030D-6E8A-4147-A177-3AD203B41FA5}">
                      <a16:colId xmlns:a16="http://schemas.microsoft.com/office/drawing/2014/main" val="4195424263"/>
                    </a:ext>
                  </a:extLst>
                </a:gridCol>
              </a:tblGrid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Potential students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570229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1149629459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in the market being pursued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399409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4256789501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reached out to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9184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3997047838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registered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7846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2390812192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Students who attended fairs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5639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1771226170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who met Syracuse recruiters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2425744289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Students applied to Syracuse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433515735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accepted to Syracuse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u="none" strike="noStrike">
                          <a:effectLst/>
                        </a:rPr>
                        <a:t>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ctr"/>
                </a:tc>
                <a:extLst>
                  <a:ext uri="{0D108BD9-81ED-4DB2-BD59-A6C34878D82A}">
                    <a16:rowId xmlns:a16="http://schemas.microsoft.com/office/drawing/2014/main" val="193154763"/>
                  </a:ext>
                </a:extLst>
              </a:tr>
              <a:tr h="33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Students enrolled in fall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94" marR="14994" marT="14994" marB="0" anchor="b"/>
                </a:tc>
                <a:extLst>
                  <a:ext uri="{0D108BD9-81ED-4DB2-BD59-A6C34878D82A}">
                    <a16:rowId xmlns:a16="http://schemas.microsoft.com/office/drawing/2014/main" val="106106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9" name="Content Placeholder 18">
                <a:extLst>
                  <a:ext uri="{FF2B5EF4-FFF2-40B4-BE49-F238E27FC236}">
                    <a16:creationId xmlns:a16="http://schemas.microsoft.com/office/drawing/2014/main" id="{1D025DDD-C08E-4564-A216-6C9A0F018A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8501451"/>
                  </p:ext>
                </p:extLst>
              </p:nvPr>
            </p:nvGraphicFramePr>
            <p:xfrm>
              <a:off x="1051120" y="2052638"/>
              <a:ext cx="5292810" cy="3997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9" name="Content Placeholder 18">
                <a:extLst>
                  <a:ext uri="{FF2B5EF4-FFF2-40B4-BE49-F238E27FC236}">
                    <a16:creationId xmlns:a16="http://schemas.microsoft.com/office/drawing/2014/main" id="{1D025DDD-C08E-4564-A216-6C9A0F018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120" y="2052638"/>
                <a:ext cx="5292810" cy="3997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65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7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39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3" name="Rectangle 43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6FC24-7538-E742-99DF-66AB8473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48" y="808056"/>
            <a:ext cx="3667637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NARROWED DOWN MARKETING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7D37-2682-3544-ACB8-A3ECF3A9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002" y="1973766"/>
            <a:ext cx="3403659" cy="407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The funnel was further narrowed down by –</a:t>
            </a:r>
          </a:p>
          <a:p>
            <a:r>
              <a:rPr lang="en-US" sz="1500" dirty="0"/>
              <a:t>Observing the number of people who registered for the events</a:t>
            </a:r>
          </a:p>
          <a:p>
            <a:r>
              <a:rPr lang="en-US" sz="1500" dirty="0"/>
              <a:t>Number of people who came in the event</a:t>
            </a:r>
          </a:p>
          <a:p>
            <a:r>
              <a:rPr lang="en-US" sz="1500" dirty="0"/>
              <a:t>Number of people who met the Syracuse recruiters from the event data of 2016-2018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B906E7-544D-F541-B51A-3ECBD0B1A8F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992"/>
          <a:stretch/>
        </p:blipFill>
        <p:spPr bwMode="auto">
          <a:xfrm>
            <a:off x="5436752" y="10"/>
            <a:ext cx="5948167" cy="3432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D5464-68EB-B24E-A412-C0CF4457E43A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" r="3" b="2042"/>
          <a:stretch/>
        </p:blipFill>
        <p:spPr bwMode="auto">
          <a:xfrm>
            <a:off x="5436753" y="3425635"/>
            <a:ext cx="5948167" cy="34325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6" name="Rectangle 49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EF8-BF86-B240-8CB3-D76C17F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3DE1-C401-A245-AE9F-6CFD3615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budget were to reduce, we would drop the cities where the response was the least. Hence, we would drop Seoul and Delhi </a:t>
            </a:r>
          </a:p>
          <a:p>
            <a:r>
              <a:rPr lang="en-US" dirty="0"/>
              <a:t>If the budget were to increase, we would add London and Berlin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7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Recruitment Strategy </vt:lpstr>
      <vt:lpstr>GOALS</vt:lpstr>
      <vt:lpstr>AVAILABLE DATA INPUTS</vt:lpstr>
      <vt:lpstr>WHAT DEFINES SUCCESS?</vt:lpstr>
      <vt:lpstr>CONTINENT TRENDS</vt:lpstr>
      <vt:lpstr>COUNTRY TRENDS</vt:lpstr>
      <vt:lpstr>MARKETING FUNNEL</vt:lpstr>
      <vt:lpstr>NARROWED DOWN MARKETING FUNNEL</vt:lpstr>
      <vt:lpstr>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Strategy </dc:title>
  <dc:creator>Tanmay Nitin Atkekar</dc:creator>
  <cp:lastModifiedBy>Tanmay Nitin Atkekar</cp:lastModifiedBy>
  <cp:revision>3</cp:revision>
  <dcterms:created xsi:type="dcterms:W3CDTF">2019-04-23T03:50:13Z</dcterms:created>
  <dcterms:modified xsi:type="dcterms:W3CDTF">2019-04-23T18:32:43Z</dcterms:modified>
</cp:coreProperties>
</file>