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6" r:id="rId3"/>
    <p:sldId id="267" r:id="rId4"/>
    <p:sldId id="268" r:id="rId5"/>
    <p:sldId id="270" r:id="rId6"/>
    <p:sldId id="273" r:id="rId7"/>
    <p:sldId id="274" r:id="rId8"/>
    <p:sldId id="277" r:id="rId9"/>
    <p:sldId id="278" r:id="rId10"/>
    <p:sldId id="279" r:id="rId11"/>
    <p:sldId id="282" r:id="rId12"/>
    <p:sldId id="283" r:id="rId13"/>
    <p:sldId id="284" r:id="rId14"/>
    <p:sldId id="294" r:id="rId15"/>
    <p:sldId id="289" r:id="rId16"/>
    <p:sldId id="285" r:id="rId17"/>
    <p:sldId id="287" r:id="rId18"/>
    <p:sldId id="286" r:id="rId19"/>
    <p:sldId id="288" r:id="rId20"/>
    <p:sldId id="262" r:id="rId21"/>
    <p:sldId id="290" r:id="rId22"/>
    <p:sldId id="29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20" autoAdjust="0"/>
    <p:restoredTop sz="94660"/>
  </p:normalViewPr>
  <p:slideViewPr>
    <p:cSldViewPr snapToGrid="0">
      <p:cViewPr varScale="1">
        <p:scale>
          <a:sx n="147" d="100"/>
          <a:sy n="147" d="100"/>
        </p:scale>
        <p:origin x="141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41BD99-01C6-460F-B3BA-A5E2784CF15E}"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A48DEB21-F480-474C-B879-2856436A936F}">
      <dgm:prSet custT="1"/>
      <dgm:spPr/>
      <dgm:t>
        <a:bodyPr/>
        <a:lstStyle/>
        <a:p>
          <a:pPr>
            <a:lnSpc>
              <a:spcPct val="100000"/>
            </a:lnSpc>
          </a:pPr>
          <a:r>
            <a:rPr lang="en-US" sz="1800" dirty="0"/>
            <a:t>The objective behind building a data warehouse is connecting data from source systems, applying transformations and storing into one repository for better data flow across the organization.</a:t>
          </a:r>
        </a:p>
      </dgm:t>
    </dgm:pt>
    <dgm:pt modelId="{B36BA22D-9752-497F-9587-DA0734D9363F}" type="parTrans" cxnId="{C977C11B-2347-42C4-8CB4-6FDD59AAF69C}">
      <dgm:prSet/>
      <dgm:spPr/>
      <dgm:t>
        <a:bodyPr/>
        <a:lstStyle/>
        <a:p>
          <a:endParaRPr lang="en-US"/>
        </a:p>
      </dgm:t>
    </dgm:pt>
    <dgm:pt modelId="{42FFB22D-50FC-46AF-8084-5F727782D22B}" type="sibTrans" cxnId="{C977C11B-2347-42C4-8CB4-6FDD59AAF69C}">
      <dgm:prSet phldrT="1" phldr="0"/>
      <dgm:spPr/>
      <dgm:t>
        <a:bodyPr/>
        <a:lstStyle/>
        <a:p>
          <a:endParaRPr lang="en-US"/>
        </a:p>
      </dgm:t>
    </dgm:pt>
    <dgm:pt modelId="{245C3348-BCC4-43CA-A86A-EC6E09B83C92}">
      <dgm:prSet/>
      <dgm:spPr/>
      <dgm:t>
        <a:bodyPr/>
        <a:lstStyle/>
        <a:p>
          <a:pPr>
            <a:lnSpc>
              <a:spcPct val="100000"/>
            </a:lnSpc>
          </a:pPr>
          <a:r>
            <a:rPr lang="en-US" dirty="0"/>
            <a:t>This finally helps in better analytics considering vast data coming from different sources, which results in data-based decision making across the organization.</a:t>
          </a:r>
        </a:p>
      </dgm:t>
    </dgm:pt>
    <dgm:pt modelId="{60BE7EEB-8E53-43A6-9308-B2D91BA3F8D6}" type="parTrans" cxnId="{F4CFA695-778D-471A-AB35-AD9FC54DB2A4}">
      <dgm:prSet/>
      <dgm:spPr/>
      <dgm:t>
        <a:bodyPr/>
        <a:lstStyle/>
        <a:p>
          <a:endParaRPr lang="en-US"/>
        </a:p>
      </dgm:t>
    </dgm:pt>
    <dgm:pt modelId="{3B3BDFEB-5EBD-47DA-934A-9DCB738EAEC6}" type="sibTrans" cxnId="{F4CFA695-778D-471A-AB35-AD9FC54DB2A4}">
      <dgm:prSet phldrT="2" phldr="0"/>
      <dgm:spPr/>
      <dgm:t>
        <a:bodyPr/>
        <a:lstStyle/>
        <a:p>
          <a:endParaRPr lang="en-US"/>
        </a:p>
      </dgm:t>
    </dgm:pt>
    <dgm:pt modelId="{934AE243-D8A8-4D68-9E36-6D2CDFD0B83C}">
      <dgm:prSet/>
      <dgm:spPr/>
      <dgm:t>
        <a:bodyPr/>
        <a:lstStyle/>
        <a:p>
          <a:pPr>
            <a:lnSpc>
              <a:spcPct val="100000"/>
            </a:lnSpc>
          </a:pPr>
          <a:r>
            <a:rPr lang="en-US" dirty="0"/>
            <a:t>The data warehouse repository will also be used across different departments to serve their data and reporting needs</a:t>
          </a:r>
        </a:p>
      </dgm:t>
    </dgm:pt>
    <dgm:pt modelId="{062BB343-D2F6-4241-B1C7-C829500F5D53}" type="parTrans" cxnId="{6311293F-4F37-4951-8A2D-DEE2507898A2}">
      <dgm:prSet/>
      <dgm:spPr/>
      <dgm:t>
        <a:bodyPr/>
        <a:lstStyle/>
        <a:p>
          <a:endParaRPr lang="en-US"/>
        </a:p>
      </dgm:t>
    </dgm:pt>
    <dgm:pt modelId="{450F724F-879D-4E43-B4D4-C6FCB7A8C469}" type="sibTrans" cxnId="{6311293F-4F37-4951-8A2D-DEE2507898A2}">
      <dgm:prSet phldrT="3" phldr="0"/>
      <dgm:spPr/>
      <dgm:t>
        <a:bodyPr/>
        <a:lstStyle/>
        <a:p>
          <a:endParaRPr lang="en-US"/>
        </a:p>
      </dgm:t>
    </dgm:pt>
    <dgm:pt modelId="{F71EC5F8-A79D-4293-B579-BD69B64CF57F}" type="pres">
      <dgm:prSet presAssocID="{A241BD99-01C6-460F-B3BA-A5E2784CF15E}" presName="root" presStyleCnt="0">
        <dgm:presLayoutVars>
          <dgm:dir/>
          <dgm:resizeHandles val="exact"/>
        </dgm:presLayoutVars>
      </dgm:prSet>
      <dgm:spPr/>
    </dgm:pt>
    <dgm:pt modelId="{DEC3E0D3-2BA4-41BC-8D62-EF3FC7E9B374}" type="pres">
      <dgm:prSet presAssocID="{A48DEB21-F480-474C-B879-2856436A936F}" presName="compNode" presStyleCnt="0"/>
      <dgm:spPr/>
    </dgm:pt>
    <dgm:pt modelId="{8643B815-ABA7-4862-9421-2FA0B4B4F8C2}" type="pres">
      <dgm:prSet presAssocID="{A48DEB21-F480-474C-B879-2856436A936F}" presName="bgRect" presStyleLbl="bgShp" presStyleIdx="0" presStyleCnt="3"/>
      <dgm:spPr/>
    </dgm:pt>
    <dgm:pt modelId="{363C7AEC-4E00-4293-BABB-BE3DF6E336A7}" type="pres">
      <dgm:prSet presAssocID="{A48DEB21-F480-474C-B879-2856436A936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1246EC49-BD3D-406B-AC56-6046FD8AC9BC}" type="pres">
      <dgm:prSet presAssocID="{A48DEB21-F480-474C-B879-2856436A936F}" presName="spaceRect" presStyleCnt="0"/>
      <dgm:spPr/>
    </dgm:pt>
    <dgm:pt modelId="{5C92D2C7-1313-45E4-8E23-3A0AB5A1E56F}" type="pres">
      <dgm:prSet presAssocID="{A48DEB21-F480-474C-B879-2856436A936F}" presName="parTx" presStyleLbl="revTx" presStyleIdx="0" presStyleCnt="3">
        <dgm:presLayoutVars>
          <dgm:chMax val="0"/>
          <dgm:chPref val="0"/>
        </dgm:presLayoutVars>
      </dgm:prSet>
      <dgm:spPr/>
    </dgm:pt>
    <dgm:pt modelId="{0935C26C-44FF-49CC-912D-A56E8871B953}" type="pres">
      <dgm:prSet presAssocID="{42FFB22D-50FC-46AF-8084-5F727782D22B}" presName="sibTrans" presStyleCnt="0"/>
      <dgm:spPr/>
    </dgm:pt>
    <dgm:pt modelId="{A185DE5F-6110-4BF8-B849-E3557F437B08}" type="pres">
      <dgm:prSet presAssocID="{245C3348-BCC4-43CA-A86A-EC6E09B83C92}" presName="compNode" presStyleCnt="0"/>
      <dgm:spPr/>
    </dgm:pt>
    <dgm:pt modelId="{D808A3D6-EFF2-441E-8428-9236BA1EBB06}" type="pres">
      <dgm:prSet presAssocID="{245C3348-BCC4-43CA-A86A-EC6E09B83C92}" presName="bgRect" presStyleLbl="bgShp" presStyleIdx="1" presStyleCnt="3"/>
      <dgm:spPr/>
    </dgm:pt>
    <dgm:pt modelId="{BCB215FA-9DF8-41A1-8C09-A8F47D59FB47}" type="pres">
      <dgm:prSet presAssocID="{245C3348-BCC4-43CA-A86A-EC6E09B83C9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7543090B-BE73-4958-9F04-BCA1D5B46E4B}" type="pres">
      <dgm:prSet presAssocID="{245C3348-BCC4-43CA-A86A-EC6E09B83C92}" presName="spaceRect" presStyleCnt="0"/>
      <dgm:spPr/>
    </dgm:pt>
    <dgm:pt modelId="{D34A9C28-F191-47B2-8EDC-BEDBEB4528CE}" type="pres">
      <dgm:prSet presAssocID="{245C3348-BCC4-43CA-A86A-EC6E09B83C92}" presName="parTx" presStyleLbl="revTx" presStyleIdx="1" presStyleCnt="3">
        <dgm:presLayoutVars>
          <dgm:chMax val="0"/>
          <dgm:chPref val="0"/>
        </dgm:presLayoutVars>
      </dgm:prSet>
      <dgm:spPr/>
    </dgm:pt>
    <dgm:pt modelId="{EF64713D-1AC3-42DE-AA74-E739016A6D9E}" type="pres">
      <dgm:prSet presAssocID="{3B3BDFEB-5EBD-47DA-934A-9DCB738EAEC6}" presName="sibTrans" presStyleCnt="0"/>
      <dgm:spPr/>
    </dgm:pt>
    <dgm:pt modelId="{0F21BE30-B06C-48A7-8228-D2AD71160050}" type="pres">
      <dgm:prSet presAssocID="{934AE243-D8A8-4D68-9E36-6D2CDFD0B83C}" presName="compNode" presStyleCnt="0"/>
      <dgm:spPr/>
    </dgm:pt>
    <dgm:pt modelId="{0505D5EE-F006-4A04-A118-1A018D810C45}" type="pres">
      <dgm:prSet presAssocID="{934AE243-D8A8-4D68-9E36-6D2CDFD0B83C}" presName="bgRect" presStyleLbl="bgShp" presStyleIdx="2" presStyleCnt="3"/>
      <dgm:spPr/>
    </dgm:pt>
    <dgm:pt modelId="{078970CD-2B09-435D-8F98-2DDF66C61FA1}" type="pres">
      <dgm:prSet presAssocID="{934AE243-D8A8-4D68-9E36-6D2CDFD0B83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321B135C-FAE8-4EAD-951B-D36A6CAC2EBC}" type="pres">
      <dgm:prSet presAssocID="{934AE243-D8A8-4D68-9E36-6D2CDFD0B83C}" presName="spaceRect" presStyleCnt="0"/>
      <dgm:spPr/>
    </dgm:pt>
    <dgm:pt modelId="{DE6DCA71-225C-438C-9737-D49EC59AFFB7}" type="pres">
      <dgm:prSet presAssocID="{934AE243-D8A8-4D68-9E36-6D2CDFD0B83C}" presName="parTx" presStyleLbl="revTx" presStyleIdx="2" presStyleCnt="3">
        <dgm:presLayoutVars>
          <dgm:chMax val="0"/>
          <dgm:chPref val="0"/>
        </dgm:presLayoutVars>
      </dgm:prSet>
      <dgm:spPr/>
    </dgm:pt>
  </dgm:ptLst>
  <dgm:cxnLst>
    <dgm:cxn modelId="{C977C11B-2347-42C4-8CB4-6FDD59AAF69C}" srcId="{A241BD99-01C6-460F-B3BA-A5E2784CF15E}" destId="{A48DEB21-F480-474C-B879-2856436A936F}" srcOrd="0" destOrd="0" parTransId="{B36BA22D-9752-497F-9587-DA0734D9363F}" sibTransId="{42FFB22D-50FC-46AF-8084-5F727782D22B}"/>
    <dgm:cxn modelId="{EC0D812E-A0B9-471E-A6FA-B5CDF5227664}" type="presOf" srcId="{A241BD99-01C6-460F-B3BA-A5E2784CF15E}" destId="{F71EC5F8-A79D-4293-B579-BD69B64CF57F}" srcOrd="0" destOrd="0" presId="urn:microsoft.com/office/officeart/2018/2/layout/IconVerticalSolidList"/>
    <dgm:cxn modelId="{6311293F-4F37-4951-8A2D-DEE2507898A2}" srcId="{A241BD99-01C6-460F-B3BA-A5E2784CF15E}" destId="{934AE243-D8A8-4D68-9E36-6D2CDFD0B83C}" srcOrd="2" destOrd="0" parTransId="{062BB343-D2F6-4241-B1C7-C829500F5D53}" sibTransId="{450F724F-879D-4E43-B4D4-C6FCB7A8C469}"/>
    <dgm:cxn modelId="{B8EA7D86-97AB-4DB1-9941-B312185460FD}" type="presOf" srcId="{245C3348-BCC4-43CA-A86A-EC6E09B83C92}" destId="{D34A9C28-F191-47B2-8EDC-BEDBEB4528CE}" srcOrd="0" destOrd="0" presId="urn:microsoft.com/office/officeart/2018/2/layout/IconVerticalSolidList"/>
    <dgm:cxn modelId="{F4CFA695-778D-471A-AB35-AD9FC54DB2A4}" srcId="{A241BD99-01C6-460F-B3BA-A5E2784CF15E}" destId="{245C3348-BCC4-43CA-A86A-EC6E09B83C92}" srcOrd="1" destOrd="0" parTransId="{60BE7EEB-8E53-43A6-9308-B2D91BA3F8D6}" sibTransId="{3B3BDFEB-5EBD-47DA-934A-9DCB738EAEC6}"/>
    <dgm:cxn modelId="{AF3E8999-D2D0-4AB2-A1CE-9C11A26A7FD6}" type="presOf" srcId="{A48DEB21-F480-474C-B879-2856436A936F}" destId="{5C92D2C7-1313-45E4-8E23-3A0AB5A1E56F}" srcOrd="0" destOrd="0" presId="urn:microsoft.com/office/officeart/2018/2/layout/IconVerticalSolidList"/>
    <dgm:cxn modelId="{653252C5-8E81-450A-B497-1AC13D5F707A}" type="presOf" srcId="{934AE243-D8A8-4D68-9E36-6D2CDFD0B83C}" destId="{DE6DCA71-225C-438C-9737-D49EC59AFFB7}" srcOrd="0" destOrd="0" presId="urn:microsoft.com/office/officeart/2018/2/layout/IconVerticalSolidList"/>
    <dgm:cxn modelId="{AB98AB85-50AD-4EB6-B737-55E64660AAFF}" type="presParOf" srcId="{F71EC5F8-A79D-4293-B579-BD69B64CF57F}" destId="{DEC3E0D3-2BA4-41BC-8D62-EF3FC7E9B374}" srcOrd="0" destOrd="0" presId="urn:microsoft.com/office/officeart/2018/2/layout/IconVerticalSolidList"/>
    <dgm:cxn modelId="{91E5D7A9-A3FC-43AF-BC61-09EB8390B8B2}" type="presParOf" srcId="{DEC3E0D3-2BA4-41BC-8D62-EF3FC7E9B374}" destId="{8643B815-ABA7-4862-9421-2FA0B4B4F8C2}" srcOrd="0" destOrd="0" presId="urn:microsoft.com/office/officeart/2018/2/layout/IconVerticalSolidList"/>
    <dgm:cxn modelId="{1AA09D53-0367-4C07-8A7E-6B390BD1CDD9}" type="presParOf" srcId="{DEC3E0D3-2BA4-41BC-8D62-EF3FC7E9B374}" destId="{363C7AEC-4E00-4293-BABB-BE3DF6E336A7}" srcOrd="1" destOrd="0" presId="urn:microsoft.com/office/officeart/2018/2/layout/IconVerticalSolidList"/>
    <dgm:cxn modelId="{9BDCB4EE-8611-40EB-9EDA-4C82AB1768EA}" type="presParOf" srcId="{DEC3E0D3-2BA4-41BC-8D62-EF3FC7E9B374}" destId="{1246EC49-BD3D-406B-AC56-6046FD8AC9BC}" srcOrd="2" destOrd="0" presId="urn:microsoft.com/office/officeart/2018/2/layout/IconVerticalSolidList"/>
    <dgm:cxn modelId="{A64EF2E9-642F-486E-9594-01574DCCCD6C}" type="presParOf" srcId="{DEC3E0D3-2BA4-41BC-8D62-EF3FC7E9B374}" destId="{5C92D2C7-1313-45E4-8E23-3A0AB5A1E56F}" srcOrd="3" destOrd="0" presId="urn:microsoft.com/office/officeart/2018/2/layout/IconVerticalSolidList"/>
    <dgm:cxn modelId="{10368489-07D8-4395-8CBD-9701FDB402E7}" type="presParOf" srcId="{F71EC5F8-A79D-4293-B579-BD69B64CF57F}" destId="{0935C26C-44FF-49CC-912D-A56E8871B953}" srcOrd="1" destOrd="0" presId="urn:microsoft.com/office/officeart/2018/2/layout/IconVerticalSolidList"/>
    <dgm:cxn modelId="{82718489-53D0-4CBC-B5A7-13DD2D2A2E9F}" type="presParOf" srcId="{F71EC5F8-A79D-4293-B579-BD69B64CF57F}" destId="{A185DE5F-6110-4BF8-B849-E3557F437B08}" srcOrd="2" destOrd="0" presId="urn:microsoft.com/office/officeart/2018/2/layout/IconVerticalSolidList"/>
    <dgm:cxn modelId="{F26B1E87-F631-4E77-82C4-A22C2B5A78DF}" type="presParOf" srcId="{A185DE5F-6110-4BF8-B849-E3557F437B08}" destId="{D808A3D6-EFF2-441E-8428-9236BA1EBB06}" srcOrd="0" destOrd="0" presId="urn:microsoft.com/office/officeart/2018/2/layout/IconVerticalSolidList"/>
    <dgm:cxn modelId="{4D24ED3E-4122-48A8-B254-8A78F9D2268B}" type="presParOf" srcId="{A185DE5F-6110-4BF8-B849-E3557F437B08}" destId="{BCB215FA-9DF8-41A1-8C09-A8F47D59FB47}" srcOrd="1" destOrd="0" presId="urn:microsoft.com/office/officeart/2018/2/layout/IconVerticalSolidList"/>
    <dgm:cxn modelId="{C0E71F3F-783C-4BB1-BCA7-A5FAF8DCDE0F}" type="presParOf" srcId="{A185DE5F-6110-4BF8-B849-E3557F437B08}" destId="{7543090B-BE73-4958-9F04-BCA1D5B46E4B}" srcOrd="2" destOrd="0" presId="urn:microsoft.com/office/officeart/2018/2/layout/IconVerticalSolidList"/>
    <dgm:cxn modelId="{0554DB4A-51D8-4A3A-8387-BA07D3B06307}" type="presParOf" srcId="{A185DE5F-6110-4BF8-B849-E3557F437B08}" destId="{D34A9C28-F191-47B2-8EDC-BEDBEB4528CE}" srcOrd="3" destOrd="0" presId="urn:microsoft.com/office/officeart/2018/2/layout/IconVerticalSolidList"/>
    <dgm:cxn modelId="{1C63C387-FBFC-4A6B-8128-2424296958D0}" type="presParOf" srcId="{F71EC5F8-A79D-4293-B579-BD69B64CF57F}" destId="{EF64713D-1AC3-42DE-AA74-E739016A6D9E}" srcOrd="3" destOrd="0" presId="urn:microsoft.com/office/officeart/2018/2/layout/IconVerticalSolidList"/>
    <dgm:cxn modelId="{1CE3302D-630C-4237-8A68-0E6869B2389B}" type="presParOf" srcId="{F71EC5F8-A79D-4293-B579-BD69B64CF57F}" destId="{0F21BE30-B06C-48A7-8228-D2AD71160050}" srcOrd="4" destOrd="0" presId="urn:microsoft.com/office/officeart/2018/2/layout/IconVerticalSolidList"/>
    <dgm:cxn modelId="{B22D5DE6-1A69-4CDB-A817-95B6D313E317}" type="presParOf" srcId="{0F21BE30-B06C-48A7-8228-D2AD71160050}" destId="{0505D5EE-F006-4A04-A118-1A018D810C45}" srcOrd="0" destOrd="0" presId="urn:microsoft.com/office/officeart/2018/2/layout/IconVerticalSolidList"/>
    <dgm:cxn modelId="{B193424C-66F3-4C3F-95D0-DC5852C7A38E}" type="presParOf" srcId="{0F21BE30-B06C-48A7-8228-D2AD71160050}" destId="{078970CD-2B09-435D-8F98-2DDF66C61FA1}" srcOrd="1" destOrd="0" presId="urn:microsoft.com/office/officeart/2018/2/layout/IconVerticalSolidList"/>
    <dgm:cxn modelId="{F9AFF65A-1E74-4C84-BE3C-452E79034DE9}" type="presParOf" srcId="{0F21BE30-B06C-48A7-8228-D2AD71160050}" destId="{321B135C-FAE8-4EAD-951B-D36A6CAC2EBC}" srcOrd="2" destOrd="0" presId="urn:microsoft.com/office/officeart/2018/2/layout/IconVerticalSolidList"/>
    <dgm:cxn modelId="{9C0B3A17-304F-46F3-9FFE-1F09DB90D72C}" type="presParOf" srcId="{0F21BE30-B06C-48A7-8228-D2AD71160050}" destId="{DE6DCA71-225C-438C-9737-D49EC59AFFB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C71D50-A109-4630-9536-D2A2714EDC96}" type="doc">
      <dgm:prSet loTypeId="urn:microsoft.com/office/officeart/2016/7/layout/HorizontalActionList" loCatId="List" qsTypeId="urn:microsoft.com/office/officeart/2005/8/quickstyle/simple3" qsCatId="simple" csTypeId="urn:microsoft.com/office/officeart/2005/8/colors/colorful2" csCatId="colorful"/>
      <dgm:spPr/>
      <dgm:t>
        <a:bodyPr/>
        <a:lstStyle/>
        <a:p>
          <a:endParaRPr lang="en-US"/>
        </a:p>
      </dgm:t>
    </dgm:pt>
    <dgm:pt modelId="{9FC91B16-A947-41B2-8B71-D32DC4ECD0DB}">
      <dgm:prSet/>
      <dgm:spPr/>
      <dgm:t>
        <a:bodyPr/>
        <a:lstStyle/>
        <a:p>
          <a:r>
            <a:rPr lang="en-US"/>
            <a:t>Assign</a:t>
          </a:r>
        </a:p>
      </dgm:t>
    </dgm:pt>
    <dgm:pt modelId="{BA655640-2EFD-4102-B383-5C45D32A5E84}" type="parTrans" cxnId="{C96E95B0-088B-4767-97DA-39417E507762}">
      <dgm:prSet/>
      <dgm:spPr/>
      <dgm:t>
        <a:bodyPr/>
        <a:lstStyle/>
        <a:p>
          <a:endParaRPr lang="en-US"/>
        </a:p>
      </dgm:t>
    </dgm:pt>
    <dgm:pt modelId="{1046D519-7C6B-41D3-AF73-0A18E38873AF}" type="sibTrans" cxnId="{C96E95B0-088B-4767-97DA-39417E507762}">
      <dgm:prSet/>
      <dgm:spPr/>
      <dgm:t>
        <a:bodyPr/>
        <a:lstStyle/>
        <a:p>
          <a:endParaRPr lang="en-US"/>
        </a:p>
      </dgm:t>
    </dgm:pt>
    <dgm:pt modelId="{E4F60B53-123F-4003-8B46-CC011F2B4B26}">
      <dgm:prSet/>
      <dgm:spPr/>
      <dgm:t>
        <a:bodyPr/>
        <a:lstStyle/>
        <a:p>
          <a:r>
            <a:rPr lang="en-US"/>
            <a:t>Assign data loading times into the data warehouse</a:t>
          </a:r>
        </a:p>
      </dgm:t>
    </dgm:pt>
    <dgm:pt modelId="{01DA3AAF-B163-4E10-81A8-31050C1B5486}" type="parTrans" cxnId="{394D9D38-4A68-4AAF-8F8A-1B7801DD9266}">
      <dgm:prSet/>
      <dgm:spPr/>
      <dgm:t>
        <a:bodyPr/>
        <a:lstStyle/>
        <a:p>
          <a:endParaRPr lang="en-US"/>
        </a:p>
      </dgm:t>
    </dgm:pt>
    <dgm:pt modelId="{0C3EF812-7393-4FE3-BBB4-482DEAF7A6F0}" type="sibTrans" cxnId="{394D9D38-4A68-4AAF-8F8A-1B7801DD9266}">
      <dgm:prSet/>
      <dgm:spPr/>
      <dgm:t>
        <a:bodyPr/>
        <a:lstStyle/>
        <a:p>
          <a:endParaRPr lang="en-US"/>
        </a:p>
      </dgm:t>
    </dgm:pt>
    <dgm:pt modelId="{5CE0617C-BEAD-4F1D-AC9A-54E237C34061}">
      <dgm:prSet/>
      <dgm:spPr/>
      <dgm:t>
        <a:bodyPr/>
        <a:lstStyle/>
        <a:p>
          <a:r>
            <a:rPr lang="en-US"/>
            <a:t>Purge</a:t>
          </a:r>
        </a:p>
      </dgm:t>
    </dgm:pt>
    <dgm:pt modelId="{EFE7D034-4AC7-4610-8D16-AF296067CD92}" type="parTrans" cxnId="{7B82ADEA-0D51-4399-A927-00E520229C04}">
      <dgm:prSet/>
      <dgm:spPr/>
      <dgm:t>
        <a:bodyPr/>
        <a:lstStyle/>
        <a:p>
          <a:endParaRPr lang="en-US"/>
        </a:p>
      </dgm:t>
    </dgm:pt>
    <dgm:pt modelId="{8889726F-37F4-416C-AAAE-08C7BEE74E53}" type="sibTrans" cxnId="{7B82ADEA-0D51-4399-A927-00E520229C04}">
      <dgm:prSet/>
      <dgm:spPr/>
      <dgm:t>
        <a:bodyPr/>
        <a:lstStyle/>
        <a:p>
          <a:endParaRPr lang="en-US"/>
        </a:p>
      </dgm:t>
    </dgm:pt>
    <dgm:pt modelId="{8DC5AD53-265A-4977-A36A-388A5E420C1F}">
      <dgm:prSet/>
      <dgm:spPr/>
      <dgm:t>
        <a:bodyPr/>
        <a:lstStyle/>
        <a:p>
          <a:r>
            <a:rPr lang="en-US"/>
            <a:t>Purge data: get rid of unwanted data in the data warehouse as it is not an unlimited repository</a:t>
          </a:r>
        </a:p>
      </dgm:t>
    </dgm:pt>
    <dgm:pt modelId="{406E39A2-3833-43C9-B8AF-40C6E9BE90E6}" type="parTrans" cxnId="{427A6B0C-6048-4CE6-AFF1-C4EC192A6745}">
      <dgm:prSet/>
      <dgm:spPr/>
      <dgm:t>
        <a:bodyPr/>
        <a:lstStyle/>
        <a:p>
          <a:endParaRPr lang="en-US"/>
        </a:p>
      </dgm:t>
    </dgm:pt>
    <dgm:pt modelId="{D826BDC3-0D9E-4BBC-B777-C1B07A429614}" type="sibTrans" cxnId="{427A6B0C-6048-4CE6-AFF1-C4EC192A6745}">
      <dgm:prSet/>
      <dgm:spPr/>
      <dgm:t>
        <a:bodyPr/>
        <a:lstStyle/>
        <a:p>
          <a:endParaRPr lang="en-US"/>
        </a:p>
      </dgm:t>
    </dgm:pt>
    <dgm:pt modelId="{A2F9325A-DF0F-4877-96E8-2779A21D1FFF}">
      <dgm:prSet/>
      <dgm:spPr/>
      <dgm:t>
        <a:bodyPr/>
        <a:lstStyle/>
        <a:p>
          <a:r>
            <a:rPr lang="en-US"/>
            <a:t>Tune</a:t>
          </a:r>
        </a:p>
      </dgm:t>
    </dgm:pt>
    <dgm:pt modelId="{22B48F61-4191-4C8B-BB41-4BA9F5EA7FA1}" type="parTrans" cxnId="{94760145-69B5-4AD4-B91C-78BC53F182E5}">
      <dgm:prSet/>
      <dgm:spPr/>
      <dgm:t>
        <a:bodyPr/>
        <a:lstStyle/>
        <a:p>
          <a:endParaRPr lang="en-US"/>
        </a:p>
      </dgm:t>
    </dgm:pt>
    <dgm:pt modelId="{0127B254-531D-4D2C-AD11-3D591F1CB7FD}" type="sibTrans" cxnId="{94760145-69B5-4AD4-B91C-78BC53F182E5}">
      <dgm:prSet/>
      <dgm:spPr/>
      <dgm:t>
        <a:bodyPr/>
        <a:lstStyle/>
        <a:p>
          <a:endParaRPr lang="en-US"/>
        </a:p>
      </dgm:t>
    </dgm:pt>
    <dgm:pt modelId="{94A33ED6-2F6C-4CAE-A878-BD18CB85047F}">
      <dgm:prSet/>
      <dgm:spPr/>
      <dgm:t>
        <a:bodyPr/>
        <a:lstStyle/>
        <a:p>
          <a:r>
            <a:rPr lang="en-US"/>
            <a:t>Tune the system: Periodically review how the data warehouse is being used and fine tune the configuration to optimize its performance</a:t>
          </a:r>
        </a:p>
      </dgm:t>
    </dgm:pt>
    <dgm:pt modelId="{6BA2C9CC-1B77-48FF-BD84-D28B3D3BF644}" type="parTrans" cxnId="{1E74C8DD-C1FB-437E-96CD-3B0701345C0B}">
      <dgm:prSet/>
      <dgm:spPr/>
      <dgm:t>
        <a:bodyPr/>
        <a:lstStyle/>
        <a:p>
          <a:endParaRPr lang="en-US"/>
        </a:p>
      </dgm:t>
    </dgm:pt>
    <dgm:pt modelId="{D9228475-E02E-442D-9011-7712C6B4D8F8}" type="sibTrans" cxnId="{1E74C8DD-C1FB-437E-96CD-3B0701345C0B}">
      <dgm:prSet/>
      <dgm:spPr/>
      <dgm:t>
        <a:bodyPr/>
        <a:lstStyle/>
        <a:p>
          <a:endParaRPr lang="en-US"/>
        </a:p>
      </dgm:t>
    </dgm:pt>
    <dgm:pt modelId="{5A7E3372-1622-4A6D-8D78-BE1BEC63B36A}" type="pres">
      <dgm:prSet presAssocID="{4CC71D50-A109-4630-9536-D2A2714EDC96}" presName="Name0" presStyleCnt="0">
        <dgm:presLayoutVars>
          <dgm:dir/>
          <dgm:animLvl val="lvl"/>
          <dgm:resizeHandles val="exact"/>
        </dgm:presLayoutVars>
      </dgm:prSet>
      <dgm:spPr/>
    </dgm:pt>
    <dgm:pt modelId="{61E6F24F-9794-4CA5-92D0-21E05323140F}" type="pres">
      <dgm:prSet presAssocID="{9FC91B16-A947-41B2-8B71-D32DC4ECD0DB}" presName="composite" presStyleCnt="0"/>
      <dgm:spPr/>
    </dgm:pt>
    <dgm:pt modelId="{66265B5C-C9CC-4627-8F76-DFBA4DDFDF16}" type="pres">
      <dgm:prSet presAssocID="{9FC91B16-A947-41B2-8B71-D32DC4ECD0DB}" presName="parTx" presStyleLbl="alignNode1" presStyleIdx="0" presStyleCnt="3">
        <dgm:presLayoutVars>
          <dgm:chMax val="0"/>
          <dgm:chPref val="0"/>
        </dgm:presLayoutVars>
      </dgm:prSet>
      <dgm:spPr/>
    </dgm:pt>
    <dgm:pt modelId="{D269EAC8-A057-4CD7-830E-11D6CCBBD66A}" type="pres">
      <dgm:prSet presAssocID="{9FC91B16-A947-41B2-8B71-D32DC4ECD0DB}" presName="desTx" presStyleLbl="alignAccFollowNode1" presStyleIdx="0" presStyleCnt="3">
        <dgm:presLayoutVars/>
      </dgm:prSet>
      <dgm:spPr/>
    </dgm:pt>
    <dgm:pt modelId="{0A444C68-2EEF-4C2A-BA76-8397CF217C68}" type="pres">
      <dgm:prSet presAssocID="{1046D519-7C6B-41D3-AF73-0A18E38873AF}" presName="space" presStyleCnt="0"/>
      <dgm:spPr/>
    </dgm:pt>
    <dgm:pt modelId="{7755D27B-453A-4E77-9AD5-C76CF003BF86}" type="pres">
      <dgm:prSet presAssocID="{5CE0617C-BEAD-4F1D-AC9A-54E237C34061}" presName="composite" presStyleCnt="0"/>
      <dgm:spPr/>
    </dgm:pt>
    <dgm:pt modelId="{0D3D3D4A-4171-4185-A727-E1470909674B}" type="pres">
      <dgm:prSet presAssocID="{5CE0617C-BEAD-4F1D-AC9A-54E237C34061}" presName="parTx" presStyleLbl="alignNode1" presStyleIdx="1" presStyleCnt="3">
        <dgm:presLayoutVars>
          <dgm:chMax val="0"/>
          <dgm:chPref val="0"/>
        </dgm:presLayoutVars>
      </dgm:prSet>
      <dgm:spPr/>
    </dgm:pt>
    <dgm:pt modelId="{44079BDE-1EB5-46A7-AD80-B48A4BFF4291}" type="pres">
      <dgm:prSet presAssocID="{5CE0617C-BEAD-4F1D-AC9A-54E237C34061}" presName="desTx" presStyleLbl="alignAccFollowNode1" presStyleIdx="1" presStyleCnt="3">
        <dgm:presLayoutVars/>
      </dgm:prSet>
      <dgm:spPr/>
    </dgm:pt>
    <dgm:pt modelId="{A16170BF-78FC-43C7-A169-E96D38A541E5}" type="pres">
      <dgm:prSet presAssocID="{8889726F-37F4-416C-AAAE-08C7BEE74E53}" presName="space" presStyleCnt="0"/>
      <dgm:spPr/>
    </dgm:pt>
    <dgm:pt modelId="{505A0D8A-CEF2-463C-99C6-BB7416096A83}" type="pres">
      <dgm:prSet presAssocID="{A2F9325A-DF0F-4877-96E8-2779A21D1FFF}" presName="composite" presStyleCnt="0"/>
      <dgm:spPr/>
    </dgm:pt>
    <dgm:pt modelId="{93D8A2BD-C55C-4087-9821-27BDA6ACBE3A}" type="pres">
      <dgm:prSet presAssocID="{A2F9325A-DF0F-4877-96E8-2779A21D1FFF}" presName="parTx" presStyleLbl="alignNode1" presStyleIdx="2" presStyleCnt="3">
        <dgm:presLayoutVars>
          <dgm:chMax val="0"/>
          <dgm:chPref val="0"/>
        </dgm:presLayoutVars>
      </dgm:prSet>
      <dgm:spPr/>
    </dgm:pt>
    <dgm:pt modelId="{9D6E7FE9-F226-43E8-BCE2-4C53BA64B259}" type="pres">
      <dgm:prSet presAssocID="{A2F9325A-DF0F-4877-96E8-2779A21D1FFF}" presName="desTx" presStyleLbl="alignAccFollowNode1" presStyleIdx="2" presStyleCnt="3">
        <dgm:presLayoutVars/>
      </dgm:prSet>
      <dgm:spPr/>
    </dgm:pt>
  </dgm:ptLst>
  <dgm:cxnLst>
    <dgm:cxn modelId="{427A6B0C-6048-4CE6-AFF1-C4EC192A6745}" srcId="{5CE0617C-BEAD-4F1D-AC9A-54E237C34061}" destId="{8DC5AD53-265A-4977-A36A-388A5E420C1F}" srcOrd="0" destOrd="0" parTransId="{406E39A2-3833-43C9-B8AF-40C6E9BE90E6}" sibTransId="{D826BDC3-0D9E-4BBC-B777-C1B07A429614}"/>
    <dgm:cxn modelId="{97905035-EC3B-4106-9B1D-A3492EDEFBAF}" type="presOf" srcId="{4CC71D50-A109-4630-9536-D2A2714EDC96}" destId="{5A7E3372-1622-4A6D-8D78-BE1BEC63B36A}" srcOrd="0" destOrd="0" presId="urn:microsoft.com/office/officeart/2016/7/layout/HorizontalActionList"/>
    <dgm:cxn modelId="{1785F637-B256-4AFA-A3BA-0E44B13CD37D}" type="presOf" srcId="{8DC5AD53-265A-4977-A36A-388A5E420C1F}" destId="{44079BDE-1EB5-46A7-AD80-B48A4BFF4291}" srcOrd="0" destOrd="0" presId="urn:microsoft.com/office/officeart/2016/7/layout/HorizontalActionList"/>
    <dgm:cxn modelId="{394D9D38-4A68-4AAF-8F8A-1B7801DD9266}" srcId="{9FC91B16-A947-41B2-8B71-D32DC4ECD0DB}" destId="{E4F60B53-123F-4003-8B46-CC011F2B4B26}" srcOrd="0" destOrd="0" parTransId="{01DA3AAF-B163-4E10-81A8-31050C1B5486}" sibTransId="{0C3EF812-7393-4FE3-BBB4-482DEAF7A6F0}"/>
    <dgm:cxn modelId="{D09A513B-1474-49F7-8A38-97436751CC19}" type="presOf" srcId="{94A33ED6-2F6C-4CAE-A878-BD18CB85047F}" destId="{9D6E7FE9-F226-43E8-BCE2-4C53BA64B259}" srcOrd="0" destOrd="0" presId="urn:microsoft.com/office/officeart/2016/7/layout/HorizontalActionList"/>
    <dgm:cxn modelId="{94760145-69B5-4AD4-B91C-78BC53F182E5}" srcId="{4CC71D50-A109-4630-9536-D2A2714EDC96}" destId="{A2F9325A-DF0F-4877-96E8-2779A21D1FFF}" srcOrd="2" destOrd="0" parTransId="{22B48F61-4191-4C8B-BB41-4BA9F5EA7FA1}" sibTransId="{0127B254-531D-4D2C-AD11-3D591F1CB7FD}"/>
    <dgm:cxn modelId="{DC88084E-101F-4BA8-8DDD-F4025691DFFD}" type="presOf" srcId="{9FC91B16-A947-41B2-8B71-D32DC4ECD0DB}" destId="{66265B5C-C9CC-4627-8F76-DFBA4DDFDF16}" srcOrd="0" destOrd="0" presId="urn:microsoft.com/office/officeart/2016/7/layout/HorizontalActionList"/>
    <dgm:cxn modelId="{D1901D72-F099-4D69-834D-C8DA9B1BDF2D}" type="presOf" srcId="{5CE0617C-BEAD-4F1D-AC9A-54E237C34061}" destId="{0D3D3D4A-4171-4185-A727-E1470909674B}" srcOrd="0" destOrd="0" presId="urn:microsoft.com/office/officeart/2016/7/layout/HorizontalActionList"/>
    <dgm:cxn modelId="{2978217F-B897-41F8-8887-9BAA91EC8E9E}" type="presOf" srcId="{E4F60B53-123F-4003-8B46-CC011F2B4B26}" destId="{D269EAC8-A057-4CD7-830E-11D6CCBBD66A}" srcOrd="0" destOrd="0" presId="urn:microsoft.com/office/officeart/2016/7/layout/HorizontalActionList"/>
    <dgm:cxn modelId="{5674BDA1-7F76-4A30-AA9F-4E7869C79B03}" type="presOf" srcId="{A2F9325A-DF0F-4877-96E8-2779A21D1FFF}" destId="{93D8A2BD-C55C-4087-9821-27BDA6ACBE3A}" srcOrd="0" destOrd="0" presId="urn:microsoft.com/office/officeart/2016/7/layout/HorizontalActionList"/>
    <dgm:cxn modelId="{C96E95B0-088B-4767-97DA-39417E507762}" srcId="{4CC71D50-A109-4630-9536-D2A2714EDC96}" destId="{9FC91B16-A947-41B2-8B71-D32DC4ECD0DB}" srcOrd="0" destOrd="0" parTransId="{BA655640-2EFD-4102-B383-5C45D32A5E84}" sibTransId="{1046D519-7C6B-41D3-AF73-0A18E38873AF}"/>
    <dgm:cxn modelId="{1E74C8DD-C1FB-437E-96CD-3B0701345C0B}" srcId="{A2F9325A-DF0F-4877-96E8-2779A21D1FFF}" destId="{94A33ED6-2F6C-4CAE-A878-BD18CB85047F}" srcOrd="0" destOrd="0" parTransId="{6BA2C9CC-1B77-48FF-BD84-D28B3D3BF644}" sibTransId="{D9228475-E02E-442D-9011-7712C6B4D8F8}"/>
    <dgm:cxn modelId="{7B82ADEA-0D51-4399-A927-00E520229C04}" srcId="{4CC71D50-A109-4630-9536-D2A2714EDC96}" destId="{5CE0617C-BEAD-4F1D-AC9A-54E237C34061}" srcOrd="1" destOrd="0" parTransId="{EFE7D034-4AC7-4610-8D16-AF296067CD92}" sibTransId="{8889726F-37F4-416C-AAAE-08C7BEE74E53}"/>
    <dgm:cxn modelId="{DA964E3F-1C2C-4D5E-9908-18028CB33673}" type="presParOf" srcId="{5A7E3372-1622-4A6D-8D78-BE1BEC63B36A}" destId="{61E6F24F-9794-4CA5-92D0-21E05323140F}" srcOrd="0" destOrd="0" presId="urn:microsoft.com/office/officeart/2016/7/layout/HorizontalActionList"/>
    <dgm:cxn modelId="{34BC937B-A028-47D0-8C04-5D31A87FC336}" type="presParOf" srcId="{61E6F24F-9794-4CA5-92D0-21E05323140F}" destId="{66265B5C-C9CC-4627-8F76-DFBA4DDFDF16}" srcOrd="0" destOrd="0" presId="urn:microsoft.com/office/officeart/2016/7/layout/HorizontalActionList"/>
    <dgm:cxn modelId="{EFDF70DD-DA40-4F60-AF2A-2F41B109DD9A}" type="presParOf" srcId="{61E6F24F-9794-4CA5-92D0-21E05323140F}" destId="{D269EAC8-A057-4CD7-830E-11D6CCBBD66A}" srcOrd="1" destOrd="0" presId="urn:microsoft.com/office/officeart/2016/7/layout/HorizontalActionList"/>
    <dgm:cxn modelId="{684994F7-9D19-422B-AE7B-207EC7B9FF4E}" type="presParOf" srcId="{5A7E3372-1622-4A6D-8D78-BE1BEC63B36A}" destId="{0A444C68-2EEF-4C2A-BA76-8397CF217C68}" srcOrd="1" destOrd="0" presId="urn:microsoft.com/office/officeart/2016/7/layout/HorizontalActionList"/>
    <dgm:cxn modelId="{55E8CC41-49EB-4D00-B3AD-19F2D46FAB09}" type="presParOf" srcId="{5A7E3372-1622-4A6D-8D78-BE1BEC63B36A}" destId="{7755D27B-453A-4E77-9AD5-C76CF003BF86}" srcOrd="2" destOrd="0" presId="urn:microsoft.com/office/officeart/2016/7/layout/HorizontalActionList"/>
    <dgm:cxn modelId="{6CA91973-C8BD-46B3-806F-8BD0A3BCFC3C}" type="presParOf" srcId="{7755D27B-453A-4E77-9AD5-C76CF003BF86}" destId="{0D3D3D4A-4171-4185-A727-E1470909674B}" srcOrd="0" destOrd="0" presId="urn:microsoft.com/office/officeart/2016/7/layout/HorizontalActionList"/>
    <dgm:cxn modelId="{2A3AFC9C-32F1-489E-B78B-348114D818E2}" type="presParOf" srcId="{7755D27B-453A-4E77-9AD5-C76CF003BF86}" destId="{44079BDE-1EB5-46A7-AD80-B48A4BFF4291}" srcOrd="1" destOrd="0" presId="urn:microsoft.com/office/officeart/2016/7/layout/HorizontalActionList"/>
    <dgm:cxn modelId="{83B3195C-940E-4362-AFCB-969E98EF7475}" type="presParOf" srcId="{5A7E3372-1622-4A6D-8D78-BE1BEC63B36A}" destId="{A16170BF-78FC-43C7-A169-E96D38A541E5}" srcOrd="3" destOrd="0" presId="urn:microsoft.com/office/officeart/2016/7/layout/HorizontalActionList"/>
    <dgm:cxn modelId="{7421F99D-919D-4792-A788-86CFE0684822}" type="presParOf" srcId="{5A7E3372-1622-4A6D-8D78-BE1BEC63B36A}" destId="{505A0D8A-CEF2-463C-99C6-BB7416096A83}" srcOrd="4" destOrd="0" presId="urn:microsoft.com/office/officeart/2016/7/layout/HorizontalActionList"/>
    <dgm:cxn modelId="{594AD7A8-D787-4ED7-9DF6-A3E3684FEA61}" type="presParOf" srcId="{505A0D8A-CEF2-463C-99C6-BB7416096A83}" destId="{93D8A2BD-C55C-4087-9821-27BDA6ACBE3A}" srcOrd="0" destOrd="0" presId="urn:microsoft.com/office/officeart/2016/7/layout/HorizontalActionList"/>
    <dgm:cxn modelId="{5781983E-C468-4D3B-9B10-54DE0E701F21}" type="presParOf" srcId="{505A0D8A-CEF2-463C-99C6-BB7416096A83}" destId="{9D6E7FE9-F226-43E8-BCE2-4C53BA64B259}"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43B815-ABA7-4862-9421-2FA0B4B4F8C2}">
      <dsp:nvSpPr>
        <dsp:cNvPr id="0" name=""/>
        <dsp:cNvSpPr/>
      </dsp:nvSpPr>
      <dsp:spPr>
        <a:xfrm>
          <a:off x="0" y="5340"/>
          <a:ext cx="6513603" cy="16841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63C7AEC-4E00-4293-BABB-BE3DF6E336A7}">
      <dsp:nvSpPr>
        <dsp:cNvPr id="0" name=""/>
        <dsp:cNvSpPr/>
      </dsp:nvSpPr>
      <dsp:spPr>
        <a:xfrm>
          <a:off x="509455" y="384274"/>
          <a:ext cx="927187" cy="9262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C92D2C7-1313-45E4-8E23-3A0AB5A1E56F}">
      <dsp:nvSpPr>
        <dsp:cNvPr id="0" name=""/>
        <dsp:cNvSpPr/>
      </dsp:nvSpPr>
      <dsp:spPr>
        <a:xfrm>
          <a:off x="1946098" y="5340"/>
          <a:ext cx="4491258" cy="1685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413" tIns="178413" rIns="178413" bIns="178413" numCol="1" spcCol="1270" anchor="ctr" anchorCtr="0">
          <a:noAutofit/>
        </a:bodyPr>
        <a:lstStyle/>
        <a:p>
          <a:pPr marL="0" lvl="0" indent="0" algn="l" defTabSz="800100">
            <a:lnSpc>
              <a:spcPct val="100000"/>
            </a:lnSpc>
            <a:spcBef>
              <a:spcPct val="0"/>
            </a:spcBef>
            <a:spcAft>
              <a:spcPct val="35000"/>
            </a:spcAft>
            <a:buNone/>
          </a:pPr>
          <a:r>
            <a:rPr lang="en-US" sz="1800" kern="1200" dirty="0"/>
            <a:t>The objective behind building a data warehouse is connecting data from source systems, applying transformations and storing into one repository for better data flow across the organization.</a:t>
          </a:r>
        </a:p>
      </dsp:txBody>
      <dsp:txXfrm>
        <a:off x="1946098" y="5340"/>
        <a:ext cx="4491258" cy="1685796"/>
      </dsp:txXfrm>
    </dsp:sp>
    <dsp:sp modelId="{D808A3D6-EFF2-441E-8428-9236BA1EBB06}">
      <dsp:nvSpPr>
        <dsp:cNvPr id="0" name=""/>
        <dsp:cNvSpPr/>
      </dsp:nvSpPr>
      <dsp:spPr>
        <a:xfrm>
          <a:off x="0" y="2099814"/>
          <a:ext cx="6513603" cy="16841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CB215FA-9DF8-41A1-8C09-A8F47D59FB47}">
      <dsp:nvSpPr>
        <dsp:cNvPr id="0" name=""/>
        <dsp:cNvSpPr/>
      </dsp:nvSpPr>
      <dsp:spPr>
        <a:xfrm>
          <a:off x="509455" y="2478748"/>
          <a:ext cx="927187" cy="9262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34A9C28-F191-47B2-8EDC-BEDBEB4528CE}">
      <dsp:nvSpPr>
        <dsp:cNvPr id="0" name=""/>
        <dsp:cNvSpPr/>
      </dsp:nvSpPr>
      <dsp:spPr>
        <a:xfrm>
          <a:off x="1946098" y="2099814"/>
          <a:ext cx="4491258" cy="1685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413" tIns="178413" rIns="178413" bIns="178413" numCol="1" spcCol="1270" anchor="ctr" anchorCtr="0">
          <a:noAutofit/>
        </a:bodyPr>
        <a:lstStyle/>
        <a:p>
          <a:pPr marL="0" lvl="0" indent="0" algn="l" defTabSz="800100">
            <a:lnSpc>
              <a:spcPct val="100000"/>
            </a:lnSpc>
            <a:spcBef>
              <a:spcPct val="0"/>
            </a:spcBef>
            <a:spcAft>
              <a:spcPct val="35000"/>
            </a:spcAft>
            <a:buNone/>
          </a:pPr>
          <a:r>
            <a:rPr lang="en-US" sz="1800" kern="1200" dirty="0"/>
            <a:t>This finally helps in better analytics considering vast data coming from different sources, which results in data-based decision making across the organization.</a:t>
          </a:r>
        </a:p>
      </dsp:txBody>
      <dsp:txXfrm>
        <a:off x="1946098" y="2099814"/>
        <a:ext cx="4491258" cy="1685796"/>
      </dsp:txXfrm>
    </dsp:sp>
    <dsp:sp modelId="{0505D5EE-F006-4A04-A118-1A018D810C45}">
      <dsp:nvSpPr>
        <dsp:cNvPr id="0" name=""/>
        <dsp:cNvSpPr/>
      </dsp:nvSpPr>
      <dsp:spPr>
        <a:xfrm>
          <a:off x="0" y="4194288"/>
          <a:ext cx="6513603" cy="16841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78970CD-2B09-435D-8F98-2DDF66C61FA1}">
      <dsp:nvSpPr>
        <dsp:cNvPr id="0" name=""/>
        <dsp:cNvSpPr/>
      </dsp:nvSpPr>
      <dsp:spPr>
        <a:xfrm>
          <a:off x="509455" y="4573222"/>
          <a:ext cx="927187" cy="9262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E6DCA71-225C-438C-9737-D49EC59AFFB7}">
      <dsp:nvSpPr>
        <dsp:cNvPr id="0" name=""/>
        <dsp:cNvSpPr/>
      </dsp:nvSpPr>
      <dsp:spPr>
        <a:xfrm>
          <a:off x="1946098" y="4194288"/>
          <a:ext cx="4491258" cy="1685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413" tIns="178413" rIns="178413" bIns="178413" numCol="1" spcCol="1270" anchor="ctr" anchorCtr="0">
          <a:noAutofit/>
        </a:bodyPr>
        <a:lstStyle/>
        <a:p>
          <a:pPr marL="0" lvl="0" indent="0" algn="l" defTabSz="800100">
            <a:lnSpc>
              <a:spcPct val="100000"/>
            </a:lnSpc>
            <a:spcBef>
              <a:spcPct val="0"/>
            </a:spcBef>
            <a:spcAft>
              <a:spcPct val="35000"/>
            </a:spcAft>
            <a:buNone/>
          </a:pPr>
          <a:r>
            <a:rPr lang="en-US" sz="1800" kern="1200" dirty="0"/>
            <a:t>The data warehouse repository will also be used across different departments to serve their data and reporting needs</a:t>
          </a:r>
        </a:p>
      </dsp:txBody>
      <dsp:txXfrm>
        <a:off x="1946098" y="4194288"/>
        <a:ext cx="4491258" cy="16857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265B5C-C9CC-4627-8F76-DFBA4DDFDF16}">
      <dsp:nvSpPr>
        <dsp:cNvPr id="0" name=""/>
        <dsp:cNvSpPr/>
      </dsp:nvSpPr>
      <dsp:spPr>
        <a:xfrm>
          <a:off x="6297" y="654173"/>
          <a:ext cx="2362272" cy="708681"/>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86672" tIns="186672" rIns="186672" bIns="186672" numCol="1" spcCol="1270" anchor="ctr" anchorCtr="0">
          <a:noAutofit/>
        </a:bodyPr>
        <a:lstStyle/>
        <a:p>
          <a:pPr marL="0" lvl="0" indent="0" algn="ctr" defTabSz="1066800">
            <a:lnSpc>
              <a:spcPct val="90000"/>
            </a:lnSpc>
            <a:spcBef>
              <a:spcPct val="0"/>
            </a:spcBef>
            <a:spcAft>
              <a:spcPct val="35000"/>
            </a:spcAft>
            <a:buNone/>
          </a:pPr>
          <a:r>
            <a:rPr lang="en-US" sz="2400" kern="1200"/>
            <a:t>Assign</a:t>
          </a:r>
        </a:p>
      </dsp:txBody>
      <dsp:txXfrm>
        <a:off x="6297" y="654173"/>
        <a:ext cx="2362272" cy="708681"/>
      </dsp:txXfrm>
    </dsp:sp>
    <dsp:sp modelId="{D269EAC8-A057-4CD7-830E-11D6CCBBD66A}">
      <dsp:nvSpPr>
        <dsp:cNvPr id="0" name=""/>
        <dsp:cNvSpPr/>
      </dsp:nvSpPr>
      <dsp:spPr>
        <a:xfrm>
          <a:off x="6297" y="1362855"/>
          <a:ext cx="2362272" cy="2507677"/>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33340" tIns="233340" rIns="233340" bIns="233340" numCol="1" spcCol="1270" anchor="t" anchorCtr="0">
          <a:noAutofit/>
        </a:bodyPr>
        <a:lstStyle/>
        <a:p>
          <a:pPr marL="0" lvl="0" indent="0" algn="l" defTabSz="800100">
            <a:lnSpc>
              <a:spcPct val="90000"/>
            </a:lnSpc>
            <a:spcBef>
              <a:spcPct val="0"/>
            </a:spcBef>
            <a:spcAft>
              <a:spcPct val="35000"/>
            </a:spcAft>
            <a:buNone/>
          </a:pPr>
          <a:r>
            <a:rPr lang="en-US" sz="1800" kern="1200"/>
            <a:t>Assign data loading times into the data warehouse</a:t>
          </a:r>
        </a:p>
      </dsp:txBody>
      <dsp:txXfrm>
        <a:off x="6297" y="1362855"/>
        <a:ext cx="2362272" cy="2507677"/>
      </dsp:txXfrm>
    </dsp:sp>
    <dsp:sp modelId="{0D3D3D4A-4171-4185-A727-E1470909674B}">
      <dsp:nvSpPr>
        <dsp:cNvPr id="0" name=""/>
        <dsp:cNvSpPr/>
      </dsp:nvSpPr>
      <dsp:spPr>
        <a:xfrm>
          <a:off x="2476463" y="654173"/>
          <a:ext cx="2362272" cy="708681"/>
        </a:xfrm>
        <a:prstGeom prst="rect">
          <a:avLst/>
        </a:prstGeom>
        <a:gradFill rotWithShape="0">
          <a:gsLst>
            <a:gs pos="0">
              <a:schemeClr val="accent2">
                <a:hueOff val="-727682"/>
                <a:satOff val="-41964"/>
                <a:lumOff val="4314"/>
                <a:alphaOff val="0"/>
                <a:lumMod val="110000"/>
                <a:satMod val="105000"/>
                <a:tint val="67000"/>
              </a:schemeClr>
            </a:gs>
            <a:gs pos="50000">
              <a:schemeClr val="accent2">
                <a:hueOff val="-727682"/>
                <a:satOff val="-41964"/>
                <a:lumOff val="4314"/>
                <a:alphaOff val="0"/>
                <a:lumMod val="105000"/>
                <a:satMod val="103000"/>
                <a:tint val="73000"/>
              </a:schemeClr>
            </a:gs>
            <a:gs pos="100000">
              <a:schemeClr val="accent2">
                <a:hueOff val="-727682"/>
                <a:satOff val="-41964"/>
                <a:lumOff val="4314"/>
                <a:alphaOff val="0"/>
                <a:lumMod val="105000"/>
                <a:satMod val="109000"/>
                <a:tint val="81000"/>
              </a:schemeClr>
            </a:gs>
          </a:gsLst>
          <a:lin ang="5400000" scaled="0"/>
        </a:gradFill>
        <a:ln w="6350" cap="flat" cmpd="sng" algn="ctr">
          <a:solidFill>
            <a:schemeClr val="accent2">
              <a:hueOff val="-727682"/>
              <a:satOff val="-41964"/>
              <a:lumOff val="4314"/>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86672" tIns="186672" rIns="186672" bIns="186672" numCol="1" spcCol="1270" anchor="ctr" anchorCtr="0">
          <a:noAutofit/>
        </a:bodyPr>
        <a:lstStyle/>
        <a:p>
          <a:pPr marL="0" lvl="0" indent="0" algn="ctr" defTabSz="1066800">
            <a:lnSpc>
              <a:spcPct val="90000"/>
            </a:lnSpc>
            <a:spcBef>
              <a:spcPct val="0"/>
            </a:spcBef>
            <a:spcAft>
              <a:spcPct val="35000"/>
            </a:spcAft>
            <a:buNone/>
          </a:pPr>
          <a:r>
            <a:rPr lang="en-US" sz="2400" kern="1200"/>
            <a:t>Purge</a:t>
          </a:r>
        </a:p>
      </dsp:txBody>
      <dsp:txXfrm>
        <a:off x="2476463" y="654173"/>
        <a:ext cx="2362272" cy="708681"/>
      </dsp:txXfrm>
    </dsp:sp>
    <dsp:sp modelId="{44079BDE-1EB5-46A7-AD80-B48A4BFF4291}">
      <dsp:nvSpPr>
        <dsp:cNvPr id="0" name=""/>
        <dsp:cNvSpPr/>
      </dsp:nvSpPr>
      <dsp:spPr>
        <a:xfrm>
          <a:off x="2476463" y="1362855"/>
          <a:ext cx="2362272" cy="2507677"/>
        </a:xfrm>
        <a:prstGeom prst="rect">
          <a:avLst/>
        </a:prstGeom>
        <a:solidFill>
          <a:schemeClr val="accent2">
            <a:tint val="40000"/>
            <a:alpha val="90000"/>
            <a:hueOff val="-424613"/>
            <a:satOff val="-37673"/>
            <a:lumOff val="-385"/>
            <a:alphaOff val="0"/>
          </a:schemeClr>
        </a:solidFill>
        <a:ln w="6350" cap="flat" cmpd="sng" algn="ctr">
          <a:solidFill>
            <a:schemeClr val="accent2">
              <a:tint val="40000"/>
              <a:alpha val="90000"/>
              <a:hueOff val="-424613"/>
              <a:satOff val="-37673"/>
              <a:lumOff val="-385"/>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33340" tIns="233340" rIns="233340" bIns="233340" numCol="1" spcCol="1270" anchor="t" anchorCtr="0">
          <a:noAutofit/>
        </a:bodyPr>
        <a:lstStyle/>
        <a:p>
          <a:pPr marL="0" lvl="0" indent="0" algn="l" defTabSz="800100">
            <a:lnSpc>
              <a:spcPct val="90000"/>
            </a:lnSpc>
            <a:spcBef>
              <a:spcPct val="0"/>
            </a:spcBef>
            <a:spcAft>
              <a:spcPct val="35000"/>
            </a:spcAft>
            <a:buNone/>
          </a:pPr>
          <a:r>
            <a:rPr lang="en-US" sz="1800" kern="1200"/>
            <a:t>Purge data: get rid of unwanted data in the data warehouse as it is not an unlimited repository</a:t>
          </a:r>
        </a:p>
      </dsp:txBody>
      <dsp:txXfrm>
        <a:off x="2476463" y="1362855"/>
        <a:ext cx="2362272" cy="2507677"/>
      </dsp:txXfrm>
    </dsp:sp>
    <dsp:sp modelId="{93D8A2BD-C55C-4087-9821-27BDA6ACBE3A}">
      <dsp:nvSpPr>
        <dsp:cNvPr id="0" name=""/>
        <dsp:cNvSpPr/>
      </dsp:nvSpPr>
      <dsp:spPr>
        <a:xfrm>
          <a:off x="4946630" y="654173"/>
          <a:ext cx="2362272" cy="708681"/>
        </a:xfrm>
        <a:prstGeom prst="rect">
          <a:avLst/>
        </a:prstGeom>
        <a:gradFill rotWithShape="0">
          <a:gsLst>
            <a:gs pos="0">
              <a:schemeClr val="accent2">
                <a:hueOff val="-1455363"/>
                <a:satOff val="-83928"/>
                <a:lumOff val="8628"/>
                <a:alphaOff val="0"/>
                <a:lumMod val="110000"/>
                <a:satMod val="105000"/>
                <a:tint val="67000"/>
              </a:schemeClr>
            </a:gs>
            <a:gs pos="50000">
              <a:schemeClr val="accent2">
                <a:hueOff val="-1455363"/>
                <a:satOff val="-83928"/>
                <a:lumOff val="8628"/>
                <a:alphaOff val="0"/>
                <a:lumMod val="105000"/>
                <a:satMod val="103000"/>
                <a:tint val="73000"/>
              </a:schemeClr>
            </a:gs>
            <a:gs pos="100000">
              <a:schemeClr val="accent2">
                <a:hueOff val="-1455363"/>
                <a:satOff val="-83928"/>
                <a:lumOff val="8628"/>
                <a:alphaOff val="0"/>
                <a:lumMod val="105000"/>
                <a:satMod val="109000"/>
                <a:tint val="81000"/>
              </a:schemeClr>
            </a:gs>
          </a:gsLst>
          <a:lin ang="5400000" scaled="0"/>
        </a:gra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86672" tIns="186672" rIns="186672" bIns="186672" numCol="1" spcCol="1270" anchor="ctr" anchorCtr="0">
          <a:noAutofit/>
        </a:bodyPr>
        <a:lstStyle/>
        <a:p>
          <a:pPr marL="0" lvl="0" indent="0" algn="ctr" defTabSz="1066800">
            <a:lnSpc>
              <a:spcPct val="90000"/>
            </a:lnSpc>
            <a:spcBef>
              <a:spcPct val="0"/>
            </a:spcBef>
            <a:spcAft>
              <a:spcPct val="35000"/>
            </a:spcAft>
            <a:buNone/>
          </a:pPr>
          <a:r>
            <a:rPr lang="en-US" sz="2400" kern="1200"/>
            <a:t>Tune</a:t>
          </a:r>
        </a:p>
      </dsp:txBody>
      <dsp:txXfrm>
        <a:off x="4946630" y="654173"/>
        <a:ext cx="2362272" cy="708681"/>
      </dsp:txXfrm>
    </dsp:sp>
    <dsp:sp modelId="{9D6E7FE9-F226-43E8-BCE2-4C53BA64B259}">
      <dsp:nvSpPr>
        <dsp:cNvPr id="0" name=""/>
        <dsp:cNvSpPr/>
      </dsp:nvSpPr>
      <dsp:spPr>
        <a:xfrm>
          <a:off x="4946630" y="1362855"/>
          <a:ext cx="2362272" cy="2507677"/>
        </a:xfrm>
        <a:prstGeom prst="rect">
          <a:avLst/>
        </a:prstGeom>
        <a:solidFill>
          <a:schemeClr val="accent2">
            <a:tint val="40000"/>
            <a:alpha val="90000"/>
            <a:hueOff val="-849226"/>
            <a:satOff val="-75346"/>
            <a:lumOff val="-769"/>
            <a:alphaOff val="0"/>
          </a:schemeClr>
        </a:solidFill>
        <a:ln w="6350" cap="flat" cmpd="sng" algn="ctr">
          <a:solidFill>
            <a:schemeClr val="accent2">
              <a:tint val="40000"/>
              <a:alpha val="90000"/>
              <a:hueOff val="-849226"/>
              <a:satOff val="-75346"/>
              <a:lumOff val="-76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33340" tIns="233340" rIns="233340" bIns="233340" numCol="1" spcCol="1270" anchor="t" anchorCtr="0">
          <a:noAutofit/>
        </a:bodyPr>
        <a:lstStyle/>
        <a:p>
          <a:pPr marL="0" lvl="0" indent="0" algn="l" defTabSz="800100">
            <a:lnSpc>
              <a:spcPct val="90000"/>
            </a:lnSpc>
            <a:spcBef>
              <a:spcPct val="0"/>
            </a:spcBef>
            <a:spcAft>
              <a:spcPct val="35000"/>
            </a:spcAft>
            <a:buNone/>
          </a:pPr>
          <a:r>
            <a:rPr lang="en-US" sz="1800" kern="1200"/>
            <a:t>Tune the system: Periodically review how the data warehouse is being used and fine tune the configuration to optimize its performance</a:t>
          </a:r>
        </a:p>
      </dsp:txBody>
      <dsp:txXfrm>
        <a:off x="4946630" y="1362855"/>
        <a:ext cx="2362272" cy="250767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A6AB8-81DE-436A-8C67-452644CC84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216602-51D5-488A-BF6F-76AB1A4352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D9E901-D736-4F01-8F36-50421788ACC7}"/>
              </a:ext>
            </a:extLst>
          </p:cNvPr>
          <p:cNvSpPr>
            <a:spLocks noGrp="1"/>
          </p:cNvSpPr>
          <p:nvPr>
            <p:ph type="dt" sz="half" idx="10"/>
          </p:nvPr>
        </p:nvSpPr>
        <p:spPr/>
        <p:txBody>
          <a:bodyPr/>
          <a:lstStyle/>
          <a:p>
            <a:fld id="{F52D7E63-F10D-40C3-A1FD-8F975B480B6B}" type="datetimeFigureOut">
              <a:rPr lang="en-US" smtClean="0"/>
              <a:t>4/22/19</a:t>
            </a:fld>
            <a:endParaRPr lang="en-US"/>
          </a:p>
        </p:txBody>
      </p:sp>
      <p:sp>
        <p:nvSpPr>
          <p:cNvPr id="5" name="Footer Placeholder 4">
            <a:extLst>
              <a:ext uri="{FF2B5EF4-FFF2-40B4-BE49-F238E27FC236}">
                <a16:creationId xmlns:a16="http://schemas.microsoft.com/office/drawing/2014/main" id="{990CB3EA-E8B0-44EA-9FA0-200145C9E2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8B9D88-913C-4F9A-BAE9-914CBB79305D}"/>
              </a:ext>
            </a:extLst>
          </p:cNvPr>
          <p:cNvSpPr>
            <a:spLocks noGrp="1"/>
          </p:cNvSpPr>
          <p:nvPr>
            <p:ph type="sldNum" sz="quarter" idx="12"/>
          </p:nvPr>
        </p:nvSpPr>
        <p:spPr/>
        <p:txBody>
          <a:bodyPr/>
          <a:lstStyle/>
          <a:p>
            <a:fld id="{6D474BE3-E5EA-41B9-8962-72ACE30D6CE1}" type="slidenum">
              <a:rPr lang="en-US" smtClean="0"/>
              <a:t>‹#›</a:t>
            </a:fld>
            <a:endParaRPr lang="en-US"/>
          </a:p>
        </p:txBody>
      </p:sp>
    </p:spTree>
    <p:extLst>
      <p:ext uri="{BB962C8B-B14F-4D97-AF65-F5344CB8AC3E}">
        <p14:creationId xmlns:p14="http://schemas.microsoft.com/office/powerpoint/2010/main" val="4001389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DFA4B-975F-432C-87F9-602CB4CA70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A0130F-092E-42CF-84A5-0623757F182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91A103-B360-4145-AAFA-5F97E9B2266C}"/>
              </a:ext>
            </a:extLst>
          </p:cNvPr>
          <p:cNvSpPr>
            <a:spLocks noGrp="1"/>
          </p:cNvSpPr>
          <p:nvPr>
            <p:ph type="dt" sz="half" idx="10"/>
          </p:nvPr>
        </p:nvSpPr>
        <p:spPr/>
        <p:txBody>
          <a:bodyPr/>
          <a:lstStyle/>
          <a:p>
            <a:fld id="{F52D7E63-F10D-40C3-A1FD-8F975B480B6B}" type="datetimeFigureOut">
              <a:rPr lang="en-US" smtClean="0"/>
              <a:t>4/22/19</a:t>
            </a:fld>
            <a:endParaRPr lang="en-US"/>
          </a:p>
        </p:txBody>
      </p:sp>
      <p:sp>
        <p:nvSpPr>
          <p:cNvPr id="5" name="Footer Placeholder 4">
            <a:extLst>
              <a:ext uri="{FF2B5EF4-FFF2-40B4-BE49-F238E27FC236}">
                <a16:creationId xmlns:a16="http://schemas.microsoft.com/office/drawing/2014/main" id="{94678AA2-DE89-403E-83F4-373CF12756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EDB268-BEE9-44F7-B3C5-22D9583B9E55}"/>
              </a:ext>
            </a:extLst>
          </p:cNvPr>
          <p:cNvSpPr>
            <a:spLocks noGrp="1"/>
          </p:cNvSpPr>
          <p:nvPr>
            <p:ph type="sldNum" sz="quarter" idx="12"/>
          </p:nvPr>
        </p:nvSpPr>
        <p:spPr/>
        <p:txBody>
          <a:bodyPr/>
          <a:lstStyle/>
          <a:p>
            <a:fld id="{6D474BE3-E5EA-41B9-8962-72ACE30D6CE1}" type="slidenum">
              <a:rPr lang="en-US" smtClean="0"/>
              <a:t>‹#›</a:t>
            </a:fld>
            <a:endParaRPr lang="en-US"/>
          </a:p>
        </p:txBody>
      </p:sp>
    </p:spTree>
    <p:extLst>
      <p:ext uri="{BB962C8B-B14F-4D97-AF65-F5344CB8AC3E}">
        <p14:creationId xmlns:p14="http://schemas.microsoft.com/office/powerpoint/2010/main" val="7247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B7BD4B-CDFF-455B-AFE5-1E176B952E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852AB4-F24A-4978-9B6C-8C7776BA370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D05468-9A2F-4FCD-958D-623D390FBACD}"/>
              </a:ext>
            </a:extLst>
          </p:cNvPr>
          <p:cNvSpPr>
            <a:spLocks noGrp="1"/>
          </p:cNvSpPr>
          <p:nvPr>
            <p:ph type="dt" sz="half" idx="10"/>
          </p:nvPr>
        </p:nvSpPr>
        <p:spPr/>
        <p:txBody>
          <a:bodyPr/>
          <a:lstStyle/>
          <a:p>
            <a:fld id="{F52D7E63-F10D-40C3-A1FD-8F975B480B6B}" type="datetimeFigureOut">
              <a:rPr lang="en-US" smtClean="0"/>
              <a:t>4/22/19</a:t>
            </a:fld>
            <a:endParaRPr lang="en-US"/>
          </a:p>
        </p:txBody>
      </p:sp>
      <p:sp>
        <p:nvSpPr>
          <p:cNvPr id="5" name="Footer Placeholder 4">
            <a:extLst>
              <a:ext uri="{FF2B5EF4-FFF2-40B4-BE49-F238E27FC236}">
                <a16:creationId xmlns:a16="http://schemas.microsoft.com/office/drawing/2014/main" id="{E51F4C9A-4BBC-4ECA-832A-AFD862A8D7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A9079-7FF5-4A63-B57D-7A34145DAAB4}"/>
              </a:ext>
            </a:extLst>
          </p:cNvPr>
          <p:cNvSpPr>
            <a:spLocks noGrp="1"/>
          </p:cNvSpPr>
          <p:nvPr>
            <p:ph type="sldNum" sz="quarter" idx="12"/>
          </p:nvPr>
        </p:nvSpPr>
        <p:spPr/>
        <p:txBody>
          <a:bodyPr/>
          <a:lstStyle/>
          <a:p>
            <a:fld id="{6D474BE3-E5EA-41B9-8962-72ACE30D6CE1}" type="slidenum">
              <a:rPr lang="en-US" smtClean="0"/>
              <a:t>‹#›</a:t>
            </a:fld>
            <a:endParaRPr lang="en-US"/>
          </a:p>
        </p:txBody>
      </p:sp>
    </p:spTree>
    <p:extLst>
      <p:ext uri="{BB962C8B-B14F-4D97-AF65-F5344CB8AC3E}">
        <p14:creationId xmlns:p14="http://schemas.microsoft.com/office/powerpoint/2010/main" val="3266167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0FA84-A1DD-44FD-94AA-A7B3A4769C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99C187-08CC-4C38-812E-6FE124F93AB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74A143-D32E-4244-A305-0D951FA39733}"/>
              </a:ext>
            </a:extLst>
          </p:cNvPr>
          <p:cNvSpPr>
            <a:spLocks noGrp="1"/>
          </p:cNvSpPr>
          <p:nvPr>
            <p:ph type="dt" sz="half" idx="10"/>
          </p:nvPr>
        </p:nvSpPr>
        <p:spPr/>
        <p:txBody>
          <a:bodyPr/>
          <a:lstStyle/>
          <a:p>
            <a:fld id="{F52D7E63-F10D-40C3-A1FD-8F975B480B6B}" type="datetimeFigureOut">
              <a:rPr lang="en-US" smtClean="0"/>
              <a:t>4/22/19</a:t>
            </a:fld>
            <a:endParaRPr lang="en-US"/>
          </a:p>
        </p:txBody>
      </p:sp>
      <p:sp>
        <p:nvSpPr>
          <p:cNvPr id="5" name="Footer Placeholder 4">
            <a:extLst>
              <a:ext uri="{FF2B5EF4-FFF2-40B4-BE49-F238E27FC236}">
                <a16:creationId xmlns:a16="http://schemas.microsoft.com/office/drawing/2014/main" id="{AC9BCD21-E6C2-49F9-ADF1-D5EAEB18E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EFA037-ECD6-4C84-9DB7-BDC154C5A572}"/>
              </a:ext>
            </a:extLst>
          </p:cNvPr>
          <p:cNvSpPr>
            <a:spLocks noGrp="1"/>
          </p:cNvSpPr>
          <p:nvPr>
            <p:ph type="sldNum" sz="quarter" idx="12"/>
          </p:nvPr>
        </p:nvSpPr>
        <p:spPr/>
        <p:txBody>
          <a:bodyPr/>
          <a:lstStyle/>
          <a:p>
            <a:fld id="{6D474BE3-E5EA-41B9-8962-72ACE30D6CE1}" type="slidenum">
              <a:rPr lang="en-US" smtClean="0"/>
              <a:t>‹#›</a:t>
            </a:fld>
            <a:endParaRPr lang="en-US"/>
          </a:p>
        </p:txBody>
      </p:sp>
    </p:spTree>
    <p:extLst>
      <p:ext uri="{BB962C8B-B14F-4D97-AF65-F5344CB8AC3E}">
        <p14:creationId xmlns:p14="http://schemas.microsoft.com/office/powerpoint/2010/main" val="2839117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3B5F7-29E4-47F5-BACA-080BAA6625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DEB98D-C36D-491B-9C1D-745234058F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916FBA2-2ECD-4387-A075-BE53C99664BD}"/>
              </a:ext>
            </a:extLst>
          </p:cNvPr>
          <p:cNvSpPr>
            <a:spLocks noGrp="1"/>
          </p:cNvSpPr>
          <p:nvPr>
            <p:ph type="dt" sz="half" idx="10"/>
          </p:nvPr>
        </p:nvSpPr>
        <p:spPr/>
        <p:txBody>
          <a:bodyPr/>
          <a:lstStyle/>
          <a:p>
            <a:fld id="{F52D7E63-F10D-40C3-A1FD-8F975B480B6B}" type="datetimeFigureOut">
              <a:rPr lang="en-US" smtClean="0"/>
              <a:t>4/22/19</a:t>
            </a:fld>
            <a:endParaRPr lang="en-US"/>
          </a:p>
        </p:txBody>
      </p:sp>
      <p:sp>
        <p:nvSpPr>
          <p:cNvPr id="5" name="Footer Placeholder 4">
            <a:extLst>
              <a:ext uri="{FF2B5EF4-FFF2-40B4-BE49-F238E27FC236}">
                <a16:creationId xmlns:a16="http://schemas.microsoft.com/office/drawing/2014/main" id="{E02E455A-5407-4984-A58C-FDE4D19031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544B91-8B81-488D-B89F-AE284E8DF32D}"/>
              </a:ext>
            </a:extLst>
          </p:cNvPr>
          <p:cNvSpPr>
            <a:spLocks noGrp="1"/>
          </p:cNvSpPr>
          <p:nvPr>
            <p:ph type="sldNum" sz="quarter" idx="12"/>
          </p:nvPr>
        </p:nvSpPr>
        <p:spPr/>
        <p:txBody>
          <a:bodyPr/>
          <a:lstStyle/>
          <a:p>
            <a:fld id="{6D474BE3-E5EA-41B9-8962-72ACE30D6CE1}" type="slidenum">
              <a:rPr lang="en-US" smtClean="0"/>
              <a:t>‹#›</a:t>
            </a:fld>
            <a:endParaRPr lang="en-US"/>
          </a:p>
        </p:txBody>
      </p:sp>
    </p:spTree>
    <p:extLst>
      <p:ext uri="{BB962C8B-B14F-4D97-AF65-F5344CB8AC3E}">
        <p14:creationId xmlns:p14="http://schemas.microsoft.com/office/powerpoint/2010/main" val="3081296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98893-046D-40E5-B7B5-D5BCF42A76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81E0E7-AA9B-44F9-A62B-6FEA2896180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2162F1-92CF-493F-9A3B-49309C5E93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E5D3E5-DA2C-4C37-A28F-55289D0E0376}"/>
              </a:ext>
            </a:extLst>
          </p:cNvPr>
          <p:cNvSpPr>
            <a:spLocks noGrp="1"/>
          </p:cNvSpPr>
          <p:nvPr>
            <p:ph type="dt" sz="half" idx="10"/>
          </p:nvPr>
        </p:nvSpPr>
        <p:spPr/>
        <p:txBody>
          <a:bodyPr/>
          <a:lstStyle/>
          <a:p>
            <a:fld id="{F52D7E63-F10D-40C3-A1FD-8F975B480B6B}" type="datetimeFigureOut">
              <a:rPr lang="en-US" smtClean="0"/>
              <a:t>4/22/19</a:t>
            </a:fld>
            <a:endParaRPr lang="en-US"/>
          </a:p>
        </p:txBody>
      </p:sp>
      <p:sp>
        <p:nvSpPr>
          <p:cNvPr id="6" name="Footer Placeholder 5">
            <a:extLst>
              <a:ext uri="{FF2B5EF4-FFF2-40B4-BE49-F238E27FC236}">
                <a16:creationId xmlns:a16="http://schemas.microsoft.com/office/drawing/2014/main" id="{FC389235-A5EF-4634-A670-B2017B0BB2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3FF4E2-0EF5-44DE-8D74-1F476E962CCA}"/>
              </a:ext>
            </a:extLst>
          </p:cNvPr>
          <p:cNvSpPr>
            <a:spLocks noGrp="1"/>
          </p:cNvSpPr>
          <p:nvPr>
            <p:ph type="sldNum" sz="quarter" idx="12"/>
          </p:nvPr>
        </p:nvSpPr>
        <p:spPr/>
        <p:txBody>
          <a:bodyPr/>
          <a:lstStyle/>
          <a:p>
            <a:fld id="{6D474BE3-E5EA-41B9-8962-72ACE30D6CE1}" type="slidenum">
              <a:rPr lang="en-US" smtClean="0"/>
              <a:t>‹#›</a:t>
            </a:fld>
            <a:endParaRPr lang="en-US"/>
          </a:p>
        </p:txBody>
      </p:sp>
    </p:spTree>
    <p:extLst>
      <p:ext uri="{BB962C8B-B14F-4D97-AF65-F5344CB8AC3E}">
        <p14:creationId xmlns:p14="http://schemas.microsoft.com/office/powerpoint/2010/main" val="704557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98195-BEB7-4C76-9694-62F2B2AFB3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21731B-2FAE-47F2-A8C3-B7311DFF7E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ACD51E-0B24-4A32-B6DB-DAFBE80F918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60748F-67B8-4280-82B7-1998C6444E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3B7DAF3-BD4F-4077-8A19-F81AF4D6307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A45D16-D392-4065-8CF4-490B5A3572E8}"/>
              </a:ext>
            </a:extLst>
          </p:cNvPr>
          <p:cNvSpPr>
            <a:spLocks noGrp="1"/>
          </p:cNvSpPr>
          <p:nvPr>
            <p:ph type="dt" sz="half" idx="10"/>
          </p:nvPr>
        </p:nvSpPr>
        <p:spPr/>
        <p:txBody>
          <a:bodyPr/>
          <a:lstStyle/>
          <a:p>
            <a:fld id="{F52D7E63-F10D-40C3-A1FD-8F975B480B6B}" type="datetimeFigureOut">
              <a:rPr lang="en-US" smtClean="0"/>
              <a:t>4/22/19</a:t>
            </a:fld>
            <a:endParaRPr lang="en-US"/>
          </a:p>
        </p:txBody>
      </p:sp>
      <p:sp>
        <p:nvSpPr>
          <p:cNvPr id="8" name="Footer Placeholder 7">
            <a:extLst>
              <a:ext uri="{FF2B5EF4-FFF2-40B4-BE49-F238E27FC236}">
                <a16:creationId xmlns:a16="http://schemas.microsoft.com/office/drawing/2014/main" id="{ADABC142-B91A-4656-A8E8-F6F5370474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0A4363-29E5-4610-A89B-9ABA05BDCC0B}"/>
              </a:ext>
            </a:extLst>
          </p:cNvPr>
          <p:cNvSpPr>
            <a:spLocks noGrp="1"/>
          </p:cNvSpPr>
          <p:nvPr>
            <p:ph type="sldNum" sz="quarter" idx="12"/>
          </p:nvPr>
        </p:nvSpPr>
        <p:spPr/>
        <p:txBody>
          <a:bodyPr/>
          <a:lstStyle/>
          <a:p>
            <a:fld id="{6D474BE3-E5EA-41B9-8962-72ACE30D6CE1}" type="slidenum">
              <a:rPr lang="en-US" smtClean="0"/>
              <a:t>‹#›</a:t>
            </a:fld>
            <a:endParaRPr lang="en-US"/>
          </a:p>
        </p:txBody>
      </p:sp>
    </p:spTree>
    <p:extLst>
      <p:ext uri="{BB962C8B-B14F-4D97-AF65-F5344CB8AC3E}">
        <p14:creationId xmlns:p14="http://schemas.microsoft.com/office/powerpoint/2010/main" val="658965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C50AA-E0FB-4D8E-B88B-4BCC4D3E1E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ADB7AA-2011-4B04-8418-AD7EF647B672}"/>
              </a:ext>
            </a:extLst>
          </p:cNvPr>
          <p:cNvSpPr>
            <a:spLocks noGrp="1"/>
          </p:cNvSpPr>
          <p:nvPr>
            <p:ph type="dt" sz="half" idx="10"/>
          </p:nvPr>
        </p:nvSpPr>
        <p:spPr/>
        <p:txBody>
          <a:bodyPr/>
          <a:lstStyle/>
          <a:p>
            <a:fld id="{F52D7E63-F10D-40C3-A1FD-8F975B480B6B}" type="datetimeFigureOut">
              <a:rPr lang="en-US" smtClean="0"/>
              <a:t>4/22/19</a:t>
            </a:fld>
            <a:endParaRPr lang="en-US"/>
          </a:p>
        </p:txBody>
      </p:sp>
      <p:sp>
        <p:nvSpPr>
          <p:cNvPr id="4" name="Footer Placeholder 3">
            <a:extLst>
              <a:ext uri="{FF2B5EF4-FFF2-40B4-BE49-F238E27FC236}">
                <a16:creationId xmlns:a16="http://schemas.microsoft.com/office/drawing/2014/main" id="{03522830-96B0-41A0-A473-5BF391F3DA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20396F-7FE7-401A-B912-87CD82E78F62}"/>
              </a:ext>
            </a:extLst>
          </p:cNvPr>
          <p:cNvSpPr>
            <a:spLocks noGrp="1"/>
          </p:cNvSpPr>
          <p:nvPr>
            <p:ph type="sldNum" sz="quarter" idx="12"/>
          </p:nvPr>
        </p:nvSpPr>
        <p:spPr/>
        <p:txBody>
          <a:bodyPr/>
          <a:lstStyle/>
          <a:p>
            <a:fld id="{6D474BE3-E5EA-41B9-8962-72ACE30D6CE1}" type="slidenum">
              <a:rPr lang="en-US" smtClean="0"/>
              <a:t>‹#›</a:t>
            </a:fld>
            <a:endParaRPr lang="en-US"/>
          </a:p>
        </p:txBody>
      </p:sp>
    </p:spTree>
    <p:extLst>
      <p:ext uri="{BB962C8B-B14F-4D97-AF65-F5344CB8AC3E}">
        <p14:creationId xmlns:p14="http://schemas.microsoft.com/office/powerpoint/2010/main" val="977443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FAB5F8-F292-4503-8611-AFE4A36E0828}"/>
              </a:ext>
            </a:extLst>
          </p:cNvPr>
          <p:cNvSpPr>
            <a:spLocks noGrp="1"/>
          </p:cNvSpPr>
          <p:nvPr>
            <p:ph type="dt" sz="half" idx="10"/>
          </p:nvPr>
        </p:nvSpPr>
        <p:spPr/>
        <p:txBody>
          <a:bodyPr/>
          <a:lstStyle/>
          <a:p>
            <a:fld id="{F52D7E63-F10D-40C3-A1FD-8F975B480B6B}" type="datetimeFigureOut">
              <a:rPr lang="en-US" smtClean="0"/>
              <a:t>4/22/19</a:t>
            </a:fld>
            <a:endParaRPr lang="en-US"/>
          </a:p>
        </p:txBody>
      </p:sp>
      <p:sp>
        <p:nvSpPr>
          <p:cNvPr id="3" name="Footer Placeholder 2">
            <a:extLst>
              <a:ext uri="{FF2B5EF4-FFF2-40B4-BE49-F238E27FC236}">
                <a16:creationId xmlns:a16="http://schemas.microsoft.com/office/drawing/2014/main" id="{4F49B84E-9EE9-4B40-9E02-725C4F4661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C4A406-724F-4D1A-82D9-D65AD3A9E190}"/>
              </a:ext>
            </a:extLst>
          </p:cNvPr>
          <p:cNvSpPr>
            <a:spLocks noGrp="1"/>
          </p:cNvSpPr>
          <p:nvPr>
            <p:ph type="sldNum" sz="quarter" idx="12"/>
          </p:nvPr>
        </p:nvSpPr>
        <p:spPr/>
        <p:txBody>
          <a:bodyPr/>
          <a:lstStyle/>
          <a:p>
            <a:fld id="{6D474BE3-E5EA-41B9-8962-72ACE30D6CE1}" type="slidenum">
              <a:rPr lang="en-US" smtClean="0"/>
              <a:t>‹#›</a:t>
            </a:fld>
            <a:endParaRPr lang="en-US"/>
          </a:p>
        </p:txBody>
      </p:sp>
    </p:spTree>
    <p:extLst>
      <p:ext uri="{BB962C8B-B14F-4D97-AF65-F5344CB8AC3E}">
        <p14:creationId xmlns:p14="http://schemas.microsoft.com/office/powerpoint/2010/main" val="3950465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6622A-6543-4FF2-8569-9EC3149D0D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B8092D-94CD-4A68-BAFE-B147B4D79A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CFA48F-1604-43A5-884C-5918820D6F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09E7694-5C05-4547-BE60-3F3F161FB999}"/>
              </a:ext>
            </a:extLst>
          </p:cNvPr>
          <p:cNvSpPr>
            <a:spLocks noGrp="1"/>
          </p:cNvSpPr>
          <p:nvPr>
            <p:ph type="dt" sz="half" idx="10"/>
          </p:nvPr>
        </p:nvSpPr>
        <p:spPr/>
        <p:txBody>
          <a:bodyPr/>
          <a:lstStyle/>
          <a:p>
            <a:fld id="{F52D7E63-F10D-40C3-A1FD-8F975B480B6B}" type="datetimeFigureOut">
              <a:rPr lang="en-US" smtClean="0"/>
              <a:t>4/22/19</a:t>
            </a:fld>
            <a:endParaRPr lang="en-US"/>
          </a:p>
        </p:txBody>
      </p:sp>
      <p:sp>
        <p:nvSpPr>
          <p:cNvPr id="6" name="Footer Placeholder 5">
            <a:extLst>
              <a:ext uri="{FF2B5EF4-FFF2-40B4-BE49-F238E27FC236}">
                <a16:creationId xmlns:a16="http://schemas.microsoft.com/office/drawing/2014/main" id="{F13744B5-6452-431D-A0D4-1CBFDD3D46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40B1E2-CC30-49DB-8899-543349B4A5BC}"/>
              </a:ext>
            </a:extLst>
          </p:cNvPr>
          <p:cNvSpPr>
            <a:spLocks noGrp="1"/>
          </p:cNvSpPr>
          <p:nvPr>
            <p:ph type="sldNum" sz="quarter" idx="12"/>
          </p:nvPr>
        </p:nvSpPr>
        <p:spPr/>
        <p:txBody>
          <a:bodyPr/>
          <a:lstStyle/>
          <a:p>
            <a:fld id="{6D474BE3-E5EA-41B9-8962-72ACE30D6CE1}" type="slidenum">
              <a:rPr lang="en-US" smtClean="0"/>
              <a:t>‹#›</a:t>
            </a:fld>
            <a:endParaRPr lang="en-US"/>
          </a:p>
        </p:txBody>
      </p:sp>
    </p:spTree>
    <p:extLst>
      <p:ext uri="{BB962C8B-B14F-4D97-AF65-F5344CB8AC3E}">
        <p14:creationId xmlns:p14="http://schemas.microsoft.com/office/powerpoint/2010/main" val="997927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04AFB-74EF-4CE5-A5F2-763A17E6F4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8E1191-BFF4-480B-A3A8-C6F514D34F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C21E4B-4764-4D01-8C25-91A1CE914C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D98887-74AE-4EBA-92D9-A4E34ECA3EC8}"/>
              </a:ext>
            </a:extLst>
          </p:cNvPr>
          <p:cNvSpPr>
            <a:spLocks noGrp="1"/>
          </p:cNvSpPr>
          <p:nvPr>
            <p:ph type="dt" sz="half" idx="10"/>
          </p:nvPr>
        </p:nvSpPr>
        <p:spPr/>
        <p:txBody>
          <a:bodyPr/>
          <a:lstStyle/>
          <a:p>
            <a:fld id="{F52D7E63-F10D-40C3-A1FD-8F975B480B6B}" type="datetimeFigureOut">
              <a:rPr lang="en-US" smtClean="0"/>
              <a:t>4/22/19</a:t>
            </a:fld>
            <a:endParaRPr lang="en-US"/>
          </a:p>
        </p:txBody>
      </p:sp>
      <p:sp>
        <p:nvSpPr>
          <p:cNvPr id="6" name="Footer Placeholder 5">
            <a:extLst>
              <a:ext uri="{FF2B5EF4-FFF2-40B4-BE49-F238E27FC236}">
                <a16:creationId xmlns:a16="http://schemas.microsoft.com/office/drawing/2014/main" id="{4523497C-882F-492A-B44D-41B04E00F8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405A8C-F327-4136-9645-D7F3D852C8C8}"/>
              </a:ext>
            </a:extLst>
          </p:cNvPr>
          <p:cNvSpPr>
            <a:spLocks noGrp="1"/>
          </p:cNvSpPr>
          <p:nvPr>
            <p:ph type="sldNum" sz="quarter" idx="12"/>
          </p:nvPr>
        </p:nvSpPr>
        <p:spPr/>
        <p:txBody>
          <a:bodyPr/>
          <a:lstStyle/>
          <a:p>
            <a:fld id="{6D474BE3-E5EA-41B9-8962-72ACE30D6CE1}" type="slidenum">
              <a:rPr lang="en-US" smtClean="0"/>
              <a:t>‹#›</a:t>
            </a:fld>
            <a:endParaRPr lang="en-US"/>
          </a:p>
        </p:txBody>
      </p:sp>
    </p:spTree>
    <p:extLst>
      <p:ext uri="{BB962C8B-B14F-4D97-AF65-F5344CB8AC3E}">
        <p14:creationId xmlns:p14="http://schemas.microsoft.com/office/powerpoint/2010/main" val="2608596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34BA81-8B28-4A44-B708-EFF94CBA7A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54C6AB-6F12-4EDD-8363-7F9C062EAB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9FA789-C13B-4C46-95C3-B13ACBE21F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2D7E63-F10D-40C3-A1FD-8F975B480B6B}" type="datetimeFigureOut">
              <a:rPr lang="en-US" smtClean="0"/>
              <a:t>4/22/19</a:t>
            </a:fld>
            <a:endParaRPr lang="en-US"/>
          </a:p>
        </p:txBody>
      </p:sp>
      <p:sp>
        <p:nvSpPr>
          <p:cNvPr id="5" name="Footer Placeholder 4">
            <a:extLst>
              <a:ext uri="{FF2B5EF4-FFF2-40B4-BE49-F238E27FC236}">
                <a16:creationId xmlns:a16="http://schemas.microsoft.com/office/drawing/2014/main" id="{6A5647C5-B03C-4BF3-88A9-9693E45A00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A80A59-7C22-493E-85CD-84091D24E5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474BE3-E5EA-41B9-8962-72ACE30D6CE1}" type="slidenum">
              <a:rPr lang="en-US" smtClean="0"/>
              <a:t>‹#›</a:t>
            </a:fld>
            <a:endParaRPr lang="en-US"/>
          </a:p>
        </p:txBody>
      </p:sp>
    </p:spTree>
    <p:extLst>
      <p:ext uri="{BB962C8B-B14F-4D97-AF65-F5344CB8AC3E}">
        <p14:creationId xmlns:p14="http://schemas.microsoft.com/office/powerpoint/2010/main" val="4007910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DAC8ED-2B9E-47AA-A29C-4131B0F8960B}"/>
              </a:ext>
            </a:extLst>
          </p:cNvPr>
          <p:cNvSpPr>
            <a:spLocks noGrp="1"/>
          </p:cNvSpPr>
          <p:nvPr>
            <p:ph type="ctrTitle"/>
          </p:nvPr>
        </p:nvSpPr>
        <p:spPr>
          <a:xfrm>
            <a:off x="6746627" y="720993"/>
            <a:ext cx="4645250" cy="2889114"/>
          </a:xfrm>
        </p:spPr>
        <p:txBody>
          <a:bodyPr anchor="b">
            <a:normAutofit/>
          </a:bodyPr>
          <a:lstStyle/>
          <a:p>
            <a:pPr algn="l"/>
            <a:r>
              <a:rPr lang="en-US" sz="5600" dirty="0">
                <a:solidFill>
                  <a:schemeClr val="bg1"/>
                </a:solidFill>
              </a:rPr>
              <a:t>Vehicle Insurance Data Warehouse</a:t>
            </a:r>
          </a:p>
        </p:txBody>
      </p:sp>
      <p:sp>
        <p:nvSpPr>
          <p:cNvPr id="3" name="Subtitle 2">
            <a:extLst>
              <a:ext uri="{FF2B5EF4-FFF2-40B4-BE49-F238E27FC236}">
                <a16:creationId xmlns:a16="http://schemas.microsoft.com/office/drawing/2014/main" id="{09E53EB3-A7C1-47CA-9B3E-CCA622963CDA}"/>
              </a:ext>
            </a:extLst>
          </p:cNvPr>
          <p:cNvSpPr>
            <a:spLocks noGrp="1"/>
          </p:cNvSpPr>
          <p:nvPr>
            <p:ph type="subTitle" idx="1"/>
          </p:nvPr>
        </p:nvSpPr>
        <p:spPr>
          <a:xfrm>
            <a:off x="7452022" y="5091302"/>
            <a:ext cx="4645250" cy="1495432"/>
          </a:xfrm>
        </p:spPr>
        <p:txBody>
          <a:bodyPr anchor="t">
            <a:normAutofit/>
          </a:bodyPr>
          <a:lstStyle/>
          <a:p>
            <a:pPr algn="l"/>
            <a:r>
              <a:rPr lang="en-US" sz="1800" dirty="0">
                <a:solidFill>
                  <a:schemeClr val="bg1"/>
                </a:solidFill>
              </a:rPr>
              <a:t>TANMAY ATKEKAR</a:t>
            </a:r>
          </a:p>
        </p:txBody>
      </p:sp>
      <p:sp>
        <p:nvSpPr>
          <p:cNvPr id="26" name="Freeform: Shape 25">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Car">
            <a:extLst>
              <a:ext uri="{FF2B5EF4-FFF2-40B4-BE49-F238E27FC236}">
                <a16:creationId xmlns:a16="http://schemas.microsoft.com/office/drawing/2014/main" id="{16F21247-EF87-428C-A0F3-AD4A9EBDA0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998399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961C8B-08CF-46A8-BED5-69D621978700}"/>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3700" kern="1200" dirty="0">
                <a:solidFill>
                  <a:srgbClr val="FFFFFF"/>
                </a:solidFill>
                <a:latin typeface="+mj-lt"/>
                <a:ea typeface="+mj-ea"/>
                <a:cs typeface="+mj-cs"/>
              </a:rPr>
              <a:t>Data Marts Schema Design</a:t>
            </a:r>
            <a:br>
              <a:rPr lang="en-US" sz="3700" kern="1200" dirty="0">
                <a:solidFill>
                  <a:srgbClr val="FFFFFF"/>
                </a:solidFill>
                <a:latin typeface="+mj-lt"/>
                <a:ea typeface="+mj-ea"/>
                <a:cs typeface="+mj-cs"/>
              </a:rPr>
            </a:br>
            <a:br>
              <a:rPr lang="en-US" sz="3700" kern="1200" dirty="0">
                <a:solidFill>
                  <a:srgbClr val="FFFFFF"/>
                </a:solidFill>
                <a:latin typeface="+mj-lt"/>
                <a:ea typeface="+mj-ea"/>
                <a:cs typeface="+mj-cs"/>
              </a:rPr>
            </a:br>
            <a:r>
              <a:rPr lang="en-US" sz="3200" kern="1200" dirty="0">
                <a:solidFill>
                  <a:srgbClr val="FFFFFF"/>
                </a:solidFill>
                <a:latin typeface="+mj-lt"/>
                <a:ea typeface="+mj-ea"/>
                <a:cs typeface="+mj-cs"/>
              </a:rPr>
              <a:t>2. Accounting DM</a:t>
            </a:r>
            <a:endParaRPr lang="en-US" sz="3700" kern="1200" dirty="0">
              <a:solidFill>
                <a:srgbClr val="FFFFFF"/>
              </a:solidFill>
              <a:latin typeface="+mj-lt"/>
              <a:ea typeface="+mj-ea"/>
              <a:cs typeface="+mj-cs"/>
            </a:endParaRP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2B2BF93A-7917-4DE8-8AA8-69D33BE645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3822" y="508451"/>
            <a:ext cx="6553545" cy="5849039"/>
          </a:xfrm>
          <a:prstGeom prst="rect">
            <a:avLst/>
          </a:prstGeom>
        </p:spPr>
      </p:pic>
    </p:spTree>
    <p:extLst>
      <p:ext uri="{BB962C8B-B14F-4D97-AF65-F5344CB8AC3E}">
        <p14:creationId xmlns:p14="http://schemas.microsoft.com/office/powerpoint/2010/main" val="3144406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8847BF-7464-4CED-8546-57946CDB4BC4}"/>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SQL-Build (create)</a:t>
            </a:r>
            <a:r>
              <a:rPr lang="en-US" sz="5400" dirty="0" err="1">
                <a:solidFill>
                  <a:srgbClr val="FFFFFF"/>
                </a:solidFill>
              </a:rPr>
              <a:t>Dim_Tables</a:t>
            </a:r>
            <a:endParaRPr lang="en-US" sz="5400" dirty="0">
              <a:solidFill>
                <a:srgbClr val="FFFFFF"/>
              </a:solidFill>
            </a:endParaRPr>
          </a:p>
        </p:txBody>
      </p:sp>
      <p:cxnSp>
        <p:nvCxnSpPr>
          <p:cNvPr id="24" name="Straight Connector 2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3" name="Content Placeholder 12" descr="A screenshot of a social media post&#10;&#10;Description automatically generated">
            <a:extLst>
              <a:ext uri="{FF2B5EF4-FFF2-40B4-BE49-F238E27FC236}">
                <a16:creationId xmlns:a16="http://schemas.microsoft.com/office/drawing/2014/main" id="{06FB4429-0A23-491C-ADEF-B21C2AA0B0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567" y="2383118"/>
            <a:ext cx="5455917" cy="4315163"/>
          </a:xfrm>
          <a:prstGeom prst="rect">
            <a:avLst/>
          </a:prstGeom>
        </p:spPr>
      </p:pic>
      <p:cxnSp>
        <p:nvCxnSpPr>
          <p:cNvPr id="26" name="Straight Connector 2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7" name="Picture 16" descr="A screenshot of a social media post&#10;&#10;Description automatically generated">
            <a:extLst>
              <a:ext uri="{FF2B5EF4-FFF2-40B4-BE49-F238E27FC236}">
                <a16:creationId xmlns:a16="http://schemas.microsoft.com/office/drawing/2014/main" id="{D7946413-749B-4123-A257-BF24899272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5073" y="3095624"/>
            <a:ext cx="5455917" cy="2809875"/>
          </a:xfrm>
          <a:prstGeom prst="rect">
            <a:avLst/>
          </a:prstGeom>
        </p:spPr>
      </p:pic>
    </p:spTree>
    <p:extLst>
      <p:ext uri="{BB962C8B-B14F-4D97-AF65-F5344CB8AC3E}">
        <p14:creationId xmlns:p14="http://schemas.microsoft.com/office/powerpoint/2010/main" val="3181623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D11A37-40E7-4839-85BC-EC2950521A45}"/>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SQL-Build (create) </a:t>
            </a:r>
            <a:r>
              <a:rPr lang="en-US" sz="5400" dirty="0" err="1">
                <a:solidFill>
                  <a:srgbClr val="FFFFFF"/>
                </a:solidFill>
              </a:rPr>
              <a:t>Fact_Accounting</a:t>
            </a:r>
            <a:endParaRPr lang="en-US" sz="5400" dirty="0">
              <a:solidFill>
                <a:srgbClr val="FFFFFF"/>
              </a:solidFill>
            </a:endParaRPr>
          </a:p>
        </p:txBody>
      </p:sp>
      <p:cxnSp>
        <p:nvCxnSpPr>
          <p:cNvPr id="15" name="Straight Connector 1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Content Placeholder 5" descr="A screenshot of a social media post&#10;&#10;Description automatically generated">
            <a:extLst>
              <a:ext uri="{FF2B5EF4-FFF2-40B4-BE49-F238E27FC236}">
                <a16:creationId xmlns:a16="http://schemas.microsoft.com/office/drawing/2014/main" id="{EB57BCF1-B406-4C38-81AB-C815F73E6B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567" y="2445839"/>
            <a:ext cx="5455917" cy="4055913"/>
          </a:xfrm>
          <a:prstGeom prst="rect">
            <a:avLst/>
          </a:prstGeom>
        </p:spPr>
      </p:pic>
      <p:cxnSp>
        <p:nvCxnSpPr>
          <p:cNvPr id="17" name="Straight Connector 1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8" name="Picture 7" descr="A screenshot of a social media post&#10;&#10;Description automatically generated">
            <a:extLst>
              <a:ext uri="{FF2B5EF4-FFF2-40B4-BE49-F238E27FC236}">
                <a16:creationId xmlns:a16="http://schemas.microsoft.com/office/drawing/2014/main" id="{4C30B1C0-D74C-4096-8CA1-216D84FA2C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5073" y="2596837"/>
            <a:ext cx="5455917" cy="3827618"/>
          </a:xfrm>
          <a:prstGeom prst="rect">
            <a:avLst/>
          </a:prstGeom>
        </p:spPr>
      </p:pic>
      <p:sp>
        <p:nvSpPr>
          <p:cNvPr id="4" name="Title 1">
            <a:extLst>
              <a:ext uri="{FF2B5EF4-FFF2-40B4-BE49-F238E27FC236}">
                <a16:creationId xmlns:a16="http://schemas.microsoft.com/office/drawing/2014/main" id="{D931F170-8A32-419E-AEDD-B8AB958FD756}"/>
              </a:ext>
            </a:extLst>
          </p:cNvPr>
          <p:cNvSpPr txBox="1">
            <a:spLocks/>
          </p:cNvSpPr>
          <p:nvPr/>
        </p:nvSpPr>
        <p:spPr>
          <a:xfrm>
            <a:off x="838200" y="35624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183191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722A6A-7E4A-4E0D-88E2-B9E87726D634}"/>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SQL-Build (insert)</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Description automatically generated">
            <a:extLst>
              <a:ext uri="{FF2B5EF4-FFF2-40B4-BE49-F238E27FC236}">
                <a16:creationId xmlns:a16="http://schemas.microsoft.com/office/drawing/2014/main" id="{D625FF97-9301-4913-B99E-C60DA10DE1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567" y="2666910"/>
            <a:ext cx="5455917" cy="2154280"/>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descr="A screenshot of a computer&#10;&#10;Description automatically generated">
            <a:extLst>
              <a:ext uri="{FF2B5EF4-FFF2-40B4-BE49-F238E27FC236}">
                <a16:creationId xmlns:a16="http://schemas.microsoft.com/office/drawing/2014/main" id="{AA398284-A562-4D97-AFB7-2EA44DC106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5444" y="2666910"/>
            <a:ext cx="5455917" cy="2066461"/>
          </a:xfrm>
          <a:prstGeom prst="rect">
            <a:avLst/>
          </a:prstGeom>
        </p:spPr>
      </p:pic>
    </p:spTree>
    <p:extLst>
      <p:ext uri="{BB962C8B-B14F-4D97-AF65-F5344CB8AC3E}">
        <p14:creationId xmlns:p14="http://schemas.microsoft.com/office/powerpoint/2010/main" val="3327444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722A6A-7E4A-4E0D-88E2-B9E87726D634}"/>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ETL Script using Python</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8" name="Content Placeholder 7" descr="A screenshot of a cell phone&#10;&#10;Description automatically generated">
            <a:extLst>
              <a:ext uri="{FF2B5EF4-FFF2-40B4-BE49-F238E27FC236}">
                <a16:creationId xmlns:a16="http://schemas.microsoft.com/office/drawing/2014/main" id="{36B7C69F-97E7-A24F-9C32-8D29B52AAB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277801"/>
            <a:ext cx="6274434" cy="4198167"/>
          </a:xfrm>
        </p:spPr>
      </p:pic>
      <p:pic>
        <p:nvPicPr>
          <p:cNvPr id="9" name="Picture 8">
            <a:extLst>
              <a:ext uri="{FF2B5EF4-FFF2-40B4-BE49-F238E27FC236}">
                <a16:creationId xmlns:a16="http://schemas.microsoft.com/office/drawing/2014/main" id="{6C286331-6907-FB43-ACFB-3A275C88ECEF}"/>
              </a:ext>
            </a:extLst>
          </p:cNvPr>
          <p:cNvPicPr>
            <a:picLocks noChangeAspect="1"/>
          </p:cNvPicPr>
          <p:nvPr/>
        </p:nvPicPr>
        <p:blipFill>
          <a:blip r:embed="rId3"/>
          <a:stretch>
            <a:fillRect/>
          </a:stretch>
        </p:blipFill>
        <p:spPr>
          <a:xfrm>
            <a:off x="6372550" y="2244984"/>
            <a:ext cx="5778179" cy="4230984"/>
          </a:xfrm>
          <a:prstGeom prst="rect">
            <a:avLst/>
          </a:prstGeom>
        </p:spPr>
      </p:pic>
    </p:spTree>
    <p:extLst>
      <p:ext uri="{BB962C8B-B14F-4D97-AF65-F5344CB8AC3E}">
        <p14:creationId xmlns:p14="http://schemas.microsoft.com/office/powerpoint/2010/main" val="3061551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FAC09B-978E-4A57-9E23-CB65E44EE539}"/>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Lookup Transformation in SSIS</a:t>
            </a:r>
          </a:p>
        </p:txBody>
      </p:sp>
      <p:pic>
        <p:nvPicPr>
          <p:cNvPr id="4" name="Content Placeholder 3">
            <a:extLst>
              <a:ext uri="{FF2B5EF4-FFF2-40B4-BE49-F238E27FC236}">
                <a16:creationId xmlns:a16="http://schemas.microsoft.com/office/drawing/2014/main" id="{46E21E15-7E67-4985-A03C-FEEB8954F91C}"/>
              </a:ext>
            </a:extLst>
          </p:cNvPr>
          <p:cNvPicPr>
            <a:picLocks noGrp="1" noChangeAspect="1"/>
          </p:cNvPicPr>
          <p:nvPr>
            <p:ph idx="1"/>
          </p:nvPr>
        </p:nvPicPr>
        <p:blipFill>
          <a:blip r:embed="rId2"/>
          <a:stretch>
            <a:fillRect/>
          </a:stretch>
        </p:blipFill>
        <p:spPr>
          <a:xfrm>
            <a:off x="320040" y="1878347"/>
            <a:ext cx="3425609" cy="1430117"/>
          </a:xfrm>
          <a:prstGeom prst="rect">
            <a:avLst/>
          </a:prstGeom>
        </p:spPr>
      </p:pic>
      <p:pic>
        <p:nvPicPr>
          <p:cNvPr id="5" name="Picture 4">
            <a:extLst>
              <a:ext uri="{FF2B5EF4-FFF2-40B4-BE49-F238E27FC236}">
                <a16:creationId xmlns:a16="http://schemas.microsoft.com/office/drawing/2014/main" id="{CFEDF784-A462-4F28-86A7-9FF5FF8E906C}"/>
              </a:ext>
            </a:extLst>
          </p:cNvPr>
          <p:cNvPicPr>
            <a:picLocks noChangeAspect="1"/>
          </p:cNvPicPr>
          <p:nvPr/>
        </p:nvPicPr>
        <p:blipFill>
          <a:blip r:embed="rId3"/>
          <a:stretch>
            <a:fillRect/>
          </a:stretch>
        </p:blipFill>
        <p:spPr>
          <a:xfrm>
            <a:off x="4385729" y="1920300"/>
            <a:ext cx="3433324" cy="1388164"/>
          </a:xfrm>
          <a:prstGeom prst="rect">
            <a:avLst/>
          </a:prstGeom>
        </p:spPr>
      </p:pic>
      <p:cxnSp>
        <p:nvCxnSpPr>
          <p:cNvPr id="15" name="Straight Connector 14">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7D4D56C-A199-4A41-9DEB-5EB9BD62FC86}"/>
              </a:ext>
            </a:extLst>
          </p:cNvPr>
          <p:cNvPicPr>
            <a:picLocks noChangeAspect="1"/>
          </p:cNvPicPr>
          <p:nvPr/>
        </p:nvPicPr>
        <p:blipFill>
          <a:blip r:embed="rId4"/>
          <a:stretch>
            <a:fillRect/>
          </a:stretch>
        </p:blipFill>
        <p:spPr>
          <a:xfrm>
            <a:off x="8475323" y="330045"/>
            <a:ext cx="3372719" cy="3997637"/>
          </a:xfrm>
          <a:prstGeom prst="rect">
            <a:avLst/>
          </a:prstGeom>
        </p:spPr>
      </p:pic>
      <p:cxnSp>
        <p:nvCxnSpPr>
          <p:cNvPr id="17" name="Straight Connector 16">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4963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B8BC3D9-3472-4728-B3E2-6EEB003AF89B}"/>
              </a:ext>
            </a:extLst>
          </p:cNvPr>
          <p:cNvSpPr>
            <a:spLocks noGrp="1"/>
          </p:cNvSpPr>
          <p:nvPr>
            <p:ph type="title"/>
          </p:nvPr>
        </p:nvSpPr>
        <p:spPr>
          <a:xfrm>
            <a:off x="838200" y="365125"/>
            <a:ext cx="10515600" cy="1325563"/>
          </a:xfrm>
        </p:spPr>
        <p:txBody>
          <a:bodyPr>
            <a:normAutofit/>
          </a:bodyPr>
          <a:lstStyle/>
          <a:p>
            <a:r>
              <a:rPr lang="en-US"/>
              <a:t>ETL Implementation SCD-2</a:t>
            </a:r>
            <a:endParaRPr lang="en-US" dirty="0"/>
          </a:p>
        </p:txBody>
      </p:sp>
      <p:sp>
        <p:nvSpPr>
          <p:cNvPr id="8" name="Content Placeholder 7">
            <a:extLst>
              <a:ext uri="{FF2B5EF4-FFF2-40B4-BE49-F238E27FC236}">
                <a16:creationId xmlns:a16="http://schemas.microsoft.com/office/drawing/2014/main" id="{33BF3A4E-FEDE-496E-A347-B6D463A1328F}"/>
              </a:ext>
            </a:extLst>
          </p:cNvPr>
          <p:cNvSpPr>
            <a:spLocks noGrp="1"/>
          </p:cNvSpPr>
          <p:nvPr>
            <p:ph idx="1"/>
          </p:nvPr>
        </p:nvSpPr>
        <p:spPr>
          <a:xfrm>
            <a:off x="838200" y="2015406"/>
            <a:ext cx="5097779" cy="4065986"/>
          </a:xfrm>
        </p:spPr>
        <p:txBody>
          <a:bodyPr anchor="t">
            <a:normAutofit/>
          </a:bodyPr>
          <a:lstStyle/>
          <a:p>
            <a:r>
              <a:rPr lang="en-US" sz="2000">
                <a:solidFill>
                  <a:srgbClr val="FFFFFF"/>
                </a:solidFill>
              </a:rPr>
              <a:t>Before change in Policy Rate</a:t>
            </a:r>
          </a:p>
          <a:p>
            <a:endParaRPr lang="en-US" sz="2000">
              <a:solidFill>
                <a:srgbClr val="FFFFFF"/>
              </a:solidFill>
            </a:endParaRPr>
          </a:p>
          <a:p>
            <a:endParaRPr lang="en-US" sz="2000">
              <a:solidFill>
                <a:srgbClr val="FFFFFF"/>
              </a:solidFill>
            </a:endParaRPr>
          </a:p>
          <a:p>
            <a:endParaRPr lang="en-US" sz="2000">
              <a:solidFill>
                <a:srgbClr val="FFFFFF"/>
              </a:solidFill>
            </a:endParaRPr>
          </a:p>
          <a:p>
            <a:endParaRPr lang="en-US" sz="2000">
              <a:solidFill>
                <a:srgbClr val="FFFFFF"/>
              </a:solidFill>
            </a:endParaRPr>
          </a:p>
          <a:p>
            <a:r>
              <a:rPr lang="en-US" sz="2000">
                <a:solidFill>
                  <a:srgbClr val="FFFFFF"/>
                </a:solidFill>
              </a:rPr>
              <a:t>After change in Policy Rate</a:t>
            </a:r>
          </a:p>
        </p:txBody>
      </p:sp>
      <p:pic>
        <p:nvPicPr>
          <p:cNvPr id="10" name="Picture 9">
            <a:extLst>
              <a:ext uri="{FF2B5EF4-FFF2-40B4-BE49-F238E27FC236}">
                <a16:creationId xmlns:a16="http://schemas.microsoft.com/office/drawing/2014/main" id="{4720911C-DA96-4CA8-8CAA-342471A4A189}"/>
              </a:ext>
            </a:extLst>
          </p:cNvPr>
          <p:cNvPicPr>
            <a:picLocks noChangeAspect="1"/>
          </p:cNvPicPr>
          <p:nvPr/>
        </p:nvPicPr>
        <p:blipFill>
          <a:blip r:embed="rId2"/>
          <a:stretch>
            <a:fillRect/>
          </a:stretch>
        </p:blipFill>
        <p:spPr>
          <a:xfrm>
            <a:off x="7378502" y="2588266"/>
            <a:ext cx="4550262" cy="1119210"/>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12" name="Picture 11">
            <a:extLst>
              <a:ext uri="{FF2B5EF4-FFF2-40B4-BE49-F238E27FC236}">
                <a16:creationId xmlns:a16="http://schemas.microsoft.com/office/drawing/2014/main" id="{ACC44FE6-6EBB-411C-ABDB-C9439A4EAF46}"/>
              </a:ext>
            </a:extLst>
          </p:cNvPr>
          <p:cNvPicPr>
            <a:picLocks noChangeAspect="1"/>
          </p:cNvPicPr>
          <p:nvPr/>
        </p:nvPicPr>
        <p:blipFill>
          <a:blip r:embed="rId3"/>
          <a:stretch>
            <a:fillRect/>
          </a:stretch>
        </p:blipFill>
        <p:spPr>
          <a:xfrm>
            <a:off x="5977068" y="5444012"/>
            <a:ext cx="5951696" cy="1048863"/>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30382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1DD1917-4A05-46B4-B907-0D759764E569}"/>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SCD-2 Dataflow in SSIS</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B8FCEE49-D808-432C-B355-EFF14D933F11}"/>
              </a:ext>
            </a:extLst>
          </p:cNvPr>
          <p:cNvPicPr>
            <a:picLocks noGrp="1" noChangeAspect="1"/>
          </p:cNvPicPr>
          <p:nvPr>
            <p:ph idx="1"/>
          </p:nvPr>
        </p:nvPicPr>
        <p:blipFill>
          <a:blip r:embed="rId2"/>
          <a:stretch>
            <a:fillRect/>
          </a:stretch>
        </p:blipFill>
        <p:spPr>
          <a:xfrm>
            <a:off x="4097898" y="2310834"/>
            <a:ext cx="3109236" cy="4533469"/>
          </a:xfrm>
          <a:prstGeom prst="rect">
            <a:avLst/>
          </a:prstGeom>
        </p:spPr>
      </p:pic>
    </p:spTree>
    <p:extLst>
      <p:ext uri="{BB962C8B-B14F-4D97-AF65-F5344CB8AC3E}">
        <p14:creationId xmlns:p14="http://schemas.microsoft.com/office/powerpoint/2010/main" val="311645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166175-0325-4B46-9248-3E27CD5DAD71}"/>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ETL Implementation – SCD 3</a:t>
            </a: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666FF3B9-8D4D-4F48-B5DD-EDE4A4C92E5D}"/>
              </a:ext>
            </a:extLst>
          </p:cNvPr>
          <p:cNvPicPr>
            <a:picLocks noChangeAspect="1"/>
          </p:cNvPicPr>
          <p:nvPr/>
        </p:nvPicPr>
        <p:blipFill>
          <a:blip r:embed="rId2"/>
          <a:stretch>
            <a:fillRect/>
          </a:stretch>
        </p:blipFill>
        <p:spPr>
          <a:xfrm>
            <a:off x="6308418" y="3579970"/>
            <a:ext cx="5645282" cy="1258036"/>
          </a:xfrm>
          <a:prstGeom prst="rect">
            <a:avLst/>
          </a:prstGeom>
        </p:spPr>
      </p:pic>
      <p:cxnSp>
        <p:nvCxnSpPr>
          <p:cNvPr id="15" name="Straight Connector 1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11D130BE-2EB3-4F19-8681-24502259EA41}"/>
              </a:ext>
            </a:extLst>
          </p:cNvPr>
          <p:cNvPicPr>
            <a:picLocks noGrp="1" noChangeAspect="1"/>
          </p:cNvPicPr>
          <p:nvPr>
            <p:ph idx="1"/>
          </p:nvPr>
        </p:nvPicPr>
        <p:blipFill>
          <a:blip r:embed="rId3"/>
          <a:stretch>
            <a:fillRect/>
          </a:stretch>
        </p:blipFill>
        <p:spPr>
          <a:xfrm>
            <a:off x="99755" y="3579969"/>
            <a:ext cx="5902514" cy="1258037"/>
          </a:xfrm>
          <a:prstGeom prst="rect">
            <a:avLst/>
          </a:prstGeom>
        </p:spPr>
      </p:pic>
      <p:sp>
        <p:nvSpPr>
          <p:cNvPr id="3" name="TextBox 2">
            <a:extLst>
              <a:ext uri="{FF2B5EF4-FFF2-40B4-BE49-F238E27FC236}">
                <a16:creationId xmlns:a16="http://schemas.microsoft.com/office/drawing/2014/main" id="{ACA3EFBB-6B20-4F4F-8714-98AEB4DA10DF}"/>
              </a:ext>
            </a:extLst>
          </p:cNvPr>
          <p:cNvSpPr txBox="1"/>
          <p:nvPr/>
        </p:nvSpPr>
        <p:spPr>
          <a:xfrm>
            <a:off x="546351" y="2414726"/>
            <a:ext cx="5188618" cy="369332"/>
          </a:xfrm>
          <a:prstGeom prst="rect">
            <a:avLst/>
          </a:prstGeom>
          <a:noFill/>
        </p:spPr>
        <p:txBody>
          <a:bodyPr wrap="square" rtlCol="0">
            <a:spAutoFit/>
          </a:bodyPr>
          <a:lstStyle/>
          <a:p>
            <a:r>
              <a:rPr lang="en-US" dirty="0"/>
              <a:t>Before change in Address</a:t>
            </a:r>
          </a:p>
        </p:txBody>
      </p:sp>
      <p:sp>
        <p:nvSpPr>
          <p:cNvPr id="5" name="TextBox 4">
            <a:extLst>
              <a:ext uri="{FF2B5EF4-FFF2-40B4-BE49-F238E27FC236}">
                <a16:creationId xmlns:a16="http://schemas.microsoft.com/office/drawing/2014/main" id="{DEC58C02-9B4F-4CCD-B94D-151A32E2FB0D}"/>
              </a:ext>
            </a:extLst>
          </p:cNvPr>
          <p:cNvSpPr txBox="1"/>
          <p:nvPr/>
        </p:nvSpPr>
        <p:spPr>
          <a:xfrm>
            <a:off x="6471821" y="2414726"/>
            <a:ext cx="3346878" cy="369332"/>
          </a:xfrm>
          <a:prstGeom prst="rect">
            <a:avLst/>
          </a:prstGeom>
          <a:noFill/>
        </p:spPr>
        <p:txBody>
          <a:bodyPr wrap="square" rtlCol="0">
            <a:spAutoFit/>
          </a:bodyPr>
          <a:lstStyle/>
          <a:p>
            <a:r>
              <a:rPr lang="en-US" dirty="0"/>
              <a:t>After change in Address</a:t>
            </a:r>
          </a:p>
        </p:txBody>
      </p:sp>
    </p:spTree>
    <p:extLst>
      <p:ext uri="{BB962C8B-B14F-4D97-AF65-F5344CB8AC3E}">
        <p14:creationId xmlns:p14="http://schemas.microsoft.com/office/powerpoint/2010/main" val="3922891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9EAEF3-82E8-40FE-B97B-1C0D0F19D5D7}"/>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SCD 3 Data Flow</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Content Placeholder 3">
            <a:extLst>
              <a:ext uri="{FF2B5EF4-FFF2-40B4-BE49-F238E27FC236}">
                <a16:creationId xmlns:a16="http://schemas.microsoft.com/office/drawing/2014/main" id="{61F6A405-E232-4E18-BE6B-AC07010346A5}"/>
              </a:ext>
            </a:extLst>
          </p:cNvPr>
          <p:cNvPicPr>
            <a:picLocks noGrp="1" noChangeAspect="1"/>
          </p:cNvPicPr>
          <p:nvPr>
            <p:ph idx="1"/>
          </p:nvPr>
        </p:nvPicPr>
        <p:blipFill>
          <a:blip r:embed="rId2"/>
          <a:stretch>
            <a:fillRect/>
          </a:stretch>
        </p:blipFill>
        <p:spPr>
          <a:xfrm>
            <a:off x="1499723" y="2509911"/>
            <a:ext cx="9137454" cy="3997637"/>
          </a:xfrm>
          <a:prstGeom prst="rect">
            <a:avLst/>
          </a:prstGeom>
        </p:spPr>
      </p:pic>
    </p:spTree>
    <p:extLst>
      <p:ext uri="{BB962C8B-B14F-4D97-AF65-F5344CB8AC3E}">
        <p14:creationId xmlns:p14="http://schemas.microsoft.com/office/powerpoint/2010/main" val="378825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2CE15-C5F0-42C1-AA2E-21BC6C59D443}"/>
              </a:ext>
            </a:extLst>
          </p:cNvPr>
          <p:cNvSpPr>
            <a:spLocks noGrp="1"/>
          </p:cNvSpPr>
          <p:nvPr>
            <p:ph type="title"/>
          </p:nvPr>
        </p:nvSpPr>
        <p:spPr>
          <a:xfrm>
            <a:off x="1571811" y="1573586"/>
            <a:ext cx="9122584" cy="1325563"/>
          </a:xfrm>
        </p:spPr>
        <p:txBody>
          <a:bodyPr>
            <a:normAutofit/>
          </a:bodyPr>
          <a:lstStyle/>
          <a:p>
            <a:r>
              <a:rPr lang="en-US"/>
              <a:t>Company Description</a:t>
            </a:r>
          </a:p>
        </p:txBody>
      </p:sp>
      <p:sp>
        <p:nvSpPr>
          <p:cNvPr id="3" name="Content Placeholder 2">
            <a:extLst>
              <a:ext uri="{FF2B5EF4-FFF2-40B4-BE49-F238E27FC236}">
                <a16:creationId xmlns:a16="http://schemas.microsoft.com/office/drawing/2014/main" id="{37CCDCD7-8596-4E1F-A299-54753D94EAEE}"/>
              </a:ext>
            </a:extLst>
          </p:cNvPr>
          <p:cNvSpPr>
            <a:spLocks noGrp="1"/>
          </p:cNvSpPr>
          <p:nvPr>
            <p:ph idx="1"/>
          </p:nvPr>
        </p:nvSpPr>
        <p:spPr>
          <a:xfrm>
            <a:off x="1571811" y="3060017"/>
            <a:ext cx="6066118" cy="2438546"/>
          </a:xfrm>
        </p:spPr>
        <p:txBody>
          <a:bodyPr>
            <a:normAutofit/>
          </a:bodyPr>
          <a:lstStyle/>
          <a:p>
            <a:r>
              <a:rPr lang="en-US" sz="2200"/>
              <a:t>The insurance company XYZ provides various insurances to different Automobiles across USA.</a:t>
            </a:r>
          </a:p>
          <a:p>
            <a:r>
              <a:rPr lang="en-US" sz="2200"/>
              <a:t>The company has different covers for each vehicle depending on Driver’s driving history, points on license, vehicle details and type etc.</a:t>
            </a:r>
          </a:p>
          <a:p>
            <a:pPr marL="0" indent="0">
              <a:buNone/>
            </a:pPr>
            <a:r>
              <a:rPr lang="en-US" sz="2200"/>
              <a:t> </a:t>
            </a:r>
          </a:p>
          <a:p>
            <a:endParaRPr lang="en-US" sz="2200"/>
          </a:p>
        </p:txBody>
      </p:sp>
      <p:sp>
        <p:nvSpPr>
          <p:cNvPr id="24"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26"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pic>
        <p:nvPicPr>
          <p:cNvPr id="7" name="Graphic 6" descr="Truck">
            <a:extLst>
              <a:ext uri="{FF2B5EF4-FFF2-40B4-BE49-F238E27FC236}">
                <a16:creationId xmlns:a16="http://schemas.microsoft.com/office/drawing/2014/main" id="{979D41DC-0E66-43C8-BF6A-B1817E36C1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5899" y="3191551"/>
            <a:ext cx="2194559" cy="2194559"/>
          </a:xfrm>
          <a:prstGeom prst="rect">
            <a:avLst/>
          </a:prstGeom>
        </p:spPr>
      </p:pic>
    </p:spTree>
    <p:extLst>
      <p:ext uri="{BB962C8B-B14F-4D97-AF65-F5344CB8AC3E}">
        <p14:creationId xmlns:p14="http://schemas.microsoft.com/office/powerpoint/2010/main" val="849350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6A9A7D-6A7F-4AF5-877F-49D9540FF49A}"/>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rPr>
              <a:t>Maintenance Plan</a:t>
            </a:r>
          </a:p>
        </p:txBody>
      </p:sp>
      <p:graphicFrame>
        <p:nvGraphicFramePr>
          <p:cNvPr id="5" name="Content Placeholder 2">
            <a:extLst>
              <a:ext uri="{FF2B5EF4-FFF2-40B4-BE49-F238E27FC236}">
                <a16:creationId xmlns:a16="http://schemas.microsoft.com/office/drawing/2014/main" id="{F1FF0D5C-5C78-4C16-8FC3-DE6AF188D714}"/>
              </a:ext>
            </a:extLst>
          </p:cNvPr>
          <p:cNvGraphicFramePr>
            <a:graphicFrameLocks noGrp="1"/>
          </p:cNvGraphicFramePr>
          <p:nvPr>
            <p:ph idx="1"/>
            <p:extLst>
              <p:ext uri="{D42A27DB-BD31-4B8C-83A1-F6EECF244321}">
                <p14:modId xmlns:p14="http://schemas.microsoft.com/office/powerpoint/2010/main" val="3972302635"/>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1886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B8432-2A2C-4E5A-9D88-F387121A9C97}"/>
              </a:ext>
            </a:extLst>
          </p:cNvPr>
          <p:cNvSpPr>
            <a:spLocks noGrp="1"/>
          </p:cNvSpPr>
          <p:nvPr>
            <p:ph type="title"/>
          </p:nvPr>
        </p:nvSpPr>
        <p:spPr>
          <a:xfrm>
            <a:off x="1571811" y="1573586"/>
            <a:ext cx="9122584" cy="1325563"/>
          </a:xfrm>
        </p:spPr>
        <p:txBody>
          <a:bodyPr>
            <a:normAutofit/>
          </a:bodyPr>
          <a:lstStyle/>
          <a:p>
            <a:r>
              <a:rPr lang="en-US"/>
              <a:t>Conclusion</a:t>
            </a:r>
          </a:p>
        </p:txBody>
      </p:sp>
      <p:sp>
        <p:nvSpPr>
          <p:cNvPr id="3" name="Content Placeholder 2">
            <a:extLst>
              <a:ext uri="{FF2B5EF4-FFF2-40B4-BE49-F238E27FC236}">
                <a16:creationId xmlns:a16="http://schemas.microsoft.com/office/drawing/2014/main" id="{86BF677A-BAAB-45CB-9EB5-9FA7C8B83399}"/>
              </a:ext>
            </a:extLst>
          </p:cNvPr>
          <p:cNvSpPr>
            <a:spLocks noGrp="1"/>
          </p:cNvSpPr>
          <p:nvPr>
            <p:ph idx="1"/>
          </p:nvPr>
        </p:nvSpPr>
        <p:spPr>
          <a:xfrm>
            <a:off x="1571811" y="3060017"/>
            <a:ext cx="6066118" cy="2438546"/>
          </a:xfrm>
        </p:spPr>
        <p:txBody>
          <a:bodyPr>
            <a:normAutofit/>
          </a:bodyPr>
          <a:lstStyle/>
          <a:p>
            <a:r>
              <a:rPr lang="en-US" sz="2400"/>
              <a:t>This newly formed central repository i.e. data warehouse is summarized data coming from various sources, without loss of any valuable information which is used for better decision making across the organization. </a:t>
            </a:r>
          </a:p>
        </p:txBody>
      </p:sp>
      <p:sp>
        <p:nvSpPr>
          <p:cNvPr id="19"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21"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pic>
        <p:nvPicPr>
          <p:cNvPr id="7" name="Graphic 6" descr="Presentation with Checklist">
            <a:extLst>
              <a:ext uri="{FF2B5EF4-FFF2-40B4-BE49-F238E27FC236}">
                <a16:creationId xmlns:a16="http://schemas.microsoft.com/office/drawing/2014/main" id="{32707067-CA3A-4087-97C4-E6880BD6A5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5899" y="3191551"/>
            <a:ext cx="2194559" cy="2194559"/>
          </a:xfrm>
          <a:prstGeom prst="rect">
            <a:avLst/>
          </a:prstGeom>
        </p:spPr>
      </p:pic>
    </p:spTree>
    <p:extLst>
      <p:ext uri="{BB962C8B-B14F-4D97-AF65-F5344CB8AC3E}">
        <p14:creationId xmlns:p14="http://schemas.microsoft.com/office/powerpoint/2010/main" val="3394489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F7D50B-AB44-4869-BB38-C5D1F0459E98}"/>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Thank You</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144566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ED5F3C8-A8FB-47F4-97A3-4B78367D9F75}"/>
              </a:ext>
            </a:extLst>
          </p:cNvPr>
          <p:cNvSpPr>
            <a:spLocks noGrp="1"/>
          </p:cNvSpPr>
          <p:nvPr>
            <p:ph type="title"/>
          </p:nvPr>
        </p:nvSpPr>
        <p:spPr>
          <a:xfrm>
            <a:off x="863029" y="1012004"/>
            <a:ext cx="3416158" cy="4795408"/>
          </a:xfrm>
        </p:spPr>
        <p:txBody>
          <a:bodyPr>
            <a:normAutofit/>
          </a:bodyPr>
          <a:lstStyle/>
          <a:p>
            <a:r>
              <a:rPr lang="en-US">
                <a:solidFill>
                  <a:srgbClr val="FFFFFF"/>
                </a:solidFill>
              </a:rPr>
              <a:t>Data Warehouse mission statement</a:t>
            </a:r>
          </a:p>
        </p:txBody>
      </p:sp>
      <p:graphicFrame>
        <p:nvGraphicFramePr>
          <p:cNvPr id="17" name="Content Placeholder 2">
            <a:extLst>
              <a:ext uri="{FF2B5EF4-FFF2-40B4-BE49-F238E27FC236}">
                <a16:creationId xmlns:a16="http://schemas.microsoft.com/office/drawing/2014/main" id="{FBAEA2B8-03C1-4766-B7B2-74B086C4F134}"/>
              </a:ext>
            </a:extLst>
          </p:cNvPr>
          <p:cNvGraphicFramePr>
            <a:graphicFrameLocks noGrp="1"/>
          </p:cNvGraphicFramePr>
          <p:nvPr>
            <p:ph idx="1"/>
            <p:extLst>
              <p:ext uri="{D42A27DB-BD31-4B8C-83A1-F6EECF244321}">
                <p14:modId xmlns:p14="http://schemas.microsoft.com/office/powerpoint/2010/main" val="244206110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844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7" name="Group 16">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8"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4"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4"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5"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0" name="Group 39">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41" name="Rectangle 40">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89C31AC8-5B20-4D56-8059-F708B959D985}"/>
              </a:ext>
            </a:extLst>
          </p:cNvPr>
          <p:cNvSpPr>
            <a:spLocks noGrp="1"/>
          </p:cNvSpPr>
          <p:nvPr>
            <p:ph type="title"/>
          </p:nvPr>
        </p:nvSpPr>
        <p:spPr>
          <a:xfrm>
            <a:off x="904877" y="2415322"/>
            <a:ext cx="3451730" cy="2399869"/>
          </a:xfrm>
        </p:spPr>
        <p:txBody>
          <a:bodyPr>
            <a:normAutofit/>
          </a:bodyPr>
          <a:lstStyle/>
          <a:p>
            <a:pPr algn="ctr"/>
            <a:r>
              <a:rPr lang="en-US" sz="4000">
                <a:solidFill>
                  <a:srgbClr val="FFFFFF"/>
                </a:solidFill>
              </a:rPr>
              <a:t>Business case</a:t>
            </a:r>
          </a:p>
        </p:txBody>
      </p:sp>
      <p:sp>
        <p:nvSpPr>
          <p:cNvPr id="3" name="Content Placeholder 2">
            <a:extLst>
              <a:ext uri="{FF2B5EF4-FFF2-40B4-BE49-F238E27FC236}">
                <a16:creationId xmlns:a16="http://schemas.microsoft.com/office/drawing/2014/main" id="{0ADF4614-6A22-4033-AA94-490BCE781A6B}"/>
              </a:ext>
            </a:extLst>
          </p:cNvPr>
          <p:cNvSpPr>
            <a:spLocks noGrp="1"/>
          </p:cNvSpPr>
          <p:nvPr>
            <p:ph idx="1"/>
          </p:nvPr>
        </p:nvSpPr>
        <p:spPr>
          <a:xfrm>
            <a:off x="5120640" y="804672"/>
            <a:ext cx="6281928" cy="5248656"/>
          </a:xfrm>
        </p:spPr>
        <p:txBody>
          <a:bodyPr anchor="ctr">
            <a:normAutofit/>
          </a:bodyPr>
          <a:lstStyle/>
          <a:p>
            <a:r>
              <a:rPr lang="en-US" sz="2400" dirty="0"/>
              <a:t>The need of central data warehouse repository is imminent because data is spread across various sources, causing inconsistent data flow throughout the organization.</a:t>
            </a:r>
          </a:p>
          <a:p>
            <a:r>
              <a:rPr lang="en-US" sz="2400" dirty="0"/>
              <a:t>This results in poor analytical operations being performed across organization, ultimately resulting in slow growth of organization.</a:t>
            </a:r>
          </a:p>
        </p:txBody>
      </p:sp>
    </p:spTree>
    <p:extLst>
      <p:ext uri="{BB962C8B-B14F-4D97-AF65-F5344CB8AC3E}">
        <p14:creationId xmlns:p14="http://schemas.microsoft.com/office/powerpoint/2010/main" val="1567282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7" name="Group 16">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8"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4"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4"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5"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0" name="Group 39">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41" name="Rectangle 40">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77E7E444-E615-447E-A260-74721CABE85A}"/>
              </a:ext>
            </a:extLst>
          </p:cNvPr>
          <p:cNvSpPr>
            <a:spLocks noGrp="1"/>
          </p:cNvSpPr>
          <p:nvPr>
            <p:ph type="title"/>
          </p:nvPr>
        </p:nvSpPr>
        <p:spPr>
          <a:xfrm>
            <a:off x="904877" y="2415322"/>
            <a:ext cx="3451730" cy="2399869"/>
          </a:xfrm>
        </p:spPr>
        <p:txBody>
          <a:bodyPr>
            <a:normAutofit/>
          </a:bodyPr>
          <a:lstStyle/>
          <a:p>
            <a:pPr algn="ctr"/>
            <a:r>
              <a:rPr lang="en-US" sz="4000">
                <a:solidFill>
                  <a:srgbClr val="FFFFFF"/>
                </a:solidFill>
              </a:rPr>
              <a:t>Project Scope</a:t>
            </a:r>
          </a:p>
        </p:txBody>
      </p:sp>
      <p:sp>
        <p:nvSpPr>
          <p:cNvPr id="3" name="Content Placeholder 2">
            <a:extLst>
              <a:ext uri="{FF2B5EF4-FFF2-40B4-BE49-F238E27FC236}">
                <a16:creationId xmlns:a16="http://schemas.microsoft.com/office/drawing/2014/main" id="{94D16652-586B-4E81-8B3B-C790DB35095F}"/>
              </a:ext>
            </a:extLst>
          </p:cNvPr>
          <p:cNvSpPr>
            <a:spLocks noGrp="1"/>
          </p:cNvSpPr>
          <p:nvPr>
            <p:ph idx="1"/>
          </p:nvPr>
        </p:nvSpPr>
        <p:spPr>
          <a:xfrm>
            <a:off x="5120640" y="804672"/>
            <a:ext cx="6281928" cy="5248656"/>
          </a:xfrm>
        </p:spPr>
        <p:txBody>
          <a:bodyPr anchor="ctr">
            <a:normAutofit/>
          </a:bodyPr>
          <a:lstStyle/>
          <a:p>
            <a:pPr marL="0" indent="0">
              <a:buNone/>
            </a:pPr>
            <a:r>
              <a:rPr lang="en-US" dirty="0"/>
              <a:t>The scope consists of four major activities:</a:t>
            </a:r>
          </a:p>
          <a:p>
            <a:pPr marL="914400" lvl="1" indent="-457200">
              <a:buFont typeface="+mj-lt"/>
              <a:buAutoNum type="arabicPeriod"/>
            </a:pPr>
            <a:r>
              <a:rPr lang="en-US" sz="2800" dirty="0"/>
              <a:t>Creating data warehouse</a:t>
            </a:r>
          </a:p>
          <a:p>
            <a:pPr marL="914400" lvl="1" indent="-457200">
              <a:buFont typeface="+mj-lt"/>
              <a:buAutoNum type="arabicPeriod"/>
            </a:pPr>
            <a:r>
              <a:rPr lang="en-US" sz="2800" dirty="0"/>
              <a:t>Breaking the DW down into data marts</a:t>
            </a:r>
          </a:p>
          <a:p>
            <a:pPr marL="914400" lvl="1" indent="-457200">
              <a:buFont typeface="+mj-lt"/>
              <a:buAutoNum type="arabicPeriod"/>
            </a:pPr>
            <a:r>
              <a:rPr lang="en-US" sz="2800" dirty="0"/>
              <a:t>Creating BI plan</a:t>
            </a:r>
          </a:p>
          <a:p>
            <a:pPr marL="914400" lvl="1" indent="-457200">
              <a:buFont typeface="+mj-lt"/>
              <a:buAutoNum type="arabicPeriod"/>
            </a:pPr>
            <a:r>
              <a:rPr lang="en-US" sz="2800" dirty="0"/>
              <a:t>Maintenance of DW</a:t>
            </a:r>
          </a:p>
        </p:txBody>
      </p:sp>
    </p:spTree>
    <p:extLst>
      <p:ext uri="{BB962C8B-B14F-4D97-AF65-F5344CB8AC3E}">
        <p14:creationId xmlns:p14="http://schemas.microsoft.com/office/powerpoint/2010/main" val="283553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74CFD-4B06-41AF-B609-F65EF037685F}"/>
              </a:ext>
            </a:extLst>
          </p:cNvPr>
          <p:cNvSpPr>
            <a:spLocks noGrp="1"/>
          </p:cNvSpPr>
          <p:nvPr>
            <p:ph type="title"/>
          </p:nvPr>
        </p:nvSpPr>
        <p:spPr>
          <a:xfrm>
            <a:off x="960100" y="978102"/>
            <a:ext cx="10588434" cy="1062644"/>
          </a:xfrm>
        </p:spPr>
        <p:txBody>
          <a:bodyPr anchor="b">
            <a:normAutofit/>
          </a:bodyPr>
          <a:lstStyle/>
          <a:p>
            <a:r>
              <a:rPr lang="en-US" dirty="0"/>
              <a:t>Project Stakeholders</a:t>
            </a:r>
          </a:p>
        </p:txBody>
      </p:sp>
      <p:cxnSp>
        <p:nvCxnSpPr>
          <p:cNvPr id="19" name="Straight Connector 18">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Users">
            <a:extLst>
              <a:ext uri="{FF2B5EF4-FFF2-40B4-BE49-F238E27FC236}">
                <a16:creationId xmlns:a16="http://schemas.microsoft.com/office/drawing/2014/main" id="{4C2A85EC-F671-4702-A9B6-756072FF02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3206" y="2811104"/>
            <a:ext cx="2928114" cy="2928114"/>
          </a:xfrm>
          <a:prstGeom prst="rect">
            <a:avLst/>
          </a:prstGeom>
        </p:spPr>
      </p:pic>
      <p:sp>
        <p:nvSpPr>
          <p:cNvPr id="3" name="Content Placeholder 2">
            <a:extLst>
              <a:ext uri="{FF2B5EF4-FFF2-40B4-BE49-F238E27FC236}">
                <a16:creationId xmlns:a16="http://schemas.microsoft.com/office/drawing/2014/main" id="{16F07557-D4F0-4CD5-8795-350A38293112}"/>
              </a:ext>
            </a:extLst>
          </p:cNvPr>
          <p:cNvSpPr>
            <a:spLocks noGrp="1"/>
          </p:cNvSpPr>
          <p:nvPr>
            <p:ph idx="1"/>
          </p:nvPr>
        </p:nvSpPr>
        <p:spPr>
          <a:xfrm>
            <a:off x="4955354" y="2682433"/>
            <a:ext cx="6282169" cy="3215749"/>
          </a:xfrm>
        </p:spPr>
        <p:txBody>
          <a:bodyPr>
            <a:normAutofit/>
          </a:bodyPr>
          <a:lstStyle/>
          <a:p>
            <a:r>
              <a:rPr lang="en-US" sz="2400" dirty="0"/>
              <a:t>Project Sponsor: Director of XYZ company who is funding the project</a:t>
            </a:r>
          </a:p>
          <a:p>
            <a:r>
              <a:rPr lang="en-US" sz="2400" dirty="0"/>
              <a:t>Project Team: Team responsible for implementing the data warehouse</a:t>
            </a:r>
          </a:p>
          <a:p>
            <a:r>
              <a:rPr lang="en-US" sz="2400" dirty="0"/>
              <a:t>End Users: Employees using the DW for data and analytical purposes</a:t>
            </a:r>
          </a:p>
          <a:p>
            <a:r>
              <a:rPr lang="en-US" sz="2400" dirty="0"/>
              <a:t>Review board: The team responsible to check whether the DW meets the requirements</a:t>
            </a:r>
          </a:p>
        </p:txBody>
      </p:sp>
    </p:spTree>
    <p:extLst>
      <p:ext uri="{BB962C8B-B14F-4D97-AF65-F5344CB8AC3E}">
        <p14:creationId xmlns:p14="http://schemas.microsoft.com/office/powerpoint/2010/main" val="241256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EEA52-DC9F-411D-9DDF-E1D395BB142E}"/>
              </a:ext>
            </a:extLst>
          </p:cNvPr>
          <p:cNvSpPr>
            <a:spLocks noGrp="1"/>
          </p:cNvSpPr>
          <p:nvPr>
            <p:ph type="title"/>
          </p:nvPr>
        </p:nvSpPr>
        <p:spPr>
          <a:xfrm>
            <a:off x="960100" y="978102"/>
            <a:ext cx="10588434" cy="1062644"/>
          </a:xfrm>
        </p:spPr>
        <p:txBody>
          <a:bodyPr anchor="b">
            <a:normAutofit/>
          </a:bodyPr>
          <a:lstStyle/>
          <a:p>
            <a:r>
              <a:rPr lang="en-US"/>
              <a:t>Interview Questions</a:t>
            </a:r>
          </a:p>
        </p:txBody>
      </p:sp>
      <p:cxnSp>
        <p:nvCxnSpPr>
          <p:cNvPr id="19" name="Straight Connector 18">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Head with Gears">
            <a:extLst>
              <a:ext uri="{FF2B5EF4-FFF2-40B4-BE49-F238E27FC236}">
                <a16:creationId xmlns:a16="http://schemas.microsoft.com/office/drawing/2014/main" id="{3C5530CD-F9BF-47D9-A48E-D526A30FEF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3206" y="2811104"/>
            <a:ext cx="2928114" cy="2928114"/>
          </a:xfrm>
          <a:prstGeom prst="rect">
            <a:avLst/>
          </a:prstGeom>
        </p:spPr>
      </p:pic>
      <p:sp>
        <p:nvSpPr>
          <p:cNvPr id="3" name="Content Placeholder 2">
            <a:extLst>
              <a:ext uri="{FF2B5EF4-FFF2-40B4-BE49-F238E27FC236}">
                <a16:creationId xmlns:a16="http://schemas.microsoft.com/office/drawing/2014/main" id="{89D13CE5-75AF-41E0-9488-E62D1D0EBB9C}"/>
              </a:ext>
            </a:extLst>
          </p:cNvPr>
          <p:cNvSpPr>
            <a:spLocks noGrp="1"/>
          </p:cNvSpPr>
          <p:nvPr>
            <p:ph idx="1"/>
          </p:nvPr>
        </p:nvSpPr>
        <p:spPr>
          <a:xfrm>
            <a:off x="4955354" y="2682433"/>
            <a:ext cx="6282169" cy="3780507"/>
          </a:xfrm>
        </p:spPr>
        <p:txBody>
          <a:bodyPr>
            <a:normAutofit/>
          </a:bodyPr>
          <a:lstStyle/>
          <a:p>
            <a:r>
              <a:rPr lang="en-US" sz="1800" dirty="0"/>
              <a:t>What are the data sources and type of data?</a:t>
            </a:r>
          </a:p>
          <a:p>
            <a:r>
              <a:rPr lang="en-US" sz="1800" dirty="0"/>
              <a:t>What regulations do we need to adhere to?</a:t>
            </a:r>
          </a:p>
          <a:p>
            <a:r>
              <a:rPr lang="en-US" sz="1800" dirty="0"/>
              <a:t>What kind of reporting and analytical services it should provide?</a:t>
            </a:r>
          </a:p>
          <a:p>
            <a:r>
              <a:rPr lang="en-US" sz="1800" dirty="0"/>
              <a:t>Do we need Data marts or just one consolidated DW?</a:t>
            </a:r>
          </a:p>
          <a:p>
            <a:r>
              <a:rPr lang="en-US" sz="1800" dirty="0"/>
              <a:t>What are the existing data security measures?</a:t>
            </a:r>
          </a:p>
          <a:p>
            <a:r>
              <a:rPr lang="en-US" sz="1800" dirty="0"/>
              <a:t>Do you need the team to support the data warehouse or it can be done in house?</a:t>
            </a:r>
          </a:p>
          <a:p>
            <a:r>
              <a:rPr lang="en-US" sz="1800" dirty="0"/>
              <a:t>What are current problems while extracting data from different sources for analytical purposes?</a:t>
            </a:r>
          </a:p>
          <a:p>
            <a:endParaRPr lang="en-US" sz="1700" dirty="0"/>
          </a:p>
        </p:txBody>
      </p:sp>
    </p:spTree>
    <p:extLst>
      <p:ext uri="{BB962C8B-B14F-4D97-AF65-F5344CB8AC3E}">
        <p14:creationId xmlns:p14="http://schemas.microsoft.com/office/powerpoint/2010/main" val="3647677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DB7F76-4D33-4766-819B-64D636997D85}"/>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Data Warehouse</a:t>
            </a:r>
            <a:br>
              <a:rPr lang="en-US" sz="4800" kern="1200" dirty="0">
                <a:solidFill>
                  <a:srgbClr val="FFFFFF"/>
                </a:solidFill>
                <a:latin typeface="+mj-lt"/>
                <a:ea typeface="+mj-ea"/>
                <a:cs typeface="+mj-cs"/>
              </a:rPr>
            </a:br>
            <a:r>
              <a:rPr lang="en-US" sz="4800" kern="1200" dirty="0">
                <a:solidFill>
                  <a:srgbClr val="FFFFFF"/>
                </a:solidFill>
                <a:latin typeface="+mj-lt"/>
                <a:ea typeface="+mj-ea"/>
                <a:cs typeface="+mj-cs"/>
              </a:rPr>
              <a:t>Schema Design</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Description automatically generated">
            <a:extLst>
              <a:ext uri="{FF2B5EF4-FFF2-40B4-BE49-F238E27FC236}">
                <a16:creationId xmlns:a16="http://schemas.microsoft.com/office/drawing/2014/main" id="{8CFFCB20-236C-44F7-9A28-A58A8A9257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34226" y="133165"/>
            <a:ext cx="6553545" cy="6569476"/>
          </a:xfrm>
          <a:prstGeom prst="rect">
            <a:avLst/>
          </a:prstGeom>
        </p:spPr>
      </p:pic>
    </p:spTree>
    <p:extLst>
      <p:ext uri="{BB962C8B-B14F-4D97-AF65-F5344CB8AC3E}">
        <p14:creationId xmlns:p14="http://schemas.microsoft.com/office/powerpoint/2010/main" val="212128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E24ED9-5B2B-4E96-BE3E-5DCE9762DD8C}"/>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dirty="0">
                <a:solidFill>
                  <a:srgbClr val="FFFFFF"/>
                </a:solidFill>
                <a:latin typeface="+mj-lt"/>
                <a:ea typeface="+mj-ea"/>
                <a:cs typeface="+mj-cs"/>
              </a:rPr>
              <a:t>Data Marts Schema Design</a:t>
            </a:r>
            <a:br>
              <a:rPr lang="en-US" sz="4800" kern="1200" dirty="0">
                <a:solidFill>
                  <a:srgbClr val="FFFFFF"/>
                </a:solidFill>
                <a:latin typeface="+mj-lt"/>
                <a:ea typeface="+mj-ea"/>
                <a:cs typeface="+mj-cs"/>
              </a:rPr>
            </a:br>
            <a:br>
              <a:rPr lang="en-US" sz="4800" kern="1200" dirty="0">
                <a:solidFill>
                  <a:srgbClr val="FFFFFF"/>
                </a:solidFill>
                <a:latin typeface="+mj-lt"/>
                <a:ea typeface="+mj-ea"/>
                <a:cs typeface="+mj-cs"/>
              </a:rPr>
            </a:br>
            <a:r>
              <a:rPr lang="en-US" sz="2800" kern="1200" dirty="0">
                <a:solidFill>
                  <a:srgbClr val="FFFFFF"/>
                </a:solidFill>
                <a:latin typeface="+mj-lt"/>
                <a:ea typeface="+mj-ea"/>
                <a:cs typeface="+mj-cs"/>
              </a:rPr>
              <a:t>1. Claim Information DM</a:t>
            </a:r>
          </a:p>
        </p:txBody>
      </p:sp>
      <p:pic>
        <p:nvPicPr>
          <p:cNvPr id="5" name="Content Placeholder 4" descr="A screenshot of a computer&#10;&#10;Description automatically generated">
            <a:extLst>
              <a:ext uri="{FF2B5EF4-FFF2-40B4-BE49-F238E27FC236}">
                <a16:creationId xmlns:a16="http://schemas.microsoft.com/office/drawing/2014/main" id="{918A682B-61D9-4DD7-9787-3DA58813EB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24257" y="193817"/>
            <a:ext cx="5912528" cy="6179552"/>
          </a:xfrm>
          <a:prstGeom prst="rect">
            <a:avLst/>
          </a:prstGeom>
        </p:spPr>
      </p:pic>
    </p:spTree>
    <p:extLst>
      <p:ext uri="{BB962C8B-B14F-4D97-AF65-F5344CB8AC3E}">
        <p14:creationId xmlns:p14="http://schemas.microsoft.com/office/powerpoint/2010/main" val="2469145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489</Words>
  <Application>Microsoft Macintosh PowerPoint</Application>
  <PresentationFormat>Widescreen</PresentationFormat>
  <Paragraphs>62</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Vehicle Insurance Data Warehouse</vt:lpstr>
      <vt:lpstr>Company Description</vt:lpstr>
      <vt:lpstr>Data Warehouse mission statement</vt:lpstr>
      <vt:lpstr>Business case</vt:lpstr>
      <vt:lpstr>Project Scope</vt:lpstr>
      <vt:lpstr>Project Stakeholders</vt:lpstr>
      <vt:lpstr>Interview Questions</vt:lpstr>
      <vt:lpstr>Data Warehouse Schema Design</vt:lpstr>
      <vt:lpstr>Data Marts Schema Design  1. Claim Information DM</vt:lpstr>
      <vt:lpstr>Data Marts Schema Design  2. Accounting DM</vt:lpstr>
      <vt:lpstr>SQL-Build (create)Dim_Tables</vt:lpstr>
      <vt:lpstr>SQL-Build (create) Fact_Accounting</vt:lpstr>
      <vt:lpstr>SQL-Build (insert)</vt:lpstr>
      <vt:lpstr>ETL Script using Python</vt:lpstr>
      <vt:lpstr>Lookup Transformation in SSIS</vt:lpstr>
      <vt:lpstr>ETL Implementation SCD-2</vt:lpstr>
      <vt:lpstr>SCD-2 Dataflow in SSIS</vt:lpstr>
      <vt:lpstr>ETL Implementation – SCD 3</vt:lpstr>
      <vt:lpstr>SCD 3 Data Flow</vt:lpstr>
      <vt:lpstr>Maintenance Plan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Insurance Data Warehouse</dc:title>
  <dc:creator>Harsh takrani</dc:creator>
  <cp:lastModifiedBy>Tanmay Nitin Atkekar</cp:lastModifiedBy>
  <cp:revision>7</cp:revision>
  <dcterms:created xsi:type="dcterms:W3CDTF">2018-11-29T20:12:27Z</dcterms:created>
  <dcterms:modified xsi:type="dcterms:W3CDTF">2019-04-23T03:10:43Z</dcterms:modified>
</cp:coreProperties>
</file>