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8" r:id="rId9"/>
    <p:sldId id="269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1CA36-8501-44AB-88D1-7AE22D737207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D5909-603B-4415-8221-33C22D12E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16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034D-D6DB-430F-8709-BF1AE5A09E30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B2C6-E76B-452D-B046-0D7E506D8E51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35EF-E3C1-4336-9821-896862E28545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C2E5-55DD-4013-9CDB-988D2E17449C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B391-1A99-4D25-8026-0AD097792DF1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273E-7ACC-451E-B813-AA43DD826F8B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4595-175A-41A3-9C2C-C5BAB8FC102B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6DFE-A92B-4334-A578-4538B427D920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A6BE-A338-49AA-AAD4-3AF2484F7D4F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72507E-9430-42EF-A016-35AB734776B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8834-9809-4093-96E9-8EDA859DED46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8A70F9-A4F5-4008-89BD-878D233337B4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velte.dev/docs#svelte_sto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xatwork/svelte-electron-template" TargetMode="External"/><Relationship Id="rId3" Type="http://schemas.openxmlformats.org/officeDocument/2006/relationships/hyperlink" Target="https://dev.to/shuv1824/using-svelte-js-with-laravel-part-1-setting-up-laravel-application-with-svelte-36p4" TargetMode="External"/><Relationship Id="rId7" Type="http://schemas.openxmlformats.org/officeDocument/2006/relationships/hyperlink" Target="https://svelte-native.technology/" TargetMode="External"/><Relationship Id="rId2" Type="http://schemas.openxmlformats.org/officeDocument/2006/relationships/hyperlink" Target="https://github.com/NetCoreTemplates/svelte-sp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cabreraalex/svelte-js-flask-combining-svelte-with-a-simple-backend-server-d1bc46190ab9" TargetMode="External"/><Relationship Id="rId5" Type="http://schemas.openxmlformats.org/officeDocument/2006/relationships/hyperlink" Target="https://github.com/cdrappi/django-svelte/tree/master" TargetMode="External"/><Relationship Id="rId4" Type="http://schemas.openxmlformats.org/officeDocument/2006/relationships/hyperlink" Target="https://blog.usejournal.com/getting-started-with-svelte-and-rails-6-d8384c80ad6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mo.realworld.io/#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velte.dev/repl/hello-world?version=3.18.2" TargetMode="External"/><Relationship Id="rId2" Type="http://schemas.openxmlformats.org/officeDocument/2006/relationships/hyperlink" Target="https://github.com/sveltejs/templ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velte.dev/tutorial/tween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6877C-0EF8-4D95-BE58-64D56C271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476" y="618921"/>
            <a:ext cx="10058400" cy="131966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Century Schoolbook" panose="02040604050505020304" pitchFamily="18" charset="0"/>
              </a:rPr>
              <a:t>Intro to Svelte 3 &amp; Sapper</a:t>
            </a:r>
            <a:br>
              <a:rPr lang="en-US" sz="6000" b="1" dirty="0">
                <a:latin typeface="Century Schoolbook" panose="02040604050505020304" pitchFamily="18" charset="0"/>
              </a:rPr>
            </a:br>
            <a:r>
              <a:rPr lang="en-US" sz="2800" dirty="0">
                <a:latin typeface="Century Schoolbook" panose="02040604050505020304" pitchFamily="18" charset="0"/>
              </a:rPr>
              <a:t>The return of ‘Write Less, Do More</a:t>
            </a:r>
            <a:r>
              <a:rPr lang="en-US" sz="2800" dirty="0"/>
              <a:t>’</a:t>
            </a:r>
            <a:endParaRPr lang="fr-FR" sz="2800" dirty="0"/>
          </a:p>
        </p:txBody>
      </p:sp>
      <p:pic>
        <p:nvPicPr>
          <p:cNvPr id="4" name="Google Shape;74;p13">
            <a:extLst>
              <a:ext uri="{FF2B5EF4-FFF2-40B4-BE49-F238E27FC236}">
                <a16:creationId xmlns:a16="http://schemas.microsoft.com/office/drawing/2014/main" id="{717A781E-CE25-4A9C-92D2-2933C0815D7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520" y="991162"/>
            <a:ext cx="1051850" cy="11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7D98B496-331A-4EA7-9C09-567F20EBE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445" y="2331874"/>
            <a:ext cx="10058400" cy="1510174"/>
          </a:xfrm>
        </p:spPr>
        <p:txBody>
          <a:bodyPr>
            <a:noAutofit/>
          </a:bodyPr>
          <a:lstStyle/>
          <a:p>
            <a:pPr algn="ctr"/>
            <a:r>
              <a:rPr lang="fr-FR" cap="none" dirty="0">
                <a:solidFill>
                  <a:schemeClr val="tx1"/>
                </a:solidFill>
                <a:latin typeface="Century Schoolbook" panose="02040604050505020304" pitchFamily="18" charset="0"/>
              </a:rPr>
              <a:t>By </a:t>
            </a:r>
          </a:p>
          <a:p>
            <a:pPr algn="ctr"/>
            <a:r>
              <a:rPr lang="fr-FR" cap="none" dirty="0">
                <a:solidFill>
                  <a:schemeClr val="tx1"/>
                </a:solidFill>
                <a:latin typeface="Century Schoolbook" panose="02040604050505020304" pitchFamily="18" charset="0"/>
              </a:rPr>
              <a:t>Julio ZINGA</a:t>
            </a:r>
          </a:p>
          <a:p>
            <a:pPr algn="ctr"/>
            <a:r>
              <a:rPr lang="fr-FR" cap="none" dirty="0">
                <a:solidFill>
                  <a:schemeClr val="tx1"/>
                </a:solidFill>
                <a:latin typeface="Century Schoolbook" panose="02040604050505020304" pitchFamily="18" charset="0"/>
              </a:rPr>
              <a:t>(02/21/2020)</a:t>
            </a:r>
          </a:p>
        </p:txBody>
      </p:sp>
      <p:pic>
        <p:nvPicPr>
          <p:cNvPr id="5" name="Picture 6" descr="framework web svelte">
            <a:extLst>
              <a:ext uri="{FF2B5EF4-FFF2-40B4-BE49-F238E27FC236}">
                <a16:creationId xmlns:a16="http://schemas.microsoft.com/office/drawing/2014/main" id="{D9C0802A-EB34-447C-93F4-B68CE24B3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r="3206"/>
          <a:stretch/>
        </p:blipFill>
        <p:spPr bwMode="auto">
          <a:xfrm>
            <a:off x="442798" y="3429000"/>
            <a:ext cx="4768975" cy="270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D06AD2A-E193-49DB-87A3-3BDFD5A05E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51" t="8154" r="9706" b="5240"/>
          <a:stretch/>
        </p:blipFill>
        <p:spPr>
          <a:xfrm>
            <a:off x="7079516" y="3296920"/>
            <a:ext cx="5112484" cy="27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449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1B427-E105-4358-8C04-4C86F4AD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7776" cy="702303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Svelte-</a:t>
            </a:r>
            <a:r>
              <a:rPr lang="en-US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features (4)</a:t>
            </a:r>
          </a:p>
        </p:txBody>
      </p:sp>
      <p:sp useBgFill="1"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8B4A3-1A42-4BAD-9A07-D6D38CF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16241"/>
            <a:ext cx="10816553" cy="5113538"/>
          </a:xfrm>
        </p:spPr>
        <p:txBody>
          <a:bodyPr>
            <a:normAutofit/>
          </a:bodyPr>
          <a:lstStyle/>
          <a:p>
            <a:pPr marL="395478" lvl="1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</a:t>
            </a:r>
            <a:r>
              <a:rPr lang="en-US" sz="2400" b="1" dirty="0"/>
              <a:t>Features</a:t>
            </a:r>
            <a:r>
              <a:rPr lang="fr-FR" sz="2400" b="1" dirty="0"/>
              <a:t> (4) – </a:t>
            </a:r>
            <a:r>
              <a:rPr lang="en-US" sz="2400" b="1" dirty="0"/>
              <a:t>Store</a:t>
            </a:r>
          </a:p>
          <a:p>
            <a:pPr marL="578358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A store is any object that allows reactive access to a value via a simple store contract </a:t>
            </a:r>
            <a:r>
              <a:rPr lang="en-US" sz="1600" dirty="0">
                <a:hlinkClick r:id="rId2"/>
              </a:rPr>
              <a:t>https://svelte.dev/docs#svelte_store</a:t>
            </a:r>
            <a:r>
              <a:rPr lang="en-US" sz="1600" dirty="0"/>
              <a:t>  </a:t>
            </a:r>
          </a:p>
          <a:p>
            <a:pPr marL="578358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Has </a:t>
            </a:r>
            <a:r>
              <a:rPr lang="en-US" sz="1600" b="1" dirty="0">
                <a:solidFill>
                  <a:srgbClr val="002060"/>
                </a:solidFill>
              </a:rPr>
              <a:t>get()</a:t>
            </a:r>
            <a:r>
              <a:rPr lang="en-US" sz="1600" dirty="0"/>
              <a:t> for get the value of the store variable once</a:t>
            </a:r>
          </a:p>
          <a:p>
            <a:pPr marL="578358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Has </a:t>
            </a:r>
            <a:r>
              <a:rPr lang="en-US" sz="1600" b="1" dirty="0">
                <a:solidFill>
                  <a:srgbClr val="002060"/>
                </a:solidFill>
              </a:rPr>
              <a:t>subscribe()</a:t>
            </a:r>
            <a:r>
              <a:rPr lang="en-US" sz="1600" dirty="0"/>
              <a:t> method, or prefix stores with </a:t>
            </a:r>
            <a:r>
              <a:rPr lang="en-US" sz="1600" b="1" dirty="0">
                <a:solidFill>
                  <a:srgbClr val="002060"/>
                </a:solidFill>
              </a:rPr>
              <a:t>$</a:t>
            </a:r>
            <a:r>
              <a:rPr lang="en-US" sz="1600" dirty="0"/>
              <a:t> for auto-unsubscribes, prevents memory leaks!</a:t>
            </a:r>
          </a:p>
          <a:p>
            <a:pPr marL="578358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Types of stores</a:t>
            </a:r>
          </a:p>
          <a:p>
            <a:pPr marL="944118" lvl="4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</a:rPr>
              <a:t>Readable stores</a:t>
            </a:r>
            <a:r>
              <a:rPr lang="en-US" sz="1600" dirty="0"/>
              <a:t> (</a:t>
            </a:r>
            <a:r>
              <a:rPr lang="en-US" sz="1600" b="1" dirty="0">
                <a:solidFill>
                  <a:srgbClr val="002060"/>
                </a:solidFill>
              </a:rPr>
              <a:t>readable()</a:t>
            </a:r>
            <a:r>
              <a:rPr lang="en-US" sz="1600" dirty="0"/>
              <a:t>)</a:t>
            </a:r>
          </a:p>
          <a:p>
            <a:pPr marL="1311430" lvl="6" indent="-285750">
              <a:buFont typeface="Wingdings" panose="05000000000000000000" pitchFamily="2" charset="2"/>
              <a:buChar char="§"/>
            </a:pPr>
            <a:r>
              <a:rPr lang="en-US" sz="1600" dirty="0"/>
              <a:t>Can't be updated from the outside (no set() &amp; update() methods)</a:t>
            </a:r>
          </a:p>
          <a:p>
            <a:pPr marL="1311430" lvl="6" indent="-285750">
              <a:buFont typeface="Wingdings" panose="05000000000000000000" pitchFamily="2" charset="2"/>
              <a:buChar char="§"/>
            </a:pPr>
            <a:r>
              <a:rPr lang="en-US" sz="1600" dirty="0"/>
              <a:t>Fetch a resource from the network, API call, get data from the filesystem (using local Node.js server), Timer…</a:t>
            </a:r>
          </a:p>
          <a:p>
            <a:pPr marL="944118" lvl="4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</a:rPr>
              <a:t>Writable stores</a:t>
            </a:r>
            <a:r>
              <a:rPr lang="en-US" sz="1600" dirty="0"/>
              <a:t> (writable())</a:t>
            </a:r>
          </a:p>
          <a:p>
            <a:pPr marL="1311430" lvl="6" indent="-285750">
              <a:buFont typeface="Wingdings" panose="05000000000000000000" pitchFamily="2" charset="2"/>
              <a:buChar char="§"/>
            </a:pPr>
            <a:r>
              <a:rPr lang="en-US" sz="1600" dirty="0"/>
              <a:t>Has </a:t>
            </a:r>
            <a:r>
              <a:rPr lang="en-US" sz="1600" b="1" dirty="0">
                <a:solidFill>
                  <a:srgbClr val="002060"/>
                </a:solidFill>
              </a:rPr>
              <a:t>set(</a:t>
            </a:r>
            <a:r>
              <a:rPr lang="en-US" sz="1600" b="1" dirty="0" err="1">
                <a:solidFill>
                  <a:srgbClr val="002060"/>
                </a:solidFill>
              </a:rPr>
              <a:t>newValue</a:t>
            </a:r>
            <a:r>
              <a:rPr lang="en-US" sz="1600" b="1" dirty="0">
                <a:solidFill>
                  <a:srgbClr val="002060"/>
                </a:solidFill>
              </a:rPr>
              <a:t>)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2060"/>
                </a:solidFill>
              </a:rPr>
              <a:t>update(</a:t>
            </a:r>
            <a:r>
              <a:rPr lang="en-US" sz="1600" b="1" dirty="0" err="1">
                <a:solidFill>
                  <a:srgbClr val="002060"/>
                </a:solidFill>
              </a:rPr>
              <a:t>currentValue</a:t>
            </a:r>
            <a:r>
              <a:rPr lang="en-US" sz="1600" b="1" dirty="0">
                <a:solidFill>
                  <a:srgbClr val="002060"/>
                </a:solidFill>
              </a:rPr>
              <a:t> =&gt; f(</a:t>
            </a:r>
            <a:r>
              <a:rPr lang="en-US" sz="1600" b="1" dirty="0" err="1">
                <a:solidFill>
                  <a:srgbClr val="002060"/>
                </a:solidFill>
              </a:rPr>
              <a:t>currentValue</a:t>
            </a:r>
            <a:r>
              <a:rPr lang="en-US" sz="1600" b="1" dirty="0">
                <a:solidFill>
                  <a:srgbClr val="002060"/>
                </a:solidFill>
              </a:rPr>
              <a:t>))</a:t>
            </a:r>
            <a:r>
              <a:rPr lang="en-US" sz="1600" dirty="0"/>
              <a:t> methods </a:t>
            </a:r>
          </a:p>
          <a:p>
            <a:pPr marL="944118" lvl="4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</a:rPr>
              <a:t>Derived Stores</a:t>
            </a:r>
          </a:p>
          <a:p>
            <a:pPr marL="1311430" lvl="6" indent="-285750">
              <a:buFont typeface="Wingdings" panose="05000000000000000000" pitchFamily="2" charset="2"/>
              <a:buChar char="§"/>
            </a:pPr>
            <a:r>
              <a:rPr lang="en-US" sz="1600" dirty="0"/>
              <a:t>A derived store allows you to create a new store value that depends on the value of an existing store. </a:t>
            </a:r>
          </a:p>
          <a:p>
            <a:pPr marL="944118" lvl="4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</a:rPr>
              <a:t>Custom stores</a:t>
            </a:r>
          </a:p>
          <a:p>
            <a:pPr marL="1311430" lvl="6" indent="-285750">
              <a:buFont typeface="Wingdings" panose="05000000000000000000" pitchFamily="2" charset="2"/>
              <a:buChar char="§"/>
            </a:pPr>
            <a:r>
              <a:rPr lang="en-US" sz="1600" dirty="0"/>
              <a:t>Add custom functions based on set(), update(CRUD, reset()…)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FA607-243A-4795-9A08-20D1A856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5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1B427-E105-4358-8C04-4C86F4AD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7776" cy="702303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Questions</a:t>
            </a:r>
          </a:p>
        </p:txBody>
      </p:sp>
      <p:sp useBgFill="1"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8B4A3-1A42-4BAD-9A07-D6D38CF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16241"/>
            <a:ext cx="10816553" cy="5113538"/>
          </a:xfrm>
        </p:spPr>
        <p:txBody>
          <a:bodyPr/>
          <a:lstStyle/>
          <a:p>
            <a:pPr marL="292608" lvl="1">
              <a:buNone/>
            </a:pPr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FA607-243A-4795-9A08-20D1A856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2" descr="Résultat de recherche d'images pour &quot;questions mark&quot;">
            <a:extLst>
              <a:ext uri="{FF2B5EF4-FFF2-40B4-BE49-F238E27FC236}">
                <a16:creationId xmlns:a16="http://schemas.microsoft.com/office/drawing/2014/main" id="{2FEBC629-88E1-4C84-8393-5DE4A4A5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20" y="1930716"/>
            <a:ext cx="2772000" cy="2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7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1B427-E105-4358-8C04-4C86F4AD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7776" cy="702303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Svelte &amp; </a:t>
            </a:r>
            <a:r>
              <a:rPr lang="fr-FR" b="1" dirty="0" err="1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Sapper</a:t>
            </a:r>
            <a:r>
              <a:rPr lang="fr-FR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-intro</a:t>
            </a:r>
          </a:p>
        </p:txBody>
      </p:sp>
      <p:sp useBgFill="1"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8B4A3-1A42-4BAD-9A07-D6D38CF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16241"/>
            <a:ext cx="10816553" cy="51135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History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b="1" dirty="0"/>
              <a:t> </a:t>
            </a:r>
            <a:r>
              <a:rPr lang="en-US" sz="1600" dirty="0"/>
              <a:t>Developer : </a:t>
            </a:r>
            <a:r>
              <a:rPr lang="en-US" sz="1600" b="1" dirty="0">
                <a:solidFill>
                  <a:srgbClr val="002060"/>
                </a:solidFill>
              </a:rPr>
              <a:t>Rich Harris</a:t>
            </a:r>
            <a:r>
              <a:rPr lang="en-US" sz="1600" dirty="0"/>
              <a:t> (11/2016)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Current version: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Svelte 3.18.2 (02/2020)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Sapper v0.27.9 (09/2019)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Svelte</a:t>
            </a:r>
            <a:r>
              <a:rPr lang="en-US" sz="1600" dirty="0">
                <a:latin typeface="Century Schoolbook" panose="020406040505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>
                <a:latin typeface="Century Schoolbook" panose="02040604050505020304" pitchFamily="18" charset="0"/>
              </a:rPr>
              <a:t> </a:t>
            </a:r>
            <a:r>
              <a:rPr lang="en-US" sz="1600" dirty="0"/>
              <a:t>Compiler and framework JS to create optimized, efficient and reactive apps (React, Vue &amp; Angular)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Sapper</a:t>
            </a:r>
            <a:r>
              <a:rPr lang="en-US" sz="1600" dirty="0">
                <a:latin typeface="Century Schoolbook" panose="020406040505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>
                <a:latin typeface="Century Schoolbook" panose="02040604050505020304" pitchFamily="18" charset="0"/>
              </a:rPr>
              <a:t> </a:t>
            </a:r>
            <a:r>
              <a:rPr lang="en-US" sz="1600" dirty="0"/>
              <a:t>Framework JS (SPA routing, SSR, PWA, SEO…) based on Polka (express), Svelte &amp; Rust (</a:t>
            </a:r>
            <a:r>
              <a:rPr lang="en-US" sz="1600" dirty="0" err="1"/>
              <a:t>GatsbyJS</a:t>
            </a:r>
            <a:r>
              <a:rPr lang="en-US" sz="1600" dirty="0"/>
              <a:t>, Next.js, Nuxt.js)</a:t>
            </a:r>
            <a:endParaRPr lang="fr-FR" sz="1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600" dirty="0"/>
              <a:t> Backends (+svelte in Frontend)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 ASP.net (C#, .net </a:t>
            </a:r>
            <a:r>
              <a:rPr lang="fr-FR" dirty="0" err="1"/>
              <a:t>core</a:t>
            </a:r>
            <a:r>
              <a:rPr lang="fr-FR" dirty="0"/>
              <a:t>) </a:t>
            </a:r>
            <a:r>
              <a:rPr lang="fr-FR" dirty="0">
                <a:latin typeface="Consolas" panose="020B0609020204030204" pitchFamily="49" charset="0"/>
              </a:rPr>
              <a:t>-&gt;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https://github.com/NetCoreTemplates/svelte-spa</a:t>
            </a:r>
            <a:r>
              <a:rPr lang="fr-FR" dirty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Laravel</a:t>
            </a:r>
            <a:r>
              <a:rPr lang="fr-FR" dirty="0"/>
              <a:t> (PHP) </a:t>
            </a:r>
            <a:r>
              <a:rPr lang="fr-FR" dirty="0">
                <a:latin typeface="Consolas" panose="020B0609020204030204" pitchFamily="49" charset="0"/>
              </a:rPr>
              <a:t>-&gt;</a:t>
            </a:r>
            <a:r>
              <a:rPr lang="fr-FR" dirty="0"/>
              <a:t> </a:t>
            </a:r>
            <a:r>
              <a:rPr lang="fr-FR" dirty="0">
                <a:hlinkClick r:id="rId3"/>
              </a:rPr>
              <a:t>https://dev.to/shuv1824/using-svelte-js-with-laravel-part-1-setting-up-laravel-application-with-svelte-36p4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 Ruby on rails (Ruby) </a:t>
            </a:r>
            <a:r>
              <a:rPr lang="fr-FR" dirty="0">
                <a:latin typeface="Consolas" panose="020B0609020204030204" pitchFamily="49" charset="0"/>
              </a:rPr>
              <a:t>-&gt;</a:t>
            </a:r>
            <a:r>
              <a:rPr lang="fr-FR" dirty="0"/>
              <a:t> </a:t>
            </a:r>
            <a:r>
              <a:rPr lang="fr-FR" dirty="0">
                <a:hlinkClick r:id="rId4"/>
              </a:rPr>
              <a:t>https://blog.usejournal.com/getting-started-with-svelte-and-rails-6-d8384c80ad6c</a:t>
            </a:r>
            <a:r>
              <a:rPr lang="fr-FR" dirty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 Django (Python) </a:t>
            </a:r>
            <a:r>
              <a:rPr lang="fr-FR" dirty="0">
                <a:latin typeface="Consolas" panose="020B0609020204030204" pitchFamily="49" charset="0"/>
              </a:rPr>
              <a:t>-&gt;</a:t>
            </a:r>
            <a:r>
              <a:rPr lang="fr-FR" dirty="0"/>
              <a:t> </a:t>
            </a:r>
            <a:r>
              <a:rPr lang="fr-FR" dirty="0">
                <a:hlinkClick r:id="rId5"/>
              </a:rPr>
              <a:t>https://github.com/cdrappi/django-svelte/tree/master</a:t>
            </a:r>
            <a:r>
              <a:rPr lang="fr-FR" dirty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 Flask (Python) </a:t>
            </a:r>
            <a:r>
              <a:rPr lang="fr-FR" dirty="0">
                <a:latin typeface="Consolas" panose="020B0609020204030204" pitchFamily="49" charset="0"/>
              </a:rPr>
              <a:t>-&gt;</a:t>
            </a:r>
            <a:r>
              <a:rPr lang="fr-FR" dirty="0"/>
              <a:t> </a:t>
            </a:r>
            <a:r>
              <a:rPr lang="fr-FR" dirty="0">
                <a:hlinkClick r:id="rId6"/>
              </a:rPr>
              <a:t>https://medium.com/@cabreraalex/svelte-js-flask-combining-svelte-with-a-simple-backend-server-d1bc46190ab9</a:t>
            </a:r>
            <a:r>
              <a:rPr lang="fr-FR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600" dirty="0"/>
              <a:t> Mobile (native </a:t>
            </a:r>
            <a:r>
              <a:rPr lang="fr-FR" sz="1600" dirty="0" err="1"/>
              <a:t>project</a:t>
            </a:r>
            <a:r>
              <a:rPr lang="fr-FR" sz="1600" dirty="0"/>
              <a:t>):  Svelte native (Svelte + </a:t>
            </a:r>
            <a:r>
              <a:rPr lang="fr-FR" sz="1600" dirty="0" err="1"/>
              <a:t>NativeScript</a:t>
            </a:r>
            <a:r>
              <a:rPr lang="fr-FR" sz="1600" dirty="0"/>
              <a:t>) </a:t>
            </a:r>
            <a:r>
              <a:rPr lang="fr-FR" sz="1600" dirty="0">
                <a:hlinkClick r:id="rId7"/>
              </a:rPr>
              <a:t>https://svelte-native.technology/</a:t>
            </a:r>
            <a:r>
              <a:rPr lang="fr-FR" sz="1600" dirty="0"/>
              <a:t>  (iOS &amp; Android apps)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600" dirty="0"/>
              <a:t> Desktop apps (</a:t>
            </a:r>
            <a:r>
              <a:rPr lang="fr-FR" sz="1600" dirty="0" err="1"/>
              <a:t>project</a:t>
            </a:r>
            <a:r>
              <a:rPr lang="fr-FR" sz="1600" dirty="0"/>
              <a:t>) :  </a:t>
            </a:r>
            <a:r>
              <a:rPr lang="fr-FR" sz="1600" dirty="0" err="1"/>
              <a:t>Svelectron</a:t>
            </a:r>
            <a:r>
              <a:rPr lang="fr-FR" sz="1600" dirty="0"/>
              <a:t> (Svelte + Electron) </a:t>
            </a:r>
            <a:r>
              <a:rPr lang="fr-FR" sz="1600" dirty="0">
                <a:hlinkClick r:id="rId8"/>
              </a:rPr>
              <a:t>https://github.com/maxatwork/svelte-electron-template</a:t>
            </a:r>
            <a:r>
              <a:rPr lang="fr-FR" sz="1600" dirty="0"/>
              <a:t>  </a:t>
            </a:r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722218-FF6B-4949-99BC-DE34737C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9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1B427-E105-4358-8C04-4C86F4AD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7776" cy="702303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Svelte-compiler</a:t>
            </a:r>
          </a:p>
        </p:txBody>
      </p:sp>
      <p:sp useBgFill="1"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8B4A3-1A42-4BAD-9A07-D6D38CF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16241"/>
            <a:ext cx="10816553" cy="5113538"/>
          </a:xfrm>
        </p:spPr>
        <p:txBody>
          <a:bodyPr/>
          <a:lstStyle/>
          <a:p>
            <a:pPr marL="395478" lvl="1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</a:t>
            </a:r>
            <a:r>
              <a:rPr lang="en-US" sz="2400" b="1" dirty="0"/>
              <a:t>Compiler</a:t>
            </a:r>
          </a:p>
          <a:p>
            <a:pPr marL="578358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Rollup (JS bundler-loaders)</a:t>
            </a:r>
          </a:p>
          <a:p>
            <a:pPr marL="578358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Optimization &amp; performance (wearable, IoT, smart TV/homes, control screens cars…)</a:t>
            </a:r>
          </a:p>
          <a:p>
            <a:pPr marL="578358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Use of modern JS (es6+, no babel)</a:t>
            </a:r>
          </a:p>
          <a:p>
            <a:pPr marL="578358" lvl="2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No virtual DOM</a:t>
            </a:r>
            <a:r>
              <a:rPr lang="en-US" sz="1600" dirty="0"/>
              <a:t> required</a:t>
            </a:r>
          </a:p>
          <a:p>
            <a:pPr marL="761238" lvl="3" indent="-285750">
              <a:buFont typeface="Wingdings" panose="05000000000000000000" pitchFamily="2" charset="2"/>
              <a:buChar char="Ø"/>
            </a:pPr>
            <a:r>
              <a:rPr lang="en-US" dirty="0"/>
              <a:t>Compiles your components (.svelte) into native JS modules during the building stage</a:t>
            </a:r>
          </a:p>
          <a:p>
            <a:pPr marL="761238" lvl="3" indent="-285750">
              <a:buFont typeface="Wingdings" panose="05000000000000000000" pitchFamily="2" charset="2"/>
              <a:buChar char="Ø"/>
            </a:pPr>
            <a:r>
              <a:rPr lang="en-US" dirty="0"/>
              <a:t>Apps needs no dependencies to start</a:t>
            </a:r>
          </a:p>
          <a:p>
            <a:pPr marL="761238" lvl="3" indent="-285750">
              <a:buFont typeface="Wingdings" panose="05000000000000000000" pitchFamily="2" charset="2"/>
              <a:buChar char="Ø"/>
            </a:pPr>
            <a:r>
              <a:rPr lang="en-US" dirty="0"/>
              <a:t>Component = f(state1, state2,…)</a:t>
            </a:r>
          </a:p>
          <a:p>
            <a:pPr marL="578358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Linter (good practices, accessibility…)</a:t>
            </a:r>
          </a:p>
          <a:p>
            <a:pPr marL="578358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CSS Preprocessor (Sass, </a:t>
            </a:r>
            <a:r>
              <a:rPr lang="en-US" sz="1600" dirty="0" err="1"/>
              <a:t>postCSS</a:t>
            </a:r>
            <a:r>
              <a:rPr lang="en-US" sz="1600" dirty="0"/>
              <a:t>) + TypeScript</a:t>
            </a:r>
          </a:p>
          <a:p>
            <a:pPr marL="578358" lvl="2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SUPER</a:t>
            </a:r>
            <a:r>
              <a:rPr lang="en-US" sz="1600" dirty="0"/>
              <a:t> small bundle size (bundle.css &amp; bundle.js ~ ko)</a:t>
            </a:r>
          </a:p>
          <a:p>
            <a:pPr marL="578358" lvl="2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LESS</a:t>
            </a:r>
            <a:r>
              <a:rPr lang="en-US" sz="1600" dirty="0"/>
              <a:t> lines of code (40% less than React) &amp;TRULY reactive</a:t>
            </a:r>
          </a:p>
          <a:p>
            <a:pPr marL="292608" lvl="1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77BA2FC-5513-4972-94E2-A84D9610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832" y="1216241"/>
            <a:ext cx="3096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B24D0F3-F176-4FD2-849F-0ECC84F7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28" y="3107010"/>
            <a:ext cx="425240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FA607-243A-4795-9A08-20D1A856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2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1B427-E105-4358-8C04-4C86F4AD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7776" cy="702303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Svelte-tests</a:t>
            </a:r>
          </a:p>
        </p:txBody>
      </p:sp>
      <p:sp useBgFill="1"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8B4A3-1A42-4BAD-9A07-D6D38CF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16241"/>
            <a:ext cx="10816553" cy="5113538"/>
          </a:xfrm>
        </p:spPr>
        <p:txBody>
          <a:bodyPr/>
          <a:lstStyle/>
          <a:p>
            <a:pPr marL="452628" lvl="1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Tests</a:t>
            </a:r>
          </a:p>
          <a:p>
            <a:pPr marL="635508" lvl="2" indent="-342900">
              <a:buFont typeface="Wingdings" panose="05000000000000000000" pitchFamily="2" charset="2"/>
              <a:buChar char="v"/>
            </a:pPr>
            <a:r>
              <a:rPr lang="en-US" sz="1600" dirty="0"/>
              <a:t>18 libraries/frameworks JS</a:t>
            </a:r>
          </a:p>
          <a:p>
            <a:pPr marL="635508" lvl="2" indent="-342900">
              <a:buFont typeface="Wingdings" panose="05000000000000000000" pitchFamily="2" charset="2"/>
              <a:buChar char="v"/>
            </a:pPr>
            <a:r>
              <a:rPr lang="en-US" sz="1600" dirty="0"/>
              <a:t>Conduit (light medium clone) </a:t>
            </a:r>
            <a:r>
              <a:rPr lang="en-US" sz="1600" dirty="0">
                <a:hlinkClick r:id="rId2"/>
              </a:rPr>
              <a:t>https://demo.realworld.io/#/</a:t>
            </a:r>
            <a:r>
              <a:rPr lang="en-US" sz="1600" dirty="0"/>
              <a:t> </a:t>
            </a:r>
            <a:endParaRPr lang="fr-FR" sz="1600" dirty="0"/>
          </a:p>
          <a:p>
            <a:endParaRPr lang="fr-FR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5A4ED8C-B425-4F5D-A532-58E7EE5E4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33" y="2399981"/>
            <a:ext cx="529443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BF0850D7-D216-43DC-BD72-2B0C45BDD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51" y="2399981"/>
            <a:ext cx="550669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C0D6A8-2AAE-470E-9D42-8E7D6CE1AC54}"/>
              </a:ext>
            </a:extLst>
          </p:cNvPr>
          <p:cNvSpPr/>
          <p:nvPr/>
        </p:nvSpPr>
        <p:spPr>
          <a:xfrm>
            <a:off x="2474322" y="2471002"/>
            <a:ext cx="1822470" cy="439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444444"/>
                </a:solidFill>
              </a:rPr>
              <a:t>Size (</a:t>
            </a:r>
            <a:r>
              <a:rPr lang="fr-FR" dirty="0" err="1">
                <a:solidFill>
                  <a:srgbClr val="444444"/>
                </a:solidFill>
              </a:rPr>
              <a:t>build</a:t>
            </a:r>
            <a:r>
              <a:rPr lang="fr-FR" dirty="0">
                <a:solidFill>
                  <a:srgbClr val="444444"/>
                </a:solidFill>
              </a:rPr>
              <a:t>) in KB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D562F6-A869-406C-B92B-26A0E584B8D2}"/>
              </a:ext>
            </a:extLst>
          </p:cNvPr>
          <p:cNvSpPr/>
          <p:nvPr/>
        </p:nvSpPr>
        <p:spPr>
          <a:xfrm>
            <a:off x="8941501" y="2465134"/>
            <a:ext cx="1552353" cy="4394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444444"/>
                </a:solidFill>
              </a:rPr>
              <a:t>Lines of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C98EFB-D16E-410C-9B0E-ADFDA508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4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1B427-E105-4358-8C04-4C86F4AD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7776" cy="702303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Svelte-framework</a:t>
            </a:r>
          </a:p>
        </p:txBody>
      </p:sp>
      <p:sp useBgFill="1"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8B4A3-1A42-4BAD-9A07-D6D38CF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16241"/>
            <a:ext cx="10816553" cy="51135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400" b="1" dirty="0"/>
              <a:t> Framework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Young but gaining in popularity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Dan Abramov (redux), Mike Bostock (d3.js)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Component driven architecture (React) : props, state, HOC…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Very light framework (3 Ko)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Hello word apps (</a:t>
            </a:r>
            <a:r>
              <a:rPr lang="it-IT" dirty="0"/>
              <a:t>1.16 Ko Svelte VS React 37.6 Ko)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Code mainly in Vanilla 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Very few features (svelte language)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 Anatomy of a Svelte Component</a:t>
            </a:r>
          </a:p>
          <a:p>
            <a:pPr marL="566928" lvl="3" indent="0">
              <a:buNone/>
            </a:pPr>
            <a:r>
              <a:rPr lang="fr-FR" dirty="0"/>
              <a:t>&lt;script /&gt;  (component </a:t>
            </a:r>
            <a:r>
              <a:rPr lang="fr-FR" dirty="0" err="1"/>
              <a:t>logic</a:t>
            </a:r>
            <a:r>
              <a:rPr lang="fr-FR" dirty="0"/>
              <a:t>)</a:t>
            </a:r>
          </a:p>
          <a:p>
            <a:pPr marL="566928" lvl="3" indent="0">
              <a:buNone/>
            </a:pPr>
            <a:r>
              <a:rPr lang="fr-FR" dirty="0"/>
              <a:t>&lt;script </a:t>
            </a:r>
            <a:r>
              <a:rPr lang="fr-FR" dirty="0" err="1"/>
              <a:t>lang</a:t>
            </a:r>
            <a:r>
              <a:rPr lang="fr-FR" dirty="0"/>
              <a:t>="</a:t>
            </a:r>
            <a:r>
              <a:rPr lang="fr-FR" dirty="0" err="1"/>
              <a:t>typescript</a:t>
            </a:r>
            <a:r>
              <a:rPr lang="fr-FR" dirty="0"/>
              <a:t>"&gt; (</a:t>
            </a:r>
            <a:r>
              <a:rPr lang="fr-FR" sz="1300" dirty="0" err="1">
                <a:latin typeface="Consolas" panose="020B0609020204030204" pitchFamily="49" charset="0"/>
              </a:rPr>
              <a:t>yarn</a:t>
            </a:r>
            <a:r>
              <a:rPr lang="fr-FR" sz="1300" dirty="0">
                <a:latin typeface="Consolas" panose="020B0609020204030204" pitchFamily="49" charset="0"/>
              </a:rPr>
              <a:t> </a:t>
            </a:r>
            <a:r>
              <a:rPr lang="fr-FR" sz="1300" dirty="0" err="1">
                <a:latin typeface="Consolas" panose="020B0609020204030204" pitchFamily="49" charset="0"/>
              </a:rPr>
              <a:t>add</a:t>
            </a:r>
            <a:r>
              <a:rPr lang="fr-FR" sz="1300" dirty="0">
                <a:latin typeface="Consolas" panose="020B0609020204030204" pitchFamily="49" charset="0"/>
              </a:rPr>
              <a:t> </a:t>
            </a:r>
            <a:r>
              <a:rPr lang="fr-FR" sz="1300" dirty="0" err="1">
                <a:latin typeface="Consolas" panose="020B0609020204030204" pitchFamily="49" charset="0"/>
              </a:rPr>
              <a:t>typescript</a:t>
            </a:r>
            <a:r>
              <a:rPr lang="fr-FR" sz="1300" dirty="0">
                <a:latin typeface="Consolas" panose="020B0609020204030204" pitchFamily="49" charset="0"/>
              </a:rPr>
              <a:t> --dev</a:t>
            </a:r>
            <a:r>
              <a:rPr lang="fr-FR" dirty="0"/>
              <a:t>)</a:t>
            </a:r>
          </a:p>
          <a:p>
            <a:pPr marL="566928" lvl="3" indent="0">
              <a:buNone/>
            </a:pPr>
            <a:r>
              <a:rPr lang="fr-FR" dirty="0"/>
              <a:t>&lt;style /&gt;  (</a:t>
            </a:r>
            <a:r>
              <a:rPr lang="fr-FR" dirty="0" err="1"/>
              <a:t>scoped</a:t>
            </a:r>
            <a:r>
              <a:rPr lang="fr-FR" dirty="0"/>
              <a:t> CSS)</a:t>
            </a:r>
          </a:p>
          <a:p>
            <a:pPr marL="566928" lvl="3" indent="0">
              <a:buNone/>
            </a:pPr>
            <a:r>
              <a:rPr lang="fr-FR" dirty="0"/>
              <a:t>&lt;style </a:t>
            </a:r>
            <a:r>
              <a:rPr lang="fr-FR" dirty="0" err="1"/>
              <a:t>lang</a:t>
            </a:r>
            <a:r>
              <a:rPr lang="fr-FR" dirty="0"/>
              <a:t>="</a:t>
            </a:r>
            <a:r>
              <a:rPr lang="fr-FR" dirty="0" err="1"/>
              <a:t>scss</a:t>
            </a:r>
            <a:r>
              <a:rPr lang="fr-FR" dirty="0"/>
              <a:t>"&gt; (</a:t>
            </a:r>
            <a:r>
              <a:rPr lang="fr-FR" sz="1300" dirty="0" err="1">
                <a:latin typeface="Consolas" panose="020B0609020204030204" pitchFamily="49" charset="0"/>
              </a:rPr>
              <a:t>yarn</a:t>
            </a:r>
            <a:r>
              <a:rPr lang="fr-FR" sz="1300" dirty="0">
                <a:latin typeface="Consolas" panose="020B0609020204030204" pitchFamily="49" charset="0"/>
              </a:rPr>
              <a:t> </a:t>
            </a:r>
            <a:r>
              <a:rPr lang="fr-FR" sz="1300" dirty="0" err="1">
                <a:latin typeface="Consolas" panose="020B0609020204030204" pitchFamily="49" charset="0"/>
              </a:rPr>
              <a:t>add</a:t>
            </a:r>
            <a:r>
              <a:rPr lang="fr-FR" sz="1300" dirty="0">
                <a:latin typeface="Consolas" panose="020B0609020204030204" pitchFamily="49" charset="0"/>
              </a:rPr>
              <a:t> svelte-</a:t>
            </a:r>
            <a:r>
              <a:rPr lang="fr-FR" sz="1300" dirty="0" err="1">
                <a:latin typeface="Consolas" panose="020B0609020204030204" pitchFamily="49" charset="0"/>
              </a:rPr>
              <a:t>preprocess</a:t>
            </a:r>
            <a:r>
              <a:rPr lang="fr-FR" sz="1300" dirty="0">
                <a:latin typeface="Consolas" panose="020B0609020204030204" pitchFamily="49" charset="0"/>
              </a:rPr>
              <a:t> </a:t>
            </a:r>
            <a:r>
              <a:rPr lang="fr-FR" sz="1300" dirty="0" err="1">
                <a:latin typeface="Consolas" panose="020B0609020204030204" pitchFamily="49" charset="0"/>
              </a:rPr>
              <a:t>node-sass</a:t>
            </a:r>
            <a:r>
              <a:rPr lang="fr-FR" sz="1300" dirty="0">
                <a:latin typeface="Consolas" panose="020B0609020204030204" pitchFamily="49" charset="0"/>
              </a:rPr>
              <a:t> --dev</a:t>
            </a:r>
            <a:r>
              <a:rPr lang="fr-FR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600" dirty="0"/>
              <a:t> HTML (svelte </a:t>
            </a:r>
            <a:r>
              <a:rPr lang="fr-FR" sz="1600" dirty="0" err="1"/>
              <a:t>template</a:t>
            </a:r>
            <a:r>
              <a:rPr lang="fr-FR" sz="1600" dirty="0"/>
              <a:t>) </a:t>
            </a:r>
            <a:r>
              <a:rPr lang="fr-FR" sz="1600" dirty="0">
                <a:latin typeface="Consolas" panose="020B0609020204030204" pitchFamily="49" charset="0"/>
              </a:rPr>
              <a:t>-&gt;</a:t>
            </a:r>
            <a:r>
              <a:rPr lang="fr-FR" sz="1600" dirty="0"/>
              <a:t> JS in HTML + handlebars</a:t>
            </a:r>
          </a:p>
          <a:p>
            <a:endParaRPr lang="fr-FR" dirty="0"/>
          </a:p>
        </p:txBody>
      </p:sp>
      <p:pic>
        <p:nvPicPr>
          <p:cNvPr id="9" name="Picture 8" descr="The Anatomy of a Svelte Component">
            <a:extLst>
              <a:ext uri="{FF2B5EF4-FFF2-40B4-BE49-F238E27FC236}">
                <a16:creationId xmlns:a16="http://schemas.microsoft.com/office/drawing/2014/main" id="{1B4BADBC-E551-47FF-B741-618685643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0" t="1660" b="750"/>
          <a:stretch/>
        </p:blipFill>
        <p:spPr bwMode="auto">
          <a:xfrm>
            <a:off x="7341832" y="1216241"/>
            <a:ext cx="4572000" cy="28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CCE8C2B-8823-41D1-83E8-839B2E167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33" t="65461" r="16527" b="18140"/>
          <a:stretch/>
        </p:blipFill>
        <p:spPr>
          <a:xfrm>
            <a:off x="8438690" y="4030892"/>
            <a:ext cx="2858046" cy="2268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335B6D-4682-4B68-8554-9A858A10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1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1B427-E105-4358-8C04-4C86F4AD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7776" cy="702303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Svelte-setup</a:t>
            </a:r>
          </a:p>
        </p:txBody>
      </p:sp>
      <p:sp useBgFill="1"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8B4A3-1A42-4BAD-9A07-D6D38CF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16241"/>
            <a:ext cx="10816553" cy="51135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2800" b="1" dirty="0"/>
              <a:t> Local (dev) setup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 Template : </a:t>
            </a:r>
            <a:r>
              <a:rPr lang="fr-FR" sz="1900" dirty="0" err="1"/>
              <a:t>npx</a:t>
            </a:r>
            <a:r>
              <a:rPr lang="fr-FR" sz="1900" dirty="0"/>
              <a:t> </a:t>
            </a:r>
            <a:r>
              <a:rPr lang="fr-FR" sz="1900" dirty="0" err="1"/>
              <a:t>degit</a:t>
            </a:r>
            <a:r>
              <a:rPr lang="fr-FR" sz="1900" dirty="0"/>
              <a:t> </a:t>
            </a:r>
            <a:r>
              <a:rPr lang="fr-FR" sz="1900" dirty="0" err="1"/>
              <a:t>sveltejs</a:t>
            </a:r>
            <a:r>
              <a:rPr lang="fr-FR" sz="1900" dirty="0"/>
              <a:t>/</a:t>
            </a:r>
            <a:r>
              <a:rPr lang="fr-FR" sz="1900" dirty="0" err="1"/>
              <a:t>template</a:t>
            </a:r>
            <a:r>
              <a:rPr lang="fr-FR" sz="1900" dirty="0"/>
              <a:t> </a:t>
            </a:r>
            <a:r>
              <a:rPr lang="fr-FR" sz="1900" dirty="0" err="1"/>
              <a:t>firstapp</a:t>
            </a:r>
            <a:r>
              <a:rPr lang="fr-FR" sz="1900" dirty="0"/>
              <a:t> (</a:t>
            </a:r>
            <a:r>
              <a:rPr lang="fr-FR" sz="1900" dirty="0">
                <a:hlinkClick r:id="rId2"/>
              </a:rPr>
              <a:t>https://github.com/sveltejs/template</a:t>
            </a:r>
            <a:r>
              <a:rPr lang="fr-FR" sz="1900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 Svelte extension for VS code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 Setup for SCSS (SASS) : </a:t>
            </a:r>
          </a:p>
          <a:p>
            <a:pPr marL="566928" lvl="3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fr-FR" sz="1500" dirty="0" err="1">
                <a:latin typeface="Consolas" panose="020B0609020204030204" pitchFamily="49" charset="0"/>
              </a:rPr>
              <a:t>yarn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err="1">
                <a:latin typeface="Consolas" panose="020B0609020204030204" pitchFamily="49" charset="0"/>
              </a:rPr>
              <a:t>add</a:t>
            </a:r>
            <a:r>
              <a:rPr lang="fr-FR" sz="1500" dirty="0">
                <a:latin typeface="Consolas" panose="020B0609020204030204" pitchFamily="49" charset="0"/>
              </a:rPr>
              <a:t> svelte-</a:t>
            </a:r>
            <a:r>
              <a:rPr lang="fr-FR" sz="1500" dirty="0" err="1">
                <a:latin typeface="Consolas" panose="020B0609020204030204" pitchFamily="49" charset="0"/>
              </a:rPr>
              <a:t>preprocess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err="1">
                <a:latin typeface="Consolas" panose="020B0609020204030204" pitchFamily="49" charset="0"/>
              </a:rPr>
              <a:t>node-sass</a:t>
            </a:r>
            <a:r>
              <a:rPr lang="fr-FR" sz="1500" dirty="0">
                <a:latin typeface="Consolas" panose="020B0609020204030204" pitchFamily="49" charset="0"/>
              </a:rPr>
              <a:t> --dev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 File </a:t>
            </a:r>
            <a:r>
              <a:rPr lang="fr-FR" sz="1600" b="1" dirty="0"/>
              <a:t>rollup.config.js</a:t>
            </a:r>
          </a:p>
          <a:p>
            <a:pPr marL="749808" lvl="4" indent="0">
              <a:buNone/>
            </a:pPr>
            <a:r>
              <a:rPr lang="fr-FR" b="1" dirty="0">
                <a:solidFill>
                  <a:srgbClr val="002060"/>
                </a:solidFill>
              </a:rPr>
              <a:t>import </a:t>
            </a:r>
            <a:r>
              <a:rPr lang="fr-FR" b="1" dirty="0" err="1">
                <a:solidFill>
                  <a:srgbClr val="002060"/>
                </a:solidFill>
              </a:rPr>
              <a:t>autoPreprocess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from</a:t>
            </a:r>
            <a:r>
              <a:rPr lang="fr-FR" b="1" dirty="0">
                <a:solidFill>
                  <a:srgbClr val="002060"/>
                </a:solidFill>
              </a:rPr>
              <a:t> "svelte-</a:t>
            </a:r>
            <a:r>
              <a:rPr lang="fr-FR" b="1" dirty="0" err="1">
                <a:solidFill>
                  <a:srgbClr val="002060"/>
                </a:solidFill>
              </a:rPr>
              <a:t>preprocess</a:t>
            </a:r>
            <a:r>
              <a:rPr lang="fr-FR" b="1" dirty="0">
                <a:solidFill>
                  <a:srgbClr val="002060"/>
                </a:solidFill>
              </a:rPr>
              <a:t>";</a:t>
            </a:r>
          </a:p>
          <a:p>
            <a:pPr marL="749808" lvl="4" indent="0">
              <a:buNone/>
            </a:pPr>
            <a:r>
              <a:rPr lang="fr-FR" dirty="0"/>
              <a:t>plugins: [</a:t>
            </a:r>
          </a:p>
          <a:p>
            <a:pPr marL="749808" lvl="4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preprocess: </a:t>
            </a:r>
            <a:r>
              <a:rPr lang="en-US" b="1" dirty="0" err="1">
                <a:solidFill>
                  <a:srgbClr val="002060"/>
                </a:solidFill>
              </a:rPr>
              <a:t>autoPreprocess</a:t>
            </a:r>
            <a:r>
              <a:rPr lang="en-US" b="1" dirty="0">
                <a:solidFill>
                  <a:srgbClr val="002060"/>
                </a:solidFill>
              </a:rPr>
              <a:t>(),</a:t>
            </a:r>
          </a:p>
          <a:p>
            <a:pPr marL="749808" lvl="4" indent="0">
              <a:buNone/>
            </a:pPr>
            <a:r>
              <a:rPr lang="en-US" dirty="0"/>
              <a:t>      </a:t>
            </a:r>
            <a:r>
              <a:rPr lang="en-US" dirty="0" err="1"/>
              <a:t>css</a:t>
            </a:r>
            <a:r>
              <a:rPr lang="en-US" dirty="0"/>
              <a:t>: </a:t>
            </a:r>
            <a:r>
              <a:rPr lang="en-US" dirty="0" err="1"/>
              <a:t>css</a:t>
            </a:r>
            <a:r>
              <a:rPr lang="en-US" dirty="0"/>
              <a:t> =&gt; { </a:t>
            </a:r>
            <a:r>
              <a:rPr lang="en-US" dirty="0" err="1"/>
              <a:t>css.write</a:t>
            </a:r>
            <a:r>
              <a:rPr lang="en-US" dirty="0"/>
              <a:t>("public/build/bundle.css" }</a:t>
            </a:r>
            <a:endParaRPr lang="fr-FR" dirty="0"/>
          </a:p>
          <a:p>
            <a:pPr marL="749808" lvl="4" indent="0">
              <a:buNone/>
            </a:pPr>
            <a:r>
              <a:rPr lang="fr-FR" dirty="0"/>
              <a:t>]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 </a:t>
            </a:r>
            <a:r>
              <a:rPr lang="fr-FR" sz="1600" dirty="0" err="1"/>
              <a:t>Create</a:t>
            </a:r>
            <a:r>
              <a:rPr lang="fr-FR" sz="1600" dirty="0"/>
              <a:t> file </a:t>
            </a:r>
            <a:r>
              <a:rPr lang="fr-FR" sz="1600" b="1" dirty="0"/>
              <a:t>svelte.config.js </a:t>
            </a:r>
          </a:p>
          <a:p>
            <a:pPr marL="749808" lvl="4" indent="0">
              <a:buNone/>
            </a:pPr>
            <a:r>
              <a:rPr lang="fr-FR" b="1" dirty="0" err="1">
                <a:solidFill>
                  <a:srgbClr val="002060"/>
                </a:solidFill>
              </a:rPr>
              <a:t>module.exports</a:t>
            </a:r>
            <a:r>
              <a:rPr lang="fr-FR" b="1" dirty="0">
                <a:solidFill>
                  <a:srgbClr val="002060"/>
                </a:solidFill>
              </a:rPr>
              <a:t> = { </a:t>
            </a:r>
            <a:r>
              <a:rPr lang="fr-FR" b="1" dirty="0" err="1">
                <a:solidFill>
                  <a:srgbClr val="002060"/>
                </a:solidFill>
              </a:rPr>
              <a:t>preprocess</a:t>
            </a:r>
            <a:r>
              <a:rPr lang="fr-FR" b="1" dirty="0">
                <a:solidFill>
                  <a:srgbClr val="002060"/>
                </a:solidFill>
              </a:rPr>
              <a:t>: </a:t>
            </a:r>
            <a:r>
              <a:rPr lang="fr-FR" b="1" dirty="0" err="1">
                <a:solidFill>
                  <a:srgbClr val="002060"/>
                </a:solidFill>
              </a:rPr>
              <a:t>autoPreprocess</a:t>
            </a:r>
            <a:r>
              <a:rPr lang="fr-FR" b="1" dirty="0">
                <a:solidFill>
                  <a:srgbClr val="002060"/>
                </a:solidFill>
              </a:rPr>
              <a:t>() };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900" dirty="0"/>
              <a:t> Execution: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 run (dev) </a:t>
            </a:r>
            <a:r>
              <a:rPr lang="fr-FR" sz="1600" dirty="0">
                <a:latin typeface="Consolas" panose="020B0609020204030204" pitchFamily="49" charset="0"/>
              </a:rPr>
              <a:t>-&gt;</a:t>
            </a:r>
            <a:r>
              <a:rPr lang="fr-FR" sz="1600" dirty="0"/>
              <a:t> </a:t>
            </a:r>
            <a:r>
              <a:rPr lang="fr-FR" sz="1600" dirty="0" err="1"/>
              <a:t>yarn</a:t>
            </a:r>
            <a:r>
              <a:rPr lang="fr-FR" sz="1600" dirty="0"/>
              <a:t> run dev &amp; run (</a:t>
            </a:r>
            <a:r>
              <a:rPr lang="fr-FR" sz="1600" dirty="0" err="1"/>
              <a:t>build</a:t>
            </a:r>
            <a:r>
              <a:rPr lang="fr-FR" sz="1600" dirty="0"/>
              <a:t>) </a:t>
            </a:r>
            <a:r>
              <a:rPr lang="fr-FR" sz="1600" dirty="0">
                <a:latin typeface="Consolas" panose="020B0609020204030204" pitchFamily="49" charset="0"/>
              </a:rPr>
              <a:t>-&gt;</a:t>
            </a:r>
            <a:r>
              <a:rPr lang="fr-FR" sz="1600" dirty="0"/>
              <a:t> </a:t>
            </a:r>
            <a:r>
              <a:rPr lang="fr-FR" sz="1600" dirty="0" err="1"/>
              <a:t>yarn</a:t>
            </a:r>
            <a:r>
              <a:rPr lang="fr-FR" sz="1600" dirty="0"/>
              <a:t> run </a:t>
            </a:r>
            <a:r>
              <a:rPr lang="fr-FR" sz="1600" dirty="0" err="1"/>
              <a:t>build</a:t>
            </a:r>
            <a:endParaRPr lang="fr-FR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 App starts on localhost (port 5000 by default)</a:t>
            </a:r>
            <a:endParaRPr lang="fr-FR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sz="2800" dirty="0"/>
              <a:t> </a:t>
            </a:r>
            <a:r>
              <a:rPr lang="fr-FR" sz="2800" b="1" dirty="0"/>
              <a:t>Online editor</a:t>
            </a:r>
            <a:r>
              <a:rPr lang="fr-FR" sz="2800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900" dirty="0"/>
              <a:t> (</a:t>
            </a:r>
            <a:r>
              <a:rPr lang="en-US" sz="1900" dirty="0"/>
              <a:t>Interpreter</a:t>
            </a:r>
            <a:r>
              <a:rPr lang="fr-FR" sz="1900" dirty="0"/>
              <a:t>) REPL (Read–</a:t>
            </a:r>
            <a:r>
              <a:rPr lang="fr-FR" sz="1900" dirty="0" err="1"/>
              <a:t>eval</a:t>
            </a:r>
            <a:r>
              <a:rPr lang="fr-FR" sz="1900" dirty="0"/>
              <a:t>–</a:t>
            </a:r>
            <a:r>
              <a:rPr lang="fr-FR" sz="1900" dirty="0" err="1"/>
              <a:t>print</a:t>
            </a:r>
            <a:r>
              <a:rPr lang="fr-FR" sz="1900" dirty="0"/>
              <a:t> </a:t>
            </a:r>
            <a:r>
              <a:rPr lang="fr-FR" sz="1900" dirty="0" err="1"/>
              <a:t>loop</a:t>
            </a:r>
            <a:r>
              <a:rPr lang="fr-FR" sz="1900" dirty="0"/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900" dirty="0"/>
              <a:t> </a:t>
            </a:r>
            <a:r>
              <a:rPr lang="fr-FR" sz="1900" dirty="0">
                <a:hlinkClick r:id="rId3"/>
              </a:rPr>
              <a:t>https://svelte.dev/repl/hello-world?version=3.18.2</a:t>
            </a:r>
            <a:endParaRPr lang="fr-FR" sz="19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900" dirty="0"/>
              <a:t> </a:t>
            </a:r>
            <a:r>
              <a:rPr lang="fr-FR" sz="1900" dirty="0" err="1"/>
              <a:t>Github</a:t>
            </a:r>
            <a:r>
              <a:rPr lang="fr-FR" sz="1900" dirty="0"/>
              <a:t> info (</a:t>
            </a:r>
            <a:r>
              <a:rPr lang="fr-FR" sz="1900" dirty="0" err="1"/>
              <a:t>sign</a:t>
            </a:r>
            <a:r>
              <a:rPr lang="fr-FR" sz="1900" dirty="0"/>
              <a:t> up)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335B6D-4682-4B68-8554-9A858A10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F8A6FA-CDDA-4BE4-BA3F-332A79BA6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559" y="1156029"/>
            <a:ext cx="2057400" cy="2228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A9B4CD-488C-401D-B955-A3DFEC528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555" y="3397316"/>
            <a:ext cx="5347404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7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1B427-E105-4358-8C04-4C86F4AD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7776" cy="702303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Svelte-</a:t>
            </a:r>
            <a:r>
              <a:rPr lang="en-US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features (1)</a:t>
            </a:r>
          </a:p>
        </p:txBody>
      </p:sp>
      <p:sp useBgFill="1"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8B4A3-1A42-4BAD-9A07-D6D38CF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16241"/>
            <a:ext cx="10816553" cy="5113538"/>
          </a:xfrm>
        </p:spPr>
        <p:txBody>
          <a:bodyPr/>
          <a:lstStyle/>
          <a:p>
            <a:pPr marL="395478" lvl="1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</a:t>
            </a:r>
            <a:r>
              <a:rPr lang="en-US" sz="2400" b="1" dirty="0"/>
              <a:t>Features (1)</a:t>
            </a:r>
          </a:p>
          <a:p>
            <a:pPr marL="292608" lvl="1">
              <a:buNone/>
            </a:pPr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FA607-243A-4795-9A08-20D1A856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BAF826E-32E6-4F4A-8E72-B28B20DFB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15822"/>
              </p:ext>
            </p:extLst>
          </p:nvPr>
        </p:nvGraphicFramePr>
        <p:xfrm>
          <a:off x="1341120" y="1695025"/>
          <a:ext cx="10572712" cy="4634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6975">
                  <a:extLst>
                    <a:ext uri="{9D8B030D-6E8A-4147-A177-3AD203B41FA5}">
                      <a16:colId xmlns:a16="http://schemas.microsoft.com/office/drawing/2014/main" val="3377963608"/>
                    </a:ext>
                  </a:extLst>
                </a:gridCol>
                <a:gridCol w="5165737">
                  <a:extLst>
                    <a:ext uri="{9D8B030D-6E8A-4147-A177-3AD203B41FA5}">
                      <a16:colId xmlns:a16="http://schemas.microsoft.com/office/drawing/2014/main" val="1439651965"/>
                    </a:ext>
                  </a:extLst>
                </a:gridCol>
              </a:tblGrid>
              <a:tr h="463475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State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/>
                        <a:t>no hooks (</a:t>
                      </a:r>
                      <a:r>
                        <a:rPr lang="en-US" sz="1400" dirty="0" err="1"/>
                        <a:t>useState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/>
                        <a:t>no </a:t>
                      </a:r>
                      <a:r>
                        <a:rPr lang="en-US" sz="1400" dirty="0" err="1"/>
                        <a:t>setState</a:t>
                      </a:r>
                      <a:r>
                        <a:rPr lang="en-US" sz="1400" dirty="0"/>
                        <a:t> (class component)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/>
                        <a:t>let declaration 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/>
                        <a:t>reassignment (=)</a:t>
                      </a:r>
                    </a:p>
                    <a:p>
                      <a:pPr marL="122400" lvl="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Components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dirty="0"/>
                        <a:t>Svelte files (.svelte)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noProof="0" dirty="0"/>
                        <a:t>Import create hierarchical relationship (parent </a:t>
                      </a:r>
                      <a:r>
                        <a:rPr lang="en-US" sz="1400" noProof="0" dirty="0"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1400" noProof="0" dirty="0"/>
                        <a:t> child)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noProof="0" dirty="0"/>
                        <a:t>Passing data</a:t>
                      </a:r>
                    </a:p>
                    <a:p>
                      <a:pPr marL="82800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noProof="0" dirty="0"/>
                        <a:t>Parent -&gt; child (</a:t>
                      </a:r>
                      <a:r>
                        <a:rPr lang="en-US" sz="1400" b="1" noProof="0" dirty="0">
                          <a:solidFill>
                            <a:srgbClr val="002060"/>
                          </a:solidFill>
                        </a:rPr>
                        <a:t>props</a:t>
                      </a:r>
                      <a:r>
                        <a:rPr lang="en-US" sz="1400" noProof="0" dirty="0"/>
                        <a:t>) (export let </a:t>
                      </a:r>
                      <a:r>
                        <a:rPr lang="en-US" sz="1400" noProof="0" dirty="0" err="1"/>
                        <a:t>propsName</a:t>
                      </a:r>
                      <a:r>
                        <a:rPr lang="en-US" sz="1400" noProof="0" dirty="0"/>
                        <a:t>)</a:t>
                      </a:r>
                    </a:p>
                    <a:p>
                      <a:pPr marL="82800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noProof="0" dirty="0"/>
                        <a:t>Parent -&gt; descendants (</a:t>
                      </a:r>
                      <a:r>
                        <a:rPr lang="en-US" sz="1400" b="1" noProof="0" dirty="0">
                          <a:solidFill>
                            <a:srgbClr val="002060"/>
                          </a:solidFill>
                        </a:rPr>
                        <a:t>API context</a:t>
                      </a:r>
                      <a:r>
                        <a:rPr lang="en-US" sz="1400" noProof="0" dirty="0"/>
                        <a:t>) </a:t>
                      </a:r>
                    </a:p>
                    <a:p>
                      <a:pPr marL="82800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noProof="0" dirty="0" err="1"/>
                        <a:t>setContext</a:t>
                      </a:r>
                      <a:r>
                        <a:rPr lang="en-US" sz="1400" noProof="0" dirty="0"/>
                        <a:t>(key, 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) &amp; </a:t>
                      </a:r>
                      <a:r>
                        <a:rPr lang="en-US" sz="1400" noProof="0" dirty="0" err="1"/>
                        <a:t>getContext</a:t>
                      </a:r>
                      <a:r>
                        <a:rPr lang="en-US" sz="1400" noProof="0" dirty="0"/>
                        <a:t>(key)</a:t>
                      </a:r>
                    </a:p>
                    <a:p>
                      <a:pPr marL="370800" lvl="1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</a:rPr>
                        <a:t>HTML/CSS features</a:t>
                      </a:r>
                    </a:p>
                    <a:p>
                      <a:pPr marL="57960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noProof="0" dirty="0">
                          <a:solidFill>
                            <a:srgbClr val="002060"/>
                          </a:solidFill>
                        </a:rPr>
                        <a:t>Boolean attribute </a:t>
                      </a:r>
                      <a:r>
                        <a:rPr lang="en-US" sz="1400" noProof="0" dirty="0"/>
                        <a:t>(flag=true/false)</a:t>
                      </a:r>
                    </a:p>
                    <a:p>
                      <a:pPr marL="82800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noProof="0" dirty="0"/>
                        <a:t>&lt;button disabled="{flag}"&gt;</a:t>
                      </a:r>
                    </a:p>
                    <a:p>
                      <a:pPr marL="57960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noProof="0" dirty="0" err="1">
                          <a:solidFill>
                            <a:srgbClr val="002060"/>
                          </a:solidFill>
                        </a:rPr>
                        <a:t>Conditionnal</a:t>
                      </a:r>
                      <a:r>
                        <a:rPr lang="en-US" sz="1400" b="1" noProof="0" dirty="0">
                          <a:solidFill>
                            <a:srgbClr val="002060"/>
                          </a:solidFill>
                        </a:rPr>
                        <a:t> class</a:t>
                      </a:r>
                      <a:r>
                        <a:rPr lang="en-US" sz="1400" noProof="0" dirty="0"/>
                        <a:t> : &lt;input </a:t>
                      </a:r>
                      <a:r>
                        <a:rPr lang="en-US" sz="1400" noProof="0" dirty="0" err="1"/>
                        <a:t>class:alert</a:t>
                      </a:r>
                      <a:r>
                        <a:rPr lang="en-US" sz="1400" noProof="0" dirty="0"/>
                        <a:t>="{flag}" /&gt;</a:t>
                      </a:r>
                    </a:p>
                    <a:p>
                      <a:pPr marL="57960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noProof="0" dirty="0"/>
                        <a:t>Expression in template (like JSX) : &lt;div&gt;{expression}&lt;/div&gt;</a:t>
                      </a:r>
                    </a:p>
                    <a:p>
                      <a:pPr marL="0" lvl="0" indent="-372150">
                        <a:buFont typeface="Arial" panose="020B0604020202020204" pitchFamily="34" charset="0"/>
                        <a:buNone/>
                      </a:pPr>
                      <a:endParaRPr lang="en-US" sz="1400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Template </a:t>
                      </a:r>
                      <a:r>
                        <a:rPr lang="fr-FR" sz="1600" b="1" dirty="0" err="1">
                          <a:solidFill>
                            <a:schemeClr val="tx1"/>
                          </a:solidFill>
                        </a:rPr>
                        <a:t>syntax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b="1" dirty="0">
                          <a:solidFill>
                            <a:srgbClr val="002060"/>
                          </a:solidFill>
                        </a:rPr>
                        <a:t>If-</a:t>
                      </a:r>
                      <a:r>
                        <a:rPr lang="fr-FR" sz="1400" b="1" dirty="0" err="1">
                          <a:solidFill>
                            <a:srgbClr val="002060"/>
                          </a:solidFill>
                        </a:rPr>
                        <a:t>template</a:t>
                      </a:r>
                      <a:r>
                        <a:rPr lang="fr-FR" sz="1400" dirty="0"/>
                        <a:t> (</a:t>
                      </a:r>
                      <a:r>
                        <a:rPr lang="fr-FR" sz="1400" dirty="0" err="1"/>
                        <a:t>conditionnal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logic</a:t>
                      </a:r>
                      <a:r>
                        <a:rPr lang="fr-FR" sz="1400" dirty="0"/>
                        <a:t>)</a:t>
                      </a:r>
                    </a:p>
                    <a:p>
                      <a:pPr lvl="1"/>
                      <a:r>
                        <a:rPr lang="fr-FR" sz="1400" dirty="0"/>
                        <a:t>       {#if expr1}</a:t>
                      </a:r>
                    </a:p>
                    <a:p>
                      <a:pPr lvl="1"/>
                      <a:r>
                        <a:rPr lang="fr-FR" sz="1400" dirty="0"/>
                        <a:t>           HTML content 1</a:t>
                      </a:r>
                    </a:p>
                    <a:p>
                      <a:pPr lvl="1"/>
                      <a:r>
                        <a:rPr lang="fr-FR" sz="1400" dirty="0"/>
                        <a:t>       {:</a:t>
                      </a:r>
                      <a:r>
                        <a:rPr lang="fr-FR" sz="1400" dirty="0" err="1"/>
                        <a:t>else</a:t>
                      </a:r>
                      <a:r>
                        <a:rPr lang="fr-FR" sz="1400" dirty="0"/>
                        <a:t> if expr2}</a:t>
                      </a:r>
                    </a:p>
                    <a:p>
                      <a:pPr lvl="1"/>
                      <a:r>
                        <a:rPr lang="fr-FR" sz="1400" dirty="0"/>
                        <a:t>           HTML content 2</a:t>
                      </a:r>
                    </a:p>
                    <a:p>
                      <a:pPr lvl="1"/>
                      <a:r>
                        <a:rPr lang="fr-FR" sz="1400" dirty="0"/>
                        <a:t>       {:</a:t>
                      </a:r>
                      <a:r>
                        <a:rPr lang="fr-FR" sz="1400" dirty="0" err="1"/>
                        <a:t>else</a:t>
                      </a:r>
                      <a:r>
                        <a:rPr lang="fr-FR" sz="1400" dirty="0"/>
                        <a:t>}</a:t>
                      </a:r>
                    </a:p>
                    <a:p>
                      <a:pPr lvl="1"/>
                      <a:r>
                        <a:rPr lang="fr-FR" sz="1400" dirty="0"/>
                        <a:t>           HTML content 3</a:t>
                      </a:r>
                    </a:p>
                    <a:p>
                      <a:pPr lvl="1"/>
                      <a:r>
                        <a:rPr lang="fr-FR" sz="1400" dirty="0"/>
                        <a:t>       {/if}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b="1" dirty="0">
                          <a:solidFill>
                            <a:srgbClr val="002060"/>
                          </a:solidFill>
                        </a:rPr>
                        <a:t>Loop-</a:t>
                      </a:r>
                      <a:r>
                        <a:rPr lang="fr-FR" sz="1400" b="1" dirty="0" err="1">
                          <a:solidFill>
                            <a:srgbClr val="002060"/>
                          </a:solidFill>
                        </a:rPr>
                        <a:t>template</a:t>
                      </a:r>
                      <a:endParaRPr lang="fr-FR" sz="1400" b="1" dirty="0">
                        <a:solidFill>
                          <a:srgbClr val="002060"/>
                        </a:solidFill>
                      </a:endParaRPr>
                    </a:p>
                    <a:p>
                      <a:pPr lvl="1"/>
                      <a:r>
                        <a:rPr lang="fr-FR" sz="1400" dirty="0"/>
                        <a:t>     </a:t>
                      </a:r>
                      <a:r>
                        <a:rPr lang="fr-FR" sz="1400" dirty="0" err="1"/>
                        <a:t>Arrays</a:t>
                      </a:r>
                      <a:endParaRPr lang="fr-FR" sz="1400" dirty="0"/>
                    </a:p>
                    <a:p>
                      <a:pPr lvl="1"/>
                      <a:r>
                        <a:rPr lang="fr-FR" sz="1400" dirty="0"/>
                        <a:t>       {#</a:t>
                      </a:r>
                      <a:r>
                        <a:rPr lang="fr-FR" sz="1400" dirty="0" err="1"/>
                        <a:t>each</a:t>
                      </a:r>
                      <a:r>
                        <a:rPr lang="fr-FR" sz="1400" dirty="0"/>
                        <a:t> fruits as fruit, index (index)}</a:t>
                      </a:r>
                    </a:p>
                    <a:p>
                      <a:pPr lvl="1"/>
                      <a:r>
                        <a:rPr lang="fr-FR" sz="1400" dirty="0"/>
                        <a:t>           &lt;li&gt;{fruit}&lt;/li&gt;</a:t>
                      </a:r>
                    </a:p>
                    <a:p>
                      <a:pPr lvl="1"/>
                      <a:r>
                        <a:rPr lang="fr-FR" sz="1400" dirty="0"/>
                        <a:t>       {/</a:t>
                      </a:r>
                      <a:r>
                        <a:rPr lang="fr-FR" sz="1400" dirty="0" err="1"/>
                        <a:t>each</a:t>
                      </a:r>
                      <a:r>
                        <a:rPr lang="fr-FR" sz="1400" dirty="0"/>
                        <a:t>}</a:t>
                      </a:r>
                    </a:p>
                    <a:p>
                      <a:pPr lvl="1"/>
                      <a:endParaRPr lang="fr-FR" sz="1400" dirty="0"/>
                    </a:p>
                    <a:p>
                      <a:pPr lvl="1"/>
                      <a:r>
                        <a:rPr lang="fr-FR" sz="1400" dirty="0"/>
                        <a:t>     </a:t>
                      </a:r>
                      <a:r>
                        <a:rPr lang="fr-FR" sz="1400" dirty="0" err="1"/>
                        <a:t>Arrays</a:t>
                      </a:r>
                      <a:r>
                        <a:rPr lang="fr-FR" sz="1400" dirty="0"/>
                        <a:t> of </a:t>
                      </a:r>
                      <a:r>
                        <a:rPr lang="fr-FR" sz="1400" dirty="0" err="1"/>
                        <a:t>objects</a:t>
                      </a:r>
                      <a:endParaRPr lang="fr-FR" sz="1400" dirty="0"/>
                    </a:p>
                    <a:p>
                      <a:pPr lvl="1"/>
                      <a:r>
                        <a:rPr lang="fr-FR" sz="1400" dirty="0"/>
                        <a:t>       {#</a:t>
                      </a:r>
                      <a:r>
                        <a:rPr lang="fr-FR" sz="1400" dirty="0" err="1"/>
                        <a:t>each</a:t>
                      </a:r>
                      <a:r>
                        <a:rPr lang="fr-FR" sz="1400" dirty="0"/>
                        <a:t> fruits as fruit, index (fruit.id)}</a:t>
                      </a:r>
                    </a:p>
                    <a:p>
                      <a:pPr lvl="1"/>
                      <a:r>
                        <a:rPr lang="fr-FR" sz="1400" dirty="0"/>
                        <a:t>           &lt;li&gt;{fruit.name}: {</a:t>
                      </a:r>
                      <a:r>
                        <a:rPr lang="fr-FR" sz="1400" dirty="0" err="1"/>
                        <a:t>fruit.price</a:t>
                      </a:r>
                      <a:r>
                        <a:rPr lang="fr-FR" sz="1400" dirty="0"/>
                        <a:t>}&lt;/li&gt;</a:t>
                      </a:r>
                    </a:p>
                    <a:p>
                      <a:pPr lvl="1"/>
                      <a:r>
                        <a:rPr lang="fr-FR" sz="1400" dirty="0"/>
                        <a:t>       {/</a:t>
                      </a:r>
                      <a:r>
                        <a:rPr lang="fr-FR" sz="1400" dirty="0" err="1"/>
                        <a:t>each</a:t>
                      </a:r>
                      <a:r>
                        <a:rPr lang="fr-FR" sz="1400" dirty="0"/>
                        <a:t>}</a:t>
                      </a:r>
                    </a:p>
                    <a:p>
                      <a:pPr lvl="1"/>
                      <a:endParaRPr lang="fr-FR" sz="1400" dirty="0"/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b="1" dirty="0">
                          <a:solidFill>
                            <a:srgbClr val="002060"/>
                          </a:solidFill>
                        </a:rPr>
                        <a:t>Promises </a:t>
                      </a:r>
                      <a:r>
                        <a:rPr lang="fr-FR" sz="1400" b="1" dirty="0" err="1">
                          <a:solidFill>
                            <a:srgbClr val="002060"/>
                          </a:solidFill>
                        </a:rPr>
                        <a:t>template</a:t>
                      </a:r>
                      <a:r>
                        <a:rPr lang="fr-FR" sz="1400" b="1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655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6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1B427-E105-4358-8C04-4C86F4AD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7776" cy="702303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Svelte-</a:t>
            </a:r>
            <a:r>
              <a:rPr lang="en-US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features (2)</a:t>
            </a:r>
          </a:p>
        </p:txBody>
      </p:sp>
      <p:sp useBgFill="1"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8B4A3-1A42-4BAD-9A07-D6D38CF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16241"/>
            <a:ext cx="10816553" cy="5113538"/>
          </a:xfrm>
        </p:spPr>
        <p:txBody>
          <a:bodyPr/>
          <a:lstStyle/>
          <a:p>
            <a:pPr marL="395478" lvl="1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</a:t>
            </a:r>
            <a:r>
              <a:rPr lang="en-US" sz="2400" b="1" dirty="0"/>
              <a:t>Features (2)</a:t>
            </a:r>
          </a:p>
          <a:p>
            <a:pPr marL="292608" lvl="1">
              <a:buNone/>
            </a:pPr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FA607-243A-4795-9A08-20D1A856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BAF826E-32E6-4F4A-8E72-B28B20DFB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6038"/>
              </p:ext>
            </p:extLst>
          </p:nvPr>
        </p:nvGraphicFramePr>
        <p:xfrm>
          <a:off x="1341120" y="1695025"/>
          <a:ext cx="10572712" cy="4634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6975">
                  <a:extLst>
                    <a:ext uri="{9D8B030D-6E8A-4147-A177-3AD203B41FA5}">
                      <a16:colId xmlns:a16="http://schemas.microsoft.com/office/drawing/2014/main" val="3377963608"/>
                    </a:ext>
                  </a:extLst>
                </a:gridCol>
                <a:gridCol w="5165737">
                  <a:extLst>
                    <a:ext uri="{9D8B030D-6E8A-4147-A177-3AD203B41FA5}">
                      <a16:colId xmlns:a16="http://schemas.microsoft.com/office/drawing/2014/main" val="1439651965"/>
                    </a:ext>
                  </a:extLst>
                </a:gridCol>
              </a:tblGrid>
              <a:tr h="4634753"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noProof="0" dirty="0"/>
                        <a:t>Two-way binding</a:t>
                      </a:r>
                    </a:p>
                    <a:p>
                      <a:pPr marL="579600" lvl="2" indent="-3721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noProof="0" dirty="0">
                          <a:solidFill>
                            <a:srgbClr val="002060"/>
                          </a:solidFill>
                        </a:rPr>
                        <a:t>Value</a:t>
                      </a:r>
                      <a:r>
                        <a:rPr lang="en-US" sz="1400" noProof="0" dirty="0"/>
                        <a:t> (forms, media, sizes, files…)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err="1"/>
                        <a:t>bind:value</a:t>
                      </a:r>
                      <a:r>
                        <a:rPr lang="en-US" sz="1400" noProof="0" dirty="0"/>
                        <a:t>={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}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err="1"/>
                        <a:t>bind:checked</a:t>
                      </a:r>
                      <a:r>
                        <a:rPr lang="en-US" sz="1400" noProof="0" dirty="0"/>
                        <a:t>={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}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err="1"/>
                        <a:t>bind:group</a:t>
                      </a:r>
                      <a:r>
                        <a:rPr lang="en-US" sz="1400" noProof="0" dirty="0"/>
                        <a:t>={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}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err="1"/>
                        <a:t>bind:currentTime</a:t>
                      </a:r>
                      <a:r>
                        <a:rPr lang="en-US" sz="1400" noProof="0" dirty="0"/>
                        <a:t>={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}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err="1"/>
                        <a:t>bind:duration</a:t>
                      </a:r>
                      <a:r>
                        <a:rPr lang="en-US" sz="1400" noProof="0" dirty="0"/>
                        <a:t>={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}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err="1"/>
                        <a:t>bind:paused</a:t>
                      </a:r>
                      <a:r>
                        <a:rPr lang="en-US" sz="1400" noProof="0" dirty="0"/>
                        <a:t>={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}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err="1"/>
                        <a:t>bind:played</a:t>
                      </a:r>
                      <a:r>
                        <a:rPr lang="en-US" sz="1400" noProof="0" dirty="0"/>
                        <a:t>={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}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err="1"/>
                        <a:t>bind:volume</a:t>
                      </a:r>
                      <a:r>
                        <a:rPr lang="en-US" sz="1400" noProof="0" dirty="0"/>
                        <a:t>={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}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err="1"/>
                        <a:t>bind:offsetWidth</a:t>
                      </a:r>
                      <a:r>
                        <a:rPr lang="en-US" sz="1400" noProof="0" dirty="0"/>
                        <a:t>={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} (read-only)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err="1"/>
                        <a:t>bind:offsetHeight</a:t>
                      </a:r>
                      <a:r>
                        <a:rPr lang="en-US" sz="1400" noProof="0" dirty="0"/>
                        <a:t>={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}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err="1"/>
                        <a:t>bind:clientWidth</a:t>
                      </a:r>
                      <a:r>
                        <a:rPr lang="en-US" sz="1400" noProof="0" dirty="0"/>
                        <a:t>={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}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err="1"/>
                        <a:t>bind:clientHeight</a:t>
                      </a:r>
                      <a:r>
                        <a:rPr lang="en-US" sz="1400" noProof="0" dirty="0"/>
                        <a:t>={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}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 err="1"/>
                        <a:t>bind:files</a:t>
                      </a:r>
                      <a:r>
                        <a:rPr lang="en-US" sz="1400" noProof="0" dirty="0"/>
                        <a:t>={files}</a:t>
                      </a:r>
                    </a:p>
                    <a:p>
                      <a:pPr marL="579600" lvl="2" indent="-3721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noProof="0" dirty="0">
                          <a:solidFill>
                            <a:srgbClr val="002060"/>
                          </a:solidFill>
                        </a:rPr>
                        <a:t>Props</a:t>
                      </a:r>
                      <a:r>
                        <a:rPr lang="en-US" sz="1400" b="1" noProof="0" dirty="0"/>
                        <a:t> </a:t>
                      </a:r>
                    </a:p>
                    <a:p>
                      <a:pPr marL="579600" lvl="2" indent="-3721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noProof="0" dirty="0">
                          <a:solidFill>
                            <a:srgbClr val="002060"/>
                          </a:solidFill>
                        </a:rPr>
                        <a:t>DOM</a:t>
                      </a:r>
                      <a:r>
                        <a:rPr lang="en-US" sz="1400" b="1" noProof="0" dirty="0"/>
                        <a:t>:</a:t>
                      </a:r>
                      <a:r>
                        <a:rPr lang="en-US" sz="1400" noProof="0" dirty="0"/>
                        <a:t> </a:t>
                      </a:r>
                      <a:r>
                        <a:rPr lang="en-US" sz="1400" noProof="0" dirty="0" err="1"/>
                        <a:t>bind:this</a:t>
                      </a:r>
                      <a:r>
                        <a:rPr lang="en-US" sz="1400" noProof="0" dirty="0"/>
                        <a:t>={</a:t>
                      </a:r>
                      <a:r>
                        <a:rPr lang="en-US" sz="1400" noProof="0" dirty="0" err="1"/>
                        <a:t>val</a:t>
                      </a:r>
                      <a:r>
                        <a:rPr lang="en-US" sz="1400" noProof="0" dirty="0"/>
                        <a:t>})</a:t>
                      </a:r>
                    </a:p>
                    <a:p>
                      <a:pPr marL="579600" lvl="2" indent="-3721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noProof="0" dirty="0">
                          <a:solidFill>
                            <a:srgbClr val="002060"/>
                          </a:solidFill>
                        </a:rPr>
                        <a:t>Component</a:t>
                      </a:r>
                    </a:p>
                    <a:p>
                      <a:pPr marL="0" lvl="0" indent="-372150">
                        <a:buFont typeface="Arial" panose="020B0604020202020204" pitchFamily="34" charset="0"/>
                        <a:buNone/>
                      </a:pPr>
                      <a:endParaRPr lang="en-US" sz="1600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Reactivity operator $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(like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MobX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RxJS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Listen for changes in the component state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Update other variables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$: double = count * 2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$: console.log(</a:t>
                      </a:r>
                      <a:r>
                        <a:rPr lang="en-US" sz="1200" b="0" dirty="0">
                          <a:solidFill>
                            <a:srgbClr val="005000"/>
                          </a:solidFill>
                          <a:latin typeface="Consolas" panose="020B0609020204030204" pitchFamily="49" charset="0"/>
                        </a:rPr>
                        <a:t>'The count is'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count)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$: </a:t>
                      </a:r>
                      <a:r>
                        <a:rPr lang="en-US" sz="12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(expr) double = count * 2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$: {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console.log(</a:t>
                      </a:r>
                      <a:r>
                        <a:rPr lang="en-US" sz="1200" b="0" dirty="0">
                          <a:solidFill>
                            <a:srgbClr val="005000"/>
                          </a:solidFill>
                          <a:latin typeface="Consolas" panose="020B0609020204030204" pitchFamily="49" charset="0"/>
                        </a:rPr>
                        <a:t>'the count is'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count)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double = count * 2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console.log(</a:t>
                      </a:r>
                      <a:r>
                        <a:rPr lang="en-US" sz="1200" b="0" dirty="0">
                          <a:solidFill>
                            <a:srgbClr val="005000"/>
                          </a:solidFill>
                          <a:latin typeface="Consolas" panose="020B0609020204030204" pitchFamily="49" charset="0"/>
                        </a:rPr>
                        <a:t>'double the count is'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double)</a:t>
                      </a: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}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Events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DOM events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on:click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on:change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…)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Events modifiers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(once,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preventDefault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…)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Custom events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DOM event forwarding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Slots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b="1" dirty="0">
                          <a:solidFill>
                            <a:srgbClr val="002060"/>
                          </a:solidFill>
                        </a:rPr>
                        <a:t>Slots &amp; default slots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b="1" dirty="0" err="1">
                          <a:solidFill>
                            <a:srgbClr val="002060"/>
                          </a:solidFill>
                        </a:rPr>
                        <a:t>Named</a:t>
                      </a:r>
                      <a:r>
                        <a:rPr lang="fr-FR" sz="1400" b="1" dirty="0">
                          <a:solidFill>
                            <a:srgbClr val="002060"/>
                          </a:solidFill>
                        </a:rPr>
                        <a:t> slots</a:t>
                      </a:r>
                    </a:p>
                    <a:p>
                      <a:pPr marL="57960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sz="1400" b="1" dirty="0">
                          <a:solidFill>
                            <a:srgbClr val="002060"/>
                          </a:solidFill>
                        </a:rPr>
                        <a:t>Slots </a:t>
                      </a:r>
                      <a:r>
                        <a:rPr lang="fr-FR" sz="1400" b="1" dirty="0" err="1">
                          <a:solidFill>
                            <a:srgbClr val="002060"/>
                          </a:solidFill>
                        </a:rPr>
                        <a:t>props</a:t>
                      </a:r>
                      <a:endParaRPr lang="fr-FR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655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81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1B427-E105-4358-8C04-4C86F4AD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27776" cy="702303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Svelte-</a:t>
            </a:r>
            <a:r>
              <a:rPr lang="en-US" b="1" dirty="0">
                <a:solidFill>
                  <a:schemeClr val="tx1"/>
                </a:solidFill>
                <a:latin typeface="Century Schoolbook" panose="02040604050505020304" pitchFamily="18" charset="0"/>
                <a:ea typeface="PMingLiU-ExtB" panose="02020500000000000000" pitchFamily="18" charset="-120"/>
              </a:rPr>
              <a:t>features (3)</a:t>
            </a:r>
          </a:p>
        </p:txBody>
      </p:sp>
      <p:sp useBgFill="1"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8B4A3-1A42-4BAD-9A07-D6D38CFC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16241"/>
            <a:ext cx="10816553" cy="5113538"/>
          </a:xfrm>
        </p:spPr>
        <p:txBody>
          <a:bodyPr/>
          <a:lstStyle/>
          <a:p>
            <a:pPr marL="395478" lvl="1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 </a:t>
            </a:r>
            <a:r>
              <a:rPr lang="en-US" sz="2400" b="1" dirty="0"/>
              <a:t>Features (3)</a:t>
            </a:r>
          </a:p>
          <a:p>
            <a:pPr marL="292608" lvl="1">
              <a:buNone/>
            </a:pPr>
            <a:endParaRPr lang="fr-FR" sz="24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FA607-243A-4795-9A08-20D1A856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BAF826E-32E6-4F4A-8E72-B28B20DFB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621420"/>
              </p:ext>
            </p:extLst>
          </p:nvPr>
        </p:nvGraphicFramePr>
        <p:xfrm>
          <a:off x="1341120" y="1695025"/>
          <a:ext cx="10572712" cy="4634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6975">
                  <a:extLst>
                    <a:ext uri="{9D8B030D-6E8A-4147-A177-3AD203B41FA5}">
                      <a16:colId xmlns:a16="http://schemas.microsoft.com/office/drawing/2014/main" val="3377963608"/>
                    </a:ext>
                  </a:extLst>
                </a:gridCol>
                <a:gridCol w="5165737">
                  <a:extLst>
                    <a:ext uri="{9D8B030D-6E8A-4147-A177-3AD203B41FA5}">
                      <a16:colId xmlns:a16="http://schemas.microsoft.com/office/drawing/2014/main" val="1439651965"/>
                    </a:ext>
                  </a:extLst>
                </a:gridCol>
              </a:tblGrid>
              <a:tr h="4634753"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</a:rPr>
                        <a:t>Lifecycle</a:t>
                      </a:r>
                    </a:p>
                    <a:p>
                      <a:pPr marL="579600" lvl="2" indent="-3721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noProof="0" dirty="0" err="1">
                          <a:solidFill>
                            <a:srgbClr val="002060"/>
                          </a:solidFill>
                        </a:rPr>
                        <a:t>onMount</a:t>
                      </a:r>
                      <a:endParaRPr lang="en-US" sz="1400" b="1" noProof="0" dirty="0">
                        <a:solidFill>
                          <a:srgbClr val="002060"/>
                        </a:solidFill>
                      </a:endParaRPr>
                    </a:p>
                    <a:p>
                      <a:pPr marL="579600" lvl="2" indent="-3721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noProof="0" dirty="0" err="1">
                          <a:solidFill>
                            <a:srgbClr val="002060"/>
                          </a:solidFill>
                        </a:rPr>
                        <a:t>onDestroy</a:t>
                      </a:r>
                      <a:endParaRPr lang="en-US" sz="1400" b="1" noProof="0" dirty="0">
                        <a:solidFill>
                          <a:srgbClr val="002060"/>
                        </a:solidFill>
                      </a:endParaRPr>
                    </a:p>
                    <a:p>
                      <a:pPr marL="579600" lvl="2" indent="-3721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noProof="0" dirty="0" err="1">
                          <a:solidFill>
                            <a:srgbClr val="002060"/>
                          </a:solidFill>
                        </a:rPr>
                        <a:t>beforeUpdate</a:t>
                      </a:r>
                      <a:endParaRPr lang="en-US" sz="1400" b="1" noProof="0" dirty="0">
                        <a:solidFill>
                          <a:srgbClr val="002060"/>
                        </a:solidFill>
                      </a:endParaRPr>
                    </a:p>
                    <a:p>
                      <a:pPr marL="579600" lvl="2" indent="-3721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noProof="0" dirty="0" err="1">
                          <a:solidFill>
                            <a:srgbClr val="002060"/>
                          </a:solidFill>
                        </a:rPr>
                        <a:t>afterUpdate</a:t>
                      </a:r>
                      <a:endParaRPr lang="en-US" sz="1400" b="1" noProof="0" dirty="0">
                        <a:solidFill>
                          <a:srgbClr val="002060"/>
                        </a:solidFill>
                      </a:endParaRPr>
                    </a:p>
                    <a:p>
                      <a:pPr marL="579600" lvl="2" indent="-3721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noProof="0" dirty="0">
                          <a:solidFill>
                            <a:srgbClr val="002060"/>
                          </a:solidFill>
                        </a:rPr>
                        <a:t>tick 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>
                          <a:solidFill>
                            <a:schemeClr val="tx1"/>
                          </a:solidFill>
                        </a:rPr>
                        <a:t> Call it any time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>
                          <a:solidFill>
                            <a:schemeClr val="tx1"/>
                          </a:solidFill>
                        </a:rPr>
                        <a:t> Returns a promise that resolves ASAP any pending  state changes have been applied to the DOM</a:t>
                      </a:r>
                    </a:p>
                    <a:p>
                      <a:pPr marL="828000" lvl="3" indent="-372150">
                        <a:buFont typeface="Wingdings" panose="05000000000000000000" pitchFamily="2" charset="2"/>
                        <a:buChar char="§"/>
                      </a:pPr>
                      <a:r>
                        <a:rPr lang="en-US" sz="1400" noProof="0" dirty="0">
                          <a:solidFill>
                            <a:schemeClr val="tx1"/>
                          </a:solidFill>
                        </a:rPr>
                        <a:t>(or immediately, if there are no pending state changes).</a:t>
                      </a:r>
                    </a:p>
                    <a:p>
                      <a:pPr marL="457200" lvl="1" indent="-3721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</a:rPr>
                        <a:t>Motions</a:t>
                      </a:r>
                    </a:p>
                    <a:p>
                      <a:pPr marL="579600" lvl="2" indent="-3721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noProof="0" dirty="0" err="1">
                          <a:solidFill>
                            <a:srgbClr val="002060"/>
                          </a:solidFill>
                        </a:rPr>
                        <a:t>Tweened</a:t>
                      </a:r>
                      <a:endParaRPr lang="en-US" sz="1400" b="1" noProof="0" dirty="0">
                        <a:solidFill>
                          <a:srgbClr val="002060"/>
                        </a:solidFill>
                      </a:endParaRPr>
                    </a:p>
                    <a:p>
                      <a:pPr marL="612000" lvl="3" indent="0">
                        <a:buFont typeface="Wingdings" panose="05000000000000000000" pitchFamily="2" charset="2"/>
                        <a:buNone/>
                      </a:pPr>
                      <a:r>
                        <a:rPr lang="en-US" sz="1400" noProof="0" dirty="0">
                          <a:solidFill>
                            <a:schemeClr val="tx1"/>
                          </a:solidFill>
                        </a:rPr>
                        <a:t>Configure delay, duration, easing function… </a:t>
                      </a:r>
                      <a:r>
                        <a:rPr lang="en-US" sz="1400" noProof="0" dirty="0">
                          <a:solidFill>
                            <a:schemeClr val="tx1"/>
                          </a:solidFill>
                          <a:hlinkClick r:id="rId2"/>
                        </a:rPr>
                        <a:t>https://svelte.dev/tutorial/tweened</a:t>
                      </a:r>
                      <a:r>
                        <a:rPr lang="en-US" sz="140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457200" lvl="1" indent="-3721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noProof="0" dirty="0">
                          <a:solidFill>
                            <a:schemeClr val="tx1"/>
                          </a:solidFill>
                        </a:rPr>
                        <a:t>Animations</a:t>
                      </a:r>
                    </a:p>
                    <a:p>
                      <a:pPr marL="579600" lvl="2" indent="-3721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noProof="0" dirty="0">
                          <a:solidFill>
                            <a:srgbClr val="002060"/>
                          </a:solidFill>
                        </a:rPr>
                        <a:t>Transitions and animations CSS</a:t>
                      </a:r>
                    </a:p>
                    <a:p>
                      <a:pPr marL="0" lvl="0" indent="-372150">
                        <a:buFont typeface="Arial" panose="020B0604020202020204" pitchFamily="34" charset="0"/>
                        <a:buNone/>
                      </a:pPr>
                      <a:endParaRPr lang="en-U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Promises-</a:t>
                      </a:r>
                      <a:r>
                        <a:rPr lang="fr-FR" sz="1600" b="1" dirty="0" err="1">
                          <a:solidFill>
                            <a:schemeClr val="tx1"/>
                          </a:solidFill>
                        </a:rPr>
                        <a:t>template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&lt;script&gt;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fetchImage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= (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async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() =&gt; {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response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await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fetch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('https://dog.ceo/api/breeds/image/random’)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    if (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response.ok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throw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new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Error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(An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error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occurred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!)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    return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await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response.json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  })()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&lt;/script&gt;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endParaRPr lang="fr-F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{#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await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fetchImage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    &lt;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Loading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/&gt;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{: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then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data}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    &lt;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src={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data.message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} alt="Dog image" /&gt;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{:catch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error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    &lt;p&gt;An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error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occurred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!&lt;/p&gt;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 {/</a:t>
                      </a:r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await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655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8152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1515</TotalTime>
  <Words>1519</Words>
  <Application>Microsoft Office PowerPoint</Application>
  <PresentationFormat>Grand écran</PresentationFormat>
  <Paragraphs>215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Consolas</vt:lpstr>
      <vt:lpstr>Wingdings</vt:lpstr>
      <vt:lpstr>Rétrospective</vt:lpstr>
      <vt:lpstr>Intro to Svelte 3 &amp; Sapper The return of ‘Write Less, Do More’</vt:lpstr>
      <vt:lpstr>Svelte &amp; Sapper-intro</vt:lpstr>
      <vt:lpstr>Svelte-compiler</vt:lpstr>
      <vt:lpstr>Svelte-tests</vt:lpstr>
      <vt:lpstr>Svelte-framework</vt:lpstr>
      <vt:lpstr>Svelte-setup</vt:lpstr>
      <vt:lpstr>Svelte-features (1)</vt:lpstr>
      <vt:lpstr>Svelte-features (2)</vt:lpstr>
      <vt:lpstr>Svelte-features (3)</vt:lpstr>
      <vt:lpstr>Svelte-features (4)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Svelte 3 &amp; Sapper The return of ‘Write Less, Do More’</dc:title>
  <dc:creator>julio Zinga</dc:creator>
  <cp:lastModifiedBy>julio Zinga</cp:lastModifiedBy>
  <cp:revision>32</cp:revision>
  <dcterms:created xsi:type="dcterms:W3CDTF">2020-02-19T09:49:47Z</dcterms:created>
  <dcterms:modified xsi:type="dcterms:W3CDTF">2020-02-20T15:04:33Z</dcterms:modified>
</cp:coreProperties>
</file>