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fda9732a_0_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43fda973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>
            <a:solidFill>
              <a:srgbClr val="AB27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>
            <a:solidFill>
              <a:srgbClr val="AB27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152400" y="1088085"/>
            <a:ext cx="8832850" cy="0"/>
          </a:xfrm>
          <a:prstGeom prst="straightConnector1">
            <a:avLst/>
          </a:prstGeom>
          <a:noFill/>
          <a:ln w="9525" cap="flat" cmpd="sng">
            <a:solidFill>
              <a:srgbClr val="AB272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" name="Google Shape;15;p1"/>
          <p:cNvSpPr/>
          <p:nvPr/>
        </p:nvSpPr>
        <p:spPr>
          <a:xfrm>
            <a:off x="4267200" y="76741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362450" y="86266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AB27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4343400" y="85154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B272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AB2627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96430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317F92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3952C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DEA108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301625" y="188640"/>
            <a:ext cx="8534400" cy="614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i="0" u="none" strike="noStrike" cap="none">
                <a:solidFill>
                  <a:srgbClr val="AB2627"/>
                </a:solidFill>
                <a:latin typeface="Verdana"/>
                <a:ea typeface="Verdana"/>
                <a:cs typeface="Verdana"/>
                <a:sym typeface="Verdana"/>
              </a:rPr>
              <a:t>Gestão da Configuração - TODOIST x TEAM WORK 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4294967295"/>
          </p:nvPr>
        </p:nvSpPr>
        <p:spPr>
          <a:xfrm>
            <a:off x="301625" y="1527175"/>
            <a:ext cx="8504238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3050" algn="just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Char char="•"/>
            </a:pPr>
            <a:r>
              <a:rPr lang="pt-BR"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Adriano Miranda Milagres - RA 618204014</a:t>
            </a:r>
            <a:endParaRPr/>
          </a:p>
          <a:p>
            <a:pPr marL="273050" marR="0" lvl="0" indent="-127317" algn="just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3050" algn="just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Char char="•"/>
            </a:pPr>
            <a:r>
              <a:rPr lang="pt-BR"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Fabiano Mattos Fraga - RA 618200979</a:t>
            </a:r>
            <a:endParaRPr/>
          </a:p>
          <a:p>
            <a:pPr marL="273050" marR="0" lvl="0" indent="-127317" algn="just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3050" algn="just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Char char="•"/>
            </a:pPr>
            <a:r>
              <a:rPr lang="pt-BR"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Júlio Aparecido Gasparetto - RA 618201730</a:t>
            </a:r>
            <a:endParaRPr sz="27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301625" y="188640"/>
            <a:ext cx="8534400" cy="614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i="0" u="none" strike="noStrike" cap="none">
                <a:solidFill>
                  <a:srgbClr val="AB2627"/>
                </a:solidFill>
                <a:latin typeface="Verdana"/>
                <a:ea typeface="Verdana"/>
                <a:cs typeface="Verdana"/>
                <a:sym typeface="Verdana"/>
              </a:rPr>
              <a:t>Gestão da Configuração - TODOIST x TEAM WORK </a:t>
            </a: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4294967295"/>
          </p:nvPr>
        </p:nvSpPr>
        <p:spPr>
          <a:xfrm>
            <a:off x="213172" y="1437158"/>
            <a:ext cx="8702799" cy="695697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TODOIST PREMIUM x TEAM WORK - </a:t>
            </a:r>
            <a:endParaRPr dirty="0"/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APRESENTAÇÃO, DESCRIÇÃO GERAL E FUNCIONALIDADES</a:t>
            </a:r>
            <a:endParaRPr dirty="0"/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8" marR="0" lvl="1" indent="-175259" algn="just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8" marR="0" lvl="1" indent="-175259" algn="just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213172" y="2331991"/>
            <a:ext cx="4305872" cy="395131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indent="-273050" algn="just">
              <a:lnSpc>
                <a:spcPct val="150000"/>
              </a:lnSpc>
              <a:buClrTx/>
              <a:buSzPts val="1360"/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Software GTD - Getting Things Done</a:t>
            </a:r>
          </a:p>
          <a:p>
            <a:pPr marL="273050" indent="-273050" algn="just">
              <a:lnSpc>
                <a:spcPct val="150000"/>
              </a:lnSpc>
              <a:buClrTx/>
              <a:buSzPts val="1360"/>
              <a:buFont typeface="Arial"/>
              <a:buChar char="•"/>
            </a:pPr>
            <a:r>
              <a:rPr lang="pt-BR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Uso principal para gestão de projetos e respectivas tarefas</a:t>
            </a:r>
          </a:p>
          <a:p>
            <a:pPr marL="273050" indent="-273050" algn="just">
              <a:lnSpc>
                <a:spcPct val="150000"/>
              </a:lnSpc>
              <a:buClrTx/>
              <a:buSzPts val="1360"/>
              <a:buFont typeface="Arial"/>
              <a:buChar char="•"/>
            </a:pPr>
            <a:r>
              <a:rPr lang="pt-BR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Possui ferramentas/recursos para:</a:t>
            </a:r>
            <a:endParaRPr lang="pt-BR" sz="16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8" marR="0" lvl="1" indent="-273049" algn="just" rtl="0">
              <a:spcBef>
                <a:spcPts val="300"/>
              </a:spcBef>
              <a:spcAft>
                <a:spcPts val="0"/>
              </a:spcAft>
              <a:buClrTx/>
              <a:buSzPts val="1050"/>
              <a:buFont typeface="Noto Sans Symbols"/>
              <a:buChar char="✓"/>
            </a:pPr>
            <a:r>
              <a:rPr lang="pt-BR" sz="15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Estabelecimento de PROJETOS, TAREFAS e SUB-TAREFAS</a:t>
            </a:r>
            <a:endParaRPr dirty="0">
              <a:solidFill>
                <a:schemeClr val="tx1"/>
              </a:solidFill>
            </a:endParaRPr>
          </a:p>
          <a:p>
            <a:pPr marL="547688" marR="0" lvl="1" indent="-273049" algn="just" rtl="0">
              <a:spcBef>
                <a:spcPts val="300"/>
              </a:spcBef>
              <a:spcAft>
                <a:spcPts val="0"/>
              </a:spcAft>
              <a:buClrTx/>
              <a:buSzPts val="1050"/>
              <a:buFont typeface="Noto Sans Symbols"/>
              <a:buChar char="✓"/>
            </a:pPr>
            <a:r>
              <a:rPr lang="pt-BR" sz="15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Compartilhamento de projetos e tarefas pelos usuários</a:t>
            </a:r>
            <a:endParaRPr dirty="0">
              <a:solidFill>
                <a:schemeClr val="tx1"/>
              </a:solidFill>
            </a:endParaRPr>
          </a:p>
          <a:p>
            <a:pPr marL="547688" marR="0" lvl="1" indent="-273049" algn="just" rtl="0">
              <a:spcBef>
                <a:spcPts val="300"/>
              </a:spcBef>
              <a:spcAft>
                <a:spcPts val="0"/>
              </a:spcAft>
              <a:buClrTx/>
              <a:buSzPts val="1050"/>
              <a:buFont typeface="Noto Sans Symbols"/>
              <a:buChar char="✓"/>
            </a:pPr>
            <a:r>
              <a:rPr lang="pt-BR" sz="15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Estabelecimento de prazos e nível de prioridade para cada tarefa</a:t>
            </a:r>
            <a:endParaRPr dirty="0">
              <a:solidFill>
                <a:schemeClr val="tx1"/>
              </a:solidFill>
            </a:endParaRPr>
          </a:p>
          <a:p>
            <a:pPr marL="547688" marR="0" lvl="1" indent="-273049" algn="just" rtl="0">
              <a:spcBef>
                <a:spcPts val="300"/>
              </a:spcBef>
              <a:spcAft>
                <a:spcPts val="0"/>
              </a:spcAft>
              <a:buClrTx/>
              <a:buSzPts val="1050"/>
              <a:buFont typeface="Noto Sans Symbols"/>
              <a:buChar char="✓"/>
            </a:pPr>
            <a:r>
              <a:rPr lang="pt-BR" sz="15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Registro de comentários múltiplos nas tarefas</a:t>
            </a:r>
            <a:endParaRPr sz="22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4610100" y="2322863"/>
            <a:ext cx="4305871" cy="395131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360"/>
              <a:buFont typeface="Arial" panose="020B0604020202020204" pitchFamily="34" charset="0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Software para gestão de projetos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just" rtl="0">
              <a:spcBef>
                <a:spcPts val="320"/>
              </a:spcBef>
              <a:spcAft>
                <a:spcPts val="0"/>
              </a:spcAft>
              <a:buClrTx/>
              <a:buSzPts val="1360"/>
              <a:buFont typeface="Arial" panose="020B0604020202020204" pitchFamily="34" charset="0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Uso principal para gestão de projetos e respectivas tarefas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Tx/>
              <a:buSzPts val="1360"/>
              <a:buFont typeface="Arial" panose="020B0604020202020204" pitchFamily="34" charset="0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Possui ferramentas/recursos para:</a:t>
            </a:r>
            <a:endParaRPr dirty="0">
              <a:solidFill>
                <a:schemeClr val="tx1"/>
              </a:solidFill>
            </a:endParaRPr>
          </a:p>
          <a:p>
            <a:pPr marL="560389" marR="0" lvl="1" indent="-285750" algn="just" rtl="0">
              <a:spcBef>
                <a:spcPts val="320"/>
              </a:spcBef>
              <a:spcAft>
                <a:spcPts val="0"/>
              </a:spcAft>
              <a:buClrTx/>
              <a:buSzPts val="1120"/>
              <a:buFont typeface="Wingdings" panose="05000000000000000000" pitchFamily="2" charset="2"/>
              <a:buChar char="ü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Estabelecimento de PROJETOS, TAREFAS e SUB-TAREFAS</a:t>
            </a:r>
            <a:endParaRPr dirty="0">
              <a:solidFill>
                <a:schemeClr val="tx1"/>
              </a:solidFill>
            </a:endParaRPr>
          </a:p>
          <a:p>
            <a:pPr marL="560389" marR="0" lvl="1" indent="-285750" algn="just" rtl="0">
              <a:spcBef>
                <a:spcPts val="320"/>
              </a:spcBef>
              <a:spcAft>
                <a:spcPts val="0"/>
              </a:spcAft>
              <a:buClrTx/>
              <a:buSzPts val="1120"/>
              <a:buFont typeface="Wingdings" panose="05000000000000000000" pitchFamily="2" charset="2"/>
              <a:buChar char="ü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Compartilhamento de projetos e tarefas pelos usuários</a:t>
            </a:r>
            <a:endParaRPr dirty="0">
              <a:solidFill>
                <a:schemeClr val="tx1"/>
              </a:solidFill>
            </a:endParaRPr>
          </a:p>
          <a:p>
            <a:pPr marL="560387" marR="0" lvl="1" indent="-285750" algn="just" rtl="0">
              <a:spcBef>
                <a:spcPts val="320"/>
              </a:spcBef>
              <a:spcAft>
                <a:spcPts val="0"/>
              </a:spcAft>
              <a:buClrTx/>
              <a:buSzPts val="1120"/>
              <a:buFont typeface="Wingdings" panose="05000000000000000000" pitchFamily="2" charset="2"/>
              <a:buChar char="ü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Gestão de orçamento, recursos e custos</a:t>
            </a:r>
          </a:p>
          <a:p>
            <a:pPr marL="560387" lvl="1" indent="-285750" algn="just">
              <a:spcBef>
                <a:spcPts val="320"/>
              </a:spcBef>
              <a:buClrTx/>
              <a:buSzPts val="1120"/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Histórico de documentos e comentários nas </a:t>
            </a:r>
            <a:r>
              <a:rPr lang="pt-BR" sz="1600" dirty="0" err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tasks</a:t>
            </a:r>
            <a:endParaRPr sz="22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01625" y="188640"/>
            <a:ext cx="8534400" cy="614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i="0" u="none" strike="noStrike" cap="none">
                <a:solidFill>
                  <a:srgbClr val="AB2627"/>
                </a:solidFill>
                <a:latin typeface="Verdana"/>
                <a:ea typeface="Verdana"/>
                <a:cs typeface="Verdana"/>
                <a:sym typeface="Verdana"/>
              </a:rPr>
              <a:t>Gestão da Configuração - TODOIST x TEAM WORK </a:t>
            </a: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294967295"/>
          </p:nvPr>
        </p:nvSpPr>
        <p:spPr>
          <a:xfrm>
            <a:off x="213172" y="1437158"/>
            <a:ext cx="8702799" cy="479673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TODOIST PREMIUM - VISÃO GERAL E OPERAÇÃO</a:t>
            </a:r>
            <a:endParaRPr sz="27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624" y="1988840"/>
            <a:ext cx="6530751" cy="4291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301625" y="188640"/>
            <a:ext cx="8534400" cy="614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i="0" u="none" strike="noStrike" cap="none">
                <a:solidFill>
                  <a:srgbClr val="AB2627"/>
                </a:solidFill>
                <a:latin typeface="Verdana"/>
                <a:ea typeface="Verdana"/>
                <a:cs typeface="Verdana"/>
                <a:sym typeface="Verdana"/>
              </a:rPr>
              <a:t>Gestão da Configuração - TODOIST x TEAM WORK </a:t>
            </a: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4294967295"/>
          </p:nvPr>
        </p:nvSpPr>
        <p:spPr>
          <a:xfrm>
            <a:off x="213172" y="1437158"/>
            <a:ext cx="8702799" cy="479673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WORK - VISÃO GERAL E OPERAÇÃO</a:t>
            </a:r>
            <a:endParaRPr sz="27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3124" y="2029784"/>
            <a:ext cx="5477751" cy="426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301625" y="188640"/>
            <a:ext cx="8534400" cy="614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i="0" u="none" strike="noStrike" cap="none">
                <a:solidFill>
                  <a:srgbClr val="AB2627"/>
                </a:solidFill>
                <a:latin typeface="Verdana"/>
                <a:ea typeface="Verdana"/>
                <a:cs typeface="Verdana"/>
                <a:sym typeface="Verdana"/>
              </a:rPr>
              <a:t>Gestão da Configuração - TODOIST x TEAM WORK </a:t>
            </a: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4294967295"/>
          </p:nvPr>
        </p:nvSpPr>
        <p:spPr>
          <a:xfrm>
            <a:off x="213172" y="1437158"/>
            <a:ext cx="8702799" cy="479673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TODOIST PREMIUM x TEAM WORK - PONTOS POSITIVOS</a:t>
            </a:r>
            <a:endParaRPr sz="27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213172" y="2069976"/>
            <a:ext cx="4305872" cy="414788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Design minimalista (visual limpo, simples e intuitivo)</a:t>
            </a:r>
            <a:endParaRPr dirty="0">
              <a:solidFill>
                <a:schemeClr val="tx1"/>
              </a:solidFill>
            </a:endParaRPr>
          </a:p>
          <a:p>
            <a:pPr marL="273050" marR="0" lvl="0" indent="-273050" algn="just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Operação amigável e fácil</a:t>
            </a:r>
            <a:endParaRPr dirty="0">
              <a:solidFill>
                <a:schemeClr val="tx1"/>
              </a:solidFill>
            </a:endParaRPr>
          </a:p>
          <a:p>
            <a:pPr marL="273050" marR="0" lvl="0" indent="-273050" algn="just" rtl="0">
              <a:spcBef>
                <a:spcPts val="32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A apresentação dos projetos e tarefas no download para CSV é bem organizada</a:t>
            </a:r>
            <a:endParaRPr dirty="0">
              <a:solidFill>
                <a:schemeClr val="tx1"/>
              </a:solidFill>
            </a:endParaRPr>
          </a:p>
          <a:p>
            <a:pPr marL="273050" marR="0" lvl="0" indent="-273050" algn="just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Baixo custo (US$ 29.00/ano/usuário)</a:t>
            </a:r>
            <a:endParaRPr dirty="0">
              <a:solidFill>
                <a:schemeClr val="tx1"/>
              </a:solidFill>
            </a:endParaRPr>
          </a:p>
          <a:p>
            <a:pPr marL="273050" marR="0" lvl="0" indent="-273050" algn="just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Sincroniza com calendários já existentes</a:t>
            </a:r>
            <a:endParaRPr sz="24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27317" algn="just" rtl="0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None/>
            </a:pPr>
            <a:endParaRPr sz="27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8" marR="0" lvl="1" indent="-175259" algn="just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endParaRPr sz="22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4610100" y="2060848"/>
            <a:ext cx="4305871" cy="414788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Possui ferramentas para gestão de orçamentos e recursos dos projetos</a:t>
            </a:r>
            <a:endParaRPr dirty="0">
              <a:solidFill>
                <a:schemeClr val="tx1"/>
              </a:solidFill>
            </a:endParaRPr>
          </a:p>
          <a:p>
            <a:pPr marL="273050" marR="0" lvl="0" indent="-273050" algn="just" rtl="0">
              <a:spcBef>
                <a:spcPts val="32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Oferece gráficos de GANTT</a:t>
            </a:r>
            <a:endParaRPr dirty="0">
              <a:solidFill>
                <a:schemeClr val="tx1"/>
              </a:solidFill>
            </a:endParaRPr>
          </a:p>
          <a:p>
            <a:pPr marL="273050" marR="0" lvl="0" indent="-273050" algn="just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Possibilidade de utilizar em vários idiomas</a:t>
            </a:r>
          </a:p>
          <a:p>
            <a:pPr marL="273050" lvl="0" indent="-273050" algn="just">
              <a:lnSpc>
                <a:spcPct val="150000"/>
              </a:lnSpc>
              <a:spcBef>
                <a:spcPts val="320"/>
              </a:spcBef>
              <a:buClrTx/>
              <a:buSzPts val="1360"/>
              <a:buFont typeface="Arial"/>
              <a:buChar char="•"/>
            </a:pPr>
            <a:r>
              <a:rPr lang="pt-BR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Sincroniza com diversas plataformas (</a:t>
            </a:r>
            <a:r>
              <a:rPr lang="pt-BR" sz="1600" dirty="0" err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MSProject</a:t>
            </a:r>
            <a:r>
              <a:rPr lang="pt-BR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, Google Drive, </a:t>
            </a:r>
            <a:r>
              <a:rPr lang="pt-BR" sz="1600" dirty="0" err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One</a:t>
            </a:r>
            <a:r>
              <a:rPr lang="pt-BR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Drive, GitHub, </a:t>
            </a:r>
            <a:r>
              <a:rPr lang="pt-BR" sz="1600" dirty="0" err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etc</a:t>
            </a:r>
            <a:r>
              <a:rPr lang="pt-BR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273050" indent="-273050" algn="just">
              <a:lnSpc>
                <a:spcPct val="150000"/>
              </a:lnSpc>
              <a:spcBef>
                <a:spcPts val="320"/>
              </a:spcBef>
              <a:buClrTx/>
              <a:buSzPts val="1360"/>
              <a:buFont typeface="Arial"/>
              <a:buChar char="•"/>
            </a:pPr>
            <a:r>
              <a:rPr lang="pt-BR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Utiliza </a:t>
            </a:r>
            <a:r>
              <a:rPr lang="pt-BR" sz="1600" dirty="0" err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Kanban</a:t>
            </a:r>
            <a:r>
              <a:rPr lang="pt-BR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e/ou lista para visualização de </a:t>
            </a:r>
            <a:r>
              <a:rPr lang="pt-BR" sz="1600" dirty="0" err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tasks</a:t>
            </a:r>
            <a:endParaRPr lang="pt-BR" sz="16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indent="-273050" algn="just">
              <a:lnSpc>
                <a:spcPct val="150000"/>
              </a:lnSpc>
              <a:spcBef>
                <a:spcPts val="320"/>
              </a:spcBef>
              <a:buClrTx/>
              <a:buSzPts val="1360"/>
              <a:buFont typeface="Arial"/>
              <a:buChar char="•"/>
            </a:pPr>
            <a:r>
              <a:rPr lang="pt-BR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Consegue calcular hora homem</a:t>
            </a:r>
            <a:endParaRPr sz="22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301625" y="188640"/>
            <a:ext cx="8534400" cy="614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i="0" u="none" strike="noStrike" cap="none">
                <a:solidFill>
                  <a:srgbClr val="AB2627"/>
                </a:solidFill>
                <a:latin typeface="Verdana"/>
                <a:ea typeface="Verdana"/>
                <a:cs typeface="Verdana"/>
                <a:sym typeface="Verdana"/>
              </a:rPr>
              <a:t>Gestão da Configuração - TODOIST x TEAM WORK </a:t>
            </a: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4294967295"/>
          </p:nvPr>
        </p:nvSpPr>
        <p:spPr>
          <a:xfrm>
            <a:off x="213172" y="1437158"/>
            <a:ext cx="8702799" cy="479673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TODOIST PREMIUM x TEAM WORK - PONTOS NEGATIVOS</a:t>
            </a:r>
            <a:endParaRPr sz="27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213172" y="2069976"/>
            <a:ext cx="4305872" cy="414788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Não existe a possibilidade de se estabelecer um usuário empresa, em nível acima dos demais usuários</a:t>
            </a:r>
            <a:endParaRPr dirty="0">
              <a:solidFill>
                <a:schemeClr val="tx1"/>
              </a:solidFill>
            </a:endParaRPr>
          </a:p>
          <a:p>
            <a:pPr marL="273050" marR="0" lvl="0" indent="-273050" algn="just" rtl="0">
              <a:spcBef>
                <a:spcPts val="32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Não tem rótulos para tarefas</a:t>
            </a:r>
            <a:endParaRPr dirty="0">
              <a:solidFill>
                <a:schemeClr val="tx1"/>
              </a:solidFill>
            </a:endParaRPr>
          </a:p>
          <a:p>
            <a:pPr marL="273050" marR="0" lvl="0" indent="-273050" algn="just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Não tem status das tarefas (ativa, suspensa, </a:t>
            </a:r>
            <a:r>
              <a:rPr lang="pt-BR" sz="1600" b="0" i="0" u="none" strike="noStrike" cap="none" dirty="0" err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etc</a:t>
            </a: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marL="273050" marR="0" lvl="0" indent="-273050" algn="just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O recursos de busca/pesquisa não alcança o conteúdo dos comentários dentro das tarefas</a:t>
            </a:r>
            <a:endParaRPr dirty="0">
              <a:solidFill>
                <a:schemeClr val="tx1"/>
              </a:solidFill>
            </a:endParaRPr>
          </a:p>
          <a:p>
            <a:pPr marL="273050" marR="0" lvl="0" indent="-273050" algn="just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Não possui recurso para gestão de orçamentos de projetos</a:t>
            </a:r>
            <a:endParaRPr sz="24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27317" algn="just" rtl="0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None/>
            </a:pPr>
            <a:endParaRPr sz="27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8" marR="0" lvl="1" indent="-175259" algn="just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endParaRPr sz="22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4610100" y="2060848"/>
            <a:ext cx="4305871" cy="414788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É caro ($108 o plano mais básico)</a:t>
            </a:r>
            <a:endParaRPr dirty="0">
              <a:solidFill>
                <a:schemeClr val="tx1"/>
              </a:solidFill>
            </a:endParaRPr>
          </a:p>
          <a:p>
            <a:pPr marL="273050" marR="0" lvl="0" indent="-273050" algn="just" rtl="0">
              <a:spcBef>
                <a:spcPts val="32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Não </a:t>
            </a:r>
            <a:r>
              <a:rPr lang="pt-BR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tem a possibilidade de criar relatórios</a:t>
            </a:r>
            <a:endParaRPr sz="16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3050" algn="just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Ferramenta complexa</a:t>
            </a:r>
            <a:endParaRPr sz="16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27317" algn="just" rtl="0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None/>
            </a:pPr>
            <a:endParaRPr sz="27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8" marR="0" lvl="1" indent="-175259" algn="just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endParaRPr sz="22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301625" y="188640"/>
            <a:ext cx="85344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i="0" u="none" strike="noStrike" cap="none">
                <a:solidFill>
                  <a:srgbClr val="AB2627"/>
                </a:solidFill>
                <a:latin typeface="Verdana"/>
                <a:ea typeface="Verdana"/>
                <a:cs typeface="Verdana"/>
                <a:sym typeface="Verdana"/>
              </a:rPr>
              <a:t>Gestão da Configuração - TODOIST x TEAM WORK </a:t>
            </a:r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4294967295"/>
          </p:nvPr>
        </p:nvSpPr>
        <p:spPr>
          <a:xfrm>
            <a:off x="213172" y="1437158"/>
            <a:ext cx="8702700" cy="479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WORK - </a:t>
            </a:r>
            <a:r>
              <a:rPr lang="pt-BR" sz="1600" b="1">
                <a:latin typeface="Verdana"/>
                <a:ea typeface="Verdana"/>
                <a:cs typeface="Verdana"/>
                <a:sym typeface="Verdana"/>
              </a:rPr>
              <a:t>GRÁFICOS</a:t>
            </a:r>
            <a:endParaRPr sz="27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75" y="1916850"/>
            <a:ext cx="8702702" cy="442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301625" y="188640"/>
            <a:ext cx="8534400" cy="614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i="0" u="none" strike="noStrike" cap="none">
                <a:solidFill>
                  <a:srgbClr val="AB2627"/>
                </a:solidFill>
                <a:latin typeface="Verdana"/>
                <a:ea typeface="Verdana"/>
                <a:cs typeface="Verdana"/>
                <a:sym typeface="Verdana"/>
              </a:rPr>
              <a:t>Gestão da Configuração - TODOIST x TEAM WORK </a:t>
            </a:r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4294967295"/>
          </p:nvPr>
        </p:nvSpPr>
        <p:spPr>
          <a:xfrm>
            <a:off x="213172" y="1437158"/>
            <a:ext cx="8702799" cy="479673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TODOIST PREMIUM x TEAM WORK - CONCLUSÃO SOBRE PRODUTIVIDADE</a:t>
            </a:r>
            <a:endParaRPr sz="27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213172" y="2069976"/>
            <a:ext cx="4305872" cy="414788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Vale a pena investir na versão PREMIUM do TODOIST pois, como ela tem um custo relativamente baixo (US$ 29.00/ano/usuário), a relação custo benefício é muito favorável.</a:t>
            </a:r>
            <a:endParaRPr sz="24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27317" algn="just" rtl="0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None/>
            </a:pPr>
            <a:endParaRPr sz="27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8" marR="0" lvl="1" indent="-175259" algn="just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endParaRPr sz="22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4610100" y="2060848"/>
            <a:ext cx="4305871" cy="414788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Tx/>
              <a:buSzPts val="1360"/>
              <a:buFont typeface="Arial"/>
              <a:buChar char="•"/>
            </a:pPr>
            <a:r>
              <a:rPr lang="pt-BR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Vale a pena quando: para projetos maiores e com mais usuários, empresas que tenham foco em software podem tender mais a utilizar o </a:t>
            </a:r>
            <a:r>
              <a:rPr lang="pt-BR" sz="1600" dirty="0" err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teamwork</a:t>
            </a:r>
            <a:r>
              <a:rPr lang="pt-BR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24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27317" algn="just" rtl="0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None/>
            </a:pPr>
            <a:endParaRPr sz="27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8" marR="0" lvl="1" indent="-175259" algn="just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endParaRPr sz="22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ívico">
  <a:themeElements>
    <a:clrScheme name="Solstício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469</Words>
  <Application>Microsoft Office PowerPoint</Application>
  <PresentationFormat>Apresentação na tela (4:3)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Georgia</vt:lpstr>
      <vt:lpstr>Noto Sans Symbols</vt:lpstr>
      <vt:lpstr>Verdana</vt:lpstr>
      <vt:lpstr>Wingdings</vt:lpstr>
      <vt:lpstr>Cívico</vt:lpstr>
      <vt:lpstr>Gestão da Configuração - TODOIST x TEAM WORK </vt:lpstr>
      <vt:lpstr>Gestão da Configuração - TODOIST x TEAM WORK </vt:lpstr>
      <vt:lpstr>Gestão da Configuração - TODOIST x TEAM WORK </vt:lpstr>
      <vt:lpstr>Gestão da Configuração - TODOIST x TEAM WORK </vt:lpstr>
      <vt:lpstr>Gestão da Configuração - TODOIST x TEAM WORK </vt:lpstr>
      <vt:lpstr>Gestão da Configuração - TODOIST x TEAM WORK </vt:lpstr>
      <vt:lpstr>Gestão da Configuração - TODOIST x TEAM WORK </vt:lpstr>
      <vt:lpstr>Gestão da Configuração - TODOIST x TEAM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da Configuração - TODOIST x TEAM WORK</dc:title>
  <dc:creator>Fabiano</dc:creator>
  <cp:lastModifiedBy>Fabiano Fraga</cp:lastModifiedBy>
  <cp:revision>3</cp:revision>
  <dcterms:modified xsi:type="dcterms:W3CDTF">2018-10-15T14:10:01Z</dcterms:modified>
</cp:coreProperties>
</file>