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5"/>
  </p:notesMasterIdLst>
  <p:sldIdLst>
    <p:sldId id="256" r:id="rId2"/>
    <p:sldId id="259" r:id="rId3"/>
    <p:sldId id="301" r:id="rId4"/>
    <p:sldId id="294" r:id="rId5"/>
    <p:sldId id="295" r:id="rId6"/>
    <p:sldId id="297" r:id="rId7"/>
    <p:sldId id="302" r:id="rId8"/>
    <p:sldId id="304" r:id="rId9"/>
    <p:sldId id="305" r:id="rId10"/>
    <p:sldId id="298" r:id="rId11"/>
    <p:sldId id="299" r:id="rId12"/>
    <p:sldId id="300" r:id="rId13"/>
    <p:sldId id="293" r:id="rId14"/>
  </p:sldIdLst>
  <p:sldSz cx="9144000" cy="5143500" type="screen16x9"/>
  <p:notesSz cx="6858000" cy="9144000"/>
  <p:embeddedFontLst>
    <p:embeddedFont>
      <p:font typeface="Abel" panose="02000506030000020004" pitchFamily="2" charset="0"/>
      <p:regular r:id="rId16"/>
    </p:embeddedFont>
    <p:embeddedFont>
      <p:font typeface="Anaheim" panose="020B0604020202020204" charset="0"/>
      <p:regular r:id="rId17"/>
    </p:embeddedFont>
    <p:embeddedFont>
      <p:font typeface="Anton" pitchFamily="2" charset="0"/>
      <p:regular r:id="rId18"/>
    </p:embeddedFont>
    <p:embeddedFont>
      <p:font typeface="Josefin Slab" pitchFamily="2" charset="0"/>
      <p:regular r:id="rId19"/>
      <p:bold r:id="rId20"/>
      <p:italic r:id="rId21"/>
      <p:boldItalic r:id="rId22"/>
    </p:embeddedFont>
    <p:embeddedFont>
      <p:font typeface="Josefin Slab SemiBold" pitchFamily="2" charset="0"/>
      <p:bold r:id="rId23"/>
      <p:boldItalic r:id="rId24"/>
    </p:embeddedFont>
    <p:embeddedFont>
      <p:font typeface="Staatliches" pitchFamily="2"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474415-78B3-4438-820C-583F69143007}">
  <a:tblStyle styleId="{49474415-78B3-4438-820C-583F691430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pos="5227"/>
        <p:guide orient="horz" pos="29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5443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6"/>
        <p:cNvGrpSpPr/>
        <p:nvPr/>
      </p:nvGrpSpPr>
      <p:grpSpPr>
        <a:xfrm>
          <a:off x="0" y="0"/>
          <a:ext cx="0" cy="0"/>
          <a:chOff x="0" y="0"/>
          <a:chExt cx="0" cy="0"/>
        </a:xfrm>
      </p:grpSpPr>
      <p:sp>
        <p:nvSpPr>
          <p:cNvPr id="4237" name="Google Shape;4237;g64752e126b_4_1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8" name="Google Shape;4238;g64752e126b_4_1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9149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757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770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79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49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69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44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293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rgbClr val="F3F3F3"/>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subTitle" idx="1"/>
          </p:nvPr>
        </p:nvSpPr>
        <p:spPr>
          <a:xfrm flipH="1">
            <a:off x="889350" y="1030050"/>
            <a:ext cx="7409100" cy="28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rgbClr val="F3F3F3"/>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rgbClr val="F3F3F3"/>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rgbClr val="EFEFEF"/>
        </a:solidFill>
        <a:effectLst/>
      </p:bgPr>
    </p:bg>
    <p:spTree>
      <p:nvGrpSpPr>
        <p:cNvPr id="1" name="Shape 1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marL="914400" lvl="1"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marL="1371600" lvl="2"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marL="1828800" lvl="3"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marL="2286000" lvl="4"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marL="2743200" lvl="5"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marL="3200400" lvl="6"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marL="3657600" lvl="7"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marL="4114800" lvl="8" indent="-30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6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files.eric.ed.gov/fulltext/EJ1017510.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gse.harvard.edu/news/ed/20/08/question-college-completion-rat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140" name="Google Shape;140;p26"/>
          <p:cNvSpPr/>
          <p:nvPr/>
        </p:nvSpPr>
        <p:spPr>
          <a:xfrm>
            <a:off x="5057925" y="1382750"/>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551493" y="2697040"/>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6"/>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Julio Ho Sheng Yang </a:t>
            </a:r>
          </a:p>
          <a:p>
            <a:pPr marL="0" lvl="0" indent="0" algn="l" rtl="0">
              <a:spcBef>
                <a:spcPts val="0"/>
              </a:spcBef>
              <a:spcAft>
                <a:spcPts val="0"/>
              </a:spcAft>
              <a:buNone/>
            </a:pPr>
            <a:r>
              <a:rPr lang="en" dirty="0"/>
              <a:t>&amp; </a:t>
            </a:r>
          </a:p>
          <a:p>
            <a:pPr marL="0" lvl="0" indent="0" algn="l" rtl="0">
              <a:spcBef>
                <a:spcPts val="0"/>
              </a:spcBef>
              <a:spcAft>
                <a:spcPts val="0"/>
              </a:spcAft>
              <a:buNone/>
            </a:pPr>
            <a:r>
              <a:rPr lang="en"/>
              <a:t>AdminNo: P2317384</a:t>
            </a:r>
            <a:endParaRPr dirty="0"/>
          </a:p>
        </p:txBody>
      </p:sp>
      <p:sp>
        <p:nvSpPr>
          <p:cNvPr id="166" name="Google Shape;166;p26"/>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DAVI CA2</a:t>
            </a:r>
            <a:endParaRPr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6"/>
          <p:cNvGrpSpPr/>
          <p:nvPr/>
        </p:nvGrpSpPr>
        <p:grpSpPr>
          <a:xfrm>
            <a:off x="8071692" y="3374463"/>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3929256" y="3919614"/>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3940094" y="1807838"/>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415607" y="1911354"/>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2" name="Google Shape;1142;p37"/>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txBox="1">
            <a:spLocks noGrp="1"/>
          </p:cNvSpPr>
          <p:nvPr>
            <p:ph type="ctrTitle"/>
          </p:nvPr>
        </p:nvSpPr>
        <p:spPr>
          <a:xfrm>
            <a:off x="3290207" y="391886"/>
            <a:ext cx="5915770" cy="54661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400" dirty="0"/>
              <a:t>Chart 2: Average GPA by Designation</a:t>
            </a:r>
            <a:br>
              <a:rPr lang="en-US" sz="1400" dirty="0"/>
            </a:br>
            <a:br>
              <a:rPr lang="en-US" sz="1400" dirty="0"/>
            </a:br>
            <a:r>
              <a:rPr lang="en-US" sz="1400" dirty="0"/>
              <a:t>Objective: Examine the relationship between students' professional designations and their academic performance as measured by GPA.</a:t>
            </a:r>
            <a:br>
              <a:rPr lang="en-US" sz="1400" dirty="0"/>
            </a:br>
            <a:endParaRPr lang="en-SG" sz="1400" dirty="0"/>
          </a:p>
        </p:txBody>
      </p:sp>
      <p:sp>
        <p:nvSpPr>
          <p:cNvPr id="2" name="Google Shape;2441;p41">
            <a:extLst>
              <a:ext uri="{FF2B5EF4-FFF2-40B4-BE49-F238E27FC236}">
                <a16:creationId xmlns:a16="http://schemas.microsoft.com/office/drawing/2014/main" id="{11D10CFF-76BF-9DB1-7FE6-ADA8681951C8}"/>
              </a:ext>
            </a:extLst>
          </p:cNvPr>
          <p:cNvSpPr txBox="1">
            <a:spLocks/>
          </p:cNvSpPr>
          <p:nvPr/>
        </p:nvSpPr>
        <p:spPr>
          <a:xfrm>
            <a:off x="6019934" y="1092148"/>
            <a:ext cx="2998060" cy="339004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solidFill>
                  <a:srgbClr val="555555"/>
                </a:solidFill>
                <a:effectLst/>
                <a:latin typeface="Anaheim" panose="020B0604020202020204" charset="0"/>
              </a:rPr>
              <a:t>Top Performers: Designations such as "Finance Officer" and "Assistant Director, Human Resources" appear to have higher average GPAs. This might suggest that individuals in higher managerial or specialized roles tend to perform better academically.</a:t>
            </a:r>
          </a:p>
          <a:p>
            <a:endParaRPr lang="en-US" sz="1200" dirty="0">
              <a:solidFill>
                <a:srgbClr val="555555"/>
              </a:solidFill>
              <a:effectLst/>
              <a:latin typeface="Anaheim" panose="020B0604020202020204" charset="0"/>
            </a:endParaRPr>
          </a:p>
          <a:p>
            <a:r>
              <a:rPr lang="en-US" sz="1200" dirty="0">
                <a:solidFill>
                  <a:srgbClr val="555555"/>
                </a:solidFill>
                <a:effectLst/>
                <a:latin typeface="Anaheim" panose="020B0604020202020204" charset="0"/>
              </a:rPr>
              <a:t>Room for Improvement: Some designations show lower average GPAs. Identifying these roles can help the institute provide targeted academic support and resources to improve their performance.</a:t>
            </a:r>
          </a:p>
          <a:p>
            <a:endParaRPr lang="en-US" sz="1200" dirty="0">
              <a:solidFill>
                <a:srgbClr val="555555"/>
              </a:solidFill>
              <a:effectLst/>
              <a:latin typeface="Anaheim" panose="020B0604020202020204" charset="0"/>
            </a:endParaRPr>
          </a:p>
          <a:p>
            <a:r>
              <a:rPr lang="en-US" sz="1200" dirty="0">
                <a:solidFill>
                  <a:srgbClr val="555555"/>
                </a:solidFill>
                <a:effectLst/>
                <a:latin typeface="Anaheim" panose="020B0604020202020204" charset="0"/>
              </a:rPr>
              <a:t>Recommendations</a:t>
            </a:r>
          </a:p>
          <a:p>
            <a:r>
              <a:rPr lang="en-US" sz="1200" dirty="0">
                <a:solidFill>
                  <a:srgbClr val="555555"/>
                </a:solidFill>
                <a:effectLst/>
                <a:latin typeface="Anaheim" panose="020B0604020202020204" charset="0"/>
              </a:rPr>
              <a:t>Tailored Support Programs: Create tailored academic support programs for designations with lower average GPAs. This could include additional tutoring, workshops, and study groups focused on the specific needs of these students.</a:t>
            </a:r>
          </a:p>
        </p:txBody>
      </p:sp>
      <p:pic>
        <p:nvPicPr>
          <p:cNvPr id="4" name="Picture 3">
            <a:extLst>
              <a:ext uri="{FF2B5EF4-FFF2-40B4-BE49-F238E27FC236}">
                <a16:creationId xmlns:a16="http://schemas.microsoft.com/office/drawing/2014/main" id="{1F44DDA5-F9FA-C7AF-13AF-B71403591945}"/>
              </a:ext>
            </a:extLst>
          </p:cNvPr>
          <p:cNvPicPr>
            <a:picLocks noChangeAspect="1"/>
          </p:cNvPicPr>
          <p:nvPr/>
        </p:nvPicPr>
        <p:blipFill>
          <a:blip r:embed="rId3"/>
          <a:stretch>
            <a:fillRect/>
          </a:stretch>
        </p:blipFill>
        <p:spPr>
          <a:xfrm>
            <a:off x="327571" y="1306743"/>
            <a:ext cx="5393486" cy="3290144"/>
          </a:xfrm>
          <a:prstGeom prst="rect">
            <a:avLst/>
          </a:prstGeom>
        </p:spPr>
      </p:pic>
    </p:spTree>
    <p:extLst>
      <p:ext uri="{BB962C8B-B14F-4D97-AF65-F5344CB8AC3E}">
        <p14:creationId xmlns:p14="http://schemas.microsoft.com/office/powerpoint/2010/main" val="471682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2" name="Google Shape;1142;p37"/>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txBox="1">
            <a:spLocks noGrp="1"/>
          </p:cNvSpPr>
          <p:nvPr>
            <p:ph type="ctrTitle"/>
          </p:nvPr>
        </p:nvSpPr>
        <p:spPr>
          <a:xfrm>
            <a:off x="2759528" y="266256"/>
            <a:ext cx="6310993" cy="889807"/>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 </a:t>
            </a:r>
            <a:r>
              <a:rPr lang="en-US" dirty="0" err="1"/>
              <a:t>Plotly</a:t>
            </a:r>
            <a:r>
              <a:rPr lang="en-US" dirty="0"/>
              <a:t> Dash:</a:t>
            </a:r>
            <a:br>
              <a:rPr lang="en-US" dirty="0"/>
            </a:br>
            <a:r>
              <a:rPr lang="en-US" dirty="0"/>
              <a:t>an interactive dashboard to explore course completion rates and GPA trends by professional designation.</a:t>
            </a:r>
            <a:endParaRPr lang="en-SG" dirty="0"/>
          </a:p>
        </p:txBody>
      </p:sp>
      <p:sp>
        <p:nvSpPr>
          <p:cNvPr id="2" name="Google Shape;2441;p41">
            <a:extLst>
              <a:ext uri="{FF2B5EF4-FFF2-40B4-BE49-F238E27FC236}">
                <a16:creationId xmlns:a16="http://schemas.microsoft.com/office/drawing/2014/main" id="{11D10CFF-76BF-9DB1-7FE6-ADA8681951C8}"/>
              </a:ext>
            </a:extLst>
          </p:cNvPr>
          <p:cNvSpPr txBox="1">
            <a:spLocks/>
          </p:cNvSpPr>
          <p:nvPr/>
        </p:nvSpPr>
        <p:spPr>
          <a:xfrm>
            <a:off x="573544" y="1156063"/>
            <a:ext cx="5934412" cy="14156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500" dirty="0">
                <a:solidFill>
                  <a:srgbClr val="555555"/>
                </a:solidFill>
                <a:effectLst/>
                <a:latin typeface="Anaheim" panose="020B0604020202020204" charset="0"/>
              </a:rPr>
              <a:t>This dashboard allows us to navigate </a:t>
            </a:r>
            <a:r>
              <a:rPr lang="en-US" sz="1500" dirty="0" err="1">
                <a:solidFill>
                  <a:srgbClr val="555555"/>
                </a:solidFill>
                <a:effectLst/>
                <a:latin typeface="Anaheim" panose="020B0604020202020204" charset="0"/>
              </a:rPr>
              <a:t>dropbar</a:t>
            </a:r>
            <a:r>
              <a:rPr lang="en-US" sz="1500" dirty="0">
                <a:solidFill>
                  <a:srgbClr val="555555"/>
                </a:solidFill>
                <a:effectLst/>
                <a:latin typeface="Anaheim" panose="020B0604020202020204" charset="0"/>
              </a:rPr>
              <a:t> menu finding GPAs of different professional designation.</a:t>
            </a:r>
            <a:endParaRPr lang="en-US" sz="1500" dirty="0">
              <a:solidFill>
                <a:srgbClr val="555555"/>
              </a:solidFill>
              <a:latin typeface="Anaheim" panose="020B0604020202020204" charset="0"/>
            </a:endParaRPr>
          </a:p>
          <a:p>
            <a:endParaRPr lang="en-US" sz="1500" dirty="0">
              <a:solidFill>
                <a:srgbClr val="555555"/>
              </a:solidFill>
              <a:latin typeface="Anaheim" panose="020B0604020202020204" charset="0"/>
            </a:endParaRPr>
          </a:p>
          <a:p>
            <a:r>
              <a:rPr lang="en-US" sz="1500" dirty="0">
                <a:solidFill>
                  <a:srgbClr val="555555"/>
                </a:solidFill>
                <a:latin typeface="Anaheim" panose="020B0604020202020204" charset="0"/>
              </a:rPr>
              <a:t>Generally higher positions such as HR </a:t>
            </a:r>
            <a:r>
              <a:rPr lang="en-US" sz="1500" dirty="0" err="1">
                <a:solidFill>
                  <a:srgbClr val="555555"/>
                </a:solidFill>
                <a:latin typeface="Anaheim" panose="020B0604020202020204" charset="0"/>
              </a:rPr>
              <a:t>admistration</a:t>
            </a:r>
            <a:r>
              <a:rPr lang="en-US" sz="1500" dirty="0">
                <a:solidFill>
                  <a:srgbClr val="555555"/>
                </a:solidFill>
                <a:latin typeface="Anaheim" panose="020B0604020202020204" charset="0"/>
              </a:rPr>
              <a:t> , Senior HR Officer has a higher GPA compared to lower positions.</a:t>
            </a:r>
          </a:p>
          <a:p>
            <a:r>
              <a:rPr lang="en-US" sz="1500" dirty="0">
                <a:solidFill>
                  <a:srgbClr val="555555"/>
                </a:solidFill>
                <a:latin typeface="Anaheim" panose="020B0604020202020204" charset="0"/>
              </a:rPr>
              <a:t> </a:t>
            </a:r>
            <a:endParaRPr lang="en-US" sz="1500" dirty="0">
              <a:latin typeface="Anaheim" panose="020B0604020202020204" charset="0"/>
            </a:endParaRPr>
          </a:p>
        </p:txBody>
      </p:sp>
      <p:pic>
        <p:nvPicPr>
          <p:cNvPr id="5" name="Picture 4">
            <a:extLst>
              <a:ext uri="{FF2B5EF4-FFF2-40B4-BE49-F238E27FC236}">
                <a16:creationId xmlns:a16="http://schemas.microsoft.com/office/drawing/2014/main" id="{6D439B12-238B-A049-08EA-72DA28851579}"/>
              </a:ext>
            </a:extLst>
          </p:cNvPr>
          <p:cNvPicPr>
            <a:picLocks noChangeAspect="1"/>
          </p:cNvPicPr>
          <p:nvPr/>
        </p:nvPicPr>
        <p:blipFill>
          <a:blip r:embed="rId3"/>
          <a:stretch>
            <a:fillRect/>
          </a:stretch>
        </p:blipFill>
        <p:spPr>
          <a:xfrm>
            <a:off x="28694" y="2792250"/>
            <a:ext cx="4820595" cy="1912830"/>
          </a:xfrm>
          <a:prstGeom prst="rect">
            <a:avLst/>
          </a:prstGeom>
        </p:spPr>
      </p:pic>
      <p:pic>
        <p:nvPicPr>
          <p:cNvPr id="7" name="Picture 6">
            <a:extLst>
              <a:ext uri="{FF2B5EF4-FFF2-40B4-BE49-F238E27FC236}">
                <a16:creationId xmlns:a16="http://schemas.microsoft.com/office/drawing/2014/main" id="{C335BCBF-4295-A0EB-E745-F30CBAF48720}"/>
              </a:ext>
            </a:extLst>
          </p:cNvPr>
          <p:cNvPicPr>
            <a:picLocks noChangeAspect="1"/>
          </p:cNvPicPr>
          <p:nvPr/>
        </p:nvPicPr>
        <p:blipFill>
          <a:blip r:embed="rId4"/>
          <a:stretch>
            <a:fillRect/>
          </a:stretch>
        </p:blipFill>
        <p:spPr>
          <a:xfrm>
            <a:off x="4877885" y="2767976"/>
            <a:ext cx="3261908" cy="1956409"/>
          </a:xfrm>
          <a:prstGeom prst="rect">
            <a:avLst/>
          </a:prstGeom>
        </p:spPr>
      </p:pic>
      <p:pic>
        <p:nvPicPr>
          <p:cNvPr id="9" name="Picture 8">
            <a:extLst>
              <a:ext uri="{FF2B5EF4-FFF2-40B4-BE49-F238E27FC236}">
                <a16:creationId xmlns:a16="http://schemas.microsoft.com/office/drawing/2014/main" id="{979BAA18-C00E-089F-7FB5-B5B01FA03DB2}"/>
              </a:ext>
            </a:extLst>
          </p:cNvPr>
          <p:cNvPicPr>
            <a:picLocks noChangeAspect="1"/>
          </p:cNvPicPr>
          <p:nvPr/>
        </p:nvPicPr>
        <p:blipFill>
          <a:blip r:embed="rId5"/>
          <a:stretch>
            <a:fillRect/>
          </a:stretch>
        </p:blipFill>
        <p:spPr>
          <a:xfrm>
            <a:off x="57290" y="3461557"/>
            <a:ext cx="1755879" cy="1120606"/>
          </a:xfrm>
          <a:prstGeom prst="rect">
            <a:avLst/>
          </a:prstGeom>
        </p:spPr>
      </p:pic>
      <p:sp>
        <p:nvSpPr>
          <p:cNvPr id="13" name="TextBox 12">
            <a:extLst>
              <a:ext uri="{FF2B5EF4-FFF2-40B4-BE49-F238E27FC236}">
                <a16:creationId xmlns:a16="http://schemas.microsoft.com/office/drawing/2014/main" id="{77945498-4317-C776-C836-4BCDCFB9A8E3}"/>
              </a:ext>
            </a:extLst>
          </p:cNvPr>
          <p:cNvSpPr txBox="1"/>
          <p:nvPr/>
        </p:nvSpPr>
        <p:spPr>
          <a:xfrm>
            <a:off x="6429374" y="1186755"/>
            <a:ext cx="2641147" cy="1384995"/>
          </a:xfrm>
          <a:prstGeom prst="rect">
            <a:avLst/>
          </a:prstGeom>
          <a:noFill/>
        </p:spPr>
        <p:txBody>
          <a:bodyPr wrap="square">
            <a:spAutoFit/>
          </a:bodyPr>
          <a:lstStyle/>
          <a:p>
            <a:r>
              <a:rPr lang="en-SG" sz="1200" dirty="0">
                <a:latin typeface="Anaheim" panose="020B0604020202020204" charset="0"/>
                <a:cs typeface="Aldhabi" panose="020F0502020204030204" pitchFamily="2" charset="-78"/>
              </a:rPr>
              <a:t>Policy Recommendations: Based on the analysis, educational institutions might consider tailoring their financial aid programs to target students who could benefit the most, potentially leading to improved academic performance.</a:t>
            </a:r>
          </a:p>
        </p:txBody>
      </p:sp>
    </p:spTree>
    <p:extLst>
      <p:ext uri="{BB962C8B-B14F-4D97-AF65-F5344CB8AC3E}">
        <p14:creationId xmlns:p14="http://schemas.microsoft.com/office/powerpoint/2010/main" val="2582579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2" name="Google Shape;1142;p37"/>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txBox="1">
            <a:spLocks noGrp="1"/>
          </p:cNvSpPr>
          <p:nvPr>
            <p:ph type="ctrTitle"/>
          </p:nvPr>
        </p:nvSpPr>
        <p:spPr>
          <a:xfrm>
            <a:off x="4707731" y="457300"/>
            <a:ext cx="3667619"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Conclusions</a:t>
            </a:r>
            <a:endParaRPr dirty="0"/>
          </a:p>
        </p:txBody>
      </p:sp>
      <p:sp>
        <p:nvSpPr>
          <p:cNvPr id="2" name="Google Shape;2441;p41">
            <a:extLst>
              <a:ext uri="{FF2B5EF4-FFF2-40B4-BE49-F238E27FC236}">
                <a16:creationId xmlns:a16="http://schemas.microsoft.com/office/drawing/2014/main" id="{11D10CFF-76BF-9DB1-7FE6-ADA8681951C8}"/>
              </a:ext>
            </a:extLst>
          </p:cNvPr>
          <p:cNvSpPr txBox="1">
            <a:spLocks/>
          </p:cNvSpPr>
          <p:nvPr/>
        </p:nvSpPr>
        <p:spPr>
          <a:xfrm>
            <a:off x="630452" y="792030"/>
            <a:ext cx="8154557" cy="41391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b="1" dirty="0">
                <a:latin typeface="Anaheim" panose="020B0604020202020204" charset="0"/>
              </a:rPr>
              <a:t>Key Takeaways</a:t>
            </a:r>
            <a:endParaRPr lang="en-US" dirty="0">
              <a:latin typeface="Anaheim" panose="020B0604020202020204" charset="0"/>
            </a:endParaRPr>
          </a:p>
          <a:p>
            <a:endParaRPr lang="en-US" dirty="0">
              <a:latin typeface="Anaheim" panose="020B0604020202020204" charset="0"/>
            </a:endParaRPr>
          </a:p>
          <a:p>
            <a:r>
              <a:rPr lang="en-SG" b="1" dirty="0">
                <a:latin typeface="Anaheim" panose="020B0604020202020204" charset="0"/>
              </a:rPr>
              <a:t>Targeted Support:</a:t>
            </a:r>
          </a:p>
          <a:p>
            <a:r>
              <a:rPr lang="en-SG" dirty="0">
                <a:latin typeface="Anaheim" panose="020B0604020202020204" charset="0"/>
              </a:rPr>
              <a:t>Designations with lower completion rates and GPAs may benefit from targeted support programs such as additional tutoring, mentorship, and resources tailored to their specific needs.</a:t>
            </a:r>
          </a:p>
          <a:p>
            <a:endParaRPr lang="en-SG" dirty="0">
              <a:latin typeface="Anaheim" panose="020B0604020202020204" charset="0"/>
            </a:endParaRPr>
          </a:p>
          <a:p>
            <a:r>
              <a:rPr lang="en-SG" b="1" dirty="0">
                <a:latin typeface="Anaheim" panose="020B0604020202020204" charset="0"/>
              </a:rPr>
              <a:t>Recognition of High Performers:</a:t>
            </a:r>
          </a:p>
          <a:p>
            <a:r>
              <a:rPr lang="en-SG" dirty="0">
                <a:latin typeface="Anaheim" panose="020B0604020202020204" charset="0"/>
              </a:rPr>
              <a:t>Identifying and recognizing high-performing designations can help in understanding best practices and replicating successful strategies across other roles.</a:t>
            </a:r>
          </a:p>
          <a:p>
            <a:endParaRPr lang="en-SG" b="1" dirty="0">
              <a:latin typeface="Anaheim" panose="020B0604020202020204" charset="0"/>
            </a:endParaRPr>
          </a:p>
          <a:p>
            <a:r>
              <a:rPr lang="en-SG" b="1" dirty="0">
                <a:latin typeface="Anaheim" panose="020B0604020202020204" charset="0"/>
              </a:rPr>
              <a:t>Leverage Data for Decision-Making:</a:t>
            </a:r>
          </a:p>
          <a:p>
            <a:r>
              <a:rPr lang="en-SG" dirty="0">
                <a:latin typeface="Anaheim" panose="020B0604020202020204" charset="0"/>
              </a:rPr>
              <a:t>Utilize the insights gained from the dashboard to inform policy decisions, curriculum development, and resource allocation, ensuring that educational interventions are data-driven and effectively address the needs of all students.</a:t>
            </a:r>
          </a:p>
          <a:p>
            <a:endParaRPr lang="en-SG" dirty="0">
              <a:latin typeface="Anaheim" panose="020B0604020202020204" charset="0"/>
            </a:endParaRPr>
          </a:p>
          <a:p>
            <a:r>
              <a:rPr lang="en-US" dirty="0">
                <a:latin typeface="Anaheim" panose="020B0604020202020204" charset="0"/>
              </a:rPr>
              <a:t>By leveraging these insights and recommendations, educational institutions can enhance the overall learning experience, improve course completion rates, and foster higher academic performance across diverse professional designations.</a:t>
            </a:r>
            <a:endParaRPr lang="en-SG" dirty="0">
              <a:latin typeface="Anaheim" panose="020B0604020202020204" charset="0"/>
            </a:endParaRPr>
          </a:p>
          <a:p>
            <a:endParaRPr lang="en-SG" dirty="0"/>
          </a:p>
          <a:p>
            <a:endParaRPr lang="en-US" dirty="0">
              <a:latin typeface="Anaheim" panose="020B0604020202020204" charset="0"/>
            </a:endParaRPr>
          </a:p>
        </p:txBody>
      </p:sp>
    </p:spTree>
    <p:extLst>
      <p:ext uri="{BB962C8B-B14F-4D97-AF65-F5344CB8AC3E}">
        <p14:creationId xmlns:p14="http://schemas.microsoft.com/office/powerpoint/2010/main" val="1466046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9"/>
        <p:cNvGrpSpPr/>
        <p:nvPr/>
      </p:nvGrpSpPr>
      <p:grpSpPr>
        <a:xfrm>
          <a:off x="0" y="0"/>
          <a:ext cx="0" cy="0"/>
          <a:chOff x="0" y="0"/>
          <a:chExt cx="0" cy="0"/>
        </a:xfrm>
      </p:grpSpPr>
      <p:sp>
        <p:nvSpPr>
          <p:cNvPr id="4240" name="Google Shape;4240;p49"/>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References</a:t>
            </a:r>
            <a:endParaRPr dirty="0"/>
          </a:p>
        </p:txBody>
      </p:sp>
      <p:sp>
        <p:nvSpPr>
          <p:cNvPr id="2" name="Subtitle 1">
            <a:extLst>
              <a:ext uri="{FF2B5EF4-FFF2-40B4-BE49-F238E27FC236}">
                <a16:creationId xmlns:a16="http://schemas.microsoft.com/office/drawing/2014/main" id="{A96DAF7E-FE63-C342-F981-9FD18CF18E33}"/>
              </a:ext>
            </a:extLst>
          </p:cNvPr>
          <p:cNvSpPr>
            <a:spLocks noGrp="1" noChangeArrowheads="1"/>
          </p:cNvSpPr>
          <p:nvPr>
            <p:ph type="subTitle" idx="1"/>
          </p:nvPr>
        </p:nvSpPr>
        <p:spPr bwMode="auto">
          <a:xfrm>
            <a:off x="593726" y="2063919"/>
            <a:ext cx="766853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bg1">
                    <a:lumMod val="10000"/>
                  </a:schemeClr>
                </a:solidFill>
                <a:effectLst/>
                <a:latin typeface="Arial" panose="020B0604020202020204" pitchFamily="34" charset="0"/>
              </a:rPr>
              <a:t>ERIC (Education Resources Information Center)</a:t>
            </a:r>
            <a:r>
              <a:rPr kumimoji="0" lang="en-US" altLang="en-US" sz="1000" b="0" i="0" u="none" strike="noStrike" cap="none" normalizeH="0" baseline="0" dirty="0">
                <a:ln>
                  <a:noFill/>
                </a:ln>
                <a:solidFill>
                  <a:schemeClr val="bg1">
                    <a:lumMod val="10000"/>
                  </a:schemeClr>
                </a:solidFill>
                <a:effectLst/>
                <a:latin typeface="Arial" panose="020B0604020202020204" pitchFamily="34" charset="0"/>
              </a:rPr>
              <a:t> - Provides a detailed report on how various factors, including professional qualifications, impact educational outcomes and completion rates. </a:t>
            </a:r>
            <a:r>
              <a:rPr kumimoji="0" lang="en-US" altLang="en-US" sz="1000" b="0" i="0" u="none" strike="noStrike" cap="none" normalizeH="0" baseline="0" dirty="0">
                <a:ln>
                  <a:noFill/>
                </a:ln>
                <a:solidFill>
                  <a:schemeClr val="bg1">
                    <a:lumMod val="10000"/>
                  </a:schemeClr>
                </a:solidFill>
                <a:effectLst/>
                <a:latin typeface="Arial" panose="020B0604020202020204" pitchFamily="34" charset="0"/>
                <a:hlinkClick r:id="rId3">
                  <a:extLst>
                    <a:ext uri="{A12FA001-AC4F-418D-AE19-62706E023703}">
                      <ahyp:hlinkClr xmlns:ahyp="http://schemas.microsoft.com/office/drawing/2018/hyperlinkcolor" val="tx"/>
                    </a:ext>
                  </a:extLst>
                </a:hlinkClick>
              </a:rPr>
              <a:t>Link to Report</a:t>
            </a:r>
            <a:endParaRPr kumimoji="0" lang="en-US" altLang="en-US" sz="1000" b="0" i="0" u="none" strike="noStrike" cap="none" normalizeH="0" baseline="0" dirty="0">
              <a:ln>
                <a:noFill/>
              </a:ln>
              <a:solidFill>
                <a:schemeClr val="bg1">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bg1">
                    <a:lumMod val="10000"/>
                  </a:schemeClr>
                </a:solidFill>
                <a:effectLst/>
                <a:latin typeface="Arial" panose="020B0604020202020204" pitchFamily="34" charset="0"/>
              </a:rPr>
              <a:t>Harvard Graduate School of Education</a:t>
            </a:r>
            <a:r>
              <a:rPr kumimoji="0" lang="en-US" altLang="en-US" sz="1000" b="0" i="0" u="none" strike="noStrike" cap="none" normalizeH="0" baseline="0" dirty="0">
                <a:ln>
                  <a:noFill/>
                </a:ln>
                <a:solidFill>
                  <a:schemeClr val="bg1">
                    <a:lumMod val="10000"/>
                  </a:schemeClr>
                </a:solidFill>
                <a:effectLst/>
                <a:latin typeface="Arial" panose="020B0604020202020204" pitchFamily="34" charset="0"/>
              </a:rPr>
              <a:t> - Discusses factors influencing college completion rates, emphasizing the role of grade inflation and institutional support. </a:t>
            </a:r>
            <a:r>
              <a:rPr kumimoji="0" lang="en-US" altLang="en-US" sz="1000" b="0" i="0" u="none" strike="noStrike" cap="none" normalizeH="0" baseline="0" dirty="0">
                <a:ln>
                  <a:noFill/>
                </a:ln>
                <a:solidFill>
                  <a:schemeClr val="bg1">
                    <a:lumMod val="10000"/>
                  </a:schemeClr>
                </a:solidFill>
                <a:effectLst/>
                <a:latin typeface="Arial" panose="020B0604020202020204" pitchFamily="34" charset="0"/>
                <a:hlinkClick r:id="rId4">
                  <a:extLst>
                    <a:ext uri="{A12FA001-AC4F-418D-AE19-62706E023703}">
                      <ahyp:hlinkClr xmlns:ahyp="http://schemas.microsoft.com/office/drawing/2018/hyperlinkcolor" val="tx"/>
                    </a:ext>
                  </a:extLst>
                </a:hlinkClick>
              </a:rPr>
              <a:t>Link to Article</a:t>
            </a:r>
            <a:r>
              <a:rPr kumimoji="0" lang="en-US" altLang="en-US" sz="1000" b="0" i="0" u="none" strike="noStrike" cap="none" normalizeH="0" baseline="0" dirty="0">
                <a:ln>
                  <a:noFill/>
                </a:ln>
                <a:solidFill>
                  <a:schemeClr val="bg1">
                    <a:lumMod val="10000"/>
                  </a:schemeClr>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chemeClr val="bg1">
                  <a:lumMod val="10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bg1">
                    <a:lumMod val="10000"/>
                  </a:schemeClr>
                </a:solidFill>
                <a:effectLst/>
                <a:latin typeface="Arial" panose="020B0604020202020204" pitchFamily="34" charset="0"/>
              </a:rPr>
              <a:t>This supports our general findings which generally supports our insights and recommendations</a:t>
            </a:r>
          </a:p>
        </p:txBody>
      </p:sp>
    </p:spTree>
    <p:extLst>
      <p:ext uri="{BB962C8B-B14F-4D97-AF65-F5344CB8AC3E}">
        <p14:creationId xmlns:p14="http://schemas.microsoft.com/office/powerpoint/2010/main" val="153260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09"/>
        <p:cNvGrpSpPr/>
        <p:nvPr/>
      </p:nvGrpSpPr>
      <p:grpSpPr>
        <a:xfrm>
          <a:off x="0" y="0"/>
          <a:ext cx="0" cy="0"/>
          <a:chOff x="0" y="0"/>
          <a:chExt cx="0" cy="0"/>
        </a:xfrm>
      </p:grpSpPr>
      <p:grpSp>
        <p:nvGrpSpPr>
          <p:cNvPr id="510" name="Google Shape;510;p29"/>
          <p:cNvGrpSpPr/>
          <p:nvPr/>
        </p:nvGrpSpPr>
        <p:grpSpPr>
          <a:xfrm>
            <a:off x="6611896" y="276274"/>
            <a:ext cx="519733" cy="485268"/>
            <a:chOff x="4694531" y="2250235"/>
            <a:chExt cx="1090502" cy="1018186"/>
          </a:xfrm>
        </p:grpSpPr>
        <p:sp>
          <p:nvSpPr>
            <p:cNvPr id="511" name="Google Shape;51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9"/>
          <p:cNvSpPr txBox="1">
            <a:spLocks noGrp="1"/>
          </p:cNvSpPr>
          <p:nvPr>
            <p:ph type="subTitle" idx="1"/>
          </p:nvPr>
        </p:nvSpPr>
        <p:spPr>
          <a:xfrm>
            <a:off x="1719488" y="1527106"/>
            <a:ext cx="5407475" cy="1784234"/>
          </a:xfrm>
          <a:prstGeom prst="rect">
            <a:avLst/>
          </a:prstGeom>
          <a:noFill/>
        </p:spPr>
        <p:txBody>
          <a:bodyPr spcFirstLastPara="1" wrap="square" lIns="91425" tIns="91425" rIns="91425" bIns="91425" anchor="t" anchorCtr="0">
            <a:noAutofit/>
          </a:bodyPr>
          <a:lstStyle/>
          <a:p>
            <a:pPr algn="l"/>
            <a:r>
              <a:rPr lang="en-US" sz="1800" b="1" dirty="0">
                <a:solidFill>
                  <a:srgbClr val="555555"/>
                </a:solidFill>
                <a:effectLst/>
                <a:latin typeface="Anaheim" panose="020B0604020202020204" charset="0"/>
              </a:rPr>
              <a:t>Section 1.2:  Seaborn   </a:t>
            </a:r>
          </a:p>
          <a:p>
            <a:pPr algn="l"/>
            <a:r>
              <a:rPr lang="en-US" sz="1800" dirty="0">
                <a:solidFill>
                  <a:srgbClr val="555555"/>
                </a:solidFill>
                <a:effectLst/>
                <a:latin typeface="Anaheim" panose="020B0604020202020204" charset="0"/>
              </a:rPr>
              <a:t>The objective of this analysis is to i</a:t>
            </a:r>
            <a:r>
              <a:rPr lang="en-US" sz="1800" dirty="0"/>
              <a:t>nvestigate the </a:t>
            </a:r>
            <a:r>
              <a:rPr lang="en-US" sz="1800" b="1" dirty="0"/>
              <a:t>impact of students' highest qualifications </a:t>
            </a:r>
            <a:r>
              <a:rPr lang="en-US" sz="1800" dirty="0"/>
              <a:t>on their academic performance and financial investment in courses.</a:t>
            </a:r>
            <a:br>
              <a:rPr lang="en-US" sz="1800" dirty="0">
                <a:solidFill>
                  <a:srgbClr val="555555"/>
                </a:solidFill>
                <a:effectLst/>
                <a:latin typeface="Anaheim" panose="020B0604020202020204" charset="0"/>
              </a:rPr>
            </a:br>
            <a:endParaRPr lang="en-US" sz="1800" dirty="0">
              <a:latin typeface="Anaheim" panose="020B0604020202020204" charset="0"/>
            </a:endParaRPr>
          </a:p>
        </p:txBody>
      </p:sp>
      <p:grpSp>
        <p:nvGrpSpPr>
          <p:cNvPr id="517" name="Google Shape;517;p29"/>
          <p:cNvGrpSpPr/>
          <p:nvPr/>
        </p:nvGrpSpPr>
        <p:grpSpPr>
          <a:xfrm>
            <a:off x="4857224" y="3201746"/>
            <a:ext cx="2371910" cy="1507092"/>
            <a:chOff x="4857224" y="3518946"/>
            <a:chExt cx="2371910" cy="1507092"/>
          </a:xfrm>
        </p:grpSpPr>
        <p:sp>
          <p:nvSpPr>
            <p:cNvPr id="518" name="Google Shape;518;p29"/>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9"/>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29"/>
          <p:cNvGrpSpPr/>
          <p:nvPr/>
        </p:nvGrpSpPr>
        <p:grpSpPr>
          <a:xfrm>
            <a:off x="4695403" y="4708841"/>
            <a:ext cx="4600713" cy="150450"/>
            <a:chOff x="0" y="4397412"/>
            <a:chExt cx="4600713" cy="150450"/>
          </a:xfrm>
        </p:grpSpPr>
        <p:sp>
          <p:nvSpPr>
            <p:cNvPr id="528" name="Google Shape;528;p29"/>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9"/>
          <p:cNvGrpSpPr/>
          <p:nvPr/>
        </p:nvGrpSpPr>
        <p:grpSpPr>
          <a:xfrm>
            <a:off x="7352176" y="1189928"/>
            <a:ext cx="1000385" cy="883233"/>
            <a:chOff x="6472501" y="1326053"/>
            <a:chExt cx="1000385" cy="883233"/>
          </a:xfrm>
        </p:grpSpPr>
        <p:sp>
          <p:nvSpPr>
            <p:cNvPr id="534" name="Google Shape;534;p29"/>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9"/>
          <p:cNvGrpSpPr/>
          <p:nvPr/>
        </p:nvGrpSpPr>
        <p:grpSpPr>
          <a:xfrm>
            <a:off x="7352169" y="1792626"/>
            <a:ext cx="1333531" cy="2916217"/>
            <a:chOff x="7352169" y="1792626"/>
            <a:chExt cx="1333531" cy="2916217"/>
          </a:xfrm>
        </p:grpSpPr>
        <p:grpSp>
          <p:nvGrpSpPr>
            <p:cNvPr id="539" name="Google Shape;539;p29"/>
            <p:cNvGrpSpPr/>
            <p:nvPr/>
          </p:nvGrpSpPr>
          <p:grpSpPr>
            <a:xfrm>
              <a:off x="7352169" y="1792626"/>
              <a:ext cx="1333531" cy="2916217"/>
              <a:chOff x="7352169" y="1999451"/>
              <a:chExt cx="1333531" cy="2916217"/>
            </a:xfrm>
          </p:grpSpPr>
          <p:grpSp>
            <p:nvGrpSpPr>
              <p:cNvPr id="540" name="Google Shape;540;p29"/>
              <p:cNvGrpSpPr/>
              <p:nvPr/>
            </p:nvGrpSpPr>
            <p:grpSpPr>
              <a:xfrm>
                <a:off x="7788625" y="4788743"/>
                <a:ext cx="623190" cy="126925"/>
                <a:chOff x="7605347" y="4840573"/>
                <a:chExt cx="925164" cy="188427"/>
              </a:xfrm>
            </p:grpSpPr>
            <p:sp>
              <p:nvSpPr>
                <p:cNvPr id="541" name="Google Shape;541;p29"/>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29"/>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9"/>
          <p:cNvGrpSpPr/>
          <p:nvPr/>
        </p:nvGrpSpPr>
        <p:grpSpPr>
          <a:xfrm>
            <a:off x="591096" y="2830324"/>
            <a:ext cx="519733" cy="485268"/>
            <a:chOff x="4694531" y="2250235"/>
            <a:chExt cx="1090502" cy="1018186"/>
          </a:xfrm>
        </p:grpSpPr>
        <p:sp>
          <p:nvSpPr>
            <p:cNvPr id="636" name="Google Shape;636;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9"/>
          <p:cNvGrpSpPr/>
          <p:nvPr/>
        </p:nvGrpSpPr>
        <p:grpSpPr>
          <a:xfrm>
            <a:off x="1433177" y="4004850"/>
            <a:ext cx="335765" cy="313500"/>
            <a:chOff x="4694531" y="2250235"/>
            <a:chExt cx="1090502" cy="1018186"/>
          </a:xfrm>
        </p:grpSpPr>
        <p:sp>
          <p:nvSpPr>
            <p:cNvPr id="641" name="Google Shape;64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2" name="Google Shape;1142;p37"/>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Dataset</a:t>
            </a:r>
            <a:endParaRPr dirty="0"/>
          </a:p>
        </p:txBody>
      </p:sp>
      <p:sp>
        <p:nvSpPr>
          <p:cNvPr id="2" name="Google Shape;2441;p41">
            <a:extLst>
              <a:ext uri="{FF2B5EF4-FFF2-40B4-BE49-F238E27FC236}">
                <a16:creationId xmlns:a16="http://schemas.microsoft.com/office/drawing/2014/main" id="{11D10CFF-76BF-9DB1-7FE6-ADA8681951C8}"/>
              </a:ext>
            </a:extLst>
          </p:cNvPr>
          <p:cNvSpPr txBox="1">
            <a:spLocks/>
          </p:cNvSpPr>
          <p:nvPr/>
        </p:nvSpPr>
        <p:spPr>
          <a:xfrm>
            <a:off x="741532" y="1534682"/>
            <a:ext cx="2501732" cy="1671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300" dirty="0">
                <a:solidFill>
                  <a:srgbClr val="555555"/>
                </a:solidFill>
                <a:effectLst/>
                <a:latin typeface="Anaheim" panose="020B0604020202020204" charset="0"/>
              </a:rPr>
              <a:t>2 datasets were used, </a:t>
            </a:r>
            <a:r>
              <a:rPr lang="en-US" sz="1300" dirty="0" err="1">
                <a:solidFill>
                  <a:srgbClr val="555555"/>
                </a:solidFill>
                <a:latin typeface="Anaheim" panose="020B0604020202020204" charset="0"/>
              </a:rPr>
              <a:t>coursecode_df</a:t>
            </a:r>
            <a:r>
              <a:rPr lang="en-US" sz="1300" dirty="0">
                <a:solidFill>
                  <a:srgbClr val="555555"/>
                </a:solidFill>
                <a:effectLst/>
                <a:latin typeface="Anaheim" panose="020B0604020202020204" charset="0"/>
              </a:rPr>
              <a:t> (7 rows x 2 columns) and </a:t>
            </a:r>
            <a:r>
              <a:rPr lang="en-US" sz="1300" dirty="0" err="1">
                <a:solidFill>
                  <a:srgbClr val="555555"/>
                </a:solidFill>
                <a:latin typeface="Anaheim" panose="020B0604020202020204" charset="0"/>
              </a:rPr>
              <a:t>studentprofile</a:t>
            </a:r>
            <a:r>
              <a:rPr lang="en-US" sz="1300" dirty="0" err="1">
                <a:solidFill>
                  <a:srgbClr val="555555"/>
                </a:solidFill>
                <a:effectLst/>
                <a:latin typeface="Anaheim" panose="020B0604020202020204" charset="0"/>
              </a:rPr>
              <a:t>_df</a:t>
            </a:r>
            <a:r>
              <a:rPr lang="en-US" sz="1300" dirty="0">
                <a:solidFill>
                  <a:srgbClr val="555555"/>
                </a:solidFill>
                <a:effectLst/>
                <a:latin typeface="Anaheim" panose="020B0604020202020204" charset="0"/>
              </a:rPr>
              <a:t>(244 rows x 20 columns).</a:t>
            </a:r>
          </a:p>
          <a:p>
            <a:endParaRPr lang="en-US" sz="1300" dirty="0">
              <a:solidFill>
                <a:srgbClr val="555555"/>
              </a:solidFill>
              <a:latin typeface="Anaheim" panose="020B0604020202020204" charset="0"/>
            </a:endParaRPr>
          </a:p>
          <a:p>
            <a:r>
              <a:rPr lang="en-US" sz="1300" dirty="0">
                <a:solidFill>
                  <a:srgbClr val="555555"/>
                </a:solidFill>
                <a:latin typeface="Anaheim" panose="020B0604020202020204" charset="0"/>
              </a:rPr>
              <a:t>Need to data </a:t>
            </a:r>
            <a:r>
              <a:rPr lang="en-US" sz="1300" dirty="0" err="1">
                <a:solidFill>
                  <a:srgbClr val="555555"/>
                </a:solidFill>
                <a:latin typeface="Anaheim" panose="020B0604020202020204" charset="0"/>
              </a:rPr>
              <a:t>wraggling</a:t>
            </a:r>
            <a:r>
              <a:rPr lang="en-US" sz="1300" dirty="0">
                <a:solidFill>
                  <a:srgbClr val="555555"/>
                </a:solidFill>
                <a:latin typeface="Anaheim" panose="020B0604020202020204" charset="0"/>
              </a:rPr>
              <a:t> and clean before merging</a:t>
            </a:r>
            <a:endParaRPr lang="en-US" sz="1300" dirty="0">
              <a:solidFill>
                <a:srgbClr val="555555"/>
              </a:solidFill>
              <a:effectLst/>
              <a:latin typeface="Anaheim" panose="020B0604020202020204" charset="0"/>
            </a:endParaRPr>
          </a:p>
          <a:p>
            <a:endParaRPr lang="en-US" sz="1300" dirty="0">
              <a:solidFill>
                <a:srgbClr val="555555"/>
              </a:solidFill>
              <a:latin typeface="Anaheim" panose="020B0604020202020204" charset="0"/>
            </a:endParaRPr>
          </a:p>
          <a:p>
            <a:r>
              <a:rPr lang="en-US" sz="1300" dirty="0">
                <a:solidFill>
                  <a:srgbClr val="555555"/>
                </a:solidFill>
                <a:effectLst/>
                <a:latin typeface="Anaheim" panose="020B0604020202020204" charset="0"/>
              </a:rPr>
              <a:t>Steps done to clean data:</a:t>
            </a:r>
          </a:p>
          <a:p>
            <a:pPr marL="285750" indent="-285750">
              <a:buFontTx/>
              <a:buChar char="-"/>
            </a:pPr>
            <a:r>
              <a:rPr lang="en-US" sz="1300" dirty="0">
                <a:solidFill>
                  <a:srgbClr val="555555"/>
                </a:solidFill>
                <a:latin typeface="Anaheim" panose="020B0604020202020204" charset="0"/>
              </a:rPr>
              <a:t>Standardize columns</a:t>
            </a:r>
          </a:p>
          <a:p>
            <a:pPr marL="285750" indent="-285750">
              <a:buFontTx/>
              <a:buChar char="-"/>
            </a:pPr>
            <a:r>
              <a:rPr lang="en-US" sz="1300" dirty="0">
                <a:solidFill>
                  <a:srgbClr val="555555"/>
                </a:solidFill>
                <a:latin typeface="Anaheim" panose="020B0604020202020204" charset="0"/>
              </a:rPr>
              <a:t>Drop NA values</a:t>
            </a:r>
          </a:p>
          <a:p>
            <a:pPr marL="285750" indent="-285750">
              <a:buFontTx/>
              <a:buChar char="-"/>
            </a:pPr>
            <a:r>
              <a:rPr lang="en-US" sz="1300" dirty="0">
                <a:solidFill>
                  <a:srgbClr val="555555"/>
                </a:solidFill>
                <a:latin typeface="Anaheim" panose="020B0604020202020204" charset="0"/>
              </a:rPr>
              <a:t>Standardize qualification names</a:t>
            </a:r>
          </a:p>
          <a:p>
            <a:pPr marL="285750" indent="-285750">
              <a:buFontTx/>
              <a:buChar char="-"/>
            </a:pPr>
            <a:r>
              <a:rPr lang="en-US" sz="1300" dirty="0">
                <a:solidFill>
                  <a:srgbClr val="555555"/>
                </a:solidFill>
                <a:latin typeface="Anaheim" panose="020B0604020202020204" charset="0"/>
              </a:rPr>
              <a:t>Merge </a:t>
            </a:r>
            <a:r>
              <a:rPr lang="en-US" sz="1300" dirty="0" err="1">
                <a:solidFill>
                  <a:srgbClr val="555555"/>
                </a:solidFill>
                <a:latin typeface="Anaheim" panose="020B0604020202020204" charset="0"/>
              </a:rPr>
              <a:t>dataframes</a:t>
            </a:r>
            <a:endParaRPr lang="en-US" sz="1300" dirty="0">
              <a:solidFill>
                <a:srgbClr val="555555"/>
              </a:solidFill>
              <a:latin typeface="Anaheim" panose="020B0604020202020204" charset="0"/>
            </a:endParaRPr>
          </a:p>
          <a:p>
            <a:pPr marL="285750" indent="-285750">
              <a:buFontTx/>
              <a:buChar char="-"/>
            </a:pPr>
            <a:endParaRPr lang="en-US" sz="1300" dirty="0">
              <a:latin typeface="Anaheim" panose="020B0604020202020204" charset="0"/>
            </a:endParaRPr>
          </a:p>
        </p:txBody>
      </p:sp>
      <p:sp>
        <p:nvSpPr>
          <p:cNvPr id="9" name="TextBox 8">
            <a:extLst>
              <a:ext uri="{FF2B5EF4-FFF2-40B4-BE49-F238E27FC236}">
                <a16:creationId xmlns:a16="http://schemas.microsoft.com/office/drawing/2014/main" id="{1CC42B73-B0EA-C6F4-6C31-8110323A9D37}"/>
              </a:ext>
            </a:extLst>
          </p:cNvPr>
          <p:cNvSpPr txBox="1"/>
          <p:nvPr/>
        </p:nvSpPr>
        <p:spPr>
          <a:xfrm>
            <a:off x="3512940" y="1476936"/>
            <a:ext cx="4597002" cy="307777"/>
          </a:xfrm>
          <a:prstGeom prst="rect">
            <a:avLst/>
          </a:prstGeom>
          <a:noFill/>
        </p:spPr>
        <p:txBody>
          <a:bodyPr wrap="square">
            <a:spAutoFit/>
          </a:bodyPr>
          <a:lstStyle/>
          <a:p>
            <a:r>
              <a:rPr lang="en-US" sz="1400" dirty="0">
                <a:solidFill>
                  <a:srgbClr val="555555"/>
                </a:solidFill>
                <a:effectLst/>
                <a:latin typeface="Anaheim" panose="020B0604020202020204" charset="0"/>
              </a:rPr>
              <a:t>Final </a:t>
            </a:r>
            <a:r>
              <a:rPr lang="en-US" sz="1400" dirty="0" err="1">
                <a:solidFill>
                  <a:srgbClr val="555555"/>
                </a:solidFill>
                <a:effectLst/>
                <a:latin typeface="Anaheim" panose="020B0604020202020204" charset="0"/>
              </a:rPr>
              <a:t>Dataframe</a:t>
            </a:r>
            <a:r>
              <a:rPr lang="en-US" sz="1400" dirty="0">
                <a:solidFill>
                  <a:srgbClr val="555555"/>
                </a:solidFill>
                <a:effectLst/>
                <a:latin typeface="Anaheim" panose="020B0604020202020204" charset="0"/>
              </a:rPr>
              <a:t> - </a:t>
            </a:r>
            <a:r>
              <a:rPr lang="en-US" sz="1400" b="1" dirty="0" err="1">
                <a:solidFill>
                  <a:srgbClr val="555555"/>
                </a:solidFill>
                <a:effectLst/>
                <a:latin typeface="Anaheim" panose="020B0604020202020204" charset="0"/>
              </a:rPr>
              <a:t>merged_df</a:t>
            </a:r>
            <a:r>
              <a:rPr lang="en-US" sz="1400" b="1" dirty="0">
                <a:solidFill>
                  <a:srgbClr val="555555"/>
                </a:solidFill>
                <a:effectLst/>
                <a:latin typeface="Anaheim" panose="020B0604020202020204" charset="0"/>
              </a:rPr>
              <a:t> </a:t>
            </a:r>
            <a:r>
              <a:rPr lang="en-US" sz="1400" dirty="0">
                <a:solidFill>
                  <a:srgbClr val="555555"/>
                </a:solidFill>
                <a:effectLst/>
                <a:latin typeface="Anaheim" panose="020B0604020202020204" charset="0"/>
              </a:rPr>
              <a:t>244 x 22 columns</a:t>
            </a:r>
          </a:p>
        </p:txBody>
      </p:sp>
      <p:pic>
        <p:nvPicPr>
          <p:cNvPr id="5" name="Picture 4">
            <a:extLst>
              <a:ext uri="{FF2B5EF4-FFF2-40B4-BE49-F238E27FC236}">
                <a16:creationId xmlns:a16="http://schemas.microsoft.com/office/drawing/2014/main" id="{85A3E8AA-9359-2AD1-EF62-68D5F567C75E}"/>
              </a:ext>
            </a:extLst>
          </p:cNvPr>
          <p:cNvPicPr>
            <a:picLocks noChangeAspect="1"/>
          </p:cNvPicPr>
          <p:nvPr/>
        </p:nvPicPr>
        <p:blipFill>
          <a:blip r:embed="rId3"/>
          <a:stretch>
            <a:fillRect/>
          </a:stretch>
        </p:blipFill>
        <p:spPr>
          <a:xfrm>
            <a:off x="3512940" y="2025198"/>
            <a:ext cx="5394754" cy="2820351"/>
          </a:xfrm>
          <a:prstGeom prst="rect">
            <a:avLst/>
          </a:prstGeom>
        </p:spPr>
      </p:pic>
    </p:spTree>
    <p:extLst>
      <p:ext uri="{BB962C8B-B14F-4D97-AF65-F5344CB8AC3E}">
        <p14:creationId xmlns:p14="http://schemas.microsoft.com/office/powerpoint/2010/main" val="73122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2" name="Google Shape;1142;p37"/>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txBox="1">
            <a:spLocks noGrp="1"/>
          </p:cNvSpPr>
          <p:nvPr>
            <p:ph type="ctrTitle"/>
          </p:nvPr>
        </p:nvSpPr>
        <p:spPr>
          <a:xfrm>
            <a:off x="3575407" y="457300"/>
            <a:ext cx="5435029"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SG" dirty="0"/>
              <a:t>Univariate analysis: Distribution of </a:t>
            </a:r>
            <a:r>
              <a:rPr lang="en-SG" dirty="0" err="1"/>
              <a:t>gpa</a:t>
            </a:r>
            <a:r>
              <a:rPr lang="en-SG" dirty="0"/>
              <a:t> scores among students</a:t>
            </a:r>
          </a:p>
        </p:txBody>
      </p:sp>
      <p:sp>
        <p:nvSpPr>
          <p:cNvPr id="2" name="Google Shape;2441;p41">
            <a:extLst>
              <a:ext uri="{FF2B5EF4-FFF2-40B4-BE49-F238E27FC236}">
                <a16:creationId xmlns:a16="http://schemas.microsoft.com/office/drawing/2014/main" id="{11D10CFF-76BF-9DB1-7FE6-ADA8681951C8}"/>
              </a:ext>
            </a:extLst>
          </p:cNvPr>
          <p:cNvSpPr txBox="1">
            <a:spLocks/>
          </p:cNvSpPr>
          <p:nvPr/>
        </p:nvSpPr>
        <p:spPr>
          <a:xfrm>
            <a:off x="6655536" y="1285307"/>
            <a:ext cx="2354900" cy="35500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555555"/>
                </a:solidFill>
                <a:effectLst/>
                <a:latin typeface="Anaheim" panose="020B0604020202020204" charset="0"/>
              </a:rPr>
              <a:t>Overall, the distribution suggests a healthy academic environment where students are achieving average to good grades with smaller portion falling below average.</a:t>
            </a:r>
            <a:endParaRPr lang="en-US" dirty="0">
              <a:solidFill>
                <a:srgbClr val="555555"/>
              </a:solidFill>
              <a:latin typeface="Anaheim" panose="020B0604020202020204" charset="0"/>
            </a:endParaRPr>
          </a:p>
          <a:p>
            <a:endParaRPr lang="en-US" dirty="0">
              <a:solidFill>
                <a:srgbClr val="555555"/>
              </a:solidFill>
              <a:effectLst/>
              <a:latin typeface="Anaheim" panose="020B0604020202020204" charset="0"/>
            </a:endParaRPr>
          </a:p>
          <a:p>
            <a:r>
              <a:rPr lang="en-US" dirty="0">
                <a:solidFill>
                  <a:srgbClr val="555555"/>
                </a:solidFill>
                <a:latin typeface="Anaheim" panose="020B0604020202020204" charset="0"/>
              </a:rPr>
              <a:t>The GPA score ranges average of 2.76 , range of 1.5 to 4.0</a:t>
            </a:r>
          </a:p>
          <a:p>
            <a:endParaRPr lang="en-US" dirty="0">
              <a:solidFill>
                <a:srgbClr val="555555"/>
              </a:solidFill>
              <a:effectLst/>
              <a:latin typeface="Anaheim" panose="020B0604020202020204" charset="0"/>
            </a:endParaRPr>
          </a:p>
          <a:p>
            <a:r>
              <a:rPr lang="en-US" dirty="0">
                <a:solidFill>
                  <a:srgbClr val="555555"/>
                </a:solidFill>
                <a:effectLst/>
                <a:latin typeface="Anaheim" panose="020B0604020202020204" charset="0"/>
              </a:rPr>
              <a:t>This suggests that while there are students performing at all levels, the overall average falls into the ‘Average’ category.</a:t>
            </a:r>
            <a:br>
              <a:rPr lang="en-US" dirty="0">
                <a:solidFill>
                  <a:srgbClr val="555555"/>
                </a:solidFill>
                <a:effectLst/>
                <a:latin typeface="Anaheim" panose="020B0604020202020204" charset="0"/>
              </a:rPr>
            </a:br>
            <a:endParaRPr lang="en-US" dirty="0">
              <a:latin typeface="Anaheim" panose="020B0604020202020204" charset="0"/>
            </a:endParaRPr>
          </a:p>
        </p:txBody>
      </p:sp>
      <p:pic>
        <p:nvPicPr>
          <p:cNvPr id="7" name="Picture 6">
            <a:extLst>
              <a:ext uri="{FF2B5EF4-FFF2-40B4-BE49-F238E27FC236}">
                <a16:creationId xmlns:a16="http://schemas.microsoft.com/office/drawing/2014/main" id="{022254D6-574D-BD8C-3C14-DB85C6855B6B}"/>
              </a:ext>
            </a:extLst>
          </p:cNvPr>
          <p:cNvPicPr>
            <a:picLocks noChangeAspect="1"/>
          </p:cNvPicPr>
          <p:nvPr/>
        </p:nvPicPr>
        <p:blipFill>
          <a:blip r:embed="rId3"/>
          <a:stretch>
            <a:fillRect/>
          </a:stretch>
        </p:blipFill>
        <p:spPr>
          <a:xfrm>
            <a:off x="410967" y="1391806"/>
            <a:ext cx="6053704" cy="3337067"/>
          </a:xfrm>
          <a:prstGeom prst="rect">
            <a:avLst/>
          </a:prstGeom>
        </p:spPr>
      </p:pic>
    </p:spTree>
    <p:extLst>
      <p:ext uri="{BB962C8B-B14F-4D97-AF65-F5344CB8AC3E}">
        <p14:creationId xmlns:p14="http://schemas.microsoft.com/office/powerpoint/2010/main" val="268456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2" name="Google Shape;1142;p37"/>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Chart 2: </a:t>
            </a:r>
            <a:r>
              <a:rPr lang="en-US" dirty="0" err="1"/>
              <a:t>Bivirate</a:t>
            </a:r>
            <a:r>
              <a:rPr lang="en-US" dirty="0"/>
              <a:t> Analysis GPA VS Course funding</a:t>
            </a:r>
          </a:p>
        </p:txBody>
      </p:sp>
      <p:sp>
        <p:nvSpPr>
          <p:cNvPr id="2" name="Google Shape;2441;p41">
            <a:extLst>
              <a:ext uri="{FF2B5EF4-FFF2-40B4-BE49-F238E27FC236}">
                <a16:creationId xmlns:a16="http://schemas.microsoft.com/office/drawing/2014/main" id="{11D10CFF-76BF-9DB1-7FE6-ADA8681951C8}"/>
              </a:ext>
            </a:extLst>
          </p:cNvPr>
          <p:cNvSpPr txBox="1">
            <a:spLocks/>
          </p:cNvSpPr>
          <p:nvPr/>
        </p:nvSpPr>
        <p:spPr>
          <a:xfrm>
            <a:off x="5180650" y="1010916"/>
            <a:ext cx="3963350" cy="40591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latin typeface="Anaheim" panose="020B0604020202020204" charset="0"/>
              </a:rPr>
              <a:t>The </a:t>
            </a:r>
            <a:r>
              <a:rPr lang="en-US" sz="1200" b="1" dirty="0">
                <a:latin typeface="Anaheim" panose="020B0604020202020204" charset="0"/>
              </a:rPr>
              <a:t>median GPA </a:t>
            </a:r>
            <a:r>
              <a:rPr lang="en-US" sz="1200" dirty="0">
                <a:latin typeface="Anaheim" panose="020B0604020202020204" charset="0"/>
              </a:rPr>
              <a:t>is around 2.5 with a wide range from 1.5 to 4.0.</a:t>
            </a:r>
          </a:p>
          <a:p>
            <a:endParaRPr lang="en-US" sz="1200" dirty="0">
              <a:latin typeface="Anaheim" panose="020B0604020202020204" charset="0"/>
            </a:endParaRPr>
          </a:p>
          <a:p>
            <a:r>
              <a:rPr lang="en-US" sz="1200" b="1" dirty="0">
                <a:latin typeface="Anaheim" panose="020B0604020202020204" charset="0"/>
              </a:rPr>
              <a:t>Institutional State, Local, Federal, Private:</a:t>
            </a:r>
          </a:p>
          <a:p>
            <a:r>
              <a:rPr lang="en-US" sz="1200" dirty="0">
                <a:latin typeface="Anaheim" panose="020B0604020202020204" charset="0"/>
              </a:rPr>
              <a:t> These categories represent students funded by various institutional sources. The medians for these groups are consistently higher than the individual-funded groups, hovering around 3.0 or slightly above. </a:t>
            </a:r>
          </a:p>
          <a:p>
            <a:r>
              <a:rPr lang="en-US" sz="1200" dirty="0">
                <a:latin typeface="Anaheim" panose="020B0604020202020204" charset="0"/>
              </a:rPr>
              <a:t>The interquartile ranges are also narrower, indicating a more consistent GPA among institutionally funded students.</a:t>
            </a:r>
          </a:p>
          <a:p>
            <a:endParaRPr lang="en-US" sz="1200" dirty="0">
              <a:latin typeface="Anaheim" panose="020B0604020202020204" charset="0"/>
            </a:endParaRPr>
          </a:p>
          <a:p>
            <a:r>
              <a:rPr lang="en-US" sz="1200" b="1" dirty="0">
                <a:latin typeface="Anaheim" panose="020B0604020202020204" charset="0"/>
              </a:rPr>
              <a:t>Sponsor E, S, &amp; C:</a:t>
            </a:r>
          </a:p>
          <a:p>
            <a:r>
              <a:rPr lang="en-US" sz="1200" dirty="0">
                <a:latin typeface="Anaheim" panose="020B0604020202020204" charset="0"/>
              </a:rPr>
              <a:t>The median GPAs here vary, with some being comparable to institutional funding and others being lower.</a:t>
            </a:r>
          </a:p>
          <a:p>
            <a:endParaRPr lang="en-US" sz="1200" dirty="0">
              <a:latin typeface="Anaheim" panose="020B0604020202020204" charset="0"/>
            </a:endParaRPr>
          </a:p>
          <a:p>
            <a:r>
              <a:rPr lang="en-US" sz="1200" dirty="0">
                <a:latin typeface="Anaheim" panose="020B0604020202020204" charset="0"/>
              </a:rPr>
              <a:t>Overall, It suggests that institutional funding is associated with higher median GPAs, while individual funding shows more variability and generally lower median GPAs. The presence of outliers in all categories indicates that there are always exceptions to the general trends.</a:t>
            </a:r>
          </a:p>
        </p:txBody>
      </p:sp>
      <p:pic>
        <p:nvPicPr>
          <p:cNvPr id="4" name="Picture 3">
            <a:extLst>
              <a:ext uri="{FF2B5EF4-FFF2-40B4-BE49-F238E27FC236}">
                <a16:creationId xmlns:a16="http://schemas.microsoft.com/office/drawing/2014/main" id="{A4D049B4-6BD8-938F-F7B8-59A281266FEB}"/>
              </a:ext>
            </a:extLst>
          </p:cNvPr>
          <p:cNvPicPr>
            <a:picLocks noChangeAspect="1"/>
          </p:cNvPicPr>
          <p:nvPr/>
        </p:nvPicPr>
        <p:blipFill>
          <a:blip r:embed="rId3"/>
          <a:stretch>
            <a:fillRect/>
          </a:stretch>
        </p:blipFill>
        <p:spPr>
          <a:xfrm>
            <a:off x="460758" y="1172150"/>
            <a:ext cx="4572545" cy="3514049"/>
          </a:xfrm>
          <a:prstGeom prst="rect">
            <a:avLst/>
          </a:prstGeom>
        </p:spPr>
      </p:pic>
    </p:spTree>
    <p:extLst>
      <p:ext uri="{BB962C8B-B14F-4D97-AF65-F5344CB8AC3E}">
        <p14:creationId xmlns:p14="http://schemas.microsoft.com/office/powerpoint/2010/main" val="305589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2" name="Google Shape;1142;p37"/>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txBox="1">
            <a:spLocks noGrp="1"/>
          </p:cNvSpPr>
          <p:nvPr>
            <p:ph type="ctrTitle"/>
          </p:nvPr>
        </p:nvSpPr>
        <p:spPr>
          <a:xfrm>
            <a:off x="3559629" y="457300"/>
            <a:ext cx="4815721"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Chart 3: Multivariate Analysis : GPA vs. Highest Qualification and Course Funding Type</a:t>
            </a:r>
            <a:endParaRPr dirty="0"/>
          </a:p>
        </p:txBody>
      </p:sp>
      <p:sp>
        <p:nvSpPr>
          <p:cNvPr id="2" name="Google Shape;2441;p41">
            <a:extLst>
              <a:ext uri="{FF2B5EF4-FFF2-40B4-BE49-F238E27FC236}">
                <a16:creationId xmlns:a16="http://schemas.microsoft.com/office/drawing/2014/main" id="{11D10CFF-76BF-9DB1-7FE6-ADA8681951C8}"/>
              </a:ext>
            </a:extLst>
          </p:cNvPr>
          <p:cNvSpPr txBox="1">
            <a:spLocks/>
          </p:cNvSpPr>
          <p:nvPr/>
        </p:nvSpPr>
        <p:spPr>
          <a:xfrm>
            <a:off x="5096082" y="938500"/>
            <a:ext cx="4121397" cy="39600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solidFill>
                  <a:srgbClr val="555555"/>
                </a:solidFill>
                <a:effectLst/>
                <a:latin typeface="Anaheim" panose="020B0604020202020204" charset="0"/>
              </a:rPr>
              <a:t>Individual Funding: </a:t>
            </a:r>
          </a:p>
          <a:p>
            <a:r>
              <a:rPr lang="en-US" sz="1200" dirty="0">
                <a:solidFill>
                  <a:srgbClr val="555555"/>
                </a:solidFill>
                <a:effectLst/>
                <a:latin typeface="Anaheim" panose="020B0604020202020204" charset="0"/>
              </a:rPr>
              <a:t>Students with individual funding show a range of GPA scores across all qualification levels.</a:t>
            </a:r>
          </a:p>
          <a:p>
            <a:r>
              <a:rPr lang="en-US" sz="1200" dirty="0">
                <a:solidFill>
                  <a:srgbClr val="555555"/>
                </a:solidFill>
                <a:effectLst/>
                <a:latin typeface="Anaheim" panose="020B0604020202020204" charset="0"/>
              </a:rPr>
              <a:t> </a:t>
            </a:r>
            <a:r>
              <a:rPr lang="en-US" sz="1200" b="1" dirty="0">
                <a:solidFill>
                  <a:srgbClr val="555555"/>
                </a:solidFill>
                <a:effectLst/>
                <a:latin typeface="Anaheim" panose="020B0604020202020204" charset="0"/>
              </a:rPr>
              <a:t>The GPA tends to increase with higher qualifications.</a:t>
            </a:r>
          </a:p>
          <a:p>
            <a:endParaRPr lang="en-US" sz="1200" b="1" dirty="0">
              <a:solidFill>
                <a:srgbClr val="555555"/>
              </a:solidFill>
              <a:effectLst/>
              <a:latin typeface="Anaheim" panose="020B0604020202020204" charset="0"/>
            </a:endParaRPr>
          </a:p>
          <a:p>
            <a:r>
              <a:rPr lang="en-US" sz="1200" dirty="0">
                <a:solidFill>
                  <a:srgbClr val="555555"/>
                </a:solidFill>
                <a:effectLst/>
                <a:latin typeface="Anaheim" panose="020B0604020202020204" charset="0"/>
              </a:rPr>
              <a:t>Sponsored - SDF: </a:t>
            </a:r>
          </a:p>
          <a:p>
            <a:r>
              <a:rPr lang="en-US" sz="1200" dirty="0">
                <a:solidFill>
                  <a:srgbClr val="555555"/>
                </a:solidFill>
                <a:effectLst/>
                <a:latin typeface="Anaheim" panose="020B0604020202020204" charset="0"/>
              </a:rPr>
              <a:t>This line indicates that students with Skills Development Fund sponsorship generally have higher GPAs than individually funded students, especially at the Diploma and Bachelor’s Degree levels.</a:t>
            </a:r>
          </a:p>
          <a:p>
            <a:endParaRPr lang="en-US" sz="1200" dirty="0">
              <a:solidFill>
                <a:srgbClr val="555555"/>
              </a:solidFill>
              <a:effectLst/>
              <a:latin typeface="Anaheim" panose="020B0604020202020204" charset="0"/>
            </a:endParaRPr>
          </a:p>
          <a:p>
            <a:r>
              <a:rPr lang="en-US" sz="1200" b="1" dirty="0">
                <a:solidFill>
                  <a:srgbClr val="555555"/>
                </a:solidFill>
                <a:effectLst/>
                <a:latin typeface="Anaheim" panose="020B0604020202020204" charset="0"/>
              </a:rPr>
              <a:t>Individual + $1000 Scholarship: </a:t>
            </a:r>
          </a:p>
          <a:p>
            <a:r>
              <a:rPr lang="en-US" sz="1200" dirty="0">
                <a:solidFill>
                  <a:srgbClr val="555555"/>
                </a:solidFill>
                <a:effectLst/>
                <a:latin typeface="Anaheim" panose="020B0604020202020204" charset="0"/>
              </a:rPr>
              <a:t>Students who receive an individual funding plus a $1000 scholarship seem to have the highest GPAs across all qualification levels, particularly at the Postgraduate level.</a:t>
            </a:r>
          </a:p>
          <a:p>
            <a:endParaRPr lang="en-US" sz="1200" dirty="0">
              <a:solidFill>
                <a:srgbClr val="555555"/>
              </a:solidFill>
              <a:effectLst/>
              <a:latin typeface="Anaheim" panose="020B0604020202020204" charset="0"/>
            </a:endParaRPr>
          </a:p>
          <a:p>
            <a:r>
              <a:rPr lang="en-US" sz="1200" dirty="0">
                <a:solidFill>
                  <a:srgbClr val="555555"/>
                </a:solidFill>
                <a:effectLst/>
                <a:latin typeface="Anaheim" panose="020B0604020202020204" charset="0"/>
              </a:rPr>
              <a:t>Overall, Those with additional scholarships or sponsorships tend to have higher GPAs, suggesting that financial support could be linked to better academic performance.</a:t>
            </a:r>
          </a:p>
        </p:txBody>
      </p:sp>
      <p:pic>
        <p:nvPicPr>
          <p:cNvPr id="5" name="Picture 4">
            <a:extLst>
              <a:ext uri="{FF2B5EF4-FFF2-40B4-BE49-F238E27FC236}">
                <a16:creationId xmlns:a16="http://schemas.microsoft.com/office/drawing/2014/main" id="{FC576AC2-0578-87FD-52D9-D383D1628BDD}"/>
              </a:ext>
            </a:extLst>
          </p:cNvPr>
          <p:cNvPicPr>
            <a:picLocks noChangeAspect="1"/>
          </p:cNvPicPr>
          <p:nvPr/>
        </p:nvPicPr>
        <p:blipFill>
          <a:blip r:embed="rId3"/>
          <a:stretch>
            <a:fillRect/>
          </a:stretch>
        </p:blipFill>
        <p:spPr>
          <a:xfrm>
            <a:off x="180647" y="1388059"/>
            <a:ext cx="4915435" cy="3216534"/>
          </a:xfrm>
          <a:prstGeom prst="rect">
            <a:avLst/>
          </a:prstGeom>
        </p:spPr>
      </p:pic>
    </p:spTree>
    <p:extLst>
      <p:ext uri="{BB962C8B-B14F-4D97-AF65-F5344CB8AC3E}">
        <p14:creationId xmlns:p14="http://schemas.microsoft.com/office/powerpoint/2010/main" val="312766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E78B-1021-7EFC-4797-5384D7AEE49E}"/>
              </a:ext>
            </a:extLst>
          </p:cNvPr>
          <p:cNvSpPr>
            <a:spLocks noGrp="1"/>
          </p:cNvSpPr>
          <p:nvPr>
            <p:ph type="ctrTitle"/>
          </p:nvPr>
        </p:nvSpPr>
        <p:spPr>
          <a:xfrm>
            <a:off x="2384351" y="449036"/>
            <a:ext cx="4669200" cy="626431"/>
          </a:xfrm>
        </p:spPr>
        <p:txBody>
          <a:bodyPr/>
          <a:lstStyle/>
          <a:p>
            <a:r>
              <a:rPr lang="en-SG" sz="2800" dirty="0" err="1"/>
              <a:t>ReccomMendations</a:t>
            </a:r>
            <a:endParaRPr lang="en-SG" sz="2800" dirty="0"/>
          </a:p>
        </p:txBody>
      </p:sp>
      <p:sp>
        <p:nvSpPr>
          <p:cNvPr id="3" name="Subtitle 2">
            <a:extLst>
              <a:ext uri="{FF2B5EF4-FFF2-40B4-BE49-F238E27FC236}">
                <a16:creationId xmlns:a16="http://schemas.microsoft.com/office/drawing/2014/main" id="{CB22F11F-23A5-585D-6F90-3A248CD75BEC}"/>
              </a:ext>
            </a:extLst>
          </p:cNvPr>
          <p:cNvSpPr>
            <a:spLocks noGrp="1"/>
          </p:cNvSpPr>
          <p:nvPr>
            <p:ph type="subTitle" idx="1"/>
          </p:nvPr>
        </p:nvSpPr>
        <p:spPr>
          <a:xfrm>
            <a:off x="1575707" y="953003"/>
            <a:ext cx="5992586" cy="2116768"/>
          </a:xfrm>
        </p:spPr>
        <p:txBody>
          <a:bodyPr/>
          <a:lstStyle/>
          <a:p>
            <a:r>
              <a:rPr lang="en-US" b="1" dirty="0"/>
              <a:t>Enhance Academic Support for Sponsored Students:</a:t>
            </a:r>
          </a:p>
          <a:p>
            <a:endParaRPr lang="en-US" b="1" dirty="0"/>
          </a:p>
          <a:p>
            <a:r>
              <a:rPr lang="en-US" dirty="0"/>
              <a:t>Educational institutions could consider implementing or enhancing academic support programs specifically tailored for sponsored students. This could include tutoring, mentoring, study workshops, or other resources aimed at maximizing the potential of these students to achieve better academic outcomes.</a:t>
            </a:r>
          </a:p>
          <a:p>
            <a:endParaRPr lang="en-US" dirty="0"/>
          </a:p>
          <a:p>
            <a:pPr marL="152400" indent="0"/>
            <a:r>
              <a:rPr lang="en-US" b="1" dirty="0"/>
              <a:t>Comprehensive Academic Advising: </a:t>
            </a:r>
          </a:p>
          <a:p>
            <a:pPr marL="152400" indent="0"/>
            <a:r>
              <a:rPr lang="en-US" dirty="0"/>
              <a:t>Establish a robust academic advising system where students can receive personalized guidance on course selection, career planning, and academic strategies tailored to their individual goals and challenges.</a:t>
            </a:r>
          </a:p>
          <a:p>
            <a:pPr marL="152400" indent="0"/>
            <a:endParaRPr lang="en-US" dirty="0"/>
          </a:p>
          <a:p>
            <a:r>
              <a:rPr lang="en-US" b="1" dirty="0"/>
              <a:t>Collaborative Learning Opportunities:</a:t>
            </a:r>
          </a:p>
          <a:p>
            <a:r>
              <a:rPr lang="en-US" dirty="0"/>
              <a:t> Encourage collaborative learning by creating study groups and peer-led sessions. This fosters a supportive community where students can learn from each other and build a network of academic peers.</a:t>
            </a:r>
          </a:p>
          <a:p>
            <a:endParaRPr lang="en-SG" dirty="0"/>
          </a:p>
        </p:txBody>
      </p:sp>
    </p:spTree>
    <p:extLst>
      <p:ext uri="{BB962C8B-B14F-4D97-AF65-F5344CB8AC3E}">
        <p14:creationId xmlns:p14="http://schemas.microsoft.com/office/powerpoint/2010/main" val="139744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1655-BBB9-0FE4-E59B-1902EAF6CE49}"/>
              </a:ext>
            </a:extLst>
          </p:cNvPr>
          <p:cNvSpPr>
            <a:spLocks noGrp="1"/>
          </p:cNvSpPr>
          <p:nvPr>
            <p:ph type="ctrTitle"/>
          </p:nvPr>
        </p:nvSpPr>
        <p:spPr>
          <a:xfrm>
            <a:off x="2122904" y="1641022"/>
            <a:ext cx="5134955" cy="716238"/>
          </a:xfrm>
        </p:spPr>
        <p:txBody>
          <a:bodyPr/>
          <a:lstStyle/>
          <a:p>
            <a:r>
              <a:rPr lang="en-SG" dirty="0"/>
              <a:t>Part 2: </a:t>
            </a:r>
            <a:br>
              <a:rPr lang="en-SG" sz="1800" b="1" kern="100" dirty="0">
                <a:solidFill>
                  <a:srgbClr val="000000"/>
                </a:solidFill>
                <a:latin typeface="Arial" panose="020B0604020202020204" pitchFamily="34" charset="0"/>
              </a:rPr>
            </a:br>
            <a:r>
              <a:rPr lang="en-US" sz="1400" dirty="0"/>
              <a:t> Analyzing the Impact of Professional Designation on Course Completion and Academic Performance</a:t>
            </a:r>
            <a:br>
              <a:rPr lang="en-SG" sz="1800" b="1" kern="100" dirty="0">
                <a:solidFill>
                  <a:srgbClr val="000000"/>
                </a:solidFill>
                <a:effectLst/>
                <a:latin typeface="Arial" panose="020B0604020202020204" pitchFamily="34" charset="0"/>
                <a:ea typeface="Arial" panose="020B0604020202020204" pitchFamily="34" charset="0"/>
              </a:rPr>
            </a:br>
            <a:endParaRPr lang="en-SG" dirty="0"/>
          </a:p>
        </p:txBody>
      </p:sp>
      <p:sp>
        <p:nvSpPr>
          <p:cNvPr id="3" name="Subtitle 2">
            <a:extLst>
              <a:ext uri="{FF2B5EF4-FFF2-40B4-BE49-F238E27FC236}">
                <a16:creationId xmlns:a16="http://schemas.microsoft.com/office/drawing/2014/main" id="{B7232FAE-E874-E35D-EAAF-3052EFB21DB1}"/>
              </a:ext>
            </a:extLst>
          </p:cNvPr>
          <p:cNvSpPr>
            <a:spLocks noGrp="1"/>
          </p:cNvSpPr>
          <p:nvPr>
            <p:ph type="subTitle" idx="1"/>
          </p:nvPr>
        </p:nvSpPr>
        <p:spPr>
          <a:xfrm>
            <a:off x="1796143" y="2190023"/>
            <a:ext cx="5788478" cy="1307700"/>
          </a:xfrm>
        </p:spPr>
        <p:txBody>
          <a:bodyPr/>
          <a:lstStyle/>
          <a:p>
            <a:r>
              <a:rPr lang="en-US" sz="1600" dirty="0"/>
              <a:t>Investigate the relationship between students' designations and their course completion rates, with a focus on understanding how different professional roles influence academic success and program engagement.</a:t>
            </a:r>
            <a:endParaRPr lang="en-SG" sz="1600" dirty="0"/>
          </a:p>
        </p:txBody>
      </p:sp>
    </p:spTree>
    <p:extLst>
      <p:ext uri="{BB962C8B-B14F-4D97-AF65-F5344CB8AC3E}">
        <p14:creationId xmlns:p14="http://schemas.microsoft.com/office/powerpoint/2010/main" val="4080062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2" name="Google Shape;1142;p37"/>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txBox="1">
            <a:spLocks noGrp="1"/>
          </p:cNvSpPr>
          <p:nvPr>
            <p:ph type="ctrTitle"/>
          </p:nvPr>
        </p:nvSpPr>
        <p:spPr>
          <a:xfrm>
            <a:off x="3308279" y="534255"/>
            <a:ext cx="5938463" cy="54453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600" dirty="0"/>
              <a:t>Distribution of Course Completion by Designation</a:t>
            </a:r>
            <a:br>
              <a:rPr lang="en-US" sz="1600" dirty="0"/>
            </a:br>
            <a:r>
              <a:rPr lang="en-US" sz="1600" dirty="0"/>
              <a:t>Objective: Visualize the distribution of course completion rates across different professional designations.</a:t>
            </a:r>
            <a:endParaRPr lang="en-SG" sz="1600" dirty="0"/>
          </a:p>
        </p:txBody>
      </p:sp>
      <p:sp>
        <p:nvSpPr>
          <p:cNvPr id="2" name="Google Shape;2441;p41">
            <a:extLst>
              <a:ext uri="{FF2B5EF4-FFF2-40B4-BE49-F238E27FC236}">
                <a16:creationId xmlns:a16="http://schemas.microsoft.com/office/drawing/2014/main" id="{11D10CFF-76BF-9DB1-7FE6-ADA8681951C8}"/>
              </a:ext>
            </a:extLst>
          </p:cNvPr>
          <p:cNvSpPr txBox="1">
            <a:spLocks/>
          </p:cNvSpPr>
          <p:nvPr/>
        </p:nvSpPr>
        <p:spPr>
          <a:xfrm>
            <a:off x="6146610" y="1391806"/>
            <a:ext cx="2997292" cy="35500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300" dirty="0">
                <a:latin typeface="Anaheim" panose="020B0604020202020204" charset="0"/>
              </a:rPr>
              <a:t>The chart indicates that students with a degree have the highest completion rates among all qualification levels.</a:t>
            </a:r>
          </a:p>
          <a:p>
            <a:endParaRPr lang="en-US" sz="1300" dirty="0">
              <a:latin typeface="Anaheim" panose="020B0604020202020204" charset="0"/>
            </a:endParaRPr>
          </a:p>
          <a:p>
            <a:r>
              <a:rPr lang="en-US" sz="1300" dirty="0">
                <a:latin typeface="Anaheim" panose="020B0604020202020204" charset="0"/>
              </a:rPr>
              <a:t> This suggests that students with a higher level of prior education are more likely to complete the courses they enroll in.</a:t>
            </a:r>
          </a:p>
          <a:p>
            <a:endParaRPr lang="en-US" sz="1300" dirty="0">
              <a:latin typeface="Anaheim" panose="020B0604020202020204" charset="0"/>
            </a:endParaRPr>
          </a:p>
          <a:p>
            <a:r>
              <a:rPr lang="en-US" sz="1300" b="1" dirty="0">
                <a:latin typeface="Anaheim" panose="020B0604020202020204" charset="0"/>
              </a:rPr>
              <a:t>Recommendations</a:t>
            </a:r>
          </a:p>
          <a:p>
            <a:r>
              <a:rPr lang="en-US" sz="1300" dirty="0">
                <a:latin typeface="Anaheim" panose="020B0604020202020204" charset="0"/>
              </a:rPr>
              <a:t>Targeted Support Programs: Develop targeted support programs for students with lower initial qualifications, such as those holding certificates, to improve their completion rates. This can include tutoring, mentorship programs, and additional resources.</a:t>
            </a:r>
          </a:p>
        </p:txBody>
      </p:sp>
      <p:pic>
        <p:nvPicPr>
          <p:cNvPr id="4" name="Picture 3">
            <a:extLst>
              <a:ext uri="{FF2B5EF4-FFF2-40B4-BE49-F238E27FC236}">
                <a16:creationId xmlns:a16="http://schemas.microsoft.com/office/drawing/2014/main" id="{904F9CA7-B9A6-4B09-3B1E-39600875FFDB}"/>
              </a:ext>
            </a:extLst>
          </p:cNvPr>
          <p:cNvPicPr>
            <a:picLocks noChangeAspect="1"/>
          </p:cNvPicPr>
          <p:nvPr/>
        </p:nvPicPr>
        <p:blipFill>
          <a:blip r:embed="rId3"/>
          <a:stretch>
            <a:fillRect/>
          </a:stretch>
        </p:blipFill>
        <p:spPr>
          <a:xfrm>
            <a:off x="469948" y="1391806"/>
            <a:ext cx="5676662" cy="3461530"/>
          </a:xfrm>
          <a:prstGeom prst="rect">
            <a:avLst/>
          </a:prstGeom>
        </p:spPr>
      </p:pic>
    </p:spTree>
    <p:extLst>
      <p:ext uri="{BB962C8B-B14F-4D97-AF65-F5344CB8AC3E}">
        <p14:creationId xmlns:p14="http://schemas.microsoft.com/office/powerpoint/2010/main" val="1852556816"/>
      </p:ext>
    </p:extLst>
  </p:cSld>
  <p:clrMapOvr>
    <a:masterClrMapping/>
  </p:clrMapOvr>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1153</Words>
  <Application>Microsoft Office PowerPoint</Application>
  <PresentationFormat>On-screen Show (16:9)</PresentationFormat>
  <Paragraphs>96</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Josefin Slab SemiBold</vt:lpstr>
      <vt:lpstr>Anaheim</vt:lpstr>
      <vt:lpstr>Anton</vt:lpstr>
      <vt:lpstr>Josefin Slab</vt:lpstr>
      <vt:lpstr>Staatliches</vt:lpstr>
      <vt:lpstr>Abel</vt:lpstr>
      <vt:lpstr>Economy Thesis by Slidesgo</vt:lpstr>
      <vt:lpstr>DAVI CA2</vt:lpstr>
      <vt:lpstr>PowerPoint Presentation</vt:lpstr>
      <vt:lpstr>Dataset</vt:lpstr>
      <vt:lpstr>Univariate analysis: Distribution of gpa scores among students</vt:lpstr>
      <vt:lpstr>Chart 2: Bivirate Analysis GPA VS Course funding</vt:lpstr>
      <vt:lpstr>Chart 3: Multivariate Analysis : GPA vs. Highest Qualification and Course Funding Type</vt:lpstr>
      <vt:lpstr>ReccomMendations</vt:lpstr>
      <vt:lpstr>Part 2:   Analyzing the Impact of Professional Designation on Course Completion and Academic Performance </vt:lpstr>
      <vt:lpstr>Distribution of Course Completion by Designation Objective: Visualize the distribution of course completion rates across different professional designations.</vt:lpstr>
      <vt:lpstr>Chart 2: Average GPA by Designation  Objective: Examine the relationship between students' professional designations and their academic performance as measured by GPA. </vt:lpstr>
      <vt:lpstr> Plotly Dash: an interactive dashboard to explore course completion rates and GPA trends by professional designation.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DAVI CA1</dc:title>
  <dc:creator>Julio Ho</dc:creator>
  <cp:lastModifiedBy>Julio Ho</cp:lastModifiedBy>
  <cp:revision>10</cp:revision>
  <dcterms:modified xsi:type="dcterms:W3CDTF">2024-07-04T01:56:55Z</dcterms:modified>
</cp:coreProperties>
</file>