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3"/>
  </p:notesMasterIdLst>
  <p:sldIdLst>
    <p:sldId id="256" r:id="rId2"/>
    <p:sldId id="259" r:id="rId3"/>
    <p:sldId id="307" r:id="rId4"/>
    <p:sldId id="301" r:id="rId5"/>
    <p:sldId id="308" r:id="rId6"/>
    <p:sldId id="309" r:id="rId7"/>
    <p:sldId id="310" r:id="rId8"/>
    <p:sldId id="312" r:id="rId9"/>
    <p:sldId id="314" r:id="rId10"/>
    <p:sldId id="311" r:id="rId11"/>
    <p:sldId id="313" r:id="rId12"/>
    <p:sldId id="324" r:id="rId13"/>
    <p:sldId id="325" r:id="rId14"/>
    <p:sldId id="318" r:id="rId15"/>
    <p:sldId id="319" r:id="rId16"/>
    <p:sldId id="326" r:id="rId17"/>
    <p:sldId id="320" r:id="rId18"/>
    <p:sldId id="327" r:id="rId19"/>
    <p:sldId id="321" r:id="rId20"/>
    <p:sldId id="328" r:id="rId21"/>
    <p:sldId id="322" r:id="rId22"/>
    <p:sldId id="323" r:id="rId23"/>
    <p:sldId id="329" r:id="rId24"/>
    <p:sldId id="330" r:id="rId25"/>
    <p:sldId id="331" r:id="rId26"/>
    <p:sldId id="333" r:id="rId27"/>
    <p:sldId id="347" r:id="rId28"/>
    <p:sldId id="334" r:id="rId29"/>
    <p:sldId id="332" r:id="rId30"/>
    <p:sldId id="335" r:id="rId31"/>
    <p:sldId id="336" r:id="rId32"/>
    <p:sldId id="348" r:id="rId33"/>
    <p:sldId id="342" r:id="rId34"/>
    <p:sldId id="337" r:id="rId35"/>
    <p:sldId id="349" r:id="rId36"/>
    <p:sldId id="339" r:id="rId37"/>
    <p:sldId id="350" r:id="rId38"/>
    <p:sldId id="351" r:id="rId39"/>
    <p:sldId id="345" r:id="rId40"/>
    <p:sldId id="346" r:id="rId41"/>
    <p:sldId id="344" r:id="rId42"/>
  </p:sldIdLst>
  <p:sldSz cx="9144000" cy="5143500" type="screen16x9"/>
  <p:notesSz cx="6858000" cy="9144000"/>
  <p:embeddedFontLst>
    <p:embeddedFont>
      <p:font typeface="Abadi" panose="020B0604020104020204" pitchFamily="34" charset="0"/>
      <p:regular r:id="rId44"/>
    </p:embeddedFont>
    <p:embeddedFont>
      <p:font typeface="Anaheim" panose="020B0604020202020204" charset="0"/>
      <p:regular r:id="rId45"/>
    </p:embeddedFont>
    <p:embeddedFont>
      <p:font typeface="Consolas" panose="020B0609020204030204" pitchFamily="49" charset="0"/>
      <p:regular r:id="rId46"/>
      <p:bold r:id="rId47"/>
      <p:italic r:id="rId48"/>
      <p:boldItalic r:id="rId49"/>
    </p:embeddedFont>
    <p:embeddedFont>
      <p:font typeface="Josefin Slab" pitchFamily="2" charset="0"/>
      <p:regular r:id="rId50"/>
      <p:bold r:id="rId51"/>
      <p:italic r:id="rId52"/>
      <p:boldItalic r:id="rId53"/>
    </p:embeddedFont>
    <p:embeddedFont>
      <p:font typeface="Segoe UI" panose="020B0502040204020203"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515DBF-7BC3-4BEA-868F-28CEF097F733}" v="3" dt="2024-08-03T12:22:27.075"/>
    <p1510:client id="{C7AD5EB4-E305-4D1A-A527-0DF7FFE4E361}" v="928" dt="2024-08-04T11:57:32.725"/>
  </p1510:revLst>
</p1510:revInfo>
</file>

<file path=ppt/tableStyles.xml><?xml version="1.0" encoding="utf-8"?>
<a:tblStyleLst xmlns:a="http://schemas.openxmlformats.org/drawingml/2006/main" def="{49474415-78B3-4438-820C-583F69143007}">
  <a:tblStyle styleId="{49474415-78B3-4438-820C-583F691430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pos="5227"/>
        <p:guide orient="horz" pos="29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202a3cc35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202a3cc35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75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F3F3F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p:cSld name="CUSTOM_7_1">
    <p:bg>
      <p:bgPr>
        <a:solidFill>
          <a:srgbClr val="F3F3F3"/>
        </a:solidFill>
        <a:effectLst/>
      </p:bgPr>
    </p:bg>
    <p:spTree>
      <p:nvGrpSpPr>
        <p:cNvPr id="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subTitle" idx="1"/>
          </p:nvPr>
        </p:nvSpPr>
        <p:spPr>
          <a:xfrm flipH="1">
            <a:off x="889350" y="1030050"/>
            <a:ext cx="7409100" cy="28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a:endParaRPr/>
          </a:p>
        </p:txBody>
      </p:sp>
      <p:sp>
        <p:nvSpPr>
          <p:cNvPr id="15" name="Google Shape;15;p3"/>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rgbClr val="F3F3F3"/>
        </a:solidFill>
        <a:effectLst/>
      </p:bgPr>
    </p:bg>
    <p:spTree>
      <p:nvGrpSpPr>
        <p:cNvPr id="1"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ctrTitle"/>
          </p:nvPr>
        </p:nvSpPr>
        <p:spPr>
          <a:xfrm>
            <a:off x="2237395" y="1645788"/>
            <a:ext cx="4669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2400"/>
              <a:buNone/>
              <a:defRPr sz="2400" b="0">
                <a:latin typeface="Staatliches"/>
                <a:ea typeface="Staatliches"/>
                <a:cs typeface="Staatliches"/>
                <a:sym typeface="Staatliches"/>
              </a:defRPr>
            </a:lvl1pPr>
            <a:lvl2pPr lvl="1"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5"/>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5"/>
          <p:cNvSpPr/>
          <p:nvPr/>
        </p:nvSpPr>
        <p:spPr>
          <a:xfrm>
            <a:off x="1555780" y="983325"/>
            <a:ext cx="6214500" cy="27186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
  <p:cSld name="CUSTOM_6_1_1_2">
    <p:bg>
      <p:bgPr>
        <a:solidFill>
          <a:srgbClr val="F3F3F3"/>
        </a:solidFill>
        <a:effectLst/>
      </p:bgPr>
    </p:bg>
    <p:spTree>
      <p:nvGrpSpPr>
        <p:cNvPr id="1"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2"/>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rgbClr val="EFEFEF"/>
        </a:solidFill>
        <a:effectLst/>
      </p:bgPr>
    </p:bg>
    <p:spTree>
      <p:nvGrpSpPr>
        <p:cNvPr id="1" name="Shape 1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8FAF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marL="914400" lvl="1"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marL="1371600" lvl="2"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marL="1828800" lvl="3"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marL="2286000" lvl="4"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marL="2743200" lvl="5"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marL="3200400" lvl="6"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marL="3657600" lvl="7"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marL="4114800" lvl="8" indent="-30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6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hyperlink" Target="https://www.tensorflow.org/api_docs/python/tf/keras" TargetMode="External"/><Relationship Id="rId3" Type="http://schemas.openxmlformats.org/officeDocument/2006/relationships/hyperlink" Target="https://arxiv.org/abs/1509.02971" TargetMode="External"/><Relationship Id="rId7" Type="http://schemas.openxmlformats.org/officeDocument/2006/relationships/hyperlink" Target="https://www.gymlibrary.dev/environments/classic_control/pendulum/" TargetMode="External"/><Relationship Id="rId2" Type="http://schemas.openxmlformats.org/officeDocument/2006/relationships/hyperlink" Target="https://papers.nips.cc/paper/5423-generative-adversarial-nets.pdf" TargetMode="External"/><Relationship Id="rId1" Type="http://schemas.openxmlformats.org/officeDocument/2006/relationships/slideLayout" Target="../slideLayouts/slideLayout2.xml"/><Relationship Id="rId6" Type="http://schemas.openxmlformats.org/officeDocument/2006/relationships/hyperlink" Target="https://arxiv.org/abs/1801.01290" TargetMode="External"/><Relationship Id="rId5" Type="http://schemas.openxmlformats.org/officeDocument/2006/relationships/hyperlink" Target="https://arxiv.org/abs/1512.04455" TargetMode="External"/><Relationship Id="rId4" Type="http://schemas.openxmlformats.org/officeDocument/2006/relationships/hyperlink" Target="https://arxiv.org/abs/1511.05952" TargetMode="External"/><Relationship Id="rId9" Type="http://schemas.openxmlformats.org/officeDocument/2006/relationships/hyperlink" Target="https://keras.io/api/"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140" name="Google Shape;140;p26"/>
          <p:cNvSpPr/>
          <p:nvPr/>
        </p:nvSpPr>
        <p:spPr>
          <a:xfrm>
            <a:off x="5057925" y="1382750"/>
            <a:ext cx="3029400" cy="2370300"/>
          </a:xfrm>
          <a:prstGeom prst="roundRect">
            <a:avLst>
              <a:gd name="adj" fmla="val 1472"/>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6"/>
          <p:cNvGrpSpPr/>
          <p:nvPr/>
        </p:nvGrpSpPr>
        <p:grpSpPr>
          <a:xfrm>
            <a:off x="4969574" y="1120650"/>
            <a:ext cx="3029365" cy="2547136"/>
            <a:chOff x="4741999" y="986350"/>
            <a:chExt cx="3029365" cy="2547136"/>
          </a:xfrm>
        </p:grpSpPr>
        <p:sp>
          <p:nvSpPr>
            <p:cNvPr id="142" name="Google Shape;142;p26"/>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6"/>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26"/>
          <p:cNvGrpSpPr/>
          <p:nvPr/>
        </p:nvGrpSpPr>
        <p:grpSpPr>
          <a:xfrm>
            <a:off x="3551493" y="2697040"/>
            <a:ext cx="1286978" cy="391497"/>
            <a:chOff x="3551493" y="2562740"/>
            <a:chExt cx="1286978" cy="391497"/>
          </a:xfrm>
        </p:grpSpPr>
        <p:sp>
          <p:nvSpPr>
            <p:cNvPr id="159" name="Google Shape;159;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6"/>
          <p:cNvSpPr txBox="1">
            <a:spLocks noGrp="1"/>
          </p:cNvSpPr>
          <p:nvPr>
            <p:ph type="subTitle" idx="1"/>
          </p:nvPr>
        </p:nvSpPr>
        <p:spPr>
          <a:xfrm>
            <a:off x="833000" y="3317147"/>
            <a:ext cx="3353076" cy="9373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Name: Julio Ho Sheng Yang </a:t>
            </a:r>
          </a:p>
          <a:p>
            <a:pPr marL="0" indent="0"/>
            <a:r>
              <a:rPr lang="en" dirty="0"/>
              <a:t>&amp; Oat Khan Soe</a:t>
            </a:r>
          </a:p>
          <a:p>
            <a:pPr marL="0" indent="0"/>
            <a:endParaRPr lang="en" dirty="0"/>
          </a:p>
          <a:p>
            <a:pPr marL="0" indent="0"/>
            <a:r>
              <a:rPr lang="en" dirty="0"/>
              <a:t>Admin No: P2317384 , P2340809</a:t>
            </a:r>
          </a:p>
        </p:txBody>
      </p:sp>
      <p:sp>
        <p:nvSpPr>
          <p:cNvPr id="166" name="Google Shape;166;p26"/>
          <p:cNvSpPr txBox="1">
            <a:spLocks noGrp="1"/>
          </p:cNvSpPr>
          <p:nvPr>
            <p:ph type="ctrTitle"/>
          </p:nvPr>
        </p:nvSpPr>
        <p:spPr>
          <a:xfrm>
            <a:off x="833000" y="1050513"/>
            <a:ext cx="3248400" cy="20276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Dele CA2</a:t>
            </a:r>
            <a:endParaRPr dirty="0"/>
          </a:p>
        </p:txBody>
      </p:sp>
      <p:grpSp>
        <p:nvGrpSpPr>
          <p:cNvPr id="167" name="Google Shape;167;p26"/>
          <p:cNvGrpSpPr/>
          <p:nvPr/>
        </p:nvGrpSpPr>
        <p:grpSpPr>
          <a:xfrm>
            <a:off x="5765433" y="3973585"/>
            <a:ext cx="203088" cy="412126"/>
            <a:chOff x="7764635" y="2404362"/>
            <a:chExt cx="353565" cy="717489"/>
          </a:xfrm>
        </p:grpSpPr>
        <p:sp>
          <p:nvSpPr>
            <p:cNvPr id="168" name="Google Shape;168;p26"/>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6"/>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4437554" y="130165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6"/>
          <p:cNvGrpSpPr/>
          <p:nvPr/>
        </p:nvGrpSpPr>
        <p:grpSpPr>
          <a:xfrm>
            <a:off x="8071692" y="3374463"/>
            <a:ext cx="777728" cy="1334382"/>
            <a:chOff x="7825967" y="3240163"/>
            <a:chExt cx="777728" cy="1334382"/>
          </a:xfrm>
        </p:grpSpPr>
        <p:sp>
          <p:nvSpPr>
            <p:cNvPr id="173" name="Google Shape;173;p26"/>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6"/>
          <p:cNvGrpSpPr/>
          <p:nvPr/>
        </p:nvGrpSpPr>
        <p:grpSpPr>
          <a:xfrm>
            <a:off x="3929256" y="3919614"/>
            <a:ext cx="576962" cy="773332"/>
            <a:chOff x="3429656" y="3785314"/>
            <a:chExt cx="576962" cy="773332"/>
          </a:xfrm>
        </p:grpSpPr>
        <p:sp>
          <p:nvSpPr>
            <p:cNvPr id="181" name="Google Shape;181;p26"/>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6"/>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6345231" y="2886609"/>
            <a:ext cx="1407691" cy="1286147"/>
            <a:chOff x="6117656" y="2752309"/>
            <a:chExt cx="1407691" cy="1286147"/>
          </a:xfrm>
        </p:grpSpPr>
        <p:sp>
          <p:nvSpPr>
            <p:cNvPr id="197" name="Google Shape;197;p26"/>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3940094" y="1807838"/>
            <a:ext cx="1294564" cy="589573"/>
            <a:chOff x="3940094" y="1807838"/>
            <a:chExt cx="1294564" cy="589573"/>
          </a:xfrm>
        </p:grpSpPr>
        <p:grpSp>
          <p:nvGrpSpPr>
            <p:cNvPr id="216" name="Google Shape;216;p26"/>
            <p:cNvGrpSpPr/>
            <p:nvPr/>
          </p:nvGrpSpPr>
          <p:grpSpPr>
            <a:xfrm>
              <a:off x="3940094" y="1807838"/>
              <a:ext cx="1294564" cy="589573"/>
              <a:chOff x="3543907" y="2562740"/>
              <a:chExt cx="1294564" cy="381675"/>
            </a:xfrm>
          </p:grpSpPr>
          <p:sp>
            <p:nvSpPr>
              <p:cNvPr id="217" name="Google Shape;217;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6"/>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6"/>
          <p:cNvGrpSpPr/>
          <p:nvPr/>
        </p:nvGrpSpPr>
        <p:grpSpPr>
          <a:xfrm>
            <a:off x="6193917" y="1459403"/>
            <a:ext cx="906007" cy="136663"/>
            <a:chOff x="5966342" y="1378202"/>
            <a:chExt cx="906007" cy="136663"/>
          </a:xfrm>
        </p:grpSpPr>
        <p:sp>
          <p:nvSpPr>
            <p:cNvPr id="226" name="Google Shape;226;p26"/>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8042062" y="2843136"/>
            <a:ext cx="496812" cy="472595"/>
            <a:chOff x="7814487" y="2708836"/>
            <a:chExt cx="496812" cy="472595"/>
          </a:xfrm>
        </p:grpSpPr>
        <p:sp>
          <p:nvSpPr>
            <p:cNvPr id="231" name="Google Shape;231;p26"/>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739700" y="1512500"/>
            <a:ext cx="1109728" cy="1002828"/>
            <a:chOff x="7739700" y="1512500"/>
            <a:chExt cx="1109728" cy="1002828"/>
          </a:xfrm>
        </p:grpSpPr>
        <p:sp>
          <p:nvSpPr>
            <p:cNvPr id="234" name="Google Shape;234;p26"/>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6"/>
            <p:cNvGrpSpPr/>
            <p:nvPr/>
          </p:nvGrpSpPr>
          <p:grpSpPr>
            <a:xfrm>
              <a:off x="7808309" y="1610467"/>
              <a:ext cx="966993" cy="714803"/>
              <a:chOff x="7183784" y="1476167"/>
              <a:chExt cx="966993" cy="714803"/>
            </a:xfrm>
          </p:grpSpPr>
          <p:sp>
            <p:nvSpPr>
              <p:cNvPr id="236" name="Google Shape;236;p26"/>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 name="Google Shape;252;p26"/>
          <p:cNvGrpSpPr/>
          <p:nvPr/>
        </p:nvGrpSpPr>
        <p:grpSpPr>
          <a:xfrm flipH="1">
            <a:off x="6415607" y="1911354"/>
            <a:ext cx="1520787" cy="2773390"/>
            <a:chOff x="-823767" y="1667843"/>
            <a:chExt cx="1580203" cy="2881743"/>
          </a:xfrm>
        </p:grpSpPr>
        <p:sp>
          <p:nvSpPr>
            <p:cNvPr id="253" name="Google Shape;253;p26"/>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6"/>
          <p:cNvGrpSpPr/>
          <p:nvPr/>
        </p:nvGrpSpPr>
        <p:grpSpPr>
          <a:xfrm>
            <a:off x="4389208" y="3195116"/>
            <a:ext cx="1579322" cy="671293"/>
            <a:chOff x="4161633" y="3060816"/>
            <a:chExt cx="1579322" cy="671293"/>
          </a:xfrm>
        </p:grpSpPr>
        <p:sp>
          <p:nvSpPr>
            <p:cNvPr id="404" name="Google Shape;404;p26"/>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6"/>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37038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4243-AC46-EFED-B4F2-B954C693CF20}"/>
              </a:ext>
            </a:extLst>
          </p:cNvPr>
          <p:cNvSpPr>
            <a:spLocks noGrp="1"/>
          </p:cNvSpPr>
          <p:nvPr>
            <p:ph type="ctrTitle"/>
          </p:nvPr>
        </p:nvSpPr>
        <p:spPr>
          <a:xfrm>
            <a:off x="374129" y="1557931"/>
            <a:ext cx="3248400" cy="2269312"/>
          </a:xfrm>
        </p:spPr>
        <p:txBody>
          <a:bodyPr/>
          <a:lstStyle/>
          <a:p>
            <a:r>
              <a:rPr lang="en-SG" sz="4400" dirty="0"/>
              <a:t>Section 2.1:</a:t>
            </a:r>
            <a:br>
              <a:rPr lang="en-SG" sz="4400" dirty="0"/>
            </a:br>
            <a:r>
              <a:rPr lang="en-SG" sz="4400" dirty="0"/>
              <a:t>Gan(baseline) discriminator architecture</a:t>
            </a:r>
          </a:p>
        </p:txBody>
      </p:sp>
      <p:sp>
        <p:nvSpPr>
          <p:cNvPr id="4" name="TextBox 3">
            <a:extLst>
              <a:ext uri="{FF2B5EF4-FFF2-40B4-BE49-F238E27FC236}">
                <a16:creationId xmlns:a16="http://schemas.microsoft.com/office/drawing/2014/main" id="{11A76227-1261-0168-61B8-D2DDAD59876B}"/>
              </a:ext>
            </a:extLst>
          </p:cNvPr>
          <p:cNvSpPr txBox="1"/>
          <p:nvPr/>
        </p:nvSpPr>
        <p:spPr>
          <a:xfrm>
            <a:off x="3622529" y="2751365"/>
            <a:ext cx="5301035" cy="2246769"/>
          </a:xfrm>
          <a:prstGeom prst="rect">
            <a:avLst/>
          </a:prstGeom>
          <a:noFill/>
        </p:spPr>
        <p:txBody>
          <a:bodyPr wrap="square" rtlCol="0">
            <a:spAutoFit/>
          </a:bodyPr>
          <a:lstStyle/>
          <a:p>
            <a:pPr algn="l">
              <a:buFont typeface="Arial" panose="020B0604020202020204" pitchFamily="34" charset="0"/>
              <a:buChar char="•"/>
            </a:pPr>
            <a:r>
              <a:rPr lang="en-US" sz="2000" b="0" i="0" dirty="0">
                <a:effectLst/>
                <a:latin typeface="Anaheim" panose="020B0604020202020204" charset="0"/>
              </a:rPr>
              <a:t>Uses </a:t>
            </a:r>
            <a:r>
              <a:rPr lang="en-US" sz="2000" b="1" i="0" dirty="0">
                <a:effectLst/>
                <a:latin typeface="Anaheim" panose="020B0604020202020204" charset="0"/>
              </a:rPr>
              <a:t>spectral normalization </a:t>
            </a:r>
            <a:r>
              <a:rPr lang="en-US" sz="2000" b="0" i="0" dirty="0">
                <a:effectLst/>
                <a:latin typeface="Anaheim" panose="020B0604020202020204" charset="0"/>
              </a:rPr>
              <a:t>for improved stability</a:t>
            </a:r>
          </a:p>
          <a:p>
            <a:endParaRPr lang="en-US" sz="2000" b="0" i="0" dirty="0">
              <a:effectLst/>
              <a:latin typeface="Anaheim" panose="020B0604020202020204" charset="0"/>
            </a:endParaRPr>
          </a:p>
          <a:p>
            <a:r>
              <a:rPr lang="en-US" sz="2000" b="0" i="0" dirty="0">
                <a:effectLst/>
                <a:latin typeface="Anaheim" panose="020B0604020202020204" charset="0"/>
              </a:rPr>
              <a:t>This structure allows the </a:t>
            </a:r>
            <a:r>
              <a:rPr lang="en-US" sz="2000" b="1" i="0" dirty="0">
                <a:effectLst/>
                <a:latin typeface="Anaheim" panose="020B0604020202020204" charset="0"/>
              </a:rPr>
              <a:t>discriminator</a:t>
            </a:r>
            <a:r>
              <a:rPr lang="en-US" sz="2000" b="0" i="0" dirty="0">
                <a:effectLst/>
                <a:latin typeface="Anaheim" panose="020B0604020202020204" charset="0"/>
              </a:rPr>
              <a:t> to </a:t>
            </a:r>
            <a:r>
              <a:rPr lang="en-US" sz="2000" b="1" i="0" dirty="0">
                <a:effectLst/>
                <a:latin typeface="Anaheim" panose="020B0604020202020204" charset="0"/>
              </a:rPr>
              <a:t>effectively distinguish </a:t>
            </a:r>
            <a:r>
              <a:rPr lang="en-US" sz="2000" b="0" i="0" dirty="0">
                <a:effectLst/>
                <a:latin typeface="Anaheim" panose="020B0604020202020204" charset="0"/>
              </a:rPr>
              <a:t>between </a:t>
            </a:r>
            <a:r>
              <a:rPr lang="en-US" sz="2000" b="1" i="0" dirty="0">
                <a:effectLst/>
                <a:latin typeface="Anaheim" panose="020B0604020202020204" charset="0"/>
              </a:rPr>
              <a:t>real and generated images</a:t>
            </a:r>
            <a:r>
              <a:rPr lang="en-US" sz="2000" b="0" i="0" dirty="0">
                <a:effectLst/>
                <a:latin typeface="Anaheim" panose="020B0604020202020204" charset="0"/>
              </a:rPr>
              <a:t>, providing feedback to improve the generator's performance.</a:t>
            </a:r>
            <a:endParaRPr lang="en-SG" sz="2000" dirty="0">
              <a:latin typeface="Anaheim" panose="020B0604020202020204" charset="0"/>
            </a:endParaRPr>
          </a:p>
        </p:txBody>
      </p:sp>
      <p:pic>
        <p:nvPicPr>
          <p:cNvPr id="6" name="Picture 5">
            <a:extLst>
              <a:ext uri="{FF2B5EF4-FFF2-40B4-BE49-F238E27FC236}">
                <a16:creationId xmlns:a16="http://schemas.microsoft.com/office/drawing/2014/main" id="{D0212064-1AD4-8135-6DB9-51BFDC410818}"/>
              </a:ext>
            </a:extLst>
          </p:cNvPr>
          <p:cNvPicPr>
            <a:picLocks noChangeAspect="1"/>
          </p:cNvPicPr>
          <p:nvPr/>
        </p:nvPicPr>
        <p:blipFill>
          <a:blip r:embed="rId2"/>
          <a:stretch>
            <a:fillRect/>
          </a:stretch>
        </p:blipFill>
        <p:spPr>
          <a:xfrm>
            <a:off x="4251179" y="155122"/>
            <a:ext cx="4371735" cy="2537465"/>
          </a:xfrm>
          <a:prstGeom prst="rect">
            <a:avLst/>
          </a:prstGeom>
        </p:spPr>
      </p:pic>
    </p:spTree>
    <p:extLst>
      <p:ext uri="{BB962C8B-B14F-4D97-AF65-F5344CB8AC3E}">
        <p14:creationId xmlns:p14="http://schemas.microsoft.com/office/powerpoint/2010/main" val="191559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4243-AC46-EFED-B4F2-B954C693CF20}"/>
              </a:ext>
            </a:extLst>
          </p:cNvPr>
          <p:cNvSpPr>
            <a:spLocks noGrp="1"/>
          </p:cNvSpPr>
          <p:nvPr>
            <p:ph type="ctrTitle"/>
          </p:nvPr>
        </p:nvSpPr>
        <p:spPr>
          <a:xfrm>
            <a:off x="560236" y="364732"/>
            <a:ext cx="3248400" cy="2269312"/>
          </a:xfrm>
        </p:spPr>
        <p:txBody>
          <a:bodyPr/>
          <a:lstStyle/>
          <a:p>
            <a:br>
              <a:rPr lang="en-SG" sz="4400" dirty="0"/>
            </a:br>
            <a:r>
              <a:rPr lang="en-SG" sz="4400" dirty="0"/>
              <a:t>Gan(baseline) generator</a:t>
            </a:r>
            <a:br>
              <a:rPr lang="en-SG" sz="4400" dirty="0"/>
            </a:br>
            <a:r>
              <a:rPr lang="en-SG" sz="4400" dirty="0"/>
              <a:t>architecture</a:t>
            </a:r>
          </a:p>
        </p:txBody>
      </p:sp>
      <p:sp>
        <p:nvSpPr>
          <p:cNvPr id="3" name="Subtitle 2">
            <a:extLst>
              <a:ext uri="{FF2B5EF4-FFF2-40B4-BE49-F238E27FC236}">
                <a16:creationId xmlns:a16="http://schemas.microsoft.com/office/drawing/2014/main" id="{A876244F-C6A7-BC57-6D4F-66737111AD16}"/>
              </a:ext>
            </a:extLst>
          </p:cNvPr>
          <p:cNvSpPr>
            <a:spLocks noGrp="1"/>
          </p:cNvSpPr>
          <p:nvPr>
            <p:ph type="subTitle" idx="1"/>
          </p:nvPr>
        </p:nvSpPr>
        <p:spPr>
          <a:xfrm>
            <a:off x="-120555" y="2751365"/>
            <a:ext cx="4371734" cy="2800159"/>
          </a:xfrm>
        </p:spPr>
        <p:txBody>
          <a:bodyPr/>
          <a:lstStyle/>
          <a:p>
            <a:r>
              <a:rPr lang="en-US" sz="1600" dirty="0"/>
              <a:t>.</a:t>
            </a:r>
            <a:r>
              <a:rPr lang="en-US" sz="1600" b="0" i="0" dirty="0">
                <a:effectLst/>
                <a:latin typeface="Anaheim" panose="020B0604020202020204" charset="0"/>
              </a:rPr>
              <a:t> </a:t>
            </a:r>
            <a:r>
              <a:rPr lang="en-US" sz="1600" b="1" dirty="0">
                <a:latin typeface="Anaheim" panose="020B0604020202020204" charset="0"/>
              </a:rPr>
              <a:t>In a nutshell</a:t>
            </a:r>
          </a:p>
          <a:p>
            <a:endParaRPr lang="en-US" sz="1600" b="0" i="0" dirty="0">
              <a:effectLst/>
              <a:latin typeface="Anaheim" panose="020B0604020202020204" charset="0"/>
            </a:endParaRPr>
          </a:p>
          <a:p>
            <a:r>
              <a:rPr lang="en-US" sz="1600" b="0" i="0" dirty="0">
                <a:effectLst/>
                <a:latin typeface="Anaheim" panose="020B0604020202020204" charset="0"/>
              </a:rPr>
              <a:t>This generator architecture is designed to</a:t>
            </a:r>
          </a:p>
          <a:p>
            <a:r>
              <a:rPr lang="en-US" sz="1600" b="0" i="0" dirty="0">
                <a:effectLst/>
                <a:latin typeface="Anaheim" panose="020B0604020202020204" charset="0"/>
              </a:rPr>
              <a:t>create </a:t>
            </a:r>
            <a:r>
              <a:rPr lang="en-US" sz="1600" b="1" i="0" dirty="0">
                <a:effectLst/>
                <a:latin typeface="Anaheim" panose="020B0604020202020204" charset="0"/>
              </a:rPr>
              <a:t>realistic EMNIST-like images </a:t>
            </a:r>
            <a:r>
              <a:rPr lang="en-US" sz="1600" b="0" i="0" dirty="0">
                <a:effectLst/>
                <a:latin typeface="Anaheim" panose="020B0604020202020204" charset="0"/>
              </a:rPr>
              <a:t>from</a:t>
            </a:r>
          </a:p>
          <a:p>
            <a:r>
              <a:rPr lang="en-US" sz="1600" b="0" i="0" dirty="0">
                <a:effectLst/>
                <a:latin typeface="Anaheim" panose="020B0604020202020204" charset="0"/>
              </a:rPr>
              <a:t>random noise inputs, working in tandem with</a:t>
            </a:r>
          </a:p>
          <a:p>
            <a:r>
              <a:rPr lang="en-US" sz="1600" b="0" i="0" dirty="0">
                <a:effectLst/>
                <a:latin typeface="Anaheim" panose="020B0604020202020204" charset="0"/>
              </a:rPr>
              <a:t>the </a:t>
            </a:r>
            <a:r>
              <a:rPr lang="en-US" sz="1600" b="1" i="0" dirty="0">
                <a:effectLst/>
                <a:latin typeface="Anaheim" panose="020B0604020202020204" charset="0"/>
              </a:rPr>
              <a:t>discriminator</a:t>
            </a:r>
            <a:r>
              <a:rPr lang="en-US" sz="1600" b="0" i="0" dirty="0">
                <a:effectLst/>
                <a:latin typeface="Anaheim" panose="020B0604020202020204" charset="0"/>
              </a:rPr>
              <a:t> in the GAN framework.</a:t>
            </a:r>
            <a:endParaRPr lang="en-SG" sz="1600" dirty="0">
              <a:latin typeface="Anaheim" panose="020B0604020202020204" charset="0"/>
            </a:endParaRPr>
          </a:p>
          <a:p>
            <a:endParaRPr lang="en-SG" sz="2000" dirty="0"/>
          </a:p>
        </p:txBody>
      </p:sp>
      <p:sp>
        <p:nvSpPr>
          <p:cNvPr id="4" name="TextBox 3">
            <a:extLst>
              <a:ext uri="{FF2B5EF4-FFF2-40B4-BE49-F238E27FC236}">
                <a16:creationId xmlns:a16="http://schemas.microsoft.com/office/drawing/2014/main" id="{11A76227-1261-0168-61B8-D2DDAD59876B}"/>
              </a:ext>
            </a:extLst>
          </p:cNvPr>
          <p:cNvSpPr txBox="1"/>
          <p:nvPr/>
        </p:nvSpPr>
        <p:spPr>
          <a:xfrm>
            <a:off x="4251179" y="2751365"/>
            <a:ext cx="4002914" cy="1938992"/>
          </a:xfrm>
          <a:prstGeom prst="rect">
            <a:avLst/>
          </a:prstGeom>
          <a:noFill/>
        </p:spPr>
        <p:txBody>
          <a:bodyPr wrap="square" rtlCol="0">
            <a:spAutoFit/>
          </a:bodyPr>
          <a:lstStyle/>
          <a:p>
            <a:pPr algn="l">
              <a:buFont typeface="Arial" panose="020B0604020202020204" pitchFamily="34" charset="0"/>
              <a:buChar char="•"/>
            </a:pPr>
            <a:r>
              <a:rPr lang="en-US" sz="2000" b="0" i="0" dirty="0">
                <a:effectLst/>
                <a:latin typeface="Anaheim" panose="020B0604020202020204" charset="0"/>
              </a:rPr>
              <a:t>Uses transposed convolutions for </a:t>
            </a:r>
            <a:r>
              <a:rPr lang="en-US" sz="2000" b="0" i="0" dirty="0" err="1">
                <a:effectLst/>
                <a:latin typeface="Anaheim" panose="020B0604020202020204" charset="0"/>
              </a:rPr>
              <a:t>upsampling</a:t>
            </a:r>
            <a:endParaRPr lang="en-US" sz="2000" b="0" i="0" dirty="0">
              <a:effectLst/>
              <a:latin typeface="Anaheim" panose="020B0604020202020204" charset="0"/>
            </a:endParaRPr>
          </a:p>
          <a:p>
            <a:pPr algn="l">
              <a:buFont typeface="Arial" panose="020B0604020202020204" pitchFamily="34" charset="0"/>
              <a:buChar char="•"/>
            </a:pPr>
            <a:r>
              <a:rPr lang="en-US" sz="2000" b="0" i="0" dirty="0" err="1">
                <a:effectLst/>
                <a:latin typeface="Anaheim" panose="020B0604020202020204" charset="0"/>
              </a:rPr>
              <a:t>PReLU</a:t>
            </a:r>
            <a:r>
              <a:rPr lang="en-US" sz="2000" b="0" i="0" dirty="0">
                <a:effectLst/>
                <a:latin typeface="Anaheim" panose="020B0604020202020204" charset="0"/>
              </a:rPr>
              <a:t> activation for improved learning of features</a:t>
            </a:r>
          </a:p>
          <a:p>
            <a:pPr algn="l">
              <a:buFont typeface="Arial" panose="020B0604020202020204" pitchFamily="34" charset="0"/>
              <a:buChar char="•"/>
            </a:pPr>
            <a:r>
              <a:rPr lang="en-US" sz="2000" b="0" i="0" dirty="0">
                <a:effectLst/>
                <a:latin typeface="Anaheim" panose="020B0604020202020204" charset="0"/>
              </a:rPr>
              <a:t>Generates 28x28 grayscale images from random noise</a:t>
            </a:r>
          </a:p>
        </p:txBody>
      </p:sp>
      <p:pic>
        <p:nvPicPr>
          <p:cNvPr id="6" name="Picture 5">
            <a:extLst>
              <a:ext uri="{FF2B5EF4-FFF2-40B4-BE49-F238E27FC236}">
                <a16:creationId xmlns:a16="http://schemas.microsoft.com/office/drawing/2014/main" id="{D0212064-1AD4-8135-6DB9-51BFDC410818}"/>
              </a:ext>
            </a:extLst>
          </p:cNvPr>
          <p:cNvPicPr>
            <a:picLocks noChangeAspect="1"/>
          </p:cNvPicPr>
          <p:nvPr/>
        </p:nvPicPr>
        <p:blipFill>
          <a:blip r:embed="rId2"/>
          <a:stretch>
            <a:fillRect/>
          </a:stretch>
        </p:blipFill>
        <p:spPr>
          <a:xfrm>
            <a:off x="4251179" y="155122"/>
            <a:ext cx="4371735" cy="2537465"/>
          </a:xfrm>
          <a:prstGeom prst="rect">
            <a:avLst/>
          </a:prstGeom>
        </p:spPr>
      </p:pic>
    </p:spTree>
    <p:extLst>
      <p:ext uri="{BB962C8B-B14F-4D97-AF65-F5344CB8AC3E}">
        <p14:creationId xmlns:p14="http://schemas.microsoft.com/office/powerpoint/2010/main" val="3525903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C78C-A2D4-71BF-B8AF-7DB4C7A7DB73}"/>
              </a:ext>
            </a:extLst>
          </p:cNvPr>
          <p:cNvSpPr>
            <a:spLocks noGrp="1"/>
          </p:cNvSpPr>
          <p:nvPr>
            <p:ph type="ctrTitle"/>
          </p:nvPr>
        </p:nvSpPr>
        <p:spPr>
          <a:xfrm>
            <a:off x="881743" y="1110594"/>
            <a:ext cx="2620736" cy="2419500"/>
          </a:xfrm>
        </p:spPr>
        <p:txBody>
          <a:bodyPr/>
          <a:lstStyle/>
          <a:p>
            <a:r>
              <a:rPr lang="en-SG" sz="4000" dirty="0"/>
              <a:t>Section 2.2</a:t>
            </a:r>
            <a:br>
              <a:rPr lang="en-SG" sz="4000" dirty="0"/>
            </a:br>
            <a:r>
              <a:rPr lang="en-SG" sz="4000" dirty="0"/>
              <a:t>Training process</a:t>
            </a:r>
          </a:p>
        </p:txBody>
      </p:sp>
      <p:sp>
        <p:nvSpPr>
          <p:cNvPr id="3" name="Subtitle 2">
            <a:extLst>
              <a:ext uri="{FF2B5EF4-FFF2-40B4-BE49-F238E27FC236}">
                <a16:creationId xmlns:a16="http://schemas.microsoft.com/office/drawing/2014/main" id="{4038D965-A1A5-4B52-0BEB-A9CEC611B4F4}"/>
              </a:ext>
            </a:extLst>
          </p:cNvPr>
          <p:cNvSpPr>
            <a:spLocks noGrp="1"/>
          </p:cNvSpPr>
          <p:nvPr>
            <p:ph type="subTitle" idx="1"/>
          </p:nvPr>
        </p:nvSpPr>
        <p:spPr>
          <a:xfrm>
            <a:off x="702372" y="3369144"/>
            <a:ext cx="3326700" cy="321900"/>
          </a:xfrm>
        </p:spPr>
        <p:txBody>
          <a:bodyPr/>
          <a:lstStyle/>
          <a:p>
            <a:r>
              <a:rPr lang="en-SG" dirty="0"/>
              <a:t>Discriminator and Generator</a:t>
            </a:r>
          </a:p>
        </p:txBody>
      </p:sp>
      <p:sp>
        <p:nvSpPr>
          <p:cNvPr id="5" name="TextBox 4">
            <a:extLst>
              <a:ext uri="{FF2B5EF4-FFF2-40B4-BE49-F238E27FC236}">
                <a16:creationId xmlns:a16="http://schemas.microsoft.com/office/drawing/2014/main" id="{447331FA-9C2F-8D67-8BC8-A2E80A832051}"/>
              </a:ext>
            </a:extLst>
          </p:cNvPr>
          <p:cNvSpPr txBox="1"/>
          <p:nvPr/>
        </p:nvSpPr>
        <p:spPr>
          <a:xfrm>
            <a:off x="3502479" y="815030"/>
            <a:ext cx="5388428" cy="3785652"/>
          </a:xfrm>
          <a:prstGeom prst="rect">
            <a:avLst/>
          </a:prstGeom>
          <a:noFill/>
        </p:spPr>
        <p:txBody>
          <a:bodyPr wrap="square">
            <a:spAutoFit/>
          </a:bodyPr>
          <a:lstStyle/>
          <a:p>
            <a:r>
              <a:rPr lang="en-US" sz="1600" b="1" dirty="0">
                <a:latin typeface="Anaheim" panose="020B0604020202020204" charset="0"/>
              </a:rPr>
              <a:t>Discriminator Weight Update</a:t>
            </a:r>
          </a:p>
          <a:p>
            <a:endParaRPr lang="en-US" sz="1600" b="1" dirty="0">
              <a:latin typeface="Anaheim" panose="020B0604020202020204" charset="0"/>
            </a:endParaRPr>
          </a:p>
          <a:p>
            <a:r>
              <a:rPr lang="en-US" sz="1600" b="1" dirty="0">
                <a:latin typeface="Anaheim" panose="020B0604020202020204" charset="0"/>
              </a:rPr>
              <a:t>Update the weights </a:t>
            </a:r>
            <a:r>
              <a:rPr lang="en-US" sz="1600" dirty="0">
                <a:latin typeface="Anaheim" panose="020B0604020202020204" charset="0"/>
              </a:rPr>
              <a:t>of the discriminator based on </a:t>
            </a:r>
            <a:r>
              <a:rPr lang="en-US" sz="1600" b="1" dirty="0">
                <a:latin typeface="Anaheim" panose="020B0604020202020204" charset="0"/>
              </a:rPr>
              <a:t>the loss </a:t>
            </a:r>
            <a:r>
              <a:rPr lang="en-US" sz="1600" dirty="0">
                <a:latin typeface="Anaheim" panose="020B0604020202020204" charset="0"/>
              </a:rPr>
              <a:t>calculated from </a:t>
            </a:r>
            <a:r>
              <a:rPr lang="en-US" sz="1600" b="1" dirty="0">
                <a:latin typeface="Anaheim" panose="020B0604020202020204" charset="0"/>
              </a:rPr>
              <a:t>real and generated</a:t>
            </a:r>
            <a:r>
              <a:rPr lang="en-US" sz="1600" dirty="0">
                <a:latin typeface="Anaheim" panose="020B0604020202020204" charset="0"/>
              </a:rPr>
              <a:t> images.</a:t>
            </a:r>
          </a:p>
          <a:p>
            <a:endParaRPr lang="en-US" sz="1600" dirty="0">
              <a:latin typeface="Anaheim" panose="020B0604020202020204" charset="0"/>
            </a:endParaRPr>
          </a:p>
          <a:p>
            <a:r>
              <a:rPr lang="en-US" sz="1600" b="1" dirty="0">
                <a:latin typeface="Anaheim" panose="020B0604020202020204" charset="0"/>
              </a:rPr>
              <a:t>Generator Weight Update</a:t>
            </a:r>
          </a:p>
          <a:p>
            <a:endParaRPr lang="en-US" sz="1600" b="1" dirty="0">
              <a:latin typeface="Anaheim" panose="020B0604020202020204" charset="0"/>
            </a:endParaRPr>
          </a:p>
          <a:p>
            <a:r>
              <a:rPr lang="en-US" sz="1600" b="1" dirty="0">
                <a:latin typeface="Anaheim" panose="020B0604020202020204" charset="0"/>
              </a:rPr>
              <a:t>Update the weights </a:t>
            </a:r>
            <a:r>
              <a:rPr lang="en-US" sz="1600" dirty="0">
                <a:latin typeface="Anaheim" panose="020B0604020202020204" charset="0"/>
              </a:rPr>
              <a:t>of the generator based on the loss calculated from the </a:t>
            </a:r>
            <a:r>
              <a:rPr lang="en-US" sz="1600" b="1" dirty="0">
                <a:latin typeface="Anaheim" panose="020B0604020202020204" charset="0"/>
              </a:rPr>
              <a:t>discriminator’s feedback</a:t>
            </a:r>
            <a:r>
              <a:rPr lang="en-US" sz="1600" dirty="0">
                <a:latin typeface="Anaheim" panose="020B0604020202020204" charset="0"/>
              </a:rPr>
              <a:t>.</a:t>
            </a:r>
          </a:p>
          <a:p>
            <a:endParaRPr lang="en-US" sz="1600" dirty="0">
              <a:latin typeface="Anaheim" panose="020B0604020202020204" charset="0"/>
            </a:endParaRPr>
          </a:p>
          <a:p>
            <a:r>
              <a:rPr lang="en-US" sz="1600" b="1" dirty="0">
                <a:latin typeface="Anaheim" panose="020B0604020202020204" charset="0"/>
              </a:rPr>
              <a:t>Gradient Clipping</a:t>
            </a:r>
          </a:p>
          <a:p>
            <a:endParaRPr lang="en-US" sz="1600" b="1" dirty="0">
              <a:latin typeface="Anaheim" panose="020B0604020202020204" charset="0"/>
            </a:endParaRPr>
          </a:p>
          <a:p>
            <a:r>
              <a:rPr lang="en-US" sz="1600" dirty="0">
                <a:latin typeface="Anaheim" panose="020B0604020202020204" charset="0"/>
              </a:rPr>
              <a:t>Gradient clipping is required in GANs to </a:t>
            </a:r>
            <a:r>
              <a:rPr lang="en-US" sz="1600" b="1" dirty="0">
                <a:latin typeface="Anaheim" panose="020B0604020202020204" charset="0"/>
              </a:rPr>
              <a:t>stabilize the training process </a:t>
            </a:r>
            <a:r>
              <a:rPr lang="en-US" sz="1600" dirty="0">
                <a:latin typeface="Anaheim" panose="020B0604020202020204" charset="0"/>
              </a:rPr>
              <a:t>by preventing the </a:t>
            </a:r>
            <a:r>
              <a:rPr lang="en-US" sz="1600" b="1" dirty="0">
                <a:latin typeface="Anaheim" panose="020B0604020202020204" charset="0"/>
              </a:rPr>
              <a:t>gradients from becoming too large.</a:t>
            </a:r>
            <a:endParaRPr lang="en-SG" sz="1600" b="1" dirty="0">
              <a:latin typeface="Anaheim" panose="020B0604020202020204" charset="0"/>
            </a:endParaRPr>
          </a:p>
        </p:txBody>
      </p:sp>
    </p:spTree>
    <p:extLst>
      <p:ext uri="{BB962C8B-B14F-4D97-AF65-F5344CB8AC3E}">
        <p14:creationId xmlns:p14="http://schemas.microsoft.com/office/powerpoint/2010/main" val="1411979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5A8E8F-D7AF-1FBD-A89A-3E628D123E96}"/>
              </a:ext>
            </a:extLst>
          </p:cNvPr>
          <p:cNvSpPr>
            <a:spLocks noGrp="1"/>
          </p:cNvSpPr>
          <p:nvPr>
            <p:ph type="ctrTitle"/>
          </p:nvPr>
        </p:nvSpPr>
        <p:spPr>
          <a:xfrm>
            <a:off x="310485" y="1362000"/>
            <a:ext cx="3248400" cy="2419500"/>
          </a:xfrm>
        </p:spPr>
        <p:txBody>
          <a:bodyPr wrap="square" anchor="b">
            <a:normAutofit/>
          </a:bodyPr>
          <a:lstStyle/>
          <a:p>
            <a:r>
              <a:rPr lang="en-SG" dirty="0"/>
              <a:t>Section 3</a:t>
            </a:r>
            <a:br>
              <a:rPr lang="en-SG" dirty="0"/>
            </a:br>
            <a:r>
              <a:rPr lang="en-SG" sz="1800" dirty="0">
                <a:solidFill>
                  <a:srgbClr val="000000"/>
                </a:solidFill>
                <a:effectLst/>
                <a:latin typeface="Arial" panose="020B0604020202020204" pitchFamily="34" charset="0"/>
                <a:ea typeface="Arial" panose="020B0604020202020204" pitchFamily="34" charset="0"/>
              </a:rPr>
              <a:t>Evaluation and improvement of GAN performance</a:t>
            </a:r>
            <a:endParaRPr lang="en-SG" dirty="0"/>
          </a:p>
        </p:txBody>
      </p:sp>
      <p:sp>
        <p:nvSpPr>
          <p:cNvPr id="8" name="Subtitle 2">
            <a:extLst>
              <a:ext uri="{FF2B5EF4-FFF2-40B4-BE49-F238E27FC236}">
                <a16:creationId xmlns:a16="http://schemas.microsoft.com/office/drawing/2014/main" id="{6D79D8C2-878A-5EBD-E568-A43FB5A77282}"/>
              </a:ext>
            </a:extLst>
          </p:cNvPr>
          <p:cNvSpPr>
            <a:spLocks noGrp="1"/>
          </p:cNvSpPr>
          <p:nvPr>
            <p:ph type="subTitle" idx="1"/>
          </p:nvPr>
        </p:nvSpPr>
        <p:spPr>
          <a:xfrm>
            <a:off x="3429000" y="2487275"/>
            <a:ext cx="5870121" cy="2441494"/>
          </a:xfrm>
        </p:spPr>
        <p:txBody>
          <a:bodyPr/>
          <a:lstStyle/>
          <a:p>
            <a:r>
              <a:rPr lang="en-US" sz="1400" b="1" dirty="0"/>
              <a:t>Objectives:</a:t>
            </a:r>
          </a:p>
          <a:p>
            <a:r>
              <a:rPr lang="en-US" sz="1400" dirty="0"/>
              <a:t>To find out the best model as we will compare them with eye evaluation</a:t>
            </a:r>
          </a:p>
          <a:p>
            <a:endParaRPr lang="en-US" sz="1400" dirty="0"/>
          </a:p>
          <a:p>
            <a:r>
              <a:rPr lang="en-US" sz="1400" b="1" dirty="0"/>
              <a:t>Models we will be trying: </a:t>
            </a:r>
            <a:r>
              <a:rPr lang="en-US" sz="1400" dirty="0"/>
              <a:t>GAN , CGAN , ACGAN</a:t>
            </a:r>
          </a:p>
          <a:p>
            <a:endParaRPr lang="en-US" sz="1400" b="1" dirty="0"/>
          </a:p>
          <a:p>
            <a:r>
              <a:rPr lang="en-US" sz="1400" b="1" dirty="0"/>
              <a:t>Steps:</a:t>
            </a:r>
          </a:p>
          <a:p>
            <a:r>
              <a:rPr lang="en-US" sz="1400" dirty="0"/>
              <a:t>Builds the model</a:t>
            </a:r>
          </a:p>
          <a:p>
            <a:r>
              <a:rPr lang="en-US" sz="1400" dirty="0"/>
              <a:t>Generates a summary  </a:t>
            </a:r>
          </a:p>
          <a:p>
            <a:r>
              <a:rPr lang="en-US" sz="1400" dirty="0"/>
              <a:t>Creates random noise to generate 100 images</a:t>
            </a:r>
          </a:p>
          <a:p>
            <a:r>
              <a:rPr lang="en-US" sz="1400" dirty="0"/>
              <a:t>Displays 50 of them randomly  </a:t>
            </a:r>
          </a:p>
          <a:p>
            <a:r>
              <a:rPr lang="en-US" sz="1400" dirty="0"/>
              <a:t>This visual inspection helps assess the quality of the generated images</a:t>
            </a:r>
          </a:p>
        </p:txBody>
      </p:sp>
      <p:pic>
        <p:nvPicPr>
          <p:cNvPr id="5" name="Picture 4">
            <a:extLst>
              <a:ext uri="{FF2B5EF4-FFF2-40B4-BE49-F238E27FC236}">
                <a16:creationId xmlns:a16="http://schemas.microsoft.com/office/drawing/2014/main" id="{188E2B12-D732-2EF9-18FE-2727FF20C7CE}"/>
              </a:ext>
            </a:extLst>
          </p:cNvPr>
          <p:cNvPicPr>
            <a:picLocks noChangeAspect="1"/>
          </p:cNvPicPr>
          <p:nvPr/>
        </p:nvPicPr>
        <p:blipFill>
          <a:blip r:embed="rId2"/>
          <a:stretch>
            <a:fillRect/>
          </a:stretch>
        </p:blipFill>
        <p:spPr>
          <a:xfrm>
            <a:off x="3558885" y="141253"/>
            <a:ext cx="4882986" cy="2441494"/>
          </a:xfrm>
          <a:prstGeom prst="rect">
            <a:avLst/>
          </a:prstGeom>
        </p:spPr>
      </p:pic>
    </p:spTree>
    <p:extLst>
      <p:ext uri="{BB962C8B-B14F-4D97-AF65-F5344CB8AC3E}">
        <p14:creationId xmlns:p14="http://schemas.microsoft.com/office/powerpoint/2010/main" val="55551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FFAEFCF-2663-0A42-CCBF-284C773CCFF5}"/>
              </a:ext>
            </a:extLst>
          </p:cNvPr>
          <p:cNvSpPr>
            <a:spLocks noGrp="1"/>
          </p:cNvSpPr>
          <p:nvPr>
            <p:ph type="subTitle" idx="1"/>
          </p:nvPr>
        </p:nvSpPr>
        <p:spPr>
          <a:xfrm flipH="1">
            <a:off x="481135" y="1129499"/>
            <a:ext cx="4409272" cy="3940521"/>
          </a:xfrm>
        </p:spPr>
        <p:txBody>
          <a:bodyPr/>
          <a:lstStyle/>
          <a:p>
            <a:pPr marL="152400" indent="0">
              <a:buNone/>
            </a:pPr>
            <a:r>
              <a:rPr lang="en-US" sz="1600" b="1" dirty="0"/>
              <a:t>Evaluating synthetic images with Eye</a:t>
            </a:r>
            <a:r>
              <a:rPr lang="en-US" sz="1600" dirty="0"/>
              <a:t>: </a:t>
            </a:r>
          </a:p>
          <a:p>
            <a:pPr marL="152400" indent="0">
              <a:buNone/>
            </a:pPr>
            <a:endParaRPr lang="en-US" sz="1600" dirty="0"/>
          </a:p>
          <a:p>
            <a:pPr marL="152400" indent="0">
              <a:buNone/>
            </a:pPr>
            <a:r>
              <a:rPr lang="en-US" sz="1600" dirty="0"/>
              <a:t>We could not tell which class is generated better than the other classes after generating over 1000 images to tell the problem in image generation.</a:t>
            </a:r>
          </a:p>
          <a:p>
            <a:pPr marL="152400" indent="0">
              <a:buNone/>
            </a:pPr>
            <a:endParaRPr lang="en-US" sz="1600" dirty="0"/>
          </a:p>
          <a:p>
            <a:pPr marL="152400" indent="0">
              <a:buNone/>
            </a:pPr>
            <a:r>
              <a:rPr lang="en-US" sz="1600" dirty="0"/>
              <a:t>Hence , we will be using an </a:t>
            </a:r>
            <a:r>
              <a:rPr lang="en-US" sz="1600" b="1" dirty="0"/>
              <a:t>image classifier </a:t>
            </a:r>
            <a:r>
              <a:rPr lang="en-US" sz="1600" dirty="0"/>
              <a:t>we built on this EMNIST dataset. </a:t>
            </a:r>
          </a:p>
          <a:p>
            <a:pPr marL="152400" indent="0">
              <a:buNone/>
            </a:pPr>
            <a:r>
              <a:rPr lang="en-US" sz="1600" dirty="0"/>
              <a:t>By using this classifier, we can gain a better intuition about the performance of our GAN and which classes are lacking behind</a:t>
            </a:r>
            <a:r>
              <a:rPr lang="en-US" dirty="0"/>
              <a:t>.</a:t>
            </a:r>
            <a:endParaRPr lang="en-SG" dirty="0"/>
          </a:p>
        </p:txBody>
      </p:sp>
      <p:sp>
        <p:nvSpPr>
          <p:cNvPr id="3" name="Title 2">
            <a:extLst>
              <a:ext uri="{FF2B5EF4-FFF2-40B4-BE49-F238E27FC236}">
                <a16:creationId xmlns:a16="http://schemas.microsoft.com/office/drawing/2014/main" id="{DF7B0CA7-3539-ECE9-DB65-EF0EE44D8F17}"/>
              </a:ext>
            </a:extLst>
          </p:cNvPr>
          <p:cNvSpPr>
            <a:spLocks noGrp="1"/>
          </p:cNvSpPr>
          <p:nvPr>
            <p:ph type="ctrTitle"/>
          </p:nvPr>
        </p:nvSpPr>
        <p:spPr>
          <a:xfrm>
            <a:off x="3567793" y="457300"/>
            <a:ext cx="5576207" cy="481200"/>
          </a:xfrm>
        </p:spPr>
        <p:txBody>
          <a:bodyPr/>
          <a:lstStyle/>
          <a:p>
            <a:r>
              <a:rPr lang="en-SG" dirty="0"/>
              <a:t>Gan results </a:t>
            </a:r>
          </a:p>
        </p:txBody>
      </p:sp>
      <p:pic>
        <p:nvPicPr>
          <p:cNvPr id="5" name="Picture 4">
            <a:extLst>
              <a:ext uri="{FF2B5EF4-FFF2-40B4-BE49-F238E27FC236}">
                <a16:creationId xmlns:a16="http://schemas.microsoft.com/office/drawing/2014/main" id="{A8081A6F-1C7D-5710-41A0-545E6273334E}"/>
              </a:ext>
            </a:extLst>
          </p:cNvPr>
          <p:cNvPicPr>
            <a:picLocks noChangeAspect="1"/>
          </p:cNvPicPr>
          <p:nvPr/>
        </p:nvPicPr>
        <p:blipFill>
          <a:blip r:embed="rId2"/>
          <a:stretch>
            <a:fillRect/>
          </a:stretch>
        </p:blipFill>
        <p:spPr>
          <a:xfrm>
            <a:off x="4771619" y="1129499"/>
            <a:ext cx="4142573" cy="2680489"/>
          </a:xfrm>
          <a:prstGeom prst="rect">
            <a:avLst/>
          </a:prstGeom>
        </p:spPr>
      </p:pic>
    </p:spTree>
    <p:extLst>
      <p:ext uri="{BB962C8B-B14F-4D97-AF65-F5344CB8AC3E}">
        <p14:creationId xmlns:p14="http://schemas.microsoft.com/office/powerpoint/2010/main" val="59993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428C938-B715-F973-8D4A-4B2CB2D91614}"/>
              </a:ext>
            </a:extLst>
          </p:cNvPr>
          <p:cNvSpPr>
            <a:spLocks noGrp="1"/>
          </p:cNvSpPr>
          <p:nvPr>
            <p:ph type="subTitle" idx="1"/>
          </p:nvPr>
        </p:nvSpPr>
        <p:spPr>
          <a:xfrm flipH="1">
            <a:off x="241916" y="991988"/>
            <a:ext cx="3578969" cy="4151511"/>
          </a:xfrm>
        </p:spPr>
        <p:txBody>
          <a:bodyPr/>
          <a:lstStyle/>
          <a:p>
            <a:pPr algn="l">
              <a:buFont typeface="Arial" panose="020B0604020202020204" pitchFamily="34" charset="0"/>
              <a:buChar char="•"/>
            </a:pPr>
            <a:r>
              <a:rPr lang="en-SG" sz="1400" b="0" i="0" dirty="0">
                <a:effectLst/>
                <a:latin typeface="Abadi" panose="020B0604020104020204" pitchFamily="34" charset="0"/>
              </a:rPr>
              <a:t>Objective: Evaluate synthetic images using a </a:t>
            </a:r>
            <a:r>
              <a:rPr lang="en-SG" sz="1400" b="0" i="0" dirty="0" err="1">
                <a:effectLst/>
                <a:latin typeface="Abadi" panose="020B0604020104020204" pitchFamily="34" charset="0"/>
              </a:rPr>
              <a:t>ResNet</a:t>
            </a:r>
            <a:r>
              <a:rPr lang="en-SG" sz="1400" b="0" i="0" dirty="0">
                <a:effectLst/>
                <a:latin typeface="Abadi" panose="020B0604020104020204" pitchFamily="34" charset="0"/>
              </a:rPr>
              <a:t> model.</a:t>
            </a:r>
          </a:p>
          <a:p>
            <a:pPr algn="l">
              <a:buFont typeface="Arial" panose="020B0604020202020204" pitchFamily="34" charset="0"/>
              <a:buChar char="•"/>
            </a:pPr>
            <a:endParaRPr lang="en-SG" sz="1400" b="0" i="0" dirty="0">
              <a:effectLst/>
              <a:latin typeface="Abadi" panose="020B0604020104020204" pitchFamily="34" charset="0"/>
            </a:endParaRPr>
          </a:p>
          <a:p>
            <a:pPr algn="l">
              <a:buFont typeface="Arial" panose="020B0604020202020204" pitchFamily="34" charset="0"/>
              <a:buChar char="•"/>
            </a:pPr>
            <a:r>
              <a:rPr lang="en-SG" sz="1400" b="0" i="0" dirty="0">
                <a:effectLst/>
                <a:latin typeface="Abadi" panose="020B0604020104020204" pitchFamily="34" charset="0"/>
              </a:rPr>
              <a:t>Process: Generate predictions for synthetic images.</a:t>
            </a:r>
          </a:p>
          <a:p>
            <a:pPr algn="l">
              <a:buFont typeface="Arial" panose="020B0604020202020204" pitchFamily="34" charset="0"/>
              <a:buChar char="•"/>
            </a:pPr>
            <a:r>
              <a:rPr lang="en-SG" sz="1400" b="0" i="0" dirty="0">
                <a:effectLst/>
                <a:latin typeface="Abadi" panose="020B0604020104020204" pitchFamily="34" charset="0"/>
              </a:rPr>
              <a:t>Compare predicted classes with true classes.</a:t>
            </a:r>
          </a:p>
          <a:p>
            <a:endParaRPr lang="en-SG" sz="1400" dirty="0">
              <a:latin typeface="Abadi" panose="020B0604020104020204" pitchFamily="34" charset="0"/>
            </a:endParaRPr>
          </a:p>
          <a:p>
            <a:r>
              <a:rPr lang="en-US" sz="1400" dirty="0">
                <a:latin typeface="Abadi" panose="020B0604020104020204" pitchFamily="34" charset="0"/>
              </a:rPr>
              <a:t>Insights</a:t>
            </a:r>
          </a:p>
          <a:p>
            <a:r>
              <a:rPr lang="en-US" sz="1400" dirty="0">
                <a:latin typeface="Abadi" panose="020B0604020104020204" pitchFamily="34" charset="0"/>
              </a:rPr>
              <a:t>- Class 'A', 'G', 'K', 'O', 'X' and 'Y' are produced a lot compared to other classes.</a:t>
            </a:r>
          </a:p>
          <a:p>
            <a:r>
              <a:rPr lang="en-US" sz="1400" dirty="0">
                <a:latin typeface="Abadi" panose="020B0604020104020204" pitchFamily="34" charset="0"/>
              </a:rPr>
              <a:t>- Class 'Q' is the most dominant class produced by the Generator. </a:t>
            </a:r>
            <a:endParaRPr lang="en-SG" sz="1400" dirty="0">
              <a:latin typeface="Abadi" panose="020B0604020104020204" pitchFamily="34" charset="0"/>
            </a:endParaRPr>
          </a:p>
        </p:txBody>
      </p:sp>
      <p:sp>
        <p:nvSpPr>
          <p:cNvPr id="3" name="Title 2">
            <a:extLst>
              <a:ext uri="{FF2B5EF4-FFF2-40B4-BE49-F238E27FC236}">
                <a16:creationId xmlns:a16="http://schemas.microsoft.com/office/drawing/2014/main" id="{245841AC-1915-12B9-A8D4-141F96496782}"/>
              </a:ext>
            </a:extLst>
          </p:cNvPr>
          <p:cNvSpPr>
            <a:spLocks noGrp="1"/>
          </p:cNvSpPr>
          <p:nvPr>
            <p:ph type="ctrTitle"/>
          </p:nvPr>
        </p:nvSpPr>
        <p:spPr/>
        <p:txBody>
          <a:bodyPr/>
          <a:lstStyle/>
          <a:p>
            <a:r>
              <a:rPr lang="en-SG" dirty="0"/>
              <a:t>Gan: Classification report</a:t>
            </a:r>
          </a:p>
        </p:txBody>
      </p:sp>
      <p:pic>
        <p:nvPicPr>
          <p:cNvPr id="7" name="Picture 6">
            <a:extLst>
              <a:ext uri="{FF2B5EF4-FFF2-40B4-BE49-F238E27FC236}">
                <a16:creationId xmlns:a16="http://schemas.microsoft.com/office/drawing/2014/main" id="{3AE3DCBE-5A1E-AD64-FB8E-4AC8049020C6}"/>
              </a:ext>
            </a:extLst>
          </p:cNvPr>
          <p:cNvPicPr>
            <a:picLocks noChangeAspect="1"/>
          </p:cNvPicPr>
          <p:nvPr/>
        </p:nvPicPr>
        <p:blipFill>
          <a:blip r:embed="rId2"/>
          <a:stretch>
            <a:fillRect/>
          </a:stretch>
        </p:blipFill>
        <p:spPr>
          <a:xfrm>
            <a:off x="4041321" y="1267011"/>
            <a:ext cx="4995870" cy="3633083"/>
          </a:xfrm>
          <a:prstGeom prst="rect">
            <a:avLst/>
          </a:prstGeom>
        </p:spPr>
      </p:pic>
    </p:spTree>
    <p:extLst>
      <p:ext uri="{BB962C8B-B14F-4D97-AF65-F5344CB8AC3E}">
        <p14:creationId xmlns:p14="http://schemas.microsoft.com/office/powerpoint/2010/main" val="607705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EF2B12-8F71-5F45-8A9A-B6D1EFF35294}"/>
              </a:ext>
            </a:extLst>
          </p:cNvPr>
          <p:cNvSpPr>
            <a:spLocks noGrp="1"/>
          </p:cNvSpPr>
          <p:nvPr>
            <p:ph type="subTitle" idx="1"/>
          </p:nvPr>
        </p:nvSpPr>
        <p:spPr>
          <a:xfrm flipH="1">
            <a:off x="769479" y="1167492"/>
            <a:ext cx="7409100" cy="3853543"/>
          </a:xfrm>
        </p:spPr>
        <p:txBody>
          <a:bodyPr/>
          <a:lstStyle/>
          <a:p>
            <a:pPr marL="152400" indent="0">
              <a:buNone/>
            </a:pPr>
            <a:r>
              <a:rPr lang="en-US" sz="1200" dirty="0"/>
              <a:t> Further Improvements</a:t>
            </a:r>
          </a:p>
          <a:p>
            <a:pPr marL="152400" indent="0">
              <a:buNone/>
            </a:pPr>
            <a:endParaRPr lang="en-US" sz="1200" dirty="0"/>
          </a:p>
          <a:p>
            <a:pPr marL="152400" indent="0">
              <a:buNone/>
            </a:pPr>
            <a:r>
              <a:rPr lang="en-US" sz="1200" dirty="0"/>
              <a:t>- Generated images are not in clear quality, it is hard to identify some image.</a:t>
            </a:r>
          </a:p>
          <a:p>
            <a:pPr marL="152400" indent="0">
              <a:buNone/>
            </a:pPr>
            <a:r>
              <a:rPr lang="en-US" sz="1200" dirty="0"/>
              <a:t>- Some Classes are very dominating and Some Classes are not produced at all.</a:t>
            </a:r>
          </a:p>
          <a:p>
            <a:pPr marL="152400" indent="0">
              <a:buNone/>
            </a:pPr>
            <a:r>
              <a:rPr lang="en-US" sz="1200" dirty="0"/>
              <a:t>- </a:t>
            </a:r>
            <a:r>
              <a:rPr lang="en-US" sz="1200" dirty="0" err="1"/>
              <a:t>SpectralNormalization</a:t>
            </a:r>
            <a:r>
              <a:rPr lang="en-US" sz="1200" dirty="0"/>
              <a:t> and Weights Initialization could have too much regularization effect on the networks.</a:t>
            </a:r>
          </a:p>
          <a:p>
            <a:endParaRPr lang="en-US" sz="1200" dirty="0"/>
          </a:p>
          <a:p>
            <a:endParaRPr lang="en-US" sz="1200" dirty="0"/>
          </a:p>
          <a:p>
            <a:pPr marL="152400" indent="0">
              <a:buNone/>
            </a:pPr>
            <a:r>
              <a:rPr lang="en-US" sz="1200" dirty="0"/>
              <a:t>Further Improvements</a:t>
            </a:r>
          </a:p>
          <a:p>
            <a:pPr marL="152400" indent="0">
              <a:buNone/>
            </a:pPr>
            <a:endParaRPr lang="en-US" sz="1200" dirty="0"/>
          </a:p>
          <a:p>
            <a:pPr marL="152400" indent="0">
              <a:buNone/>
            </a:pPr>
            <a:r>
              <a:rPr lang="en-US" sz="1200" dirty="0"/>
              <a:t>Architecture Modifications: Experimenting with deeper or more complex generator and discriminator architectures.</a:t>
            </a:r>
          </a:p>
          <a:p>
            <a:endParaRPr lang="en-US" sz="1200" dirty="0"/>
          </a:p>
          <a:p>
            <a:pPr marL="152400" indent="0">
              <a:buNone/>
            </a:pPr>
            <a:r>
              <a:rPr lang="en-US" sz="1200" dirty="0"/>
              <a:t>Hyperparameter Tuning:</a:t>
            </a:r>
          </a:p>
          <a:p>
            <a:pPr marL="152400" indent="0">
              <a:buNone/>
            </a:pPr>
            <a:r>
              <a:rPr lang="en-US" sz="1200" dirty="0"/>
              <a:t>Fine-tuning learning rates, batch sizes, and other hyperparameters. </a:t>
            </a:r>
          </a:p>
          <a:p>
            <a:pPr marL="152400" indent="0">
              <a:buNone/>
            </a:pPr>
            <a:r>
              <a:rPr lang="en-US" sz="1200" dirty="0"/>
              <a:t>Conditional GAN:</a:t>
            </a:r>
          </a:p>
          <a:p>
            <a:pPr marL="152400" indent="0">
              <a:buNone/>
            </a:pPr>
            <a:r>
              <a:rPr lang="en-US" sz="1200" dirty="0"/>
              <a:t>Implementing a conditional GAN to have more control over the generated classes.</a:t>
            </a:r>
          </a:p>
          <a:p>
            <a:pPr marL="152400" indent="0">
              <a:buNone/>
            </a:pPr>
            <a:r>
              <a:rPr lang="en-US" sz="1200" dirty="0"/>
              <a:t>Improved Training Techniques:&lt;/strong&gt; Exploring progressive growing of GANs or other advanced training strategies.</a:t>
            </a:r>
            <a:endParaRPr lang="en-SG" sz="1200" dirty="0"/>
          </a:p>
        </p:txBody>
      </p:sp>
      <p:sp>
        <p:nvSpPr>
          <p:cNvPr id="3" name="Title 2">
            <a:extLst>
              <a:ext uri="{FF2B5EF4-FFF2-40B4-BE49-F238E27FC236}">
                <a16:creationId xmlns:a16="http://schemas.microsoft.com/office/drawing/2014/main" id="{BD344CCF-E473-91D9-6DD1-0D700F569178}"/>
              </a:ext>
            </a:extLst>
          </p:cNvPr>
          <p:cNvSpPr>
            <a:spLocks noGrp="1"/>
          </p:cNvSpPr>
          <p:nvPr>
            <p:ph type="ctrTitle"/>
          </p:nvPr>
        </p:nvSpPr>
        <p:spPr/>
        <p:txBody>
          <a:bodyPr/>
          <a:lstStyle/>
          <a:p>
            <a:r>
              <a:rPr lang="en-SG" dirty="0"/>
              <a:t>Improvements for </a:t>
            </a:r>
            <a:r>
              <a:rPr lang="en-SG" dirty="0" err="1"/>
              <a:t>gan</a:t>
            </a:r>
            <a:endParaRPr lang="en-SG" dirty="0"/>
          </a:p>
        </p:txBody>
      </p:sp>
    </p:spTree>
    <p:extLst>
      <p:ext uri="{BB962C8B-B14F-4D97-AF65-F5344CB8AC3E}">
        <p14:creationId xmlns:p14="http://schemas.microsoft.com/office/powerpoint/2010/main" val="1001335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C7CD06E-5072-FB4A-1863-498F3AE3A9B1}"/>
              </a:ext>
            </a:extLst>
          </p:cNvPr>
          <p:cNvSpPr>
            <a:spLocks noGrp="1"/>
          </p:cNvSpPr>
          <p:nvPr>
            <p:ph type="subTitle" idx="1"/>
          </p:nvPr>
        </p:nvSpPr>
        <p:spPr>
          <a:xfrm flipH="1">
            <a:off x="228043" y="1190034"/>
            <a:ext cx="3445886" cy="3733029"/>
          </a:xfrm>
        </p:spPr>
        <p:txBody>
          <a:bodyPr/>
          <a:lstStyle/>
          <a:p>
            <a:endParaRPr lang="en-SG" sz="1400" dirty="0"/>
          </a:p>
          <a:p>
            <a:endParaRPr lang="en-SG" sz="1400" dirty="0"/>
          </a:p>
          <a:p>
            <a:pPr marL="152400" indent="0">
              <a:buNone/>
            </a:pPr>
            <a:r>
              <a:rPr lang="en-SG" sz="1400" b="1" dirty="0"/>
              <a:t>Insights</a:t>
            </a:r>
          </a:p>
          <a:p>
            <a:pPr marL="152400" indent="0">
              <a:buNone/>
            </a:pPr>
            <a:endParaRPr lang="en-SG" sz="1400" dirty="0"/>
          </a:p>
          <a:p>
            <a:pPr marL="152400" indent="0">
              <a:buNone/>
            </a:pPr>
            <a:r>
              <a:rPr lang="en-US" sz="1400" dirty="0"/>
              <a:t>- Class 'I', and 'L' are confused in image generation.</a:t>
            </a:r>
          </a:p>
          <a:p>
            <a:pPr marL="152400" indent="0">
              <a:buNone/>
            </a:pPr>
            <a:r>
              <a:rPr lang="en-US" sz="1400" dirty="0"/>
              <a:t>- Class 'O' is the most dominant class produced by the Generator. </a:t>
            </a:r>
          </a:p>
          <a:p>
            <a:pPr marL="152400" indent="0">
              <a:buNone/>
            </a:pPr>
            <a:r>
              <a:rPr lang="en-US" sz="1400" dirty="0"/>
              <a:t>- Class E is not produced.</a:t>
            </a:r>
            <a:endParaRPr lang="en-SG" sz="1400" dirty="0"/>
          </a:p>
          <a:p>
            <a:pPr marL="152400" indent="0">
              <a:buNone/>
            </a:pPr>
            <a:endParaRPr lang="en-SG" sz="1400" dirty="0"/>
          </a:p>
          <a:p>
            <a:pPr marL="152400" indent="0">
              <a:buNone/>
            </a:pPr>
            <a:r>
              <a:rPr lang="en-US" sz="1400" dirty="0"/>
              <a:t>- Generated images are not in clear quality, it is hard to identify some image.</a:t>
            </a:r>
          </a:p>
          <a:p>
            <a:pPr marL="152400" indent="0">
              <a:buNone/>
            </a:pPr>
            <a:r>
              <a:rPr lang="en-US" sz="1400" dirty="0"/>
              <a:t>- Some Classes are very dominating and Some Classes are not produced at all.</a:t>
            </a:r>
          </a:p>
          <a:p>
            <a:pPr marL="152400" indent="0">
              <a:buNone/>
            </a:pPr>
            <a:r>
              <a:rPr lang="en-US" sz="1400" dirty="0"/>
              <a:t>- Only 'O' is correctly identified by CNN.</a:t>
            </a:r>
          </a:p>
          <a:p>
            <a:endParaRPr lang="en-SG" sz="1400" dirty="0"/>
          </a:p>
        </p:txBody>
      </p:sp>
      <p:sp>
        <p:nvSpPr>
          <p:cNvPr id="3" name="Title 2">
            <a:extLst>
              <a:ext uri="{FF2B5EF4-FFF2-40B4-BE49-F238E27FC236}">
                <a16:creationId xmlns:a16="http://schemas.microsoft.com/office/drawing/2014/main" id="{05CB4D2D-6DA4-F662-535D-8396077B9F17}"/>
              </a:ext>
            </a:extLst>
          </p:cNvPr>
          <p:cNvSpPr>
            <a:spLocks noGrp="1"/>
          </p:cNvSpPr>
          <p:nvPr>
            <p:ph type="ctrTitle"/>
          </p:nvPr>
        </p:nvSpPr>
        <p:spPr/>
        <p:txBody>
          <a:bodyPr/>
          <a:lstStyle/>
          <a:p>
            <a:r>
              <a:rPr lang="en-SG" dirty="0" err="1"/>
              <a:t>Cgan</a:t>
            </a:r>
            <a:r>
              <a:rPr lang="en-SG" dirty="0"/>
              <a:t> results</a:t>
            </a:r>
          </a:p>
        </p:txBody>
      </p:sp>
      <p:pic>
        <p:nvPicPr>
          <p:cNvPr id="5" name="Picture 4">
            <a:extLst>
              <a:ext uri="{FF2B5EF4-FFF2-40B4-BE49-F238E27FC236}">
                <a16:creationId xmlns:a16="http://schemas.microsoft.com/office/drawing/2014/main" id="{13B2967F-CDCE-9A03-9D0A-BCA2156D2ABF}"/>
              </a:ext>
            </a:extLst>
          </p:cNvPr>
          <p:cNvPicPr>
            <a:picLocks noChangeAspect="1"/>
          </p:cNvPicPr>
          <p:nvPr/>
        </p:nvPicPr>
        <p:blipFill>
          <a:blip r:embed="rId2"/>
          <a:stretch>
            <a:fillRect/>
          </a:stretch>
        </p:blipFill>
        <p:spPr>
          <a:xfrm>
            <a:off x="4123169" y="964907"/>
            <a:ext cx="4204608" cy="1824808"/>
          </a:xfrm>
          <a:prstGeom prst="rect">
            <a:avLst/>
          </a:prstGeom>
        </p:spPr>
      </p:pic>
      <p:pic>
        <p:nvPicPr>
          <p:cNvPr id="9" name="Picture 8">
            <a:extLst>
              <a:ext uri="{FF2B5EF4-FFF2-40B4-BE49-F238E27FC236}">
                <a16:creationId xmlns:a16="http://schemas.microsoft.com/office/drawing/2014/main" id="{2A0724AB-C95E-0B02-6EB0-585981E44EC9}"/>
              </a:ext>
            </a:extLst>
          </p:cNvPr>
          <p:cNvPicPr>
            <a:picLocks noChangeAspect="1"/>
          </p:cNvPicPr>
          <p:nvPr/>
        </p:nvPicPr>
        <p:blipFill>
          <a:blip r:embed="rId3"/>
          <a:stretch>
            <a:fillRect/>
          </a:stretch>
        </p:blipFill>
        <p:spPr>
          <a:xfrm>
            <a:off x="4123169" y="2816122"/>
            <a:ext cx="4416468" cy="2375789"/>
          </a:xfrm>
          <a:prstGeom prst="rect">
            <a:avLst/>
          </a:prstGeom>
        </p:spPr>
      </p:pic>
    </p:spTree>
    <p:extLst>
      <p:ext uri="{BB962C8B-B14F-4D97-AF65-F5344CB8AC3E}">
        <p14:creationId xmlns:p14="http://schemas.microsoft.com/office/powerpoint/2010/main" val="4015832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EF2B12-8F71-5F45-8A9A-B6D1EFF35294}"/>
              </a:ext>
            </a:extLst>
          </p:cNvPr>
          <p:cNvSpPr>
            <a:spLocks noGrp="1"/>
          </p:cNvSpPr>
          <p:nvPr>
            <p:ph type="subTitle" idx="1"/>
          </p:nvPr>
        </p:nvSpPr>
        <p:spPr>
          <a:xfrm flipH="1">
            <a:off x="769479" y="1053192"/>
            <a:ext cx="7409100" cy="3853543"/>
          </a:xfrm>
        </p:spPr>
        <p:txBody>
          <a:bodyPr/>
          <a:lstStyle/>
          <a:p>
            <a:pPr marL="152400" indent="0">
              <a:buNone/>
            </a:pPr>
            <a:r>
              <a:rPr lang="en-US" sz="1400" dirty="0"/>
              <a:t>Conclusion and Further Improvements</a:t>
            </a:r>
          </a:p>
          <a:p>
            <a:pPr marL="152400" indent="0">
              <a:buNone/>
            </a:pPr>
            <a:endParaRPr lang="en-US" sz="1400" dirty="0"/>
          </a:p>
          <a:p>
            <a:pPr marL="152400" indent="0">
              <a:buNone/>
            </a:pPr>
            <a:r>
              <a:rPr lang="en-US" sz="1400" dirty="0"/>
              <a:t>- Generated images are not in clear quality, it is hard to identify some image.</a:t>
            </a:r>
          </a:p>
          <a:p>
            <a:pPr marL="152400" indent="0">
              <a:buNone/>
            </a:pPr>
            <a:r>
              <a:rPr lang="en-US" sz="1400" dirty="0"/>
              <a:t>- Some Classes are very dominating and Some Classes are not produced at all.</a:t>
            </a:r>
          </a:p>
          <a:p>
            <a:pPr marL="152400" indent="0">
              <a:buNone/>
            </a:pPr>
            <a:r>
              <a:rPr lang="en-US" sz="1400" dirty="0"/>
              <a:t>- Only 'O' is </a:t>
            </a:r>
            <a:r>
              <a:rPr lang="en-US" sz="1400" dirty="0" err="1"/>
              <a:t>corretly</a:t>
            </a:r>
            <a:r>
              <a:rPr lang="en-US" sz="1400" dirty="0"/>
              <a:t> </a:t>
            </a:r>
            <a:r>
              <a:rPr lang="en-US" sz="1400" dirty="0" err="1"/>
              <a:t>idnetified</a:t>
            </a:r>
            <a:r>
              <a:rPr lang="en-US" sz="1400" dirty="0"/>
              <a:t> by CNN.</a:t>
            </a:r>
          </a:p>
          <a:p>
            <a:pPr marL="152400" indent="0">
              <a:buNone/>
            </a:pPr>
            <a:endParaRPr lang="en-US" sz="1400" dirty="0"/>
          </a:p>
          <a:p>
            <a:pPr marL="152400" indent="0">
              <a:buNone/>
            </a:pPr>
            <a:endParaRPr lang="en-US" sz="1400" dirty="0"/>
          </a:p>
          <a:p>
            <a:pPr marL="152400" indent="0">
              <a:buNone/>
            </a:pPr>
            <a:r>
              <a:rPr lang="en-US" sz="1400" dirty="0"/>
              <a:t>Further Improvements</a:t>
            </a:r>
          </a:p>
          <a:p>
            <a:pPr marL="152400" indent="0">
              <a:buNone/>
            </a:pPr>
            <a:endParaRPr lang="en-US" sz="1400" dirty="0"/>
          </a:p>
          <a:p>
            <a:pPr marL="152400" indent="0">
              <a:buNone/>
            </a:pPr>
            <a:r>
              <a:rPr lang="en-US" sz="1400" dirty="0"/>
              <a:t>Architecture Modifications:</a:t>
            </a:r>
          </a:p>
          <a:p>
            <a:pPr marL="152400" indent="0">
              <a:buNone/>
            </a:pPr>
            <a:r>
              <a:rPr lang="en-US" sz="1400" dirty="0"/>
              <a:t>Experimenting with deeper or more complex generator and discriminator architectures.</a:t>
            </a:r>
          </a:p>
          <a:p>
            <a:pPr marL="152400" indent="0">
              <a:buNone/>
            </a:pPr>
            <a:r>
              <a:rPr lang="en-US" sz="1400" dirty="0"/>
              <a:t>    &lt;Advanced GAN Variants:</a:t>
            </a:r>
          </a:p>
          <a:p>
            <a:pPr marL="152400" indent="0">
              <a:buNone/>
            </a:pPr>
            <a:r>
              <a:rPr lang="en-US" sz="1400" dirty="0"/>
              <a:t>Making better use of the Labels could improve image generation quality (ACGAN, Semi-Supervised GAN)</a:t>
            </a:r>
          </a:p>
          <a:p>
            <a:pPr marL="152400" indent="0">
              <a:buNone/>
            </a:pPr>
            <a:endParaRPr lang="en-US" sz="1400" dirty="0"/>
          </a:p>
          <a:p>
            <a:pPr marL="152400" indent="0">
              <a:buNone/>
            </a:pPr>
            <a:r>
              <a:rPr lang="en-US" sz="1400" dirty="0"/>
              <a:t>Hyperparameter Tuning:</a:t>
            </a:r>
          </a:p>
          <a:p>
            <a:pPr marL="152400" indent="0">
              <a:buNone/>
            </a:pPr>
            <a:r>
              <a:rPr lang="en-US" sz="1400" dirty="0"/>
              <a:t>Fine-tuning learning rates, batch sizes, and other hyperparameters.</a:t>
            </a:r>
          </a:p>
          <a:p>
            <a:pPr marL="152400" indent="0">
              <a:buNone/>
            </a:pPr>
            <a:r>
              <a:rPr lang="en-US" sz="1400" dirty="0"/>
              <a:t>Improved Training Techniques:</a:t>
            </a:r>
          </a:p>
          <a:p>
            <a:pPr marL="152400" indent="0">
              <a:buNone/>
            </a:pPr>
            <a:r>
              <a:rPr lang="en-US" sz="1400" dirty="0"/>
              <a:t> Multiple Generator Update per Discriminator Update. </a:t>
            </a:r>
            <a:endParaRPr lang="en-SG" sz="1400" dirty="0"/>
          </a:p>
        </p:txBody>
      </p:sp>
      <p:sp>
        <p:nvSpPr>
          <p:cNvPr id="3" name="Title 2">
            <a:extLst>
              <a:ext uri="{FF2B5EF4-FFF2-40B4-BE49-F238E27FC236}">
                <a16:creationId xmlns:a16="http://schemas.microsoft.com/office/drawing/2014/main" id="{BD344CCF-E473-91D9-6DD1-0D700F569178}"/>
              </a:ext>
            </a:extLst>
          </p:cNvPr>
          <p:cNvSpPr>
            <a:spLocks noGrp="1"/>
          </p:cNvSpPr>
          <p:nvPr>
            <p:ph type="ctrTitle"/>
          </p:nvPr>
        </p:nvSpPr>
        <p:spPr/>
        <p:txBody>
          <a:bodyPr/>
          <a:lstStyle/>
          <a:p>
            <a:r>
              <a:rPr lang="en-SG" dirty="0"/>
              <a:t>Improvements for </a:t>
            </a:r>
            <a:r>
              <a:rPr lang="en-SG" dirty="0" err="1"/>
              <a:t>cgan</a:t>
            </a:r>
            <a:endParaRPr lang="en-SG" dirty="0"/>
          </a:p>
        </p:txBody>
      </p:sp>
    </p:spTree>
    <p:extLst>
      <p:ext uri="{BB962C8B-B14F-4D97-AF65-F5344CB8AC3E}">
        <p14:creationId xmlns:p14="http://schemas.microsoft.com/office/powerpoint/2010/main" val="477459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758B46-9877-582A-ADD9-A2CD39CDD4EA}"/>
              </a:ext>
            </a:extLst>
          </p:cNvPr>
          <p:cNvSpPr>
            <a:spLocks noGrp="1"/>
          </p:cNvSpPr>
          <p:nvPr>
            <p:ph type="subTitle" idx="1"/>
          </p:nvPr>
        </p:nvSpPr>
        <p:spPr>
          <a:xfrm flipH="1">
            <a:off x="81086" y="1602591"/>
            <a:ext cx="4490914" cy="2884500"/>
          </a:xfrm>
        </p:spPr>
        <p:txBody>
          <a:bodyPr/>
          <a:lstStyle/>
          <a:p>
            <a:pPr marL="152400" indent="0">
              <a:buNone/>
            </a:pPr>
            <a:r>
              <a:rPr lang="en-US" sz="2000" dirty="0"/>
              <a:t>- </a:t>
            </a:r>
            <a:r>
              <a:rPr lang="en-US" sz="2000" dirty="0" err="1"/>
              <a:t>CLass</a:t>
            </a:r>
            <a:r>
              <a:rPr lang="en-US" sz="2000" dirty="0"/>
              <a:t> 'I', and 'L' are confused in image generation.</a:t>
            </a:r>
          </a:p>
          <a:p>
            <a:pPr marL="152400" indent="0">
              <a:buNone/>
            </a:pPr>
            <a:r>
              <a:rPr lang="en-US" sz="2000" dirty="0"/>
              <a:t>- Class 'L' is the most dominant class produced by the Generator. </a:t>
            </a:r>
          </a:p>
          <a:p>
            <a:pPr marL="152400" indent="0">
              <a:buNone/>
            </a:pPr>
            <a:r>
              <a:rPr lang="en-US" sz="2000" dirty="0"/>
              <a:t>- Every class is produced apart from 'I’.</a:t>
            </a:r>
          </a:p>
          <a:p>
            <a:pPr marL="152400" indent="0">
              <a:buNone/>
            </a:pPr>
            <a:endParaRPr lang="en-US" sz="2000" dirty="0"/>
          </a:p>
          <a:p>
            <a:pPr marL="152400" indent="0">
              <a:buNone/>
            </a:pPr>
            <a:endParaRPr lang="en-US" sz="2000" dirty="0"/>
          </a:p>
          <a:p>
            <a:pPr marL="152400" indent="0">
              <a:buNone/>
            </a:pPr>
            <a:r>
              <a:rPr lang="en-US" sz="2000" dirty="0"/>
              <a:t>- Generated images have clear quality enough to at least be predicted by CNN..</a:t>
            </a:r>
          </a:p>
          <a:p>
            <a:pPr marL="152400" indent="0">
              <a:buNone/>
            </a:pPr>
            <a:r>
              <a:rPr lang="en-US" sz="2000" dirty="0"/>
              <a:t>- Some Classes are still very dominating.</a:t>
            </a:r>
            <a:endParaRPr lang="en-SG" sz="2000" dirty="0"/>
          </a:p>
        </p:txBody>
      </p:sp>
      <p:sp>
        <p:nvSpPr>
          <p:cNvPr id="3" name="Title 2">
            <a:extLst>
              <a:ext uri="{FF2B5EF4-FFF2-40B4-BE49-F238E27FC236}">
                <a16:creationId xmlns:a16="http://schemas.microsoft.com/office/drawing/2014/main" id="{BBCE751D-6407-7DE2-EC93-1A91183B6E87}"/>
              </a:ext>
            </a:extLst>
          </p:cNvPr>
          <p:cNvSpPr>
            <a:spLocks noGrp="1"/>
          </p:cNvSpPr>
          <p:nvPr>
            <p:ph type="ctrTitle"/>
          </p:nvPr>
        </p:nvSpPr>
        <p:spPr/>
        <p:txBody>
          <a:bodyPr/>
          <a:lstStyle/>
          <a:p>
            <a:r>
              <a:rPr lang="en-SG" dirty="0" err="1"/>
              <a:t>acgan</a:t>
            </a:r>
            <a:endParaRPr lang="en-SG" dirty="0"/>
          </a:p>
        </p:txBody>
      </p:sp>
      <p:pic>
        <p:nvPicPr>
          <p:cNvPr id="5" name="Picture 4">
            <a:extLst>
              <a:ext uri="{FF2B5EF4-FFF2-40B4-BE49-F238E27FC236}">
                <a16:creationId xmlns:a16="http://schemas.microsoft.com/office/drawing/2014/main" id="{CEBBD22A-C9C1-B33C-4C68-9E351614B97F}"/>
              </a:ext>
            </a:extLst>
          </p:cNvPr>
          <p:cNvPicPr>
            <a:picLocks noChangeAspect="1"/>
          </p:cNvPicPr>
          <p:nvPr/>
        </p:nvPicPr>
        <p:blipFill>
          <a:blip r:embed="rId2"/>
          <a:stretch>
            <a:fillRect/>
          </a:stretch>
        </p:blipFill>
        <p:spPr>
          <a:xfrm>
            <a:off x="4967847" y="969897"/>
            <a:ext cx="4176153" cy="2074944"/>
          </a:xfrm>
          <a:prstGeom prst="rect">
            <a:avLst/>
          </a:prstGeom>
        </p:spPr>
      </p:pic>
      <p:pic>
        <p:nvPicPr>
          <p:cNvPr id="7" name="Picture 6">
            <a:extLst>
              <a:ext uri="{FF2B5EF4-FFF2-40B4-BE49-F238E27FC236}">
                <a16:creationId xmlns:a16="http://schemas.microsoft.com/office/drawing/2014/main" id="{B5693C6C-F4C3-9B02-E8BE-3A9013322D6B}"/>
              </a:ext>
            </a:extLst>
          </p:cNvPr>
          <p:cNvPicPr>
            <a:picLocks noChangeAspect="1"/>
          </p:cNvPicPr>
          <p:nvPr/>
        </p:nvPicPr>
        <p:blipFill>
          <a:blip r:embed="rId3"/>
          <a:stretch>
            <a:fillRect/>
          </a:stretch>
        </p:blipFill>
        <p:spPr>
          <a:xfrm>
            <a:off x="4849086" y="3044841"/>
            <a:ext cx="4294914" cy="2490292"/>
          </a:xfrm>
          <a:prstGeom prst="rect">
            <a:avLst/>
          </a:prstGeom>
        </p:spPr>
      </p:pic>
    </p:spTree>
    <p:extLst>
      <p:ext uri="{BB962C8B-B14F-4D97-AF65-F5344CB8AC3E}">
        <p14:creationId xmlns:p14="http://schemas.microsoft.com/office/powerpoint/2010/main" val="140276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09"/>
        <p:cNvGrpSpPr/>
        <p:nvPr/>
      </p:nvGrpSpPr>
      <p:grpSpPr>
        <a:xfrm>
          <a:off x="0" y="0"/>
          <a:ext cx="0" cy="0"/>
          <a:chOff x="0" y="0"/>
          <a:chExt cx="0" cy="0"/>
        </a:xfrm>
      </p:grpSpPr>
      <p:grpSp>
        <p:nvGrpSpPr>
          <p:cNvPr id="510" name="Google Shape;510;p29"/>
          <p:cNvGrpSpPr/>
          <p:nvPr/>
        </p:nvGrpSpPr>
        <p:grpSpPr>
          <a:xfrm>
            <a:off x="6611896" y="276274"/>
            <a:ext cx="519733" cy="485268"/>
            <a:chOff x="4694531" y="2250235"/>
            <a:chExt cx="1090502" cy="1018186"/>
          </a:xfrm>
        </p:grpSpPr>
        <p:sp>
          <p:nvSpPr>
            <p:cNvPr id="511" name="Google Shape;51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29"/>
          <p:cNvSpPr txBox="1">
            <a:spLocks noGrp="1"/>
          </p:cNvSpPr>
          <p:nvPr>
            <p:ph type="subTitle" idx="1"/>
          </p:nvPr>
        </p:nvSpPr>
        <p:spPr>
          <a:xfrm>
            <a:off x="1719488" y="1105616"/>
            <a:ext cx="5734142" cy="2444115"/>
          </a:xfrm>
          <a:prstGeom prst="rect">
            <a:avLst/>
          </a:prstGeom>
          <a:noFill/>
        </p:spPr>
        <p:txBody>
          <a:bodyPr spcFirstLastPara="1" wrap="square" lIns="91425" tIns="91425" rIns="91425" bIns="91425" anchor="t" anchorCtr="0">
            <a:noAutofit/>
          </a:bodyPr>
          <a:lstStyle/>
          <a:p>
            <a:pPr algn="just"/>
            <a:r>
              <a:rPr lang="en-US" sz="2000" b="1" dirty="0">
                <a:solidFill>
                  <a:srgbClr val="555555"/>
                </a:solidFill>
                <a:effectLst/>
                <a:latin typeface="Anaheim" panose="020B0604020202020204" charset="0"/>
              </a:rPr>
              <a:t>Section 1: Objective</a:t>
            </a:r>
          </a:p>
          <a:p>
            <a:pPr algn="just"/>
            <a:r>
              <a:rPr lang="en-US" sz="2000" dirty="0">
                <a:solidFill>
                  <a:srgbClr val="555555"/>
                </a:solidFill>
                <a:latin typeface="Anaheim" panose="020B0604020202020204" charset="0"/>
              </a:rPr>
              <a:t>To </a:t>
            </a:r>
            <a:r>
              <a:rPr lang="en-US" sz="2000" dirty="0">
                <a:solidFill>
                  <a:srgbClr val="555555"/>
                </a:solidFill>
                <a:effectLst/>
                <a:latin typeface="Anaheim" panose="020B0604020202020204" charset="0"/>
              </a:rPr>
              <a:t>build a GAN that is able to capture the data distribution of the </a:t>
            </a:r>
            <a:r>
              <a:rPr lang="en-US" sz="2000" dirty="0" err="1">
                <a:solidFill>
                  <a:srgbClr val="555555"/>
                </a:solidFill>
                <a:effectLst/>
                <a:latin typeface="Anaheim" panose="020B0604020202020204" charset="0"/>
              </a:rPr>
              <a:t>emnist</a:t>
            </a:r>
            <a:r>
              <a:rPr lang="en-US" sz="2000" dirty="0">
                <a:solidFill>
                  <a:srgbClr val="555555"/>
                </a:solidFill>
                <a:effectLst/>
                <a:latin typeface="Anaheim" panose="020B0604020202020204" charset="0"/>
              </a:rPr>
              <a:t> dataset and reproduce it for image generation. The generative network architecture - a discriminative model, generative model, and cross entropy loss function.</a:t>
            </a:r>
            <a:br>
              <a:rPr lang="en-US" sz="2000" dirty="0">
                <a:solidFill>
                  <a:srgbClr val="555555"/>
                </a:solidFill>
                <a:effectLst/>
                <a:latin typeface="Anaheim" panose="020B0604020202020204" charset="0"/>
              </a:rPr>
            </a:br>
            <a:endParaRPr lang="en-US" sz="2000" dirty="0">
              <a:latin typeface="Anaheim" panose="020B0604020202020204" charset="0"/>
            </a:endParaRPr>
          </a:p>
        </p:txBody>
      </p:sp>
      <p:grpSp>
        <p:nvGrpSpPr>
          <p:cNvPr id="517" name="Google Shape;517;p29"/>
          <p:cNvGrpSpPr/>
          <p:nvPr/>
        </p:nvGrpSpPr>
        <p:grpSpPr>
          <a:xfrm>
            <a:off x="4877979" y="3622610"/>
            <a:ext cx="2371910" cy="1507092"/>
            <a:chOff x="4857224" y="3518946"/>
            <a:chExt cx="2371910" cy="1507092"/>
          </a:xfrm>
        </p:grpSpPr>
        <p:sp>
          <p:nvSpPr>
            <p:cNvPr id="518" name="Google Shape;518;p29"/>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flipH="1">
              <a:off x="5968474"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29"/>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29"/>
          <p:cNvGrpSpPr/>
          <p:nvPr/>
        </p:nvGrpSpPr>
        <p:grpSpPr>
          <a:xfrm>
            <a:off x="4695403" y="4708841"/>
            <a:ext cx="4600713" cy="150450"/>
            <a:chOff x="0" y="4397412"/>
            <a:chExt cx="4600713" cy="150450"/>
          </a:xfrm>
        </p:grpSpPr>
        <p:sp>
          <p:nvSpPr>
            <p:cNvPr id="528" name="Google Shape;528;p29"/>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9"/>
          <p:cNvGrpSpPr/>
          <p:nvPr/>
        </p:nvGrpSpPr>
        <p:grpSpPr>
          <a:xfrm>
            <a:off x="7352176" y="1189928"/>
            <a:ext cx="1000385" cy="883233"/>
            <a:chOff x="6472501" y="1326053"/>
            <a:chExt cx="1000385" cy="883233"/>
          </a:xfrm>
        </p:grpSpPr>
        <p:sp>
          <p:nvSpPr>
            <p:cNvPr id="534" name="Google Shape;534;p29"/>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9"/>
          <p:cNvGrpSpPr/>
          <p:nvPr/>
        </p:nvGrpSpPr>
        <p:grpSpPr>
          <a:xfrm>
            <a:off x="7352169" y="1792626"/>
            <a:ext cx="1333531" cy="2916217"/>
            <a:chOff x="7352169" y="1792626"/>
            <a:chExt cx="1333531" cy="2916217"/>
          </a:xfrm>
        </p:grpSpPr>
        <p:grpSp>
          <p:nvGrpSpPr>
            <p:cNvPr id="539" name="Google Shape;539;p29"/>
            <p:cNvGrpSpPr/>
            <p:nvPr/>
          </p:nvGrpSpPr>
          <p:grpSpPr>
            <a:xfrm>
              <a:off x="7352169" y="1792626"/>
              <a:ext cx="1333531" cy="2916217"/>
              <a:chOff x="7352169" y="1999451"/>
              <a:chExt cx="1333531" cy="2916217"/>
            </a:xfrm>
          </p:grpSpPr>
          <p:grpSp>
            <p:nvGrpSpPr>
              <p:cNvPr id="540" name="Google Shape;540;p29"/>
              <p:cNvGrpSpPr/>
              <p:nvPr/>
            </p:nvGrpSpPr>
            <p:grpSpPr>
              <a:xfrm>
                <a:off x="7788625" y="4788743"/>
                <a:ext cx="623190" cy="126925"/>
                <a:chOff x="7605347" y="4840573"/>
                <a:chExt cx="925164" cy="188427"/>
              </a:xfrm>
            </p:grpSpPr>
            <p:sp>
              <p:nvSpPr>
                <p:cNvPr id="541" name="Google Shape;541;p29"/>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flipH="1">
                  <a:off x="8275008"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flipH="1">
                  <a:off x="7811239"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flipH="1">
                  <a:off x="7645317"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flipH="1">
                  <a:off x="7802249"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flipH="1">
                  <a:off x="7743370"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9"/>
              <p:cNvSpPr/>
              <p:nvPr/>
            </p:nvSpPr>
            <p:spPr>
              <a:xfrm flipH="1">
                <a:off x="8173241"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flipH="1">
                <a:off x="8016273"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9"/>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9"/>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flipH="1">
                <a:off x="8493811"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flipH="1">
                <a:off x="7738128"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9"/>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9"/>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flipH="1">
                <a:off x="8151689"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9"/>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flipH="1">
                <a:off x="7857555"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flipH="1">
                <a:off x="7980481"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29"/>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9"/>
          <p:cNvGrpSpPr/>
          <p:nvPr/>
        </p:nvGrpSpPr>
        <p:grpSpPr>
          <a:xfrm>
            <a:off x="591096" y="2830324"/>
            <a:ext cx="519733" cy="485268"/>
            <a:chOff x="4694531" y="2250235"/>
            <a:chExt cx="1090502" cy="1018186"/>
          </a:xfrm>
        </p:grpSpPr>
        <p:sp>
          <p:nvSpPr>
            <p:cNvPr id="636" name="Google Shape;636;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9"/>
          <p:cNvGrpSpPr/>
          <p:nvPr/>
        </p:nvGrpSpPr>
        <p:grpSpPr>
          <a:xfrm>
            <a:off x="1433177" y="4004850"/>
            <a:ext cx="335765" cy="313500"/>
            <a:chOff x="4694531" y="2250235"/>
            <a:chExt cx="1090502" cy="1018186"/>
          </a:xfrm>
        </p:grpSpPr>
        <p:sp>
          <p:nvSpPr>
            <p:cNvPr id="641" name="Google Shape;64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EF2B12-8F71-5F45-8A9A-B6D1EFF35294}"/>
              </a:ext>
            </a:extLst>
          </p:cNvPr>
          <p:cNvSpPr>
            <a:spLocks noGrp="1"/>
          </p:cNvSpPr>
          <p:nvPr>
            <p:ph type="subTitle" idx="1"/>
          </p:nvPr>
        </p:nvSpPr>
        <p:spPr>
          <a:xfrm flipH="1">
            <a:off x="769479" y="1053192"/>
            <a:ext cx="7409100" cy="3853543"/>
          </a:xfrm>
        </p:spPr>
        <p:txBody>
          <a:bodyPr/>
          <a:lstStyle/>
          <a:p>
            <a:pPr marL="152400" indent="0">
              <a:buNone/>
            </a:pPr>
            <a:r>
              <a:rPr lang="en-US" sz="1800" dirty="0"/>
              <a:t>Conclusion and Further Improvements</a:t>
            </a:r>
          </a:p>
          <a:p>
            <a:pPr marL="152400" indent="0">
              <a:buNone/>
            </a:pPr>
            <a:endParaRPr lang="en-US" sz="1800" dirty="0"/>
          </a:p>
          <a:p>
            <a:pPr marL="152400" indent="0">
              <a:buNone/>
            </a:pPr>
            <a:r>
              <a:rPr lang="en-US" sz="1800" dirty="0"/>
              <a:t>- Generated images have clear quality enough to at least be predicted by CNN..</a:t>
            </a:r>
          </a:p>
          <a:p>
            <a:pPr marL="152400" indent="0">
              <a:buNone/>
            </a:pPr>
            <a:r>
              <a:rPr lang="en-US" sz="1800" dirty="0"/>
              <a:t>- Some Classes are still very dominating.</a:t>
            </a:r>
          </a:p>
          <a:p>
            <a:pPr marL="152400" indent="0">
              <a:buNone/>
            </a:pPr>
            <a:endParaRPr lang="en-US" sz="1800" dirty="0"/>
          </a:p>
          <a:p>
            <a:pPr marL="152400" indent="0">
              <a:buNone/>
            </a:pPr>
            <a:endParaRPr lang="en-US" sz="1800" dirty="0"/>
          </a:p>
          <a:p>
            <a:pPr marL="152400" indent="0">
              <a:buNone/>
            </a:pPr>
            <a:r>
              <a:rPr lang="en-US" sz="1800" dirty="0"/>
              <a:t>Improvements that could have been done</a:t>
            </a:r>
          </a:p>
          <a:p>
            <a:pPr marL="152400" indent="0">
              <a:buNone/>
            </a:pPr>
            <a:endParaRPr lang="en-US" sz="1800" dirty="0"/>
          </a:p>
          <a:p>
            <a:pPr marL="152400" indent="0">
              <a:buNone/>
            </a:pPr>
            <a:r>
              <a:rPr lang="en-US" sz="1800" dirty="0"/>
              <a:t>Attempt to change loss function, e.g. Hinge Loss, Wasserstein Loss</a:t>
            </a:r>
          </a:p>
          <a:p>
            <a:pPr marL="152400" indent="0">
              <a:buNone/>
            </a:pPr>
            <a:r>
              <a:rPr lang="en-US" sz="1800" dirty="0"/>
              <a:t>Label Smoothing</a:t>
            </a:r>
          </a:p>
          <a:p>
            <a:pPr marL="152400" indent="0">
              <a:buNone/>
            </a:pPr>
            <a:r>
              <a:rPr lang="en-US" sz="1800" dirty="0"/>
              <a:t>Multiple Generator Update per Discriminator Update</a:t>
            </a:r>
          </a:p>
          <a:p>
            <a:pPr marL="152400" indent="0">
              <a:buNone/>
            </a:pPr>
            <a:r>
              <a:rPr lang="en-US" sz="1800" dirty="0"/>
              <a:t>Differentiable Augmentation</a:t>
            </a:r>
          </a:p>
          <a:p>
            <a:pPr marL="152400" indent="0">
              <a:buNone/>
            </a:pPr>
            <a:r>
              <a:rPr lang="en-US" sz="1800" dirty="0"/>
              <a:t>  </a:t>
            </a:r>
            <a:endParaRPr lang="en-SG" sz="1800" dirty="0"/>
          </a:p>
        </p:txBody>
      </p:sp>
      <p:sp>
        <p:nvSpPr>
          <p:cNvPr id="3" name="Title 2">
            <a:extLst>
              <a:ext uri="{FF2B5EF4-FFF2-40B4-BE49-F238E27FC236}">
                <a16:creationId xmlns:a16="http://schemas.microsoft.com/office/drawing/2014/main" id="{BD344CCF-E473-91D9-6DD1-0D700F569178}"/>
              </a:ext>
            </a:extLst>
          </p:cNvPr>
          <p:cNvSpPr>
            <a:spLocks noGrp="1"/>
          </p:cNvSpPr>
          <p:nvPr>
            <p:ph type="ctrTitle"/>
          </p:nvPr>
        </p:nvSpPr>
        <p:spPr/>
        <p:txBody>
          <a:bodyPr/>
          <a:lstStyle/>
          <a:p>
            <a:r>
              <a:rPr lang="en-SG" dirty="0"/>
              <a:t>Improvements for </a:t>
            </a:r>
            <a:r>
              <a:rPr lang="en-SG" dirty="0" err="1"/>
              <a:t>agan</a:t>
            </a:r>
            <a:endParaRPr lang="en-SG" dirty="0"/>
          </a:p>
        </p:txBody>
      </p:sp>
    </p:spTree>
    <p:extLst>
      <p:ext uri="{BB962C8B-B14F-4D97-AF65-F5344CB8AC3E}">
        <p14:creationId xmlns:p14="http://schemas.microsoft.com/office/powerpoint/2010/main" val="3049801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3E72-6883-4772-972C-F7355775101D}"/>
              </a:ext>
            </a:extLst>
          </p:cNvPr>
          <p:cNvSpPr>
            <a:spLocks noGrp="1"/>
          </p:cNvSpPr>
          <p:nvPr>
            <p:ph type="ctrTitle"/>
          </p:nvPr>
        </p:nvSpPr>
        <p:spPr/>
        <p:txBody>
          <a:bodyPr/>
          <a:lstStyle/>
          <a:p>
            <a:r>
              <a:rPr lang="en-SG" dirty="0"/>
              <a:t>Section 4: improvement of </a:t>
            </a:r>
            <a:r>
              <a:rPr lang="en-SG" dirty="0" err="1"/>
              <a:t>gan</a:t>
            </a:r>
            <a:r>
              <a:rPr lang="en-SG" dirty="0"/>
              <a:t> performance</a:t>
            </a:r>
          </a:p>
        </p:txBody>
      </p:sp>
      <p:sp>
        <p:nvSpPr>
          <p:cNvPr id="3" name="Subtitle 2">
            <a:extLst>
              <a:ext uri="{FF2B5EF4-FFF2-40B4-BE49-F238E27FC236}">
                <a16:creationId xmlns:a16="http://schemas.microsoft.com/office/drawing/2014/main" id="{55584962-3D35-D0E2-A30A-F273764CAA2C}"/>
              </a:ext>
            </a:extLst>
          </p:cNvPr>
          <p:cNvSpPr>
            <a:spLocks noGrp="1"/>
          </p:cNvSpPr>
          <p:nvPr>
            <p:ph type="subTitle" idx="1"/>
          </p:nvPr>
        </p:nvSpPr>
        <p:spPr/>
        <p:txBody>
          <a:bodyPr/>
          <a:lstStyle/>
          <a:p>
            <a:pPr marR="71755"/>
            <a:r>
              <a:rPr lang="en-SG" dirty="0"/>
              <a:t>Process: Generate 260 images from our best models with earlier mentioned such as hyperparameter tuning etc</a:t>
            </a:r>
            <a:endParaRPr lang="en-US"/>
          </a:p>
          <a:p>
            <a:pPr marR="71755"/>
            <a:endParaRPr lang="en-SG"/>
          </a:p>
          <a:p>
            <a:pPr marR="71755"/>
            <a:r>
              <a:rPr lang="en-SG" dirty="0"/>
              <a:t>Prediction accuracy and </a:t>
            </a:r>
            <a:r>
              <a:rPr lang="en-SG" dirty="0" err="1"/>
              <a:t>visicibiltiy</a:t>
            </a:r>
          </a:p>
        </p:txBody>
      </p:sp>
    </p:spTree>
    <p:extLst>
      <p:ext uri="{BB962C8B-B14F-4D97-AF65-F5344CB8AC3E}">
        <p14:creationId xmlns:p14="http://schemas.microsoft.com/office/powerpoint/2010/main" val="4068591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744A-DD4B-7813-1CB8-49180620DCDA}"/>
              </a:ext>
            </a:extLst>
          </p:cNvPr>
          <p:cNvSpPr>
            <a:spLocks noGrp="1"/>
          </p:cNvSpPr>
          <p:nvPr>
            <p:ph type="ctrTitle"/>
          </p:nvPr>
        </p:nvSpPr>
        <p:spPr/>
        <p:txBody>
          <a:bodyPr/>
          <a:lstStyle/>
          <a:p>
            <a:r>
              <a:rPr lang="en-SG" dirty="0"/>
              <a:t>Conclusion and final takeaways</a:t>
            </a:r>
          </a:p>
        </p:txBody>
      </p:sp>
      <p:sp>
        <p:nvSpPr>
          <p:cNvPr id="3" name="Subtitle 2">
            <a:extLst>
              <a:ext uri="{FF2B5EF4-FFF2-40B4-BE49-F238E27FC236}">
                <a16:creationId xmlns:a16="http://schemas.microsoft.com/office/drawing/2014/main" id="{194C09E0-D136-1C51-9372-63EF0E5B55CA}"/>
              </a:ext>
            </a:extLst>
          </p:cNvPr>
          <p:cNvSpPr>
            <a:spLocks noGrp="1"/>
          </p:cNvSpPr>
          <p:nvPr>
            <p:ph type="subTitle" idx="1"/>
          </p:nvPr>
        </p:nvSpPr>
        <p:spPr>
          <a:xfrm>
            <a:off x="1727406" y="2031761"/>
            <a:ext cx="5512892" cy="1597846"/>
          </a:xfrm>
        </p:spPr>
        <p:txBody>
          <a:bodyPr/>
          <a:lstStyle/>
          <a:p>
            <a:pPr marL="285750" marR="71755" indent="-285750" algn="l">
              <a:buFont typeface="Arial"/>
              <a:buChar char="•"/>
            </a:pPr>
            <a:r>
              <a:rPr lang="en-SG" sz="1200" dirty="0"/>
              <a:t>The quality of generated images improved over iterations, but class imbalance remained a persistent issue.</a:t>
            </a:r>
            <a:endParaRPr lang="en-US" dirty="0"/>
          </a:p>
          <a:p>
            <a:pPr marL="285750" marR="71755" indent="-285750" algn="l">
              <a:buFont typeface="Arial"/>
              <a:buChar char="•"/>
            </a:pPr>
            <a:endParaRPr lang="en-SG" sz="1200" dirty="0"/>
          </a:p>
          <a:p>
            <a:pPr marL="285750" marR="71755" indent="-285750" algn="l">
              <a:buFont typeface="Arial"/>
              <a:buChar char="•"/>
            </a:pPr>
            <a:r>
              <a:rPr lang="en-SG" sz="1200" dirty="0"/>
              <a:t>The use of a CNN classifier provided valuable insights into the performance of the GAN models.</a:t>
            </a:r>
            <a:endParaRPr lang="en-SG" dirty="0"/>
          </a:p>
          <a:p>
            <a:pPr marL="285750" marR="71755" indent="-285750" algn="l">
              <a:buFont typeface="Arial"/>
              <a:buChar char="•"/>
            </a:pPr>
            <a:endParaRPr lang="en-SG" sz="1200" dirty="0"/>
          </a:p>
          <a:p>
            <a:pPr marL="285750" marR="71755" indent="-285750" algn="l">
              <a:buFont typeface="Arial"/>
              <a:buChar char="•"/>
            </a:pPr>
            <a:r>
              <a:rPr lang="en-SG" sz="1200" dirty="0"/>
              <a:t>Spectral normalization and weight initialization may have had an overly strong regularization effect.</a:t>
            </a:r>
            <a:endParaRPr lang="en-SG" dirty="0"/>
          </a:p>
          <a:p>
            <a:pPr marR="71755"/>
            <a:endParaRPr lang="en-SG" dirty="0"/>
          </a:p>
        </p:txBody>
      </p:sp>
    </p:spTree>
    <p:extLst>
      <p:ext uri="{BB962C8B-B14F-4D97-AF65-F5344CB8AC3E}">
        <p14:creationId xmlns:p14="http://schemas.microsoft.com/office/powerpoint/2010/main" val="1020833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5A8E8F-D7AF-1FBD-A89A-3E628D123E96}"/>
              </a:ext>
            </a:extLst>
          </p:cNvPr>
          <p:cNvSpPr>
            <a:spLocks noGrp="1"/>
          </p:cNvSpPr>
          <p:nvPr>
            <p:ph type="ctrTitle"/>
          </p:nvPr>
        </p:nvSpPr>
        <p:spPr>
          <a:xfrm>
            <a:off x="310485" y="1362000"/>
            <a:ext cx="3248400" cy="2419500"/>
          </a:xfrm>
        </p:spPr>
        <p:txBody>
          <a:bodyPr wrap="square" anchor="b">
            <a:normAutofit/>
          </a:bodyPr>
          <a:lstStyle/>
          <a:p>
            <a:r>
              <a:rPr lang="en-SG" dirty="0"/>
              <a:t>Part b: RL</a:t>
            </a:r>
            <a:br>
              <a:rPr lang="en-SG" dirty="0"/>
            </a:br>
            <a:r>
              <a:rPr lang="en-SG" sz="1800" dirty="0">
                <a:solidFill>
                  <a:srgbClr val="000000"/>
                </a:solidFill>
              </a:rPr>
              <a:t>Solving Pendulum Problem with Reinforcement Learning</a:t>
            </a:r>
            <a:endParaRPr lang="en-SG" sz="1800" dirty="0">
              <a:solidFill>
                <a:srgbClr val="000000"/>
              </a:solidFill>
              <a:latin typeface="Arial"/>
            </a:endParaRPr>
          </a:p>
        </p:txBody>
      </p:sp>
      <p:sp>
        <p:nvSpPr>
          <p:cNvPr id="8" name="Subtitle 2">
            <a:extLst>
              <a:ext uri="{FF2B5EF4-FFF2-40B4-BE49-F238E27FC236}">
                <a16:creationId xmlns:a16="http://schemas.microsoft.com/office/drawing/2014/main" id="{6D79D8C2-878A-5EBD-E568-A43FB5A77282}"/>
              </a:ext>
            </a:extLst>
          </p:cNvPr>
          <p:cNvSpPr>
            <a:spLocks noGrp="1"/>
          </p:cNvSpPr>
          <p:nvPr>
            <p:ph type="subTitle" idx="1"/>
          </p:nvPr>
        </p:nvSpPr>
        <p:spPr>
          <a:xfrm>
            <a:off x="3558885" y="2699546"/>
            <a:ext cx="4882986" cy="2163908"/>
          </a:xfrm>
        </p:spPr>
        <p:txBody>
          <a:bodyPr/>
          <a:lstStyle/>
          <a:p>
            <a:r>
              <a:rPr lang="en-US" sz="1600" b="1" dirty="0"/>
              <a:t>Objectives:</a:t>
            </a:r>
          </a:p>
          <a:p>
            <a:endParaRPr lang="en-US" sz="1600" dirty="0"/>
          </a:p>
          <a:p>
            <a:r>
              <a:rPr lang="en-US" sz="1600"/>
              <a:t>To build a reinforcement learning network that is</a:t>
            </a:r>
            <a:endParaRPr lang="en-US" dirty="0"/>
          </a:p>
          <a:p>
            <a:r>
              <a:rPr lang="en-US" sz="1600" dirty="0"/>
              <a:t>able to solve the </a:t>
            </a:r>
            <a:r>
              <a:rPr lang="en-US" sz="1600" b="1" dirty="0"/>
              <a:t>pendulum problem</a:t>
            </a:r>
            <a:r>
              <a:rPr lang="en-US" sz="1600" dirty="0"/>
              <a:t> of the open </a:t>
            </a:r>
            <a:r>
              <a:rPr lang="en-US" sz="1600"/>
              <a:t>ai</a:t>
            </a:r>
            <a:endParaRPr lang="en-US"/>
          </a:p>
          <a:p>
            <a:r>
              <a:rPr lang="en-US" sz="1600" dirty="0"/>
              <a:t>gym. The reinforcement learning network </a:t>
            </a:r>
          </a:p>
          <a:p>
            <a:r>
              <a:rPr lang="en-US" sz="1600"/>
              <a:t>would be based on a </a:t>
            </a:r>
            <a:r>
              <a:rPr lang="en-US" sz="1600" b="1"/>
              <a:t>DQN architecture</a:t>
            </a:r>
            <a:r>
              <a:rPr lang="en-US" sz="1600"/>
              <a:t> – </a:t>
            </a:r>
            <a:r>
              <a:rPr lang="en-US" sz="1600" b="1"/>
              <a:t>actor</a:t>
            </a:r>
            <a:endParaRPr lang="en-US" b="1"/>
          </a:p>
          <a:p>
            <a:r>
              <a:rPr lang="en-US" sz="1600" b="1" dirty="0"/>
              <a:t>network, </a:t>
            </a:r>
            <a:r>
              <a:rPr lang="en-US" sz="1600" b="1" dirty="0" err="1"/>
              <a:t>critc</a:t>
            </a:r>
            <a:r>
              <a:rPr lang="en-US" sz="1600" b="1" dirty="0"/>
              <a:t> network, replay and Q-function.</a:t>
            </a:r>
            <a:endParaRPr lang="en-US" b="1"/>
          </a:p>
        </p:txBody>
      </p:sp>
      <p:pic>
        <p:nvPicPr>
          <p:cNvPr id="2" name="Picture 1" descr="Fig 2">
            <a:extLst>
              <a:ext uri="{FF2B5EF4-FFF2-40B4-BE49-F238E27FC236}">
                <a16:creationId xmlns:a16="http://schemas.microsoft.com/office/drawing/2014/main" id="{ED5B4D42-646A-E330-921E-8AA8717E929E}"/>
              </a:ext>
            </a:extLst>
          </p:cNvPr>
          <p:cNvPicPr>
            <a:picLocks noChangeAspect="1"/>
          </p:cNvPicPr>
          <p:nvPr/>
        </p:nvPicPr>
        <p:blipFill>
          <a:blip r:embed="rId2"/>
          <a:stretch>
            <a:fillRect/>
          </a:stretch>
        </p:blipFill>
        <p:spPr>
          <a:xfrm>
            <a:off x="3653496" y="280239"/>
            <a:ext cx="4782431" cy="2420114"/>
          </a:xfrm>
          <a:prstGeom prst="rect">
            <a:avLst/>
          </a:prstGeom>
        </p:spPr>
      </p:pic>
    </p:spTree>
    <p:extLst>
      <p:ext uri="{BB962C8B-B14F-4D97-AF65-F5344CB8AC3E}">
        <p14:creationId xmlns:p14="http://schemas.microsoft.com/office/powerpoint/2010/main" val="1709232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8F31-CF99-5FA8-F430-D96A7432F2C7}"/>
              </a:ext>
            </a:extLst>
          </p:cNvPr>
          <p:cNvSpPr>
            <a:spLocks noGrp="1"/>
          </p:cNvSpPr>
          <p:nvPr>
            <p:ph type="ctrTitle"/>
          </p:nvPr>
        </p:nvSpPr>
        <p:spPr>
          <a:xfrm>
            <a:off x="2237175" y="1147767"/>
            <a:ext cx="4669200" cy="384900"/>
          </a:xfrm>
        </p:spPr>
        <p:txBody>
          <a:bodyPr/>
          <a:lstStyle/>
          <a:p>
            <a:r>
              <a:rPr lang="en-SG" dirty="0"/>
              <a:t>Section 1: Background research</a:t>
            </a:r>
          </a:p>
        </p:txBody>
      </p:sp>
      <p:sp>
        <p:nvSpPr>
          <p:cNvPr id="3" name="Subtitle 2">
            <a:extLst>
              <a:ext uri="{FF2B5EF4-FFF2-40B4-BE49-F238E27FC236}">
                <a16:creationId xmlns:a16="http://schemas.microsoft.com/office/drawing/2014/main" id="{CFA44E89-E480-F8A5-1DF3-AB17AEA59D4D}"/>
              </a:ext>
            </a:extLst>
          </p:cNvPr>
          <p:cNvSpPr>
            <a:spLocks noGrp="1"/>
          </p:cNvSpPr>
          <p:nvPr>
            <p:ph type="subTitle" idx="1"/>
          </p:nvPr>
        </p:nvSpPr>
        <p:spPr>
          <a:xfrm>
            <a:off x="1477736" y="871438"/>
            <a:ext cx="6188528" cy="2847966"/>
          </a:xfrm>
        </p:spPr>
        <p:txBody>
          <a:bodyPr/>
          <a:lstStyle/>
          <a:p>
            <a:pPr marR="71755"/>
            <a:endParaRPr lang="en-US"/>
          </a:p>
          <a:p>
            <a:pPr marR="71755"/>
            <a:endParaRPr lang="en-US" dirty="0"/>
          </a:p>
          <a:p>
            <a:pPr marR="71755"/>
            <a:endParaRPr lang="en-US" dirty="0"/>
          </a:p>
          <a:p>
            <a:pPr marR="71755"/>
            <a:r>
              <a:rPr lang="en-US" sz="1200" dirty="0"/>
              <a:t>OpenAI Gym is a toolkit for developing and comparing reinforcement learning (RL) algorithms.</a:t>
            </a:r>
          </a:p>
          <a:p>
            <a:pPr marR="71755"/>
            <a:r>
              <a:rPr lang="en-US" sz="1200" dirty="0"/>
              <a:t> It provides a standardized interface for various environments, making it easier to design, train, and evaluate RL models. </a:t>
            </a:r>
          </a:p>
          <a:p>
            <a:pPr marR="71755"/>
            <a:endParaRPr lang="en-US" sz="1200" dirty="0"/>
          </a:p>
          <a:p>
            <a:pPr marR="71755"/>
            <a:r>
              <a:rPr lang="en-US" sz="1200" dirty="0"/>
              <a:t>- Gym offers a wide range of environments, from simple tasks to complex simulations, enabling consistent benchmarking and experimentation. </a:t>
            </a:r>
          </a:p>
          <a:p>
            <a:pPr marR="71755"/>
            <a:endParaRPr lang="en-US" sz="1200" dirty="0"/>
          </a:p>
          <a:p>
            <a:pPr marR="71755"/>
            <a:r>
              <a:rPr lang="en-US" sz="1200" dirty="0"/>
              <a:t>- The Pendulum-v0 environment in Gym simulates a pendulum that starts in a random position and must be swung up and balanced. This environment is commonly used to test continuous action space algorithms, as it requires learning precise control strategies.</a:t>
            </a:r>
          </a:p>
        </p:txBody>
      </p:sp>
      <p:sp>
        <p:nvSpPr>
          <p:cNvPr id="4" name="TextBox 3">
            <a:extLst>
              <a:ext uri="{FF2B5EF4-FFF2-40B4-BE49-F238E27FC236}">
                <a16:creationId xmlns:a16="http://schemas.microsoft.com/office/drawing/2014/main" id="{9F3217F4-5127-94E5-5CC5-4EBA385400F1}"/>
              </a:ext>
            </a:extLst>
          </p:cNvPr>
          <p:cNvSpPr txBox="1"/>
          <p:nvPr/>
        </p:nvSpPr>
        <p:spPr>
          <a:xfrm>
            <a:off x="1591408" y="3873012"/>
            <a:ext cx="555673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naheim"/>
              </a:rPr>
              <a:t>Importance: RL is crucial for tasks requiring sequential decision-making and control, such as robotics, game playing, and autonomous driving.</a:t>
            </a:r>
          </a:p>
        </p:txBody>
      </p:sp>
    </p:spTree>
    <p:extLst>
      <p:ext uri="{BB962C8B-B14F-4D97-AF65-F5344CB8AC3E}">
        <p14:creationId xmlns:p14="http://schemas.microsoft.com/office/powerpoint/2010/main" val="2560383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5A8E8F-D7AF-1FBD-A89A-3E628D123E96}"/>
              </a:ext>
            </a:extLst>
          </p:cNvPr>
          <p:cNvSpPr>
            <a:spLocks noGrp="1"/>
          </p:cNvSpPr>
          <p:nvPr>
            <p:ph type="ctrTitle"/>
          </p:nvPr>
        </p:nvSpPr>
        <p:spPr>
          <a:xfrm>
            <a:off x="108262" y="2039008"/>
            <a:ext cx="3547338" cy="2823946"/>
          </a:xfrm>
        </p:spPr>
        <p:txBody>
          <a:bodyPr wrap="square" anchor="b">
            <a:normAutofit fontScale="90000"/>
          </a:bodyPr>
          <a:lstStyle/>
          <a:p>
            <a:r>
              <a:rPr lang="en-SG" err="1"/>
              <a:t>Dqn</a:t>
            </a:r>
            <a:r>
              <a:rPr lang="en-SG" dirty="0"/>
              <a:t> architecture</a:t>
            </a:r>
            <a:br>
              <a:rPr lang="en-SG" dirty="0"/>
            </a:br>
            <a:r>
              <a:rPr lang="en-SG" sz="1800" dirty="0">
                <a:solidFill>
                  <a:srgbClr val="000000"/>
                </a:solidFill>
              </a:rPr>
              <a:t>DQN combines Q-learning with deep neural networks.</a:t>
            </a:r>
            <a:br>
              <a:rPr lang="en-SG" sz="1800" dirty="0">
                <a:solidFill>
                  <a:srgbClr val="000000"/>
                </a:solidFill>
              </a:rPr>
            </a:br>
            <a:br>
              <a:rPr lang="en-SG" sz="1800" dirty="0">
                <a:solidFill>
                  <a:srgbClr val="000000"/>
                </a:solidFill>
              </a:rPr>
            </a:br>
            <a:r>
              <a:rPr lang="en-SG" sz="1100" dirty="0"/>
              <a:t>Components:</a:t>
            </a:r>
            <a:endParaRPr lang="en-SG" sz="1100" dirty="0">
              <a:solidFill>
                <a:srgbClr val="000000"/>
              </a:solidFill>
            </a:endParaRPr>
          </a:p>
          <a:p>
            <a:r>
              <a:rPr lang="en-SG" sz="1100" dirty="0"/>
              <a:t>Input Layer: Takes the state of the environment as input.</a:t>
            </a:r>
          </a:p>
          <a:p>
            <a:r>
              <a:rPr lang="en-SG" sz="1100" dirty="0"/>
              <a:t>Hidden Layers: Multiple layers with activation functions (e.g., </a:t>
            </a:r>
            <a:r>
              <a:rPr lang="en-SG" sz="1100" err="1"/>
              <a:t>ReLU</a:t>
            </a:r>
            <a:r>
              <a:rPr lang="en-SG" sz="1100" dirty="0"/>
              <a:t>).</a:t>
            </a:r>
          </a:p>
          <a:p>
            <a:r>
              <a:rPr lang="en-SG" sz="1100" dirty="0"/>
              <a:t>Output Layer: Outputs Q-values for each action.</a:t>
            </a:r>
          </a:p>
        </p:txBody>
      </p:sp>
      <p:sp>
        <p:nvSpPr>
          <p:cNvPr id="8" name="Subtitle 2">
            <a:extLst>
              <a:ext uri="{FF2B5EF4-FFF2-40B4-BE49-F238E27FC236}">
                <a16:creationId xmlns:a16="http://schemas.microsoft.com/office/drawing/2014/main" id="{6D79D8C2-878A-5EBD-E568-A43FB5A77282}"/>
              </a:ext>
            </a:extLst>
          </p:cNvPr>
          <p:cNvSpPr>
            <a:spLocks noGrp="1"/>
          </p:cNvSpPr>
          <p:nvPr>
            <p:ph type="subTitle" idx="1"/>
          </p:nvPr>
        </p:nvSpPr>
        <p:spPr>
          <a:xfrm>
            <a:off x="3567678" y="2409400"/>
            <a:ext cx="4882986" cy="2726615"/>
          </a:xfrm>
        </p:spPr>
        <p:txBody>
          <a:bodyPr/>
          <a:lstStyle/>
          <a:p>
            <a:r>
              <a:rPr lang="en-US" sz="800" b="1" dirty="0"/>
              <a:t>Deep Q-Network (DQN)</a:t>
            </a:r>
          </a:p>
          <a:p>
            <a:r>
              <a:rPr lang="en-US" sz="800" dirty="0"/>
              <a:t>Approach: DQN is a value-based RL algorithm that approximates the Q-value function using a neural network. It estimates the expected return of taking specific actions in given states.</a:t>
            </a:r>
          </a:p>
          <a:p>
            <a:endParaRPr lang="en-US" sz="800" dirty="0"/>
          </a:p>
          <a:p>
            <a:r>
              <a:rPr lang="en-US" sz="800" b="1" dirty="0"/>
              <a:t>Normalized Advantage Functions (NAF)</a:t>
            </a:r>
          </a:p>
          <a:p>
            <a:r>
              <a:rPr lang="en-US" sz="800" dirty="0"/>
              <a:t>Approach: NAF extends DQN to continuous action spaces by decomposing the Q-value function into a value function and a quadratic advantage function.</a:t>
            </a:r>
          </a:p>
          <a:p>
            <a:r>
              <a:rPr lang="en-US" sz="800" dirty="0"/>
              <a:t>Advantages: Enables precise control strategies in continuous action environments (e.g., balancing the pendulum).</a:t>
            </a:r>
          </a:p>
          <a:p>
            <a:endParaRPr lang="en-US" sz="800" dirty="0"/>
          </a:p>
          <a:p>
            <a:r>
              <a:rPr lang="en-US" sz="800" b="1" dirty="0"/>
              <a:t>Deep Deterministic Policy Gradient (DDPG)</a:t>
            </a:r>
          </a:p>
          <a:p>
            <a:r>
              <a:rPr lang="en-US" sz="800" dirty="0"/>
              <a:t>Approach: DDPG is an actor-critic algorithm. The actor network determines continuous actions, and the critic network evaluates them. It uses deterministic policies (specific action per state).</a:t>
            </a:r>
          </a:p>
          <a:p>
            <a:r>
              <a:rPr lang="en-US" sz="800" dirty="0"/>
              <a:t>Advantages: Excels in continuous action spaces, learning both policy (actor) and value function (critic) for efficient control (e.g., Pendulum-v0).</a:t>
            </a:r>
          </a:p>
          <a:p>
            <a:endParaRPr lang="en-US" sz="800" dirty="0"/>
          </a:p>
          <a:p>
            <a:r>
              <a:rPr lang="en-US" sz="800" b="1" dirty="0"/>
              <a:t>Twin Delayed DDPG (TD3)</a:t>
            </a:r>
          </a:p>
          <a:p>
            <a:r>
              <a:rPr lang="en-US" sz="800" dirty="0"/>
              <a:t>Approach: TD3 improves upon DDPG by addressing limitations (e.g., overestimation bias). It introduces two critic networks and delays policy updates for stability.</a:t>
            </a:r>
          </a:p>
          <a:p>
            <a:r>
              <a:rPr lang="en-US" sz="800" dirty="0"/>
              <a:t>Advantages: Highly effective for complex control tasks in continuous action spaces (e.g., Pendulum-v0).</a:t>
            </a:r>
          </a:p>
        </p:txBody>
      </p:sp>
      <p:pic>
        <p:nvPicPr>
          <p:cNvPr id="2" name="Picture 1" descr="Reinforcement Learning Algorithms and Applications - TechVidvan">
            <a:extLst>
              <a:ext uri="{FF2B5EF4-FFF2-40B4-BE49-F238E27FC236}">
                <a16:creationId xmlns:a16="http://schemas.microsoft.com/office/drawing/2014/main" id="{08BD73A4-E19C-0D87-EA71-C1635199CC75}"/>
              </a:ext>
            </a:extLst>
          </p:cNvPr>
          <p:cNvPicPr>
            <a:picLocks noChangeAspect="1"/>
          </p:cNvPicPr>
          <p:nvPr/>
        </p:nvPicPr>
        <p:blipFill>
          <a:blip r:embed="rId2"/>
          <a:stretch>
            <a:fillRect/>
          </a:stretch>
        </p:blipFill>
        <p:spPr>
          <a:xfrm>
            <a:off x="3657600" y="157205"/>
            <a:ext cx="4791806" cy="2252943"/>
          </a:xfrm>
          <a:prstGeom prst="rect">
            <a:avLst/>
          </a:prstGeom>
        </p:spPr>
      </p:pic>
    </p:spTree>
    <p:extLst>
      <p:ext uri="{BB962C8B-B14F-4D97-AF65-F5344CB8AC3E}">
        <p14:creationId xmlns:p14="http://schemas.microsoft.com/office/powerpoint/2010/main" val="1862760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C78C-A2D4-71BF-B8AF-7DB4C7A7DB73}"/>
              </a:ext>
            </a:extLst>
          </p:cNvPr>
          <p:cNvSpPr>
            <a:spLocks noGrp="1"/>
          </p:cNvSpPr>
          <p:nvPr>
            <p:ph type="ctrTitle"/>
          </p:nvPr>
        </p:nvSpPr>
        <p:spPr>
          <a:xfrm>
            <a:off x="257490" y="1673301"/>
            <a:ext cx="3491174" cy="2419500"/>
          </a:xfrm>
        </p:spPr>
        <p:txBody>
          <a:bodyPr/>
          <a:lstStyle/>
          <a:p>
            <a:r>
              <a:rPr lang="en-SG" sz="4000" dirty="0"/>
              <a:t>Normalized Advantage Function (NAF) </a:t>
            </a:r>
            <a:br>
              <a:rPr lang="en-SG" sz="4000" dirty="0"/>
            </a:br>
            <a:endParaRPr lang="en-SG" sz="4000"/>
          </a:p>
        </p:txBody>
      </p:sp>
      <p:sp>
        <p:nvSpPr>
          <p:cNvPr id="3" name="Subtitle 2">
            <a:extLst>
              <a:ext uri="{FF2B5EF4-FFF2-40B4-BE49-F238E27FC236}">
                <a16:creationId xmlns:a16="http://schemas.microsoft.com/office/drawing/2014/main" id="{4038D965-A1A5-4B52-0BEB-A9CEC611B4F4}"/>
              </a:ext>
            </a:extLst>
          </p:cNvPr>
          <p:cNvSpPr>
            <a:spLocks noGrp="1"/>
          </p:cNvSpPr>
          <p:nvPr>
            <p:ph type="subTitle" idx="1"/>
          </p:nvPr>
        </p:nvSpPr>
        <p:spPr>
          <a:xfrm>
            <a:off x="341887" y="3448275"/>
            <a:ext cx="3326700" cy="321900"/>
          </a:xfrm>
        </p:spPr>
        <p:txBody>
          <a:bodyPr/>
          <a:lstStyle/>
          <a:p>
            <a:r>
              <a:rPr lang="en-SG" dirty="0"/>
              <a:t>V model , MU model , L model</a:t>
            </a:r>
          </a:p>
        </p:txBody>
      </p:sp>
      <p:sp>
        <p:nvSpPr>
          <p:cNvPr id="5" name="TextBox 4">
            <a:extLst>
              <a:ext uri="{FF2B5EF4-FFF2-40B4-BE49-F238E27FC236}">
                <a16:creationId xmlns:a16="http://schemas.microsoft.com/office/drawing/2014/main" id="{447331FA-9C2F-8D67-8BC8-A2E80A832051}"/>
              </a:ext>
            </a:extLst>
          </p:cNvPr>
          <p:cNvSpPr txBox="1"/>
          <p:nvPr/>
        </p:nvSpPr>
        <p:spPr>
          <a:xfrm>
            <a:off x="3353010" y="815030"/>
            <a:ext cx="5537897" cy="3785652"/>
          </a:xfrm>
          <a:prstGeom prst="rect">
            <a:avLst/>
          </a:prstGeom>
          <a:noFill/>
        </p:spPr>
        <p:txBody>
          <a:bodyPr wrap="square" lIns="91440" tIns="45720" rIns="91440" bIns="45720" anchor="t">
            <a:spAutoFit/>
          </a:bodyPr>
          <a:lstStyle/>
          <a:p>
            <a:r>
              <a:rPr lang="en-US" sz="1600" b="1" dirty="0">
                <a:latin typeface="Anaheim"/>
              </a:rPr>
              <a:t>V Model (State Value Function)</a:t>
            </a:r>
            <a:endParaRPr lang="en-US" b="1">
              <a:latin typeface="Anaheim"/>
            </a:endParaRPr>
          </a:p>
          <a:p>
            <a:r>
              <a:rPr lang="en-US" sz="1600" dirty="0">
                <a:latin typeface="Anaheim"/>
              </a:rPr>
              <a:t>The V model contributes to Q-value calculation by serving as a baseline against which the advantage function (L model) is normalized. This normalization helps stabilize the learning process, especially in environments with varying rewards.</a:t>
            </a:r>
            <a:endParaRPr lang="en-US">
              <a:latin typeface="Anaheim"/>
            </a:endParaRPr>
          </a:p>
          <a:p>
            <a:r>
              <a:rPr lang="en-US" sz="1600" b="1" dirty="0">
                <a:latin typeface="Anaheim"/>
              </a:rPr>
              <a:t>Mu Model (Policy Function)</a:t>
            </a:r>
            <a:endParaRPr lang="en-US" b="1">
              <a:latin typeface="Anaheim"/>
            </a:endParaRPr>
          </a:p>
          <a:p>
            <a:r>
              <a:rPr lang="en-US" sz="1600" dirty="0">
                <a:latin typeface="Anaheim"/>
              </a:rPr>
              <a:t>The mu model outputs the mean action (best guess) for a state. It combines with the L model to compute the advantage function, measuring how much better an action is compared to the average action predicted by the policy.</a:t>
            </a:r>
            <a:endParaRPr lang="en-US">
              <a:latin typeface="Anaheim"/>
            </a:endParaRPr>
          </a:p>
          <a:p>
            <a:r>
              <a:rPr lang="en-US" sz="1600" b="1" dirty="0">
                <a:latin typeface="Anaheim"/>
              </a:rPr>
              <a:t>L Model (Advantage Function)</a:t>
            </a:r>
            <a:endParaRPr lang="en-US" b="1">
              <a:latin typeface="Anaheim"/>
            </a:endParaRPr>
          </a:p>
          <a:p>
            <a:r>
              <a:rPr lang="en-US" sz="1600">
                <a:latin typeface="Anaheim"/>
              </a:rPr>
              <a:t>The L model computes the advantage of a specific </a:t>
            </a:r>
            <a:r>
              <a:rPr lang="en-US" sz="1600" dirty="0">
                <a:latin typeface="Anaheim"/>
              </a:rPr>
              <a:t>action over the mean action suggested by the mu model. Normalization and combination with the V model yield the final Q-value, ensuring stability during learning.</a:t>
            </a:r>
            <a:endParaRPr lang="en-US">
              <a:latin typeface="Anaheim"/>
            </a:endParaRPr>
          </a:p>
        </p:txBody>
      </p:sp>
    </p:spTree>
    <p:extLst>
      <p:ext uri="{BB962C8B-B14F-4D97-AF65-F5344CB8AC3E}">
        <p14:creationId xmlns:p14="http://schemas.microsoft.com/office/powerpoint/2010/main" val="3870441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7106-8CDC-7F78-66B5-8ECA8A11AF1E}"/>
              </a:ext>
            </a:extLst>
          </p:cNvPr>
          <p:cNvSpPr>
            <a:spLocks noGrp="1"/>
          </p:cNvSpPr>
          <p:nvPr>
            <p:ph type="ctrTitle"/>
          </p:nvPr>
        </p:nvSpPr>
        <p:spPr>
          <a:xfrm>
            <a:off x="833000" y="162490"/>
            <a:ext cx="3248400" cy="3298731"/>
          </a:xfrm>
        </p:spPr>
        <p:txBody>
          <a:bodyPr/>
          <a:lstStyle/>
          <a:p>
            <a:r>
              <a:rPr lang="en-US" dirty="0"/>
              <a:t>Experience replay and target networks</a:t>
            </a:r>
          </a:p>
        </p:txBody>
      </p:sp>
      <p:sp>
        <p:nvSpPr>
          <p:cNvPr id="3" name="Subtitle 2">
            <a:extLst>
              <a:ext uri="{FF2B5EF4-FFF2-40B4-BE49-F238E27FC236}">
                <a16:creationId xmlns:a16="http://schemas.microsoft.com/office/drawing/2014/main" id="{BBF329AC-1167-4A2F-EB10-CF431C7B1694}"/>
              </a:ext>
            </a:extLst>
          </p:cNvPr>
          <p:cNvSpPr>
            <a:spLocks noGrp="1"/>
          </p:cNvSpPr>
          <p:nvPr>
            <p:ph type="subTitle" idx="1"/>
          </p:nvPr>
        </p:nvSpPr>
        <p:spPr>
          <a:xfrm>
            <a:off x="833000" y="3299563"/>
            <a:ext cx="3326700" cy="1016492"/>
          </a:xfrm>
        </p:spPr>
        <p:txBody>
          <a:bodyPr/>
          <a:lstStyle/>
          <a:p>
            <a:pPr marL="285750" indent="-285750">
              <a:buFont typeface="Arial"/>
              <a:buChar char="•"/>
            </a:pPr>
            <a:r>
              <a:rPr lang="en-US" dirty="0"/>
              <a:t>Explain the concept of experience replay and its importance.</a:t>
            </a:r>
          </a:p>
          <a:p>
            <a:pPr marL="285750" indent="-285750">
              <a:buFont typeface="Arial"/>
              <a:buChar char="•"/>
            </a:pPr>
            <a:r>
              <a:rPr lang="en-US" dirty="0"/>
              <a:t>Describe the role of the target network in DQN.</a:t>
            </a:r>
          </a:p>
          <a:p>
            <a:endParaRPr lang="en-US" dirty="0"/>
          </a:p>
        </p:txBody>
      </p:sp>
      <p:sp>
        <p:nvSpPr>
          <p:cNvPr id="4" name="TextBox 3">
            <a:extLst>
              <a:ext uri="{FF2B5EF4-FFF2-40B4-BE49-F238E27FC236}">
                <a16:creationId xmlns:a16="http://schemas.microsoft.com/office/drawing/2014/main" id="{4533CE67-8921-A3F5-30D1-CD80A6919092}"/>
              </a:ext>
            </a:extLst>
          </p:cNvPr>
          <p:cNvSpPr txBox="1"/>
          <p:nvPr/>
        </p:nvSpPr>
        <p:spPr>
          <a:xfrm>
            <a:off x="4501662" y="804496"/>
            <a:ext cx="381586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latin typeface="Anaheim"/>
              </a:rPr>
              <a:t>Experience Replay</a:t>
            </a:r>
          </a:p>
          <a:p>
            <a:endParaRPr lang="en-US" sz="1800" dirty="0">
              <a:latin typeface="Anaheim"/>
            </a:endParaRPr>
          </a:p>
          <a:p>
            <a:pPr>
              <a:buFont typeface=""/>
              <a:buChar char="•"/>
            </a:pPr>
            <a:r>
              <a:rPr lang="en-US" sz="1800" b="1" dirty="0">
                <a:latin typeface="Anaheim"/>
              </a:rPr>
              <a:t>Memory Buffer:</a:t>
            </a:r>
            <a:r>
              <a:rPr lang="en-US" sz="1800" dirty="0">
                <a:latin typeface="Anaheim"/>
              </a:rPr>
              <a:t> </a:t>
            </a:r>
          </a:p>
          <a:p>
            <a:pPr>
              <a:buFont typeface=""/>
              <a:buChar char="•"/>
            </a:pPr>
            <a:r>
              <a:rPr lang="en-US" sz="1800" dirty="0">
                <a:latin typeface="Anaheim"/>
              </a:rPr>
              <a:t>A deque is used to store experiences (state, action, reward, </a:t>
            </a:r>
            <a:r>
              <a:rPr lang="en-US" sz="1800" dirty="0" err="1">
                <a:latin typeface="Anaheim"/>
              </a:rPr>
              <a:t>next_state</a:t>
            </a:r>
            <a:r>
              <a:rPr lang="en-US" sz="1800" dirty="0">
                <a:latin typeface="Anaheim"/>
              </a:rPr>
              <a:t>, done) to break correlations between consecutive experiences.</a:t>
            </a:r>
            <a:endParaRPr lang="en-US"/>
          </a:p>
          <a:p>
            <a:pPr>
              <a:buFont typeface=""/>
              <a:buChar char="•"/>
            </a:pPr>
            <a:endParaRPr lang="en-US" sz="1800" dirty="0">
              <a:latin typeface="Anaheim"/>
            </a:endParaRPr>
          </a:p>
          <a:p>
            <a:pPr>
              <a:buFont typeface=""/>
              <a:buChar char="•"/>
            </a:pPr>
            <a:r>
              <a:rPr lang="en-US" sz="1800" b="1" dirty="0">
                <a:latin typeface="Anaheim"/>
              </a:rPr>
              <a:t>Batch Sampling:</a:t>
            </a:r>
            <a:r>
              <a:rPr lang="en-US" sz="1800" dirty="0">
                <a:latin typeface="Anaheim"/>
              </a:rPr>
              <a:t> </a:t>
            </a:r>
          </a:p>
          <a:p>
            <a:pPr>
              <a:buFont typeface=""/>
              <a:buChar char="•"/>
            </a:pPr>
            <a:r>
              <a:rPr lang="en-US" sz="1800" dirty="0">
                <a:latin typeface="Anaheim"/>
              </a:rPr>
              <a:t>Random samples from the memory buffer are used to train the model, improving learning stability and efficiency.</a:t>
            </a:r>
            <a:endParaRPr lang="en-US"/>
          </a:p>
        </p:txBody>
      </p:sp>
    </p:spTree>
    <p:extLst>
      <p:ext uri="{BB962C8B-B14F-4D97-AF65-F5344CB8AC3E}">
        <p14:creationId xmlns:p14="http://schemas.microsoft.com/office/powerpoint/2010/main" val="3612624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C78C-A2D4-71BF-B8AF-7DB4C7A7DB73}"/>
              </a:ext>
            </a:extLst>
          </p:cNvPr>
          <p:cNvSpPr>
            <a:spLocks noGrp="1"/>
          </p:cNvSpPr>
          <p:nvPr>
            <p:ph type="ctrTitle"/>
          </p:nvPr>
        </p:nvSpPr>
        <p:spPr>
          <a:xfrm>
            <a:off x="881743" y="1110594"/>
            <a:ext cx="2620736" cy="2419500"/>
          </a:xfrm>
        </p:spPr>
        <p:txBody>
          <a:bodyPr/>
          <a:lstStyle/>
          <a:p>
            <a:r>
              <a:rPr lang="en-SG" sz="4000" dirty="0"/>
              <a:t>Section 2.2</a:t>
            </a:r>
            <a:br>
              <a:rPr lang="en-SG" sz="4000" dirty="0"/>
            </a:br>
            <a:r>
              <a:rPr lang="en-SG" sz="4000" dirty="0"/>
              <a:t>Training process</a:t>
            </a:r>
          </a:p>
        </p:txBody>
      </p:sp>
      <p:sp>
        <p:nvSpPr>
          <p:cNvPr id="3" name="Subtitle 2">
            <a:extLst>
              <a:ext uri="{FF2B5EF4-FFF2-40B4-BE49-F238E27FC236}">
                <a16:creationId xmlns:a16="http://schemas.microsoft.com/office/drawing/2014/main" id="{4038D965-A1A5-4B52-0BEB-A9CEC611B4F4}"/>
              </a:ext>
            </a:extLst>
          </p:cNvPr>
          <p:cNvSpPr>
            <a:spLocks noGrp="1"/>
          </p:cNvSpPr>
          <p:nvPr>
            <p:ph type="subTitle" idx="1"/>
          </p:nvPr>
        </p:nvSpPr>
        <p:spPr>
          <a:xfrm>
            <a:off x="632034" y="3527406"/>
            <a:ext cx="2790370" cy="1570407"/>
          </a:xfrm>
        </p:spPr>
        <p:txBody>
          <a:bodyPr/>
          <a:lstStyle/>
          <a:p>
            <a:r>
              <a:rPr lang="en-SG" dirty="0"/>
              <a:t>Episodes</a:t>
            </a:r>
          </a:p>
          <a:p>
            <a:r>
              <a:rPr lang="en-SG" dirty="0"/>
              <a:t>Steps per Episode</a:t>
            </a:r>
          </a:p>
          <a:p>
            <a:r>
              <a:rPr lang="en-SG" dirty="0"/>
              <a:t>Experience Replay</a:t>
            </a:r>
          </a:p>
          <a:p>
            <a:r>
              <a:rPr lang="en-SG" dirty="0"/>
              <a:t>Target Network</a:t>
            </a:r>
          </a:p>
        </p:txBody>
      </p:sp>
      <p:sp>
        <p:nvSpPr>
          <p:cNvPr id="5" name="TextBox 4">
            <a:extLst>
              <a:ext uri="{FF2B5EF4-FFF2-40B4-BE49-F238E27FC236}">
                <a16:creationId xmlns:a16="http://schemas.microsoft.com/office/drawing/2014/main" id="{447331FA-9C2F-8D67-8BC8-A2E80A832051}"/>
              </a:ext>
            </a:extLst>
          </p:cNvPr>
          <p:cNvSpPr txBox="1"/>
          <p:nvPr/>
        </p:nvSpPr>
        <p:spPr>
          <a:xfrm>
            <a:off x="3502479" y="1193099"/>
            <a:ext cx="5388428" cy="3416320"/>
          </a:xfrm>
          <a:prstGeom prst="rect">
            <a:avLst/>
          </a:prstGeom>
          <a:noFill/>
        </p:spPr>
        <p:txBody>
          <a:bodyPr wrap="square" lIns="91440" tIns="45720" rIns="91440" bIns="45720" anchor="t">
            <a:spAutoFit/>
          </a:bodyPr>
          <a:lstStyle/>
          <a:p>
            <a:r>
              <a:rPr lang="en-US" sz="2400" dirty="0">
                <a:latin typeface="Anaheim"/>
              </a:rPr>
              <a:t>Experience Replay: Helps in breaking the correlation between consecutive experiences.</a:t>
            </a:r>
          </a:p>
          <a:p>
            <a:endParaRPr lang="en-US" sz="2400" dirty="0">
              <a:latin typeface="Anaheim"/>
            </a:endParaRPr>
          </a:p>
          <a:p>
            <a:r>
              <a:rPr lang="en-US" sz="2400" dirty="0">
                <a:latin typeface="Anaheim"/>
              </a:rPr>
              <a:t>Target Network: Stabilizes training by reducing oscillations in Q-values.</a:t>
            </a:r>
          </a:p>
          <a:p>
            <a:endParaRPr lang="en-US" sz="2400" dirty="0">
              <a:latin typeface="Anaheim"/>
            </a:endParaRPr>
          </a:p>
          <a:p>
            <a:r>
              <a:rPr lang="en-US" sz="2400" dirty="0">
                <a:latin typeface="Anaheim"/>
              </a:rPr>
              <a:t>Model Saving: Ensures that the best models are saved for future use.</a:t>
            </a:r>
          </a:p>
        </p:txBody>
      </p:sp>
    </p:spTree>
    <p:extLst>
      <p:ext uri="{BB962C8B-B14F-4D97-AF65-F5344CB8AC3E}">
        <p14:creationId xmlns:p14="http://schemas.microsoft.com/office/powerpoint/2010/main" val="1491580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2BB16F3-54AD-EF9C-68F7-B1D54E9EEF06}"/>
              </a:ext>
            </a:extLst>
          </p:cNvPr>
          <p:cNvSpPr>
            <a:spLocks noGrp="1"/>
          </p:cNvSpPr>
          <p:nvPr>
            <p:ph type="subTitle" idx="1"/>
          </p:nvPr>
        </p:nvSpPr>
        <p:spPr>
          <a:xfrm flipH="1">
            <a:off x="4356964" y="1030050"/>
            <a:ext cx="4605659" cy="3965716"/>
          </a:xfrm>
        </p:spPr>
        <p:txBody>
          <a:bodyPr/>
          <a:lstStyle/>
          <a:p>
            <a:pPr marL="152400" indent="0">
              <a:buNone/>
            </a:pPr>
            <a:r>
              <a:rPr lang="en-US" b="1" dirty="0"/>
              <a:t>Explanation:</a:t>
            </a:r>
          </a:p>
          <a:p>
            <a:pPr marL="152400" indent="0">
              <a:buNone/>
            </a:pPr>
            <a:r>
              <a:rPr lang="en-US" dirty="0"/>
              <a:t> The reward function guides the learning process by providing feedback.</a:t>
            </a:r>
            <a:endParaRPr lang="en-US"/>
          </a:p>
          <a:p>
            <a:pPr marL="152400" indent="0">
              <a:buNone/>
            </a:pPr>
            <a:r>
              <a:rPr lang="en-US" b="1" dirty="0"/>
              <a:t>Reward Calculation: </a:t>
            </a:r>
          </a:p>
          <a:p>
            <a:pPr marL="152400" indent="0">
              <a:buNone/>
            </a:pPr>
            <a:r>
              <a:rPr lang="en-US" dirty="0"/>
              <a:t>Reward is based on the angle and angular velocity of the pendulum.</a:t>
            </a:r>
            <a:endParaRPr lang="en-US"/>
          </a:p>
          <a:p>
            <a:pPr marL="152400" indent="0">
              <a:buNone/>
            </a:pPr>
            <a:endParaRPr lang="en-US" sz="1200" dirty="0">
              <a:solidFill>
                <a:srgbClr val="111111"/>
              </a:solidFill>
            </a:endParaRPr>
          </a:p>
          <a:p>
            <a:pPr marL="152400" indent="0">
              <a:buNone/>
            </a:pPr>
            <a:r>
              <a:rPr lang="en-US" sz="1200" dirty="0">
                <a:solidFill>
                  <a:srgbClr val="111111"/>
                </a:solidFill>
              </a:rPr>
              <a:t>Initially, the agent explores various actions, leading to high variance in rewards.</a:t>
            </a:r>
            <a:endParaRPr lang="en-US" dirty="0">
              <a:latin typeface="Josefin Slab"/>
            </a:endParaRPr>
          </a:p>
          <a:p>
            <a:pPr marL="152400" indent="0">
              <a:buNone/>
            </a:pPr>
            <a:endParaRPr lang="en-US" sz="1200" dirty="0">
              <a:solidFill>
                <a:srgbClr val="111111"/>
              </a:solidFill>
            </a:endParaRPr>
          </a:p>
          <a:p>
            <a:pPr marL="152400" indent="0">
              <a:buFont typeface="Josefin Slab"/>
              <a:buNone/>
            </a:pPr>
            <a:r>
              <a:rPr lang="en-US" sz="1200" dirty="0">
                <a:solidFill>
                  <a:srgbClr val="111111"/>
                </a:solidFill>
              </a:rPr>
              <a:t>As it learns, the “Average Reward” becomes more stable.</a:t>
            </a:r>
            <a:endParaRPr lang="en-US"/>
          </a:p>
          <a:p>
            <a:pPr marL="152400" indent="0">
              <a:buNone/>
            </a:pPr>
            <a:endParaRPr lang="en-US" sz="1200" dirty="0">
              <a:solidFill>
                <a:srgbClr val="111111"/>
              </a:solidFill>
            </a:endParaRPr>
          </a:p>
          <a:p>
            <a:r>
              <a:rPr lang="en-US" sz="1200" b="1" dirty="0">
                <a:solidFill>
                  <a:srgbClr val="111111"/>
                </a:solidFill>
              </a:rPr>
              <a:t>Learning Progress:</a:t>
            </a:r>
            <a:endParaRPr lang="en-US" dirty="0"/>
          </a:p>
          <a:p>
            <a:pPr lvl="1"/>
            <a:r>
              <a:rPr lang="en-US" sz="1200" dirty="0">
                <a:solidFill>
                  <a:srgbClr val="111111"/>
                </a:solidFill>
              </a:rPr>
              <a:t>The AI agent adjusts its policy (strategy) based on the reward feedback.</a:t>
            </a:r>
            <a:endParaRPr lang="en-US" dirty="0"/>
          </a:p>
          <a:p>
            <a:pPr lvl="1"/>
            <a:r>
              <a:rPr lang="en-US" sz="1200" dirty="0">
                <a:solidFill>
                  <a:srgbClr val="111111"/>
                </a:solidFill>
              </a:rPr>
              <a:t>Over time, it refines its actions to maximize rewards.</a:t>
            </a:r>
            <a:endParaRPr lang="en-US" dirty="0"/>
          </a:p>
          <a:p>
            <a:pPr lvl="1"/>
            <a:r>
              <a:rPr lang="en-US" sz="1200" dirty="0">
                <a:solidFill>
                  <a:srgbClr val="111111"/>
                </a:solidFill>
              </a:rPr>
              <a:t>The goal is to converge toward a policy that balances the pendulum effectively.</a:t>
            </a:r>
            <a:endParaRPr lang="en-US" dirty="0"/>
          </a:p>
          <a:p>
            <a:r>
              <a:rPr lang="en-US" sz="1200" b="1" dirty="0">
                <a:solidFill>
                  <a:srgbClr val="111111"/>
                </a:solidFill>
              </a:rPr>
              <a:t>Optimization:</a:t>
            </a:r>
            <a:endParaRPr lang="en-US" dirty="0"/>
          </a:p>
          <a:p>
            <a:pPr lvl="1"/>
            <a:r>
              <a:rPr lang="en-US" sz="1200" dirty="0">
                <a:solidFill>
                  <a:srgbClr val="111111"/>
                </a:solidFill>
              </a:rPr>
              <a:t>The agent seeks to find the optimal balance between keeping the pendulum upright (minimizing angle deviation) and minimizing motion (angular velocity).</a:t>
            </a:r>
            <a:endParaRPr lang="en-US" dirty="0"/>
          </a:p>
          <a:p>
            <a:pPr lvl="1"/>
            <a:r>
              <a:rPr lang="en-US" sz="1200" dirty="0">
                <a:solidFill>
                  <a:srgbClr val="111111"/>
                </a:solidFill>
              </a:rPr>
              <a:t>It also avoids excessive control inputs (large torque).</a:t>
            </a:r>
            <a:endParaRPr lang="en-US" dirty="0"/>
          </a:p>
          <a:p>
            <a:endParaRPr lang="en-US" dirty="0"/>
          </a:p>
        </p:txBody>
      </p:sp>
      <p:sp>
        <p:nvSpPr>
          <p:cNvPr id="3" name="Title 2">
            <a:extLst>
              <a:ext uri="{FF2B5EF4-FFF2-40B4-BE49-F238E27FC236}">
                <a16:creationId xmlns:a16="http://schemas.microsoft.com/office/drawing/2014/main" id="{7E6156BA-D1A1-B90B-164C-01E7474E03E2}"/>
              </a:ext>
            </a:extLst>
          </p:cNvPr>
          <p:cNvSpPr>
            <a:spLocks noGrp="1"/>
          </p:cNvSpPr>
          <p:nvPr>
            <p:ph type="ctrTitle"/>
          </p:nvPr>
        </p:nvSpPr>
        <p:spPr/>
        <p:txBody>
          <a:bodyPr/>
          <a:lstStyle/>
          <a:p>
            <a:r>
              <a:rPr lang="en-US" dirty="0"/>
              <a:t>Reward function</a:t>
            </a:r>
          </a:p>
        </p:txBody>
      </p:sp>
      <p:pic>
        <p:nvPicPr>
          <p:cNvPr id="5" name="Picture 4" descr="A graph of a graph&#10;&#10;Description automatically generated">
            <a:extLst>
              <a:ext uri="{FF2B5EF4-FFF2-40B4-BE49-F238E27FC236}">
                <a16:creationId xmlns:a16="http://schemas.microsoft.com/office/drawing/2014/main" id="{4E8B31D4-2E9E-56AA-EA2E-5A94097381E6}"/>
              </a:ext>
            </a:extLst>
          </p:cNvPr>
          <p:cNvPicPr>
            <a:picLocks noChangeAspect="1"/>
          </p:cNvPicPr>
          <p:nvPr/>
        </p:nvPicPr>
        <p:blipFill>
          <a:blip r:embed="rId2"/>
          <a:stretch>
            <a:fillRect/>
          </a:stretch>
        </p:blipFill>
        <p:spPr>
          <a:xfrm>
            <a:off x="166697" y="1288348"/>
            <a:ext cx="4240387" cy="3351458"/>
          </a:xfrm>
          <a:prstGeom prst="rect">
            <a:avLst/>
          </a:prstGeom>
        </p:spPr>
      </p:pic>
    </p:spTree>
    <p:extLst>
      <p:ext uri="{BB962C8B-B14F-4D97-AF65-F5344CB8AC3E}">
        <p14:creationId xmlns:p14="http://schemas.microsoft.com/office/powerpoint/2010/main" val="102034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8F31-CF99-5FA8-F430-D96A7432F2C7}"/>
              </a:ext>
            </a:extLst>
          </p:cNvPr>
          <p:cNvSpPr>
            <a:spLocks noGrp="1"/>
          </p:cNvSpPr>
          <p:nvPr>
            <p:ph type="ctrTitle"/>
          </p:nvPr>
        </p:nvSpPr>
        <p:spPr>
          <a:xfrm>
            <a:off x="2237175" y="1147767"/>
            <a:ext cx="4669200" cy="384900"/>
          </a:xfrm>
        </p:spPr>
        <p:txBody>
          <a:bodyPr/>
          <a:lstStyle/>
          <a:p>
            <a:r>
              <a:rPr lang="en-SG" dirty="0"/>
              <a:t>Section 1: Background research</a:t>
            </a:r>
          </a:p>
        </p:txBody>
      </p:sp>
      <p:sp>
        <p:nvSpPr>
          <p:cNvPr id="3" name="Subtitle 2">
            <a:extLst>
              <a:ext uri="{FF2B5EF4-FFF2-40B4-BE49-F238E27FC236}">
                <a16:creationId xmlns:a16="http://schemas.microsoft.com/office/drawing/2014/main" id="{CFA44E89-E480-F8A5-1DF3-AB17AEA59D4D}"/>
              </a:ext>
            </a:extLst>
          </p:cNvPr>
          <p:cNvSpPr>
            <a:spLocks noGrp="1"/>
          </p:cNvSpPr>
          <p:nvPr>
            <p:ph type="subTitle" idx="1"/>
          </p:nvPr>
        </p:nvSpPr>
        <p:spPr>
          <a:xfrm>
            <a:off x="1592036" y="1082453"/>
            <a:ext cx="6188528" cy="2847966"/>
          </a:xfrm>
        </p:spPr>
        <p:txBody>
          <a:bodyPr/>
          <a:lstStyle/>
          <a:p>
            <a:r>
              <a:rPr lang="en-US" dirty="0"/>
              <a:t>In</a:t>
            </a:r>
          </a:p>
          <a:p>
            <a:r>
              <a:rPr lang="en-US" dirty="0"/>
              <a:t>Introduced by Ian Goodfellow et al. in 2014. </a:t>
            </a:r>
          </a:p>
          <a:p>
            <a:endParaRPr lang="en-US" dirty="0"/>
          </a:p>
          <a:p>
            <a:r>
              <a:rPr lang="en-US" dirty="0"/>
              <a:t>GANs consist of two neural networks: a </a:t>
            </a:r>
            <a:r>
              <a:rPr lang="en-US" b="1" dirty="0"/>
              <a:t>generator and a discriminator</a:t>
            </a:r>
            <a:r>
              <a:rPr lang="en-US" dirty="0"/>
              <a:t>. </a:t>
            </a:r>
          </a:p>
          <a:p>
            <a:r>
              <a:rPr lang="en-US" dirty="0"/>
              <a:t>The </a:t>
            </a:r>
            <a:r>
              <a:rPr lang="en-US" b="1" dirty="0"/>
              <a:t>generator</a:t>
            </a:r>
            <a:r>
              <a:rPr lang="en-US" dirty="0"/>
              <a:t> creates </a:t>
            </a:r>
            <a:r>
              <a:rPr lang="en-US" b="1" dirty="0"/>
              <a:t>new data samples</a:t>
            </a:r>
            <a:r>
              <a:rPr lang="en-US" dirty="0"/>
              <a:t>, while the </a:t>
            </a:r>
            <a:r>
              <a:rPr lang="en-US" b="1" dirty="0"/>
              <a:t>discriminator</a:t>
            </a:r>
            <a:r>
              <a:rPr lang="en-US" dirty="0"/>
              <a:t> evaluates them against </a:t>
            </a:r>
            <a:r>
              <a:rPr lang="en-US" b="1" dirty="0"/>
              <a:t>real data to determine authenticity. </a:t>
            </a:r>
          </a:p>
          <a:p>
            <a:endParaRPr lang="en-US" b="1" dirty="0"/>
          </a:p>
          <a:p>
            <a:r>
              <a:rPr lang="en-US" dirty="0"/>
              <a:t>The two networks are trained simultaneously in a game-theoretic scenario where the generator aims to fool the discriminator, and the </a:t>
            </a:r>
            <a:r>
              <a:rPr lang="en-US" b="1" dirty="0"/>
              <a:t>discriminato</a:t>
            </a:r>
            <a:r>
              <a:rPr lang="en-US" dirty="0"/>
              <a:t>r aims to correctly identify </a:t>
            </a:r>
            <a:r>
              <a:rPr lang="en-US" b="1" dirty="0"/>
              <a:t>real versus fake samples</a:t>
            </a:r>
            <a:r>
              <a:rPr lang="en-US" dirty="0"/>
              <a:t>[1][3][4].</a:t>
            </a:r>
            <a:endParaRPr lang="en-US" sz="1000" dirty="0"/>
          </a:p>
          <a:p>
            <a:r>
              <a:rPr lang="en-US" sz="900" b="1" dirty="0"/>
              <a:t>Key Applications:</a:t>
            </a:r>
          </a:p>
          <a:p>
            <a:r>
              <a:rPr lang="en-US" sz="900" dirty="0"/>
              <a:t>Image Generation</a:t>
            </a:r>
          </a:p>
          <a:p>
            <a:r>
              <a:rPr lang="en-US" sz="900" dirty="0"/>
              <a:t>Image-to-Image Translation</a:t>
            </a:r>
          </a:p>
          <a:p>
            <a:r>
              <a:rPr lang="en-US" sz="900" dirty="0"/>
              <a:t>Text-to-Image Synthesis</a:t>
            </a:r>
          </a:p>
          <a:p>
            <a:r>
              <a:rPr lang="en-US" sz="900" dirty="0"/>
              <a:t>Data Augmentation</a:t>
            </a:r>
          </a:p>
          <a:p>
            <a:r>
              <a:rPr lang="en-US" sz="900" dirty="0"/>
              <a:t>Super-Resolution Image Enhancement</a:t>
            </a:r>
          </a:p>
        </p:txBody>
      </p:sp>
    </p:spTree>
    <p:extLst>
      <p:ext uri="{BB962C8B-B14F-4D97-AF65-F5344CB8AC3E}">
        <p14:creationId xmlns:p14="http://schemas.microsoft.com/office/powerpoint/2010/main" val="1714992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C78C-A2D4-71BF-B8AF-7DB4C7A7DB73}"/>
              </a:ext>
            </a:extLst>
          </p:cNvPr>
          <p:cNvSpPr>
            <a:spLocks noGrp="1"/>
          </p:cNvSpPr>
          <p:nvPr>
            <p:ph type="ctrTitle"/>
          </p:nvPr>
        </p:nvSpPr>
        <p:spPr>
          <a:xfrm>
            <a:off x="257490" y="1673301"/>
            <a:ext cx="3491174" cy="2419500"/>
          </a:xfrm>
        </p:spPr>
        <p:txBody>
          <a:bodyPr/>
          <a:lstStyle/>
          <a:p>
            <a:r>
              <a:rPr lang="en-SG" sz="4000" dirty="0"/>
              <a:t>Normalized Advantage Function (NAF) </a:t>
            </a:r>
            <a:br>
              <a:rPr lang="en-SG" sz="4000" dirty="0"/>
            </a:br>
            <a:endParaRPr lang="en-SG" sz="4000"/>
          </a:p>
        </p:txBody>
      </p:sp>
      <p:sp>
        <p:nvSpPr>
          <p:cNvPr id="3" name="Subtitle 2">
            <a:extLst>
              <a:ext uri="{FF2B5EF4-FFF2-40B4-BE49-F238E27FC236}">
                <a16:creationId xmlns:a16="http://schemas.microsoft.com/office/drawing/2014/main" id="{4038D965-A1A5-4B52-0BEB-A9CEC611B4F4}"/>
              </a:ext>
            </a:extLst>
          </p:cNvPr>
          <p:cNvSpPr>
            <a:spLocks noGrp="1"/>
          </p:cNvSpPr>
          <p:nvPr>
            <p:ph type="subTitle" idx="1"/>
          </p:nvPr>
        </p:nvSpPr>
        <p:spPr>
          <a:xfrm>
            <a:off x="341887" y="3448275"/>
            <a:ext cx="3326700" cy="321900"/>
          </a:xfrm>
        </p:spPr>
        <p:txBody>
          <a:bodyPr/>
          <a:lstStyle/>
          <a:p>
            <a:r>
              <a:rPr lang="en-SG" dirty="0"/>
              <a:t>V model , MU model , L model</a:t>
            </a:r>
          </a:p>
        </p:txBody>
      </p:sp>
      <p:sp>
        <p:nvSpPr>
          <p:cNvPr id="5" name="TextBox 4">
            <a:extLst>
              <a:ext uri="{FF2B5EF4-FFF2-40B4-BE49-F238E27FC236}">
                <a16:creationId xmlns:a16="http://schemas.microsoft.com/office/drawing/2014/main" id="{447331FA-9C2F-8D67-8BC8-A2E80A832051}"/>
              </a:ext>
            </a:extLst>
          </p:cNvPr>
          <p:cNvSpPr txBox="1"/>
          <p:nvPr/>
        </p:nvSpPr>
        <p:spPr>
          <a:xfrm>
            <a:off x="3353010" y="815030"/>
            <a:ext cx="5537897" cy="3785652"/>
          </a:xfrm>
          <a:prstGeom prst="rect">
            <a:avLst/>
          </a:prstGeom>
          <a:noFill/>
        </p:spPr>
        <p:txBody>
          <a:bodyPr wrap="square" lIns="91440" tIns="45720" rIns="91440" bIns="45720" anchor="t">
            <a:spAutoFit/>
          </a:bodyPr>
          <a:lstStyle/>
          <a:p>
            <a:r>
              <a:rPr lang="en-US" sz="1600" b="1" dirty="0">
                <a:latin typeface="Anaheim"/>
              </a:rPr>
              <a:t>V Model (State Value Function)</a:t>
            </a:r>
            <a:endParaRPr lang="en-US" b="1">
              <a:latin typeface="Anaheim"/>
            </a:endParaRPr>
          </a:p>
          <a:p>
            <a:r>
              <a:rPr lang="en-US" sz="1600" dirty="0">
                <a:latin typeface="Anaheim"/>
              </a:rPr>
              <a:t>The V model contributes to Q-value calculation by serving as a baseline against which the advantage function (L model) is normalized. This normalization helps stabilize the learning process, especially in environments with varying rewards.</a:t>
            </a:r>
            <a:endParaRPr lang="en-US">
              <a:latin typeface="Anaheim"/>
            </a:endParaRPr>
          </a:p>
          <a:p>
            <a:r>
              <a:rPr lang="en-US" sz="1600" b="1" dirty="0">
                <a:latin typeface="Anaheim"/>
              </a:rPr>
              <a:t>Mu Model (Policy Function)</a:t>
            </a:r>
            <a:endParaRPr lang="en-US" b="1">
              <a:latin typeface="Anaheim"/>
            </a:endParaRPr>
          </a:p>
          <a:p>
            <a:r>
              <a:rPr lang="en-US" sz="1600" dirty="0">
                <a:latin typeface="Anaheim"/>
              </a:rPr>
              <a:t>The mu model outputs the mean action (best guess) for a state. It combines with the L model to compute the advantage function, measuring how much better an action is compared to the average action predicted by the policy.</a:t>
            </a:r>
            <a:endParaRPr lang="en-US">
              <a:latin typeface="Anaheim"/>
            </a:endParaRPr>
          </a:p>
          <a:p>
            <a:r>
              <a:rPr lang="en-US" sz="1600" b="1" dirty="0">
                <a:latin typeface="Anaheim"/>
              </a:rPr>
              <a:t>L Model (Advantage Function)</a:t>
            </a:r>
            <a:endParaRPr lang="en-US" b="1">
              <a:latin typeface="Anaheim"/>
            </a:endParaRPr>
          </a:p>
          <a:p>
            <a:r>
              <a:rPr lang="en-US" sz="1600">
                <a:latin typeface="Anaheim"/>
              </a:rPr>
              <a:t>The L model computes the advantage of a specific </a:t>
            </a:r>
            <a:r>
              <a:rPr lang="en-US" sz="1600" dirty="0">
                <a:latin typeface="Anaheim"/>
              </a:rPr>
              <a:t>action over the mean action suggested by the mu model. Normalization and combination with the V model yield the final Q-value, ensuring stability during learning.</a:t>
            </a:r>
            <a:endParaRPr lang="en-US">
              <a:latin typeface="Anaheim"/>
            </a:endParaRPr>
          </a:p>
        </p:txBody>
      </p:sp>
    </p:spTree>
    <p:extLst>
      <p:ext uri="{BB962C8B-B14F-4D97-AF65-F5344CB8AC3E}">
        <p14:creationId xmlns:p14="http://schemas.microsoft.com/office/powerpoint/2010/main" val="1258582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C78C-A2D4-71BF-B8AF-7DB4C7A7DB73}"/>
              </a:ext>
            </a:extLst>
          </p:cNvPr>
          <p:cNvSpPr>
            <a:spLocks noGrp="1"/>
          </p:cNvSpPr>
          <p:nvPr>
            <p:ph type="ctrTitle"/>
          </p:nvPr>
        </p:nvSpPr>
        <p:spPr>
          <a:xfrm>
            <a:off x="-21844" y="739891"/>
            <a:ext cx="2945100" cy="2419500"/>
          </a:xfrm>
        </p:spPr>
        <p:txBody>
          <a:bodyPr/>
          <a:lstStyle/>
          <a:p>
            <a:r>
              <a:rPr lang="en-SG" sz="4000" dirty="0"/>
              <a:t>Section 3.1</a:t>
            </a:r>
            <a:br>
              <a:rPr lang="en-SG" sz="4000" dirty="0"/>
            </a:br>
            <a:r>
              <a:rPr lang="en-SG" sz="4000" dirty="0"/>
              <a:t>model improvement</a:t>
            </a:r>
          </a:p>
        </p:txBody>
      </p:sp>
      <p:sp>
        <p:nvSpPr>
          <p:cNvPr id="3" name="Subtitle 2">
            <a:extLst>
              <a:ext uri="{FF2B5EF4-FFF2-40B4-BE49-F238E27FC236}">
                <a16:creationId xmlns:a16="http://schemas.microsoft.com/office/drawing/2014/main" id="{4038D965-A1A5-4B52-0BEB-A9CEC611B4F4}"/>
              </a:ext>
            </a:extLst>
          </p:cNvPr>
          <p:cNvSpPr>
            <a:spLocks noGrp="1"/>
          </p:cNvSpPr>
          <p:nvPr>
            <p:ph type="subTitle" idx="1"/>
          </p:nvPr>
        </p:nvSpPr>
        <p:spPr>
          <a:xfrm>
            <a:off x="3087939" y="384155"/>
            <a:ext cx="5400734" cy="3979974"/>
          </a:xfrm>
        </p:spPr>
        <p:txBody>
          <a:bodyPr/>
          <a:lstStyle/>
          <a:p>
            <a:r>
              <a:rPr lang="en-SG" sz="1600" b="1" dirty="0"/>
              <a:t>NAF Model Improvement </a:t>
            </a:r>
            <a:endParaRPr lang="en-US" sz="1600" b="1"/>
          </a:p>
          <a:p>
            <a:r>
              <a:rPr lang="en-SG" sz="1600"/>
              <a:t>The improved NAF model incorporates several advanced</a:t>
            </a:r>
          </a:p>
          <a:p>
            <a:r>
              <a:rPr lang="en-SG" sz="1600" dirty="0"/>
              <a:t>techniques to enhance performance:</a:t>
            </a:r>
            <a:endParaRPr lang="en-SG" dirty="0"/>
          </a:p>
          <a:p>
            <a:r>
              <a:rPr lang="en-SG" sz="1600" b="1" dirty="0"/>
              <a:t>- Prioritized Experience Replay</a:t>
            </a:r>
          </a:p>
          <a:p>
            <a:r>
              <a:rPr lang="en-SG" sz="1600" b="1" dirty="0"/>
              <a:t>- Ornstein-</a:t>
            </a:r>
            <a:r>
              <a:rPr lang="en-SG" sz="1600" b="1" err="1"/>
              <a:t>Uhlenbeck</a:t>
            </a:r>
            <a:r>
              <a:rPr lang="en-SG" sz="1600" b="1" dirty="0"/>
              <a:t> Action Noise</a:t>
            </a:r>
          </a:p>
          <a:p>
            <a:r>
              <a:rPr lang="en-SG" sz="1600" b="1" dirty="0"/>
              <a:t>- Ensemble Training</a:t>
            </a:r>
          </a:p>
          <a:p>
            <a:endParaRPr lang="en-SG" sz="1600" b="1" dirty="0"/>
          </a:p>
          <a:p>
            <a:r>
              <a:rPr lang="en-SG" sz="1600" b="1" dirty="0"/>
              <a:t>Model Architecture</a:t>
            </a:r>
          </a:p>
          <a:p>
            <a:r>
              <a:rPr lang="en-SG" sz="1600" dirty="0"/>
              <a:t>The model consists of three main components:</a:t>
            </a:r>
          </a:p>
          <a:p>
            <a:r>
              <a:rPr lang="en-SG" sz="1600" b="1" dirty="0"/>
              <a:t>- V-Model (Value Function)</a:t>
            </a:r>
          </a:p>
          <a:p>
            <a:r>
              <a:rPr lang="en-SG" sz="1600" b="1" dirty="0"/>
              <a:t>- L-Model (Advantage Function)</a:t>
            </a:r>
          </a:p>
          <a:p>
            <a:r>
              <a:rPr lang="en-SG" sz="1600" b="1" dirty="0"/>
              <a:t>- Mu-Model (Policy Function)</a:t>
            </a:r>
          </a:p>
          <a:p>
            <a:endParaRPr lang="en-SG" sz="1600" b="1" dirty="0"/>
          </a:p>
          <a:p>
            <a:r>
              <a:rPr lang="en-SG" sz="1600" b="1" dirty="0"/>
              <a:t> Each model uses a similar architecture:</a:t>
            </a:r>
          </a:p>
          <a:p>
            <a:r>
              <a:rPr lang="en-SG" sz="1600" dirty="0"/>
              <a:t>- Two dense layers with 64 units and </a:t>
            </a:r>
            <a:r>
              <a:rPr lang="en-SG" sz="1600" err="1"/>
              <a:t>ReLU</a:t>
            </a:r>
            <a:r>
              <a:rPr lang="en-SG" sz="1600" dirty="0"/>
              <a:t> activation</a:t>
            </a:r>
          </a:p>
          <a:p>
            <a:r>
              <a:rPr lang="en-SG" sz="1600" dirty="0"/>
              <a:t>- Batch normalization after each dense layer</a:t>
            </a:r>
          </a:p>
          <a:p>
            <a:r>
              <a:rPr lang="en-SG" sz="1600" dirty="0"/>
              <a:t>- Output layer specific to each model's purpose</a:t>
            </a:r>
          </a:p>
          <a:p>
            <a:endParaRPr lang="en-SG" sz="1600" dirty="0"/>
          </a:p>
          <a:p>
            <a:endParaRPr lang="en-SG" sz="1600" dirty="0"/>
          </a:p>
        </p:txBody>
      </p:sp>
    </p:spTree>
    <p:extLst>
      <p:ext uri="{BB962C8B-B14F-4D97-AF65-F5344CB8AC3E}">
        <p14:creationId xmlns:p14="http://schemas.microsoft.com/office/powerpoint/2010/main" val="702677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7B27A8-AA2D-F74E-6E69-690A75F7CD70}"/>
              </a:ext>
            </a:extLst>
          </p:cNvPr>
          <p:cNvSpPr>
            <a:spLocks noGrp="1"/>
          </p:cNvSpPr>
          <p:nvPr>
            <p:ph type="subTitle" idx="1"/>
          </p:nvPr>
        </p:nvSpPr>
        <p:spPr>
          <a:xfrm>
            <a:off x="470021" y="133144"/>
            <a:ext cx="3326700" cy="460913"/>
          </a:xfrm>
        </p:spPr>
        <p:txBody>
          <a:bodyPr/>
          <a:lstStyle/>
          <a:p>
            <a:pPr marL="0" indent="0"/>
            <a:r>
              <a:rPr lang="en-US" sz="2000" b="1" dirty="0">
                <a:solidFill>
                  <a:srgbClr val="000000"/>
                </a:solidFill>
                <a:latin typeface="Segoe UI"/>
                <a:cs typeface="Segoe UI"/>
              </a:rPr>
              <a:t>Episodic Reward and Average Reward:</a:t>
            </a:r>
            <a:endParaRPr lang="en-US" sz="2000" dirty="0">
              <a:solidFill>
                <a:srgbClr val="EFEFEF"/>
              </a:solidFill>
              <a:latin typeface="Segoe UI"/>
              <a:cs typeface="Segoe UI"/>
            </a:endParaRPr>
          </a:p>
          <a:p>
            <a:pPr marL="0" indent="0"/>
            <a:endParaRPr lang="en-US" sz="2000" dirty="0">
              <a:solidFill>
                <a:srgbClr val="EFEFEF"/>
              </a:solidFill>
              <a:latin typeface="Segoe UI"/>
              <a:cs typeface="Segoe UI"/>
            </a:endParaRPr>
          </a:p>
          <a:p>
            <a:pPr marL="0" indent="0"/>
            <a:r>
              <a:rPr lang="en-US" sz="2000" dirty="0">
                <a:solidFill>
                  <a:srgbClr val="000000"/>
                </a:solidFill>
                <a:latin typeface="Segoe UI"/>
                <a:cs typeface="Segoe UI"/>
              </a:rPr>
              <a:t>Pink line represents the immediate reward obtained by the AI agent after each episode.</a:t>
            </a:r>
            <a:endParaRPr lang="en-US" sz="2000" dirty="0">
              <a:solidFill>
                <a:srgbClr val="EFEFEF"/>
              </a:solidFill>
              <a:latin typeface="Segoe UI"/>
              <a:cs typeface="Segoe UI"/>
            </a:endParaRPr>
          </a:p>
          <a:p>
            <a:pPr marL="0" indent="0"/>
            <a:r>
              <a:rPr lang="en-US" sz="2000" dirty="0">
                <a:solidFill>
                  <a:srgbClr val="000000"/>
                </a:solidFill>
                <a:latin typeface="Segoe UI"/>
                <a:cs typeface="Segoe UI"/>
              </a:rPr>
              <a:t>It reflects the quality of the agent’s actions during training.</a:t>
            </a:r>
            <a:endParaRPr lang="en-US" sz="2000" dirty="0">
              <a:solidFill>
                <a:srgbClr val="EFEFEF"/>
              </a:solidFill>
              <a:latin typeface="Segoe UI"/>
              <a:cs typeface="Segoe UI"/>
            </a:endParaRPr>
          </a:p>
          <a:p>
            <a:pPr marL="0" indent="0"/>
            <a:r>
              <a:rPr lang="en-US" sz="2000" dirty="0">
                <a:solidFill>
                  <a:srgbClr val="000000"/>
                </a:solidFill>
                <a:latin typeface="Segoe UI"/>
                <a:cs typeface="Segoe UI"/>
              </a:rPr>
              <a:t>.</a:t>
            </a:r>
            <a:endParaRPr lang="en-US" sz="2000" dirty="0">
              <a:solidFill>
                <a:srgbClr val="EFEFEF"/>
              </a:solidFill>
              <a:latin typeface="Segoe UI"/>
              <a:cs typeface="Segoe UI"/>
            </a:endParaRPr>
          </a:p>
          <a:p>
            <a:pPr marL="0" indent="0"/>
            <a:r>
              <a:rPr lang="en-US" sz="2000" b="1" dirty="0">
                <a:solidFill>
                  <a:srgbClr val="000000"/>
                </a:solidFill>
                <a:latin typeface="Segoe UI"/>
                <a:cs typeface="Segoe UI"/>
              </a:rPr>
              <a:t>Average Reward</a:t>
            </a:r>
            <a:endParaRPr lang="en-US" sz="2000" dirty="0">
              <a:solidFill>
                <a:srgbClr val="EFEFEF"/>
              </a:solidFill>
              <a:latin typeface="Segoe UI"/>
              <a:cs typeface="Segoe UI"/>
            </a:endParaRPr>
          </a:p>
          <a:p>
            <a:pPr marL="0" indent="0"/>
            <a:r>
              <a:rPr lang="en-US" sz="2000" dirty="0">
                <a:solidFill>
                  <a:srgbClr val="000000"/>
                </a:solidFill>
                <a:latin typeface="Segoe UI"/>
                <a:cs typeface="Segoe UI"/>
              </a:rPr>
              <a:t>The average reward provides a more stable view of the agent’s performance over multiple episodes.</a:t>
            </a:r>
            <a:endParaRPr lang="en-US" sz="2000" dirty="0">
              <a:solidFill>
                <a:srgbClr val="EFEFEF"/>
              </a:solidFill>
              <a:latin typeface="Segoe UI"/>
              <a:cs typeface="Segoe UI"/>
            </a:endParaRPr>
          </a:p>
          <a:p>
            <a:pPr marL="0" indent="0"/>
            <a:endParaRPr lang="en-US" sz="2000" dirty="0">
              <a:solidFill>
                <a:srgbClr val="EFEFEF"/>
              </a:solidFill>
              <a:latin typeface="Segoe UI"/>
              <a:cs typeface="Segoe UI"/>
            </a:endParaRPr>
          </a:p>
          <a:p>
            <a:pPr marL="0" indent="0"/>
            <a:r>
              <a:rPr lang="en-US" sz="2000" dirty="0">
                <a:solidFill>
                  <a:srgbClr val="000000"/>
                </a:solidFill>
                <a:latin typeface="Segoe UI"/>
                <a:cs typeface="Segoe UI"/>
              </a:rPr>
              <a:t>The upward trend in the average reward suggests that the AI agent is </a:t>
            </a:r>
            <a:r>
              <a:rPr lang="en-US" sz="2000" b="1" dirty="0">
                <a:solidFill>
                  <a:srgbClr val="000000"/>
                </a:solidFill>
                <a:latin typeface="Segoe UI"/>
                <a:cs typeface="Segoe UI"/>
              </a:rPr>
              <a:t>learning and making better decisions over time.</a:t>
            </a:r>
            <a:endParaRPr lang="en-US" sz="2000" dirty="0">
              <a:solidFill>
                <a:srgbClr val="EFEFEF"/>
              </a:solidFill>
              <a:latin typeface="Segoe UI"/>
              <a:cs typeface="Segoe UI"/>
            </a:endParaRPr>
          </a:p>
          <a:p>
            <a:endParaRPr lang="en-US" sz="2000" dirty="0"/>
          </a:p>
        </p:txBody>
      </p:sp>
      <p:pic>
        <p:nvPicPr>
          <p:cNvPr id="5" name="Picture 4" descr="A graph with lines and a line&#10;&#10;Description automatically generated">
            <a:extLst>
              <a:ext uri="{FF2B5EF4-FFF2-40B4-BE49-F238E27FC236}">
                <a16:creationId xmlns:a16="http://schemas.microsoft.com/office/drawing/2014/main" id="{8151C378-5534-EC7C-AA1E-6192AD8992CD}"/>
              </a:ext>
            </a:extLst>
          </p:cNvPr>
          <p:cNvPicPr>
            <a:picLocks noChangeAspect="1"/>
          </p:cNvPicPr>
          <p:nvPr/>
        </p:nvPicPr>
        <p:blipFill>
          <a:blip r:embed="rId2"/>
          <a:stretch>
            <a:fillRect/>
          </a:stretch>
        </p:blipFill>
        <p:spPr>
          <a:xfrm>
            <a:off x="3922626" y="819794"/>
            <a:ext cx="5075280" cy="2608048"/>
          </a:xfrm>
          <a:prstGeom prst="rect">
            <a:avLst/>
          </a:prstGeom>
        </p:spPr>
      </p:pic>
    </p:spTree>
    <p:extLst>
      <p:ext uri="{BB962C8B-B14F-4D97-AF65-F5344CB8AC3E}">
        <p14:creationId xmlns:p14="http://schemas.microsoft.com/office/powerpoint/2010/main" val="1292396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EF2B12-8F71-5F45-8A9A-B6D1EFF35294}"/>
              </a:ext>
            </a:extLst>
          </p:cNvPr>
          <p:cNvSpPr>
            <a:spLocks noGrp="1"/>
          </p:cNvSpPr>
          <p:nvPr>
            <p:ph type="subTitle" idx="1"/>
          </p:nvPr>
        </p:nvSpPr>
        <p:spPr>
          <a:xfrm flipH="1">
            <a:off x="769479" y="1053192"/>
            <a:ext cx="7409100" cy="3853543"/>
          </a:xfrm>
        </p:spPr>
        <p:txBody>
          <a:bodyPr/>
          <a:lstStyle/>
          <a:p>
            <a:pPr>
              <a:buNone/>
            </a:pPr>
            <a:endParaRPr lang="en-US" sz="1800" dirty="0"/>
          </a:p>
          <a:p>
            <a:pPr>
              <a:buNone/>
            </a:pPr>
            <a:r>
              <a:rPr lang="en-US" sz="1800" b="1" dirty="0"/>
              <a:t>Improvements Over Basic NAF</a:t>
            </a:r>
            <a:endParaRPr lang="en-US" b="1" dirty="0"/>
          </a:p>
          <a:p>
            <a:pPr>
              <a:buNone/>
            </a:pPr>
            <a:r>
              <a:rPr lang="en-US" sz="1800" dirty="0"/>
              <a:t>- Prioritized Experience Replay: Focuses on important experiences, leading to faster and more stable learning.</a:t>
            </a:r>
            <a:endParaRPr lang="en-US"/>
          </a:p>
          <a:p>
            <a:pPr>
              <a:buNone/>
            </a:pPr>
            <a:endParaRPr lang="en-US" sz="1800" dirty="0"/>
          </a:p>
          <a:p>
            <a:pPr>
              <a:buNone/>
            </a:pPr>
            <a:r>
              <a:rPr lang="en-US" sz="1800" b="1" err="1"/>
              <a:t>OUActionNoise</a:t>
            </a:r>
            <a:r>
              <a:rPr lang="en-US" sz="1800" b="1" dirty="0"/>
              <a:t>:</a:t>
            </a:r>
            <a:endParaRPr lang="en-US" b="1" dirty="0"/>
          </a:p>
          <a:p>
            <a:pPr>
              <a:buNone/>
            </a:pPr>
            <a:r>
              <a:rPr lang="en-US" sz="1800" dirty="0"/>
              <a:t> Provides better exploration in continuous action spaces.</a:t>
            </a:r>
            <a:endParaRPr lang="en-US"/>
          </a:p>
          <a:p>
            <a:pPr>
              <a:buNone/>
            </a:pPr>
            <a:r>
              <a:rPr lang="en-US" sz="1800" dirty="0"/>
              <a:t>- Ensemble Training: Reduces variance and improves robustness of the learned policy.</a:t>
            </a:r>
            <a:endParaRPr lang="en-US"/>
          </a:p>
          <a:p>
            <a:pPr>
              <a:buNone/>
            </a:pPr>
            <a:endParaRPr lang="en-US" sz="1800" dirty="0"/>
          </a:p>
          <a:p>
            <a:pPr>
              <a:buNone/>
            </a:pPr>
            <a:r>
              <a:rPr lang="en-US" sz="1800" b="1" dirty="0"/>
              <a:t>Gradient Clipping: </a:t>
            </a:r>
            <a:endParaRPr lang="en-US" dirty="0"/>
          </a:p>
          <a:p>
            <a:pPr>
              <a:buNone/>
            </a:pPr>
            <a:r>
              <a:rPr lang="en-US" sz="1800"/>
              <a:t>Prevents unstable updates due to large gradients.</a:t>
            </a:r>
            <a:endParaRPr lang="en-US"/>
          </a:p>
          <a:p>
            <a:pPr marL="152400" indent="0">
              <a:buNone/>
            </a:pPr>
            <a:r>
              <a:rPr lang="en-US" sz="1800" dirty="0"/>
              <a:t>- Enhanced Visualization: Includes GIF creation and reward plotting for better analysis.</a:t>
            </a:r>
            <a:endParaRPr lang="en-US"/>
          </a:p>
          <a:p>
            <a:pPr marL="152400" indent="0">
              <a:buNone/>
            </a:pPr>
            <a:endParaRPr lang="en-US" sz="1800" dirty="0"/>
          </a:p>
          <a:p>
            <a:pPr marL="152400" indent="0">
              <a:buNone/>
            </a:pPr>
            <a:endParaRPr lang="en-US" sz="1800" dirty="0"/>
          </a:p>
          <a:p>
            <a:pPr marL="152400" indent="0">
              <a:buNone/>
            </a:pPr>
            <a:r>
              <a:rPr lang="en-US" sz="1800" dirty="0"/>
              <a:t>  </a:t>
            </a:r>
            <a:endParaRPr lang="en-SG" sz="1800" dirty="0"/>
          </a:p>
        </p:txBody>
      </p:sp>
      <p:sp>
        <p:nvSpPr>
          <p:cNvPr id="3" name="Title 2">
            <a:extLst>
              <a:ext uri="{FF2B5EF4-FFF2-40B4-BE49-F238E27FC236}">
                <a16:creationId xmlns:a16="http://schemas.microsoft.com/office/drawing/2014/main" id="{BD344CCF-E473-91D9-6DD1-0D700F569178}"/>
              </a:ext>
            </a:extLst>
          </p:cNvPr>
          <p:cNvSpPr>
            <a:spLocks noGrp="1"/>
          </p:cNvSpPr>
          <p:nvPr>
            <p:ph type="ctrTitle"/>
          </p:nvPr>
        </p:nvSpPr>
        <p:spPr/>
        <p:txBody>
          <a:bodyPr/>
          <a:lstStyle/>
          <a:p>
            <a:r>
              <a:rPr lang="en-SG" dirty="0"/>
              <a:t>Improvements for </a:t>
            </a:r>
            <a:r>
              <a:rPr lang="en-SG" dirty="0" err="1"/>
              <a:t>naf</a:t>
            </a:r>
          </a:p>
        </p:txBody>
      </p:sp>
    </p:spTree>
    <p:extLst>
      <p:ext uri="{BB962C8B-B14F-4D97-AF65-F5344CB8AC3E}">
        <p14:creationId xmlns:p14="http://schemas.microsoft.com/office/powerpoint/2010/main" val="2701418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428C938-B715-F973-8D4A-4B2CB2D91614}"/>
              </a:ext>
            </a:extLst>
          </p:cNvPr>
          <p:cNvSpPr>
            <a:spLocks noGrp="1"/>
          </p:cNvSpPr>
          <p:nvPr>
            <p:ph type="subTitle" idx="1"/>
          </p:nvPr>
        </p:nvSpPr>
        <p:spPr>
          <a:xfrm flipH="1">
            <a:off x="180370" y="816142"/>
            <a:ext cx="3578969" cy="4151511"/>
          </a:xfrm>
        </p:spPr>
        <p:txBody>
          <a:bodyPr/>
          <a:lstStyle/>
          <a:p>
            <a:pPr marL="152400" indent="0">
              <a:buNone/>
            </a:pPr>
            <a:endParaRPr lang="en-SG" sz="1400" dirty="0"/>
          </a:p>
          <a:p>
            <a:pPr marL="152400" indent="0">
              <a:buNone/>
            </a:pPr>
            <a:r>
              <a:rPr lang="en-SG" sz="1400" dirty="0"/>
              <a:t>The Average Reward line shows a smoother trend. </a:t>
            </a:r>
            <a:endParaRPr lang="en-SG" dirty="0"/>
          </a:p>
          <a:p>
            <a:pPr marL="152400" indent="0">
              <a:buNone/>
            </a:pPr>
            <a:r>
              <a:rPr lang="en-SG" sz="1400" dirty="0"/>
              <a:t>It gradually increases over time, suggesting and achieving better performance on average as training progresses.</a:t>
            </a:r>
            <a:endParaRPr lang="en-SG"/>
          </a:p>
          <a:p>
            <a:pPr marL="152400" indent="0">
              <a:buNone/>
            </a:pPr>
            <a:endParaRPr lang="en-SG" sz="1400" dirty="0"/>
          </a:p>
          <a:p>
            <a:pPr marL="152400" indent="0">
              <a:buNone/>
            </a:pPr>
            <a:r>
              <a:rPr lang="en-SG" sz="1400" b="1" dirty="0"/>
              <a:t>Overestimation Bias:</a:t>
            </a:r>
            <a:endParaRPr lang="en-SG" b="1" dirty="0"/>
          </a:p>
          <a:p>
            <a:pPr marL="152400" indent="0">
              <a:buNone/>
            </a:pPr>
            <a:r>
              <a:rPr lang="en-SG" sz="1400"/>
              <a:t> (Common in Q-learning methods).</a:t>
            </a:r>
            <a:endParaRPr lang="en-SG"/>
          </a:p>
          <a:p>
            <a:pPr marL="152400" indent="0">
              <a:buNone/>
            </a:pPr>
            <a:r>
              <a:rPr lang="en-SG" sz="1400" dirty="0"/>
              <a:t>However, in this case, the Average Reward is higher, suggesting that the model is not overly optimistic.</a:t>
            </a:r>
            <a:endParaRPr lang="en-SG" dirty="0"/>
          </a:p>
          <a:p>
            <a:pPr marL="152400" indent="0">
              <a:buNone/>
            </a:pPr>
            <a:endParaRPr lang="en-SG" sz="1400" dirty="0"/>
          </a:p>
          <a:p>
            <a:pPr marL="152400" indent="0">
              <a:buNone/>
            </a:pPr>
            <a:r>
              <a:rPr lang="en-SG" sz="1400" dirty="0"/>
              <a:t>Insight: The model appears to handle overestimation bias well thus model is good.</a:t>
            </a:r>
            <a:endParaRPr lang="en-SG" dirty="0"/>
          </a:p>
        </p:txBody>
      </p:sp>
      <p:sp>
        <p:nvSpPr>
          <p:cNvPr id="3" name="Title 2">
            <a:extLst>
              <a:ext uri="{FF2B5EF4-FFF2-40B4-BE49-F238E27FC236}">
                <a16:creationId xmlns:a16="http://schemas.microsoft.com/office/drawing/2014/main" id="{245841AC-1915-12B9-A8D4-141F96496782}"/>
              </a:ext>
            </a:extLst>
          </p:cNvPr>
          <p:cNvSpPr>
            <a:spLocks noGrp="1"/>
          </p:cNvSpPr>
          <p:nvPr>
            <p:ph type="ctrTitle"/>
          </p:nvPr>
        </p:nvSpPr>
        <p:spPr/>
        <p:txBody>
          <a:bodyPr/>
          <a:lstStyle/>
          <a:p>
            <a:r>
              <a:rPr lang="en-SG" dirty="0" err="1"/>
              <a:t>ddpg</a:t>
            </a:r>
          </a:p>
        </p:txBody>
      </p:sp>
      <p:pic>
        <p:nvPicPr>
          <p:cNvPr id="5" name="Picture 4" descr="A graph with a line going up&#10;&#10;Description automatically generated">
            <a:extLst>
              <a:ext uri="{FF2B5EF4-FFF2-40B4-BE49-F238E27FC236}">
                <a16:creationId xmlns:a16="http://schemas.microsoft.com/office/drawing/2014/main" id="{54911C85-6A35-A411-D7BF-3A3FA16E620F}"/>
              </a:ext>
            </a:extLst>
          </p:cNvPr>
          <p:cNvPicPr>
            <a:picLocks noChangeAspect="1"/>
          </p:cNvPicPr>
          <p:nvPr/>
        </p:nvPicPr>
        <p:blipFill>
          <a:blip r:embed="rId2"/>
          <a:stretch>
            <a:fillRect/>
          </a:stretch>
        </p:blipFill>
        <p:spPr>
          <a:xfrm>
            <a:off x="3923382" y="1451919"/>
            <a:ext cx="5066047" cy="3228203"/>
          </a:xfrm>
          <a:prstGeom prst="rect">
            <a:avLst/>
          </a:prstGeom>
        </p:spPr>
      </p:pic>
    </p:spTree>
    <p:extLst>
      <p:ext uri="{BB962C8B-B14F-4D97-AF65-F5344CB8AC3E}">
        <p14:creationId xmlns:p14="http://schemas.microsoft.com/office/powerpoint/2010/main" val="2375865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EF2B12-8F71-5F45-8A9A-B6D1EFF35294}"/>
              </a:ext>
            </a:extLst>
          </p:cNvPr>
          <p:cNvSpPr>
            <a:spLocks noGrp="1"/>
          </p:cNvSpPr>
          <p:nvPr>
            <p:ph type="subTitle" idx="1"/>
          </p:nvPr>
        </p:nvSpPr>
        <p:spPr>
          <a:xfrm flipH="1">
            <a:off x="769479" y="1053192"/>
            <a:ext cx="7409100" cy="3853543"/>
          </a:xfrm>
        </p:spPr>
        <p:txBody>
          <a:bodyPr/>
          <a:lstStyle/>
          <a:p>
            <a:pPr marL="0" indent="0">
              <a:buNone/>
            </a:pPr>
            <a:endParaRPr lang="en-US" sz="1400" dirty="0">
              <a:solidFill>
                <a:srgbClr val="000000"/>
              </a:solidFill>
              <a:cs typeface="Arial"/>
            </a:endParaRPr>
          </a:p>
          <a:p>
            <a:pPr marL="0" indent="0">
              <a:buNone/>
            </a:pPr>
            <a:endParaRPr lang="en-US" sz="1400" dirty="0">
              <a:solidFill>
                <a:srgbClr val="000000"/>
              </a:solidFill>
              <a:cs typeface="Arial"/>
            </a:endParaRPr>
          </a:p>
          <a:p>
            <a:pPr marL="0" indent="0">
              <a:buNone/>
            </a:pPr>
            <a:endParaRPr lang="en-US" sz="1400" dirty="0">
              <a:solidFill>
                <a:srgbClr val="EFEFEF"/>
              </a:solidFill>
              <a:cs typeface="Arial"/>
            </a:endParaRPr>
          </a:p>
          <a:p>
            <a:pPr marL="0" indent="0">
              <a:buNone/>
            </a:pPr>
            <a:r>
              <a:rPr lang="en-US" sz="1400" dirty="0">
                <a:solidFill>
                  <a:srgbClr val="000000"/>
                </a:solidFill>
                <a:cs typeface="Arial"/>
              </a:rPr>
              <a:t>Key points</a:t>
            </a:r>
          </a:p>
          <a:p>
            <a:pPr marL="0" indent="0">
              <a:buNone/>
            </a:pPr>
            <a:r>
              <a:rPr lang="en-US" sz="1400" b="1" dirty="0">
                <a:solidFill>
                  <a:srgbClr val="000000"/>
                </a:solidFill>
                <a:cs typeface="Arial"/>
              </a:rPr>
              <a:t>Gradient Clipping:</a:t>
            </a:r>
            <a:endParaRPr lang="en-US" sz="1400" b="1" dirty="0">
              <a:solidFill>
                <a:srgbClr val="EFEFEF"/>
              </a:solidFill>
              <a:cs typeface="Arial"/>
            </a:endParaRPr>
          </a:p>
          <a:p>
            <a:pPr marL="0" indent="0">
              <a:buNone/>
            </a:pPr>
            <a:r>
              <a:rPr lang="en-US" sz="1400" dirty="0">
                <a:solidFill>
                  <a:srgbClr val="000000"/>
                </a:solidFill>
                <a:cs typeface="Arial"/>
              </a:rPr>
              <a:t>   - Although not explicitly implemented in this version, gradient clipping can be added for further stability.</a:t>
            </a:r>
            <a:endParaRPr lang="en-US" sz="1400" dirty="0">
              <a:solidFill>
                <a:srgbClr val="EFEFEF"/>
              </a:solidFill>
              <a:cs typeface="Arial"/>
            </a:endParaRPr>
          </a:p>
          <a:p>
            <a:pPr marL="0" indent="0">
              <a:buNone/>
            </a:pPr>
            <a:r>
              <a:rPr lang="en-US" sz="1400" dirty="0">
                <a:solidFill>
                  <a:srgbClr val="000000"/>
                </a:solidFill>
                <a:cs typeface="Arial"/>
              </a:rPr>
              <a:t>   - Gradient clipping limits the magnitude of gradients during backpropagation, preventing large updates.</a:t>
            </a:r>
            <a:endParaRPr lang="en-US" sz="1400" dirty="0">
              <a:solidFill>
                <a:srgbClr val="EFEFEF"/>
              </a:solidFill>
              <a:cs typeface="Arial"/>
            </a:endParaRPr>
          </a:p>
          <a:p>
            <a:pPr marL="0" indent="0">
              <a:buNone/>
            </a:pPr>
            <a:endParaRPr lang="en-US" sz="1400" dirty="0">
              <a:solidFill>
                <a:srgbClr val="EFEFEF"/>
              </a:solidFill>
              <a:cs typeface="Arial"/>
            </a:endParaRPr>
          </a:p>
          <a:p>
            <a:pPr marL="0" indent="0">
              <a:buNone/>
            </a:pPr>
            <a:r>
              <a:rPr lang="en-US" sz="1400" b="1" dirty="0">
                <a:solidFill>
                  <a:srgbClr val="000000"/>
                </a:solidFill>
                <a:cs typeface="Arial"/>
              </a:rPr>
              <a:t>Batch Normalization:</a:t>
            </a:r>
            <a:endParaRPr lang="en-US" sz="1400" b="1" dirty="0">
              <a:solidFill>
                <a:srgbClr val="EFEFEF"/>
              </a:solidFill>
              <a:cs typeface="Arial"/>
            </a:endParaRPr>
          </a:p>
          <a:p>
            <a:pPr marL="0" indent="0">
              <a:buNone/>
            </a:pPr>
            <a:r>
              <a:rPr lang="en-US" sz="1400" dirty="0">
                <a:solidFill>
                  <a:srgbClr val="000000"/>
                </a:solidFill>
                <a:cs typeface="Arial"/>
              </a:rPr>
              <a:t>   - Batch normalization is not used in this specific implementation.</a:t>
            </a:r>
            <a:endParaRPr lang="en-US" sz="1400" dirty="0">
              <a:solidFill>
                <a:srgbClr val="EFEFEF"/>
              </a:solidFill>
              <a:cs typeface="Arial"/>
            </a:endParaRPr>
          </a:p>
          <a:p>
            <a:pPr marL="0" indent="0">
              <a:buNone/>
            </a:pPr>
            <a:r>
              <a:rPr lang="en-US" sz="1400" dirty="0">
                <a:solidFill>
                  <a:srgbClr val="000000"/>
                </a:solidFill>
                <a:cs typeface="Arial"/>
              </a:rPr>
              <a:t>   - However, it could be added to improve training stability by normalizing layer activations.</a:t>
            </a:r>
            <a:endParaRPr lang="en-US" sz="1400" dirty="0">
              <a:solidFill>
                <a:srgbClr val="EFEFEF"/>
              </a:solidFill>
              <a:cs typeface="Arial"/>
            </a:endParaRPr>
          </a:p>
          <a:p>
            <a:pPr marL="0" indent="0">
              <a:buNone/>
            </a:pPr>
            <a:endParaRPr lang="en-US" sz="1400" dirty="0">
              <a:solidFill>
                <a:srgbClr val="EFEFEF"/>
              </a:solidFill>
              <a:cs typeface="Arial"/>
            </a:endParaRPr>
          </a:p>
          <a:p>
            <a:pPr marL="0" indent="0">
              <a:buNone/>
            </a:pPr>
            <a:r>
              <a:rPr lang="en-US" sz="1400" dirty="0">
                <a:solidFill>
                  <a:srgbClr val="000000"/>
                </a:solidFill>
                <a:cs typeface="Arial"/>
              </a:rPr>
              <a:t>Overall, By combining value-based and policy-based methods, DDPG is well-suited for environments with continuous action spaces. 🚀</a:t>
            </a:r>
            <a:endParaRPr lang="en-US" sz="1400" dirty="0">
              <a:solidFill>
                <a:srgbClr val="EFEFEF"/>
              </a:solidFill>
              <a:cs typeface="Arial"/>
            </a:endParaRPr>
          </a:p>
          <a:p>
            <a:pPr marL="0" indent="0">
              <a:buNone/>
            </a:pPr>
            <a:endParaRPr lang="en-US" sz="1400" dirty="0">
              <a:solidFill>
                <a:srgbClr val="EFEFEF"/>
              </a:solidFill>
              <a:cs typeface="Arial"/>
            </a:endParaRPr>
          </a:p>
          <a:p>
            <a:pPr>
              <a:buNone/>
            </a:pPr>
            <a:endParaRPr lang="en-US" sz="1400" b="1" dirty="0"/>
          </a:p>
        </p:txBody>
      </p:sp>
      <p:sp>
        <p:nvSpPr>
          <p:cNvPr id="3" name="Title 2">
            <a:extLst>
              <a:ext uri="{FF2B5EF4-FFF2-40B4-BE49-F238E27FC236}">
                <a16:creationId xmlns:a16="http://schemas.microsoft.com/office/drawing/2014/main" id="{BD344CCF-E473-91D9-6DD1-0D700F569178}"/>
              </a:ext>
            </a:extLst>
          </p:cNvPr>
          <p:cNvSpPr>
            <a:spLocks noGrp="1"/>
          </p:cNvSpPr>
          <p:nvPr>
            <p:ph type="ctrTitle"/>
          </p:nvPr>
        </p:nvSpPr>
        <p:spPr/>
        <p:txBody>
          <a:bodyPr/>
          <a:lstStyle/>
          <a:p>
            <a:r>
              <a:rPr lang="en-SG" dirty="0"/>
              <a:t>Improvements for </a:t>
            </a:r>
            <a:r>
              <a:rPr lang="en-SG" dirty="0" err="1"/>
              <a:t>naf</a:t>
            </a:r>
          </a:p>
        </p:txBody>
      </p:sp>
    </p:spTree>
    <p:extLst>
      <p:ext uri="{BB962C8B-B14F-4D97-AF65-F5344CB8AC3E}">
        <p14:creationId xmlns:p14="http://schemas.microsoft.com/office/powerpoint/2010/main" val="3978755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428C938-B715-F973-8D4A-4B2CB2D91614}"/>
              </a:ext>
            </a:extLst>
          </p:cNvPr>
          <p:cNvSpPr>
            <a:spLocks noGrp="1"/>
          </p:cNvSpPr>
          <p:nvPr>
            <p:ph type="subTitle" idx="1"/>
          </p:nvPr>
        </p:nvSpPr>
        <p:spPr>
          <a:xfrm flipH="1">
            <a:off x="241916" y="991988"/>
            <a:ext cx="3578969" cy="4151511"/>
          </a:xfrm>
        </p:spPr>
        <p:txBody>
          <a:bodyPr/>
          <a:lstStyle/>
          <a:p>
            <a:pPr marL="152400" indent="0">
              <a:buNone/>
            </a:pPr>
            <a:endParaRPr lang="en-SG" sz="1600" dirty="0"/>
          </a:p>
          <a:p>
            <a:pPr marL="152400" indent="0">
              <a:buNone/>
            </a:pPr>
            <a:r>
              <a:rPr lang="en-SG" sz="1600" dirty="0"/>
              <a:t>The Average Reward line shows a smoother trend. It gradually increases over time, suggesting overall improvement.</a:t>
            </a:r>
          </a:p>
          <a:p>
            <a:pPr marL="152400" indent="0">
              <a:buNone/>
            </a:pPr>
            <a:endParaRPr lang="en-SG" sz="1600" dirty="0"/>
          </a:p>
          <a:p>
            <a:pPr marL="152400" indent="0">
              <a:buNone/>
            </a:pPr>
            <a:r>
              <a:rPr lang="en-SG" sz="1600" dirty="0"/>
              <a:t>Insight: Similar to the modified DDPG, our TD3 model is learning and achieving better performance on average as training progresses.</a:t>
            </a:r>
          </a:p>
          <a:p>
            <a:pPr marL="152400" indent="0">
              <a:buNone/>
            </a:pPr>
            <a:r>
              <a:rPr lang="en-SG" sz="1600" dirty="0"/>
              <a:t>.</a:t>
            </a:r>
          </a:p>
        </p:txBody>
      </p:sp>
      <p:sp>
        <p:nvSpPr>
          <p:cNvPr id="3" name="Title 2">
            <a:extLst>
              <a:ext uri="{FF2B5EF4-FFF2-40B4-BE49-F238E27FC236}">
                <a16:creationId xmlns:a16="http://schemas.microsoft.com/office/drawing/2014/main" id="{245841AC-1915-12B9-A8D4-141F96496782}"/>
              </a:ext>
            </a:extLst>
          </p:cNvPr>
          <p:cNvSpPr>
            <a:spLocks noGrp="1"/>
          </p:cNvSpPr>
          <p:nvPr>
            <p:ph type="ctrTitle"/>
          </p:nvPr>
        </p:nvSpPr>
        <p:spPr/>
        <p:txBody>
          <a:bodyPr/>
          <a:lstStyle/>
          <a:p>
            <a:r>
              <a:rPr lang="en-SG" dirty="0" err="1"/>
              <a:t>ddpg</a:t>
            </a:r>
          </a:p>
        </p:txBody>
      </p:sp>
      <p:pic>
        <p:nvPicPr>
          <p:cNvPr id="5" name="Picture 4" descr="A graph with lines and numbers&#10;&#10;Description automatically generated">
            <a:extLst>
              <a:ext uri="{FF2B5EF4-FFF2-40B4-BE49-F238E27FC236}">
                <a16:creationId xmlns:a16="http://schemas.microsoft.com/office/drawing/2014/main" id="{7A0D9B43-1075-758C-EC9F-020FB4F23B39}"/>
              </a:ext>
            </a:extLst>
          </p:cNvPr>
          <p:cNvPicPr>
            <a:picLocks noChangeAspect="1"/>
          </p:cNvPicPr>
          <p:nvPr/>
        </p:nvPicPr>
        <p:blipFill>
          <a:blip r:embed="rId2"/>
          <a:stretch>
            <a:fillRect/>
          </a:stretch>
        </p:blipFill>
        <p:spPr>
          <a:xfrm>
            <a:off x="3903785" y="1456506"/>
            <a:ext cx="5240215" cy="2942663"/>
          </a:xfrm>
          <a:prstGeom prst="rect">
            <a:avLst/>
          </a:prstGeom>
        </p:spPr>
      </p:pic>
    </p:spTree>
    <p:extLst>
      <p:ext uri="{BB962C8B-B14F-4D97-AF65-F5344CB8AC3E}">
        <p14:creationId xmlns:p14="http://schemas.microsoft.com/office/powerpoint/2010/main" val="1742909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EF2B12-8F71-5F45-8A9A-B6D1EFF35294}"/>
              </a:ext>
            </a:extLst>
          </p:cNvPr>
          <p:cNvSpPr>
            <a:spLocks noGrp="1"/>
          </p:cNvSpPr>
          <p:nvPr>
            <p:ph type="subTitle" idx="1"/>
          </p:nvPr>
        </p:nvSpPr>
        <p:spPr>
          <a:xfrm flipH="1">
            <a:off x="769479" y="1053192"/>
            <a:ext cx="7409100" cy="3853543"/>
          </a:xfrm>
        </p:spPr>
        <p:txBody>
          <a:bodyPr/>
          <a:lstStyle/>
          <a:p>
            <a:pPr>
              <a:buNone/>
            </a:pPr>
            <a:r>
              <a:rPr lang="en-US" sz="1800" b="1">
                <a:solidFill>
                  <a:srgbClr val="000000"/>
                </a:solidFill>
                <a:cs typeface="Arial"/>
              </a:rPr>
              <a:t>Batch Normalization:</a:t>
            </a:r>
            <a:endParaRPr lang="en-US" sz="1800" b="1"/>
          </a:p>
          <a:p>
            <a:pPr>
              <a:buNone/>
            </a:pPr>
            <a:r>
              <a:rPr lang="en-US" sz="1800" dirty="0">
                <a:solidFill>
                  <a:srgbClr val="000000"/>
                </a:solidFill>
                <a:cs typeface="Arial"/>
              </a:rPr>
              <a:t>Batch normalization normalizes layer activations, making training more robust and accelerating convergence.</a:t>
            </a:r>
          </a:p>
          <a:p>
            <a:pPr>
              <a:buNone/>
            </a:pPr>
            <a:endParaRPr lang="en-US" sz="1800" dirty="0">
              <a:solidFill>
                <a:srgbClr val="000000"/>
              </a:solidFill>
              <a:cs typeface="Arial"/>
            </a:endParaRPr>
          </a:p>
          <a:p>
            <a:pPr>
              <a:buNone/>
            </a:pPr>
            <a:r>
              <a:rPr lang="en-US" sz="1800">
                <a:solidFill>
                  <a:srgbClr val="000000"/>
                </a:solidFill>
                <a:cs typeface="Arial"/>
              </a:rPr>
              <a:t>Implementation: </a:t>
            </a:r>
            <a:endParaRPr lang="en-US" sz="1800">
              <a:cs typeface="Arial"/>
            </a:endParaRPr>
          </a:p>
          <a:p>
            <a:pPr>
              <a:buNone/>
            </a:pPr>
            <a:r>
              <a:rPr lang="en-US" sz="1800" dirty="0">
                <a:solidFill>
                  <a:srgbClr val="000000"/>
                </a:solidFill>
                <a:cs typeface="Arial"/>
              </a:rPr>
              <a:t>Add batch normalization layers after relevant layers (e.g., fully connected</a:t>
            </a:r>
            <a:endParaRPr lang="en-US" sz="1800" dirty="0">
              <a:cs typeface="Arial"/>
            </a:endParaRPr>
          </a:p>
          <a:p>
            <a:pPr>
              <a:buNone/>
            </a:pPr>
            <a:r>
              <a:rPr lang="en-US" sz="1800" dirty="0">
                <a:solidFill>
                  <a:srgbClr val="000000"/>
                </a:solidFill>
                <a:cs typeface="Arial"/>
              </a:rPr>
              <a:t>or convolutional layers).</a:t>
            </a:r>
            <a:endParaRPr lang="en-US" sz="1800" dirty="0"/>
          </a:p>
          <a:p>
            <a:pPr>
              <a:buNone/>
            </a:pPr>
            <a:endParaRPr lang="en-US" sz="1800" dirty="0">
              <a:solidFill>
                <a:srgbClr val="000000"/>
              </a:solidFill>
              <a:cs typeface="Arial"/>
            </a:endParaRPr>
          </a:p>
          <a:p>
            <a:pPr>
              <a:buNone/>
            </a:pPr>
            <a:endParaRPr lang="en-US" sz="1800" dirty="0">
              <a:solidFill>
                <a:srgbClr val="000000"/>
              </a:solidFill>
              <a:cs typeface="Arial"/>
            </a:endParaRPr>
          </a:p>
          <a:p>
            <a:pPr>
              <a:buNone/>
            </a:pPr>
            <a:r>
              <a:rPr lang="en-US" sz="1800" dirty="0">
                <a:solidFill>
                  <a:srgbClr val="000000"/>
                </a:solidFill>
                <a:cs typeface="Arial"/>
              </a:rPr>
              <a:t>DDPG combines value-based (Critic) and policy-based (Actor) methods</a:t>
            </a:r>
            <a:endParaRPr lang="en-US" sz="1800" dirty="0">
              <a:cs typeface="Arial"/>
            </a:endParaRPr>
          </a:p>
          <a:p>
            <a:pPr>
              <a:buNone/>
            </a:pPr>
            <a:r>
              <a:rPr lang="en-US" sz="1800">
                <a:solidFill>
                  <a:srgbClr val="000000"/>
                </a:solidFill>
                <a:cs typeface="Arial"/>
              </a:rPr>
              <a:t>Effectively. It’s</a:t>
            </a:r>
            <a:r>
              <a:rPr lang="en-US" sz="1800" dirty="0">
                <a:solidFill>
                  <a:srgbClr val="000000"/>
                </a:solidFill>
                <a:cs typeface="Arial"/>
              </a:rPr>
              <a:t> well-suited for environments with continuous action</a:t>
            </a:r>
            <a:endParaRPr lang="en-US" sz="1800" dirty="0">
              <a:cs typeface="Arial"/>
            </a:endParaRPr>
          </a:p>
          <a:p>
            <a:pPr>
              <a:buNone/>
            </a:pPr>
            <a:r>
              <a:rPr lang="en-US" sz="1800" dirty="0">
                <a:solidFill>
                  <a:srgbClr val="000000"/>
                </a:solidFill>
                <a:cs typeface="Arial"/>
              </a:rPr>
              <a:t>spaces.</a:t>
            </a:r>
            <a:endParaRPr lang="en-US" sz="1800" dirty="0"/>
          </a:p>
          <a:p>
            <a:pPr marL="0" indent="0">
              <a:buNone/>
            </a:pPr>
            <a:endParaRPr lang="en-US" sz="1800" dirty="0">
              <a:solidFill>
                <a:srgbClr val="000000"/>
              </a:solidFill>
              <a:cs typeface="Arial"/>
            </a:endParaRPr>
          </a:p>
        </p:txBody>
      </p:sp>
      <p:sp>
        <p:nvSpPr>
          <p:cNvPr id="3" name="Title 2">
            <a:extLst>
              <a:ext uri="{FF2B5EF4-FFF2-40B4-BE49-F238E27FC236}">
                <a16:creationId xmlns:a16="http://schemas.microsoft.com/office/drawing/2014/main" id="{BD344CCF-E473-91D9-6DD1-0D700F569178}"/>
              </a:ext>
            </a:extLst>
          </p:cNvPr>
          <p:cNvSpPr>
            <a:spLocks noGrp="1"/>
          </p:cNvSpPr>
          <p:nvPr>
            <p:ph type="ctrTitle"/>
          </p:nvPr>
        </p:nvSpPr>
        <p:spPr/>
        <p:txBody>
          <a:bodyPr/>
          <a:lstStyle/>
          <a:p>
            <a:r>
              <a:rPr lang="en-SG" dirty="0"/>
              <a:t>Improvements for </a:t>
            </a:r>
            <a:r>
              <a:rPr lang="en-SG" dirty="0" err="1"/>
              <a:t>ddpg</a:t>
            </a:r>
          </a:p>
        </p:txBody>
      </p:sp>
    </p:spTree>
    <p:extLst>
      <p:ext uri="{BB962C8B-B14F-4D97-AF65-F5344CB8AC3E}">
        <p14:creationId xmlns:p14="http://schemas.microsoft.com/office/powerpoint/2010/main" val="16542969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0B1F-7C33-DE1E-5AE9-C106CF49B47D}"/>
              </a:ext>
            </a:extLst>
          </p:cNvPr>
          <p:cNvSpPr>
            <a:spLocks noGrp="1"/>
          </p:cNvSpPr>
          <p:nvPr>
            <p:ph type="ctrTitle"/>
          </p:nvPr>
        </p:nvSpPr>
        <p:spPr/>
        <p:txBody>
          <a:bodyPr/>
          <a:lstStyle/>
          <a:p>
            <a:r>
              <a:rPr lang="en-US" dirty="0"/>
              <a:t>Saving our best models</a:t>
            </a:r>
          </a:p>
        </p:txBody>
      </p:sp>
      <p:sp>
        <p:nvSpPr>
          <p:cNvPr id="3" name="Subtitle 2">
            <a:extLst>
              <a:ext uri="{FF2B5EF4-FFF2-40B4-BE49-F238E27FC236}">
                <a16:creationId xmlns:a16="http://schemas.microsoft.com/office/drawing/2014/main" id="{D8FF27CC-4DF7-D1AF-9E09-0FBBC23063C2}"/>
              </a:ext>
            </a:extLst>
          </p:cNvPr>
          <p:cNvSpPr>
            <a:spLocks noGrp="1"/>
          </p:cNvSpPr>
          <p:nvPr>
            <p:ph type="subTitle" idx="1"/>
          </p:nvPr>
        </p:nvSpPr>
        <p:spPr/>
        <p:txBody>
          <a:bodyPr/>
          <a:lstStyle/>
          <a:p>
            <a:r>
              <a:rPr lang="en-US" dirty="0"/>
              <a:t>TD3 is the best with the most consistent performance</a:t>
            </a:r>
          </a:p>
        </p:txBody>
      </p:sp>
      <p:pic>
        <p:nvPicPr>
          <p:cNvPr id="4" name="Picture 3" descr="A graph with a line&#10;&#10;Description automatically generated">
            <a:extLst>
              <a:ext uri="{FF2B5EF4-FFF2-40B4-BE49-F238E27FC236}">
                <a16:creationId xmlns:a16="http://schemas.microsoft.com/office/drawing/2014/main" id="{DE35C30E-69FE-708B-CBE0-C5FF87602728}"/>
              </a:ext>
            </a:extLst>
          </p:cNvPr>
          <p:cNvPicPr>
            <a:picLocks noChangeAspect="1"/>
          </p:cNvPicPr>
          <p:nvPr/>
        </p:nvPicPr>
        <p:blipFill>
          <a:blip r:embed="rId2"/>
          <a:stretch>
            <a:fillRect/>
          </a:stretch>
        </p:blipFill>
        <p:spPr>
          <a:xfrm>
            <a:off x="3992777" y="1051585"/>
            <a:ext cx="4981318" cy="2785472"/>
          </a:xfrm>
          <a:prstGeom prst="rect">
            <a:avLst/>
          </a:prstGeom>
        </p:spPr>
      </p:pic>
    </p:spTree>
    <p:extLst>
      <p:ext uri="{BB962C8B-B14F-4D97-AF65-F5344CB8AC3E}">
        <p14:creationId xmlns:p14="http://schemas.microsoft.com/office/powerpoint/2010/main" val="10247041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CABE-AEF8-43EE-92F9-920D2CA6DBF0}"/>
              </a:ext>
            </a:extLst>
          </p:cNvPr>
          <p:cNvSpPr>
            <a:spLocks noGrp="1"/>
          </p:cNvSpPr>
          <p:nvPr>
            <p:ph type="ctrTitle"/>
          </p:nvPr>
        </p:nvSpPr>
        <p:spPr/>
        <p:txBody>
          <a:bodyPr/>
          <a:lstStyle/>
          <a:p>
            <a:r>
              <a:rPr lang="en-US" dirty="0"/>
              <a:t>conclusions</a:t>
            </a:r>
          </a:p>
        </p:txBody>
      </p:sp>
      <p:sp>
        <p:nvSpPr>
          <p:cNvPr id="3" name="Subtitle 2">
            <a:extLst>
              <a:ext uri="{FF2B5EF4-FFF2-40B4-BE49-F238E27FC236}">
                <a16:creationId xmlns:a16="http://schemas.microsoft.com/office/drawing/2014/main" id="{9D91E474-3379-4623-82AC-83A8967CDC47}"/>
              </a:ext>
            </a:extLst>
          </p:cNvPr>
          <p:cNvSpPr>
            <a:spLocks noGrp="1"/>
          </p:cNvSpPr>
          <p:nvPr>
            <p:ph type="subTitle" idx="1"/>
          </p:nvPr>
        </p:nvSpPr>
        <p:spPr>
          <a:xfrm>
            <a:off x="2562675" y="1857936"/>
            <a:ext cx="4018200" cy="1639787"/>
          </a:xfrm>
        </p:spPr>
        <p:txBody>
          <a:bodyPr/>
          <a:lstStyle/>
          <a:p>
            <a:pPr marR="71755"/>
            <a:r>
              <a:rPr lang="en-US" sz="1200" dirty="0"/>
              <a:t>The DQN implementation for the pendulum balancing task successfully demonstrated the application of reinforcement learning in continuous control environments. The model's ability to learn and perform the task effectively highlights the potential of DQN in solving complex control problems.</a:t>
            </a:r>
            <a:endParaRPr lang="en-US" dirty="0"/>
          </a:p>
        </p:txBody>
      </p:sp>
    </p:spTree>
    <p:extLst>
      <p:ext uri="{BB962C8B-B14F-4D97-AF65-F5344CB8AC3E}">
        <p14:creationId xmlns:p14="http://schemas.microsoft.com/office/powerpoint/2010/main" val="406828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2" name="Google Shape;1142;p37"/>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Dataset overview</a:t>
            </a:r>
            <a:endParaRPr dirty="0"/>
          </a:p>
        </p:txBody>
      </p:sp>
      <p:sp>
        <p:nvSpPr>
          <p:cNvPr id="2" name="Google Shape;2441;p41">
            <a:extLst>
              <a:ext uri="{FF2B5EF4-FFF2-40B4-BE49-F238E27FC236}">
                <a16:creationId xmlns:a16="http://schemas.microsoft.com/office/drawing/2014/main" id="{11D10CFF-76BF-9DB1-7FE6-ADA8681951C8}"/>
              </a:ext>
            </a:extLst>
          </p:cNvPr>
          <p:cNvSpPr txBox="1">
            <a:spLocks/>
          </p:cNvSpPr>
          <p:nvPr/>
        </p:nvSpPr>
        <p:spPr>
          <a:xfrm>
            <a:off x="4147457" y="2877260"/>
            <a:ext cx="4967849" cy="33107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300" b="1" dirty="0">
                <a:latin typeface="Anaheim" panose="020B0604020202020204" charset="0"/>
              </a:rPr>
              <a:t> Current Count of each class</a:t>
            </a:r>
          </a:p>
          <a:p>
            <a:endParaRPr lang="en-US" sz="1300" b="1" dirty="0">
              <a:latin typeface="Anaheim" panose="020B0604020202020204" charset="0"/>
            </a:endParaRPr>
          </a:p>
          <a:p>
            <a:pPr marL="285750" indent="-285750">
              <a:buFontTx/>
              <a:buChar char="-"/>
            </a:pPr>
            <a:r>
              <a:rPr lang="en-US" sz="1300" dirty="0">
                <a:latin typeface="Anaheim" panose="020B0604020202020204" charset="0"/>
              </a:rPr>
              <a:t>Determine the dimensions and aspect ratio of the images in the EMNIST dataset.</a:t>
            </a:r>
          </a:p>
          <a:p>
            <a:pPr marL="285750" indent="-285750">
              <a:buFontTx/>
              <a:buChar char="-"/>
            </a:pPr>
            <a:endParaRPr lang="en-US" sz="1300" dirty="0">
              <a:latin typeface="Anaheim" panose="020B0604020202020204" charset="0"/>
            </a:endParaRPr>
          </a:p>
          <a:p>
            <a:pPr marL="285750" indent="-285750">
              <a:buFontTx/>
              <a:buChar char="-"/>
            </a:pPr>
            <a:r>
              <a:rPr lang="en-US" sz="1300" dirty="0">
                <a:latin typeface="Anaheim" panose="020B0604020202020204" charset="0"/>
              </a:rPr>
              <a:t>Analyze the distribution of classes across the dataset. (-1 is not balanced)</a:t>
            </a:r>
          </a:p>
          <a:p>
            <a:endParaRPr lang="en-US" sz="1300" dirty="0">
              <a:latin typeface="Anaheim" panose="020B0604020202020204" charset="0"/>
            </a:endParaRPr>
          </a:p>
          <a:p>
            <a:pPr marL="285750" indent="-285750">
              <a:buFontTx/>
              <a:buChar char="-"/>
            </a:pPr>
            <a:r>
              <a:rPr lang="en-US" sz="1300" dirty="0">
                <a:latin typeface="Anaheim" panose="020B0604020202020204" charset="0"/>
              </a:rPr>
              <a:t>Verify the alignment between image labels and their corresponding visual content.</a:t>
            </a:r>
          </a:p>
        </p:txBody>
      </p:sp>
      <p:sp>
        <p:nvSpPr>
          <p:cNvPr id="9" name="TextBox 8">
            <a:extLst>
              <a:ext uri="{FF2B5EF4-FFF2-40B4-BE49-F238E27FC236}">
                <a16:creationId xmlns:a16="http://schemas.microsoft.com/office/drawing/2014/main" id="{1CC42B73-B0EA-C6F4-6C31-8110323A9D37}"/>
              </a:ext>
            </a:extLst>
          </p:cNvPr>
          <p:cNvSpPr txBox="1"/>
          <p:nvPr/>
        </p:nvSpPr>
        <p:spPr>
          <a:xfrm>
            <a:off x="202132" y="3679466"/>
            <a:ext cx="3504555" cy="954107"/>
          </a:xfrm>
          <a:prstGeom prst="rect">
            <a:avLst/>
          </a:prstGeom>
          <a:noFill/>
        </p:spPr>
        <p:txBody>
          <a:bodyPr wrap="square">
            <a:spAutoFit/>
          </a:bodyPr>
          <a:lstStyle/>
          <a:p>
            <a:r>
              <a:rPr lang="en-US" sz="1400" b="1" dirty="0">
                <a:solidFill>
                  <a:srgbClr val="555555"/>
                </a:solidFill>
                <a:effectLst/>
                <a:latin typeface="Anaheim" panose="020B0604020202020204" charset="0"/>
              </a:rPr>
              <a:t>27 unique labels </a:t>
            </a:r>
          </a:p>
          <a:p>
            <a:r>
              <a:rPr lang="en-US" b="1" dirty="0">
                <a:solidFill>
                  <a:srgbClr val="555555"/>
                </a:solidFill>
                <a:latin typeface="Anaheim" panose="020B0604020202020204" charset="0"/>
              </a:rPr>
              <a:t>- </a:t>
            </a:r>
            <a:r>
              <a:rPr lang="en-US" sz="1400" dirty="0">
                <a:solidFill>
                  <a:srgbClr val="555555"/>
                </a:solidFill>
                <a:effectLst/>
                <a:latin typeface="Anaheim" panose="020B0604020202020204" charset="0"/>
              </a:rPr>
              <a:t>letters matched are not that very identifiable e.g. some unaligned/not clear need to clean</a:t>
            </a:r>
          </a:p>
        </p:txBody>
      </p:sp>
      <p:pic>
        <p:nvPicPr>
          <p:cNvPr id="4" name="Picture 3">
            <a:extLst>
              <a:ext uri="{FF2B5EF4-FFF2-40B4-BE49-F238E27FC236}">
                <a16:creationId xmlns:a16="http://schemas.microsoft.com/office/drawing/2014/main" id="{73D2C0EE-2497-B13A-EA91-B5F0081B0069}"/>
              </a:ext>
            </a:extLst>
          </p:cNvPr>
          <p:cNvPicPr>
            <a:picLocks noChangeAspect="1"/>
          </p:cNvPicPr>
          <p:nvPr/>
        </p:nvPicPr>
        <p:blipFill>
          <a:blip r:embed="rId3"/>
          <a:stretch>
            <a:fillRect/>
          </a:stretch>
        </p:blipFill>
        <p:spPr>
          <a:xfrm>
            <a:off x="202132" y="998762"/>
            <a:ext cx="3671940" cy="2481110"/>
          </a:xfrm>
          <a:prstGeom prst="rect">
            <a:avLst/>
          </a:prstGeom>
        </p:spPr>
      </p:pic>
      <p:pic>
        <p:nvPicPr>
          <p:cNvPr id="7" name="Picture 6">
            <a:extLst>
              <a:ext uri="{FF2B5EF4-FFF2-40B4-BE49-F238E27FC236}">
                <a16:creationId xmlns:a16="http://schemas.microsoft.com/office/drawing/2014/main" id="{2701D46B-8CA6-1FB6-E7B6-7E6F40FFF288}"/>
              </a:ext>
            </a:extLst>
          </p:cNvPr>
          <p:cNvPicPr>
            <a:picLocks noChangeAspect="1"/>
          </p:cNvPicPr>
          <p:nvPr/>
        </p:nvPicPr>
        <p:blipFill>
          <a:blip r:embed="rId4"/>
          <a:stretch>
            <a:fillRect/>
          </a:stretch>
        </p:blipFill>
        <p:spPr>
          <a:xfrm>
            <a:off x="4572000" y="998762"/>
            <a:ext cx="4269921" cy="1910079"/>
          </a:xfrm>
          <a:prstGeom prst="rect">
            <a:avLst/>
          </a:prstGeom>
        </p:spPr>
      </p:pic>
    </p:spTree>
    <p:extLst>
      <p:ext uri="{BB962C8B-B14F-4D97-AF65-F5344CB8AC3E}">
        <p14:creationId xmlns:p14="http://schemas.microsoft.com/office/powerpoint/2010/main" val="731224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F0C670-8787-B3F9-EE31-7962BBB16B97}"/>
              </a:ext>
            </a:extLst>
          </p:cNvPr>
          <p:cNvSpPr>
            <a:spLocks noGrp="1"/>
          </p:cNvSpPr>
          <p:nvPr>
            <p:ph type="subTitle" idx="1"/>
          </p:nvPr>
        </p:nvSpPr>
        <p:spPr>
          <a:xfrm flipH="1">
            <a:off x="862973" y="1601550"/>
            <a:ext cx="7409100" cy="2884500"/>
          </a:xfrm>
        </p:spPr>
        <p:txBody>
          <a:bodyPr/>
          <a:lstStyle/>
          <a:p>
            <a:r>
              <a:rPr lang="en-US" dirty="0"/>
              <a:t>References</a:t>
            </a:r>
          </a:p>
          <a:p>
            <a:r>
              <a:rPr lang="en-US" sz="1200" dirty="0"/>
              <a:t>Goodfellow, I., Pouget-Abadie, J., Mirza, M., Xu, B., Warde-Farley, D., Ozair, S., Courville, A., &amp; Bengio, Y. (2014). Generative Adversarial Nets. </a:t>
            </a:r>
            <a:r>
              <a:rPr lang="en-US" sz="1200" i="1" dirty="0"/>
              <a:t>Advances in Neural Information Processing Systems</a:t>
            </a:r>
            <a:r>
              <a:rPr lang="en-US" sz="1200" dirty="0"/>
              <a:t>, 27. Retrieved from </a:t>
            </a:r>
            <a:r>
              <a:rPr lang="en-US" sz="1200" u="sng" dirty="0">
                <a:hlinkClick r:id="rId2"/>
              </a:rPr>
              <a:t>https://papers.nips.cc/paper/5423-generative-adversarial-nets.pdf</a:t>
            </a:r>
            <a:endParaRPr lang="en-US"/>
          </a:p>
          <a:p>
            <a:r>
              <a:rPr lang="en-US" sz="1200" dirty="0" err="1"/>
              <a:t>Mnih</a:t>
            </a:r>
            <a:r>
              <a:rPr lang="en-US" sz="1200" dirty="0"/>
              <a:t>, V., </a:t>
            </a:r>
            <a:r>
              <a:rPr lang="en-US" sz="1200" dirty="0" err="1"/>
              <a:t>Kavukcuoglu</a:t>
            </a:r>
            <a:r>
              <a:rPr lang="en-US" sz="1200" dirty="0"/>
              <a:t>, K., Silver, D., Rusu, A. A., Veness, J., Bellemare, M. G., ... &amp; Hassabis, D. (2015). Human-level control through deep reinforcement learning. </a:t>
            </a:r>
            <a:r>
              <a:rPr lang="en-US" sz="1200" i="1" dirty="0"/>
              <a:t>Nature</a:t>
            </a:r>
            <a:r>
              <a:rPr lang="en-US" sz="1200" dirty="0"/>
              <a:t>, 518(7540), 529-533. doi:10.1038/nature14236</a:t>
            </a:r>
            <a:endParaRPr lang="en-US" dirty="0"/>
          </a:p>
          <a:p>
            <a:r>
              <a:rPr lang="en-US" sz="1200" dirty="0"/>
              <a:t>Lillicrap, T. P., Hunt, J. J., Pritzel, A., Heess, N., Erez, T., Tassa, Y., ... &amp; </a:t>
            </a:r>
            <a:r>
              <a:rPr lang="en-US" sz="1200" dirty="0" err="1"/>
              <a:t>Wierstra</a:t>
            </a:r>
            <a:r>
              <a:rPr lang="en-US" sz="1200" dirty="0"/>
              <a:t>, D. (2016). Continuous control with deep reinforcement learning. </a:t>
            </a:r>
            <a:r>
              <a:rPr lang="en-US" sz="1200" i="1" dirty="0" err="1"/>
              <a:t>arXiv</a:t>
            </a:r>
            <a:r>
              <a:rPr lang="en-US" sz="1200" i="1" dirty="0"/>
              <a:t> preprint arXiv:1509.02971</a:t>
            </a:r>
            <a:r>
              <a:rPr lang="en-US" sz="1200" dirty="0"/>
              <a:t>. Retrieved from </a:t>
            </a:r>
            <a:r>
              <a:rPr lang="en-US" sz="1200" u="sng" dirty="0">
                <a:hlinkClick r:id="rId3"/>
              </a:rPr>
              <a:t>https://arxiv.org/abs/1509.02971</a:t>
            </a:r>
            <a:endParaRPr lang="en-US"/>
          </a:p>
          <a:p>
            <a:r>
              <a:rPr lang="en-US" sz="1200" dirty="0"/>
              <a:t>Schaul, T., Quan, J., </a:t>
            </a:r>
            <a:r>
              <a:rPr lang="en-US" sz="1200" dirty="0" err="1"/>
              <a:t>Antonoglou</a:t>
            </a:r>
            <a:r>
              <a:rPr lang="en-US" sz="1200" dirty="0"/>
              <a:t>, I., &amp; Silver, D. (2015). Prioritized Experience Replay. </a:t>
            </a:r>
            <a:r>
              <a:rPr lang="en-US" sz="1200" i="1" dirty="0" err="1"/>
              <a:t>arXiv</a:t>
            </a:r>
            <a:r>
              <a:rPr lang="en-US" sz="1200" i="1" dirty="0"/>
              <a:t> preprint arXiv:1511.05952</a:t>
            </a:r>
            <a:r>
              <a:rPr lang="en-US" sz="1200" dirty="0"/>
              <a:t>. Retrieved from </a:t>
            </a:r>
            <a:r>
              <a:rPr lang="en-US" sz="1200" u="sng" dirty="0">
                <a:hlinkClick r:id="rId4"/>
              </a:rPr>
              <a:t>https://arxiv.org/abs/1511.05952</a:t>
            </a:r>
            <a:endParaRPr lang="en-US"/>
          </a:p>
          <a:p>
            <a:r>
              <a:rPr lang="en-US" sz="1200" dirty="0"/>
              <a:t>Heess, N., Hunt, J. J., Lillicrap, T. P., &amp; Silver, D. (2015). Memory-based control with recurrent neural networks. </a:t>
            </a:r>
            <a:r>
              <a:rPr lang="en-US" sz="1200" i="1" dirty="0" err="1"/>
              <a:t>arXiv</a:t>
            </a:r>
            <a:r>
              <a:rPr lang="en-US" sz="1200" i="1" dirty="0"/>
              <a:t> preprint arXiv:1512.04455</a:t>
            </a:r>
            <a:r>
              <a:rPr lang="en-US" sz="1200" dirty="0"/>
              <a:t>. Retrieved from </a:t>
            </a:r>
            <a:r>
              <a:rPr lang="en-US" sz="1200" u="sng" dirty="0">
                <a:hlinkClick r:id="rId5"/>
              </a:rPr>
              <a:t>https://arxiv.org/abs/1512.04455</a:t>
            </a:r>
            <a:endParaRPr lang="en-US"/>
          </a:p>
          <a:p>
            <a:r>
              <a:rPr lang="en-US" sz="1200" dirty="0" err="1"/>
              <a:t>Haarnoja</a:t>
            </a:r>
            <a:r>
              <a:rPr lang="en-US" sz="1200" dirty="0"/>
              <a:t>, T., Zhou, A., </a:t>
            </a:r>
            <a:r>
              <a:rPr lang="en-US" sz="1200" dirty="0" err="1"/>
              <a:t>Abbeel</a:t>
            </a:r>
            <a:r>
              <a:rPr lang="en-US" sz="1200" dirty="0"/>
              <a:t>, P., &amp; Levine, S. (2018). Soft Actor-Critic: Off-Policy Maximum Entropy Deep Reinforcement Learning with a Stochastic Actor. </a:t>
            </a:r>
            <a:r>
              <a:rPr lang="en-US" sz="1200" i="1" dirty="0" err="1"/>
              <a:t>arXiv</a:t>
            </a:r>
            <a:r>
              <a:rPr lang="en-US" sz="1200" i="1" dirty="0"/>
              <a:t> preprint arXiv:1801.01290</a:t>
            </a:r>
            <a:r>
              <a:rPr lang="en-US" sz="1200" dirty="0"/>
              <a:t>. Retrieved from </a:t>
            </a:r>
            <a:r>
              <a:rPr lang="en-US" sz="1200" u="sng" dirty="0">
                <a:hlinkClick r:id="rId6"/>
              </a:rPr>
              <a:t>https://arxiv.org/abs/1801.01290</a:t>
            </a:r>
            <a:endParaRPr lang="en-US"/>
          </a:p>
          <a:p>
            <a:r>
              <a:rPr lang="en-US" sz="1200" dirty="0"/>
              <a:t>OpenAI Gym Documentation. Retrieved from </a:t>
            </a:r>
            <a:r>
              <a:rPr lang="en-US" sz="1200" u="sng" dirty="0">
                <a:hlinkClick r:id="rId7"/>
              </a:rPr>
              <a:t>https://www.gymlibrary.dev/environments/classic_control/pendulum/</a:t>
            </a:r>
            <a:endParaRPr lang="en-US"/>
          </a:p>
          <a:p>
            <a:r>
              <a:rPr lang="en-US" sz="1200" dirty="0"/>
              <a:t>TensorFlow Documentation. Retrieved from </a:t>
            </a:r>
            <a:r>
              <a:rPr lang="en-US" sz="1200" u="sng" dirty="0">
                <a:hlinkClick r:id="rId8"/>
              </a:rPr>
              <a:t>https://www.tensorflow.org/api_docs/python/tf/keras</a:t>
            </a:r>
            <a:endParaRPr lang="en-US"/>
          </a:p>
          <a:p>
            <a:r>
              <a:rPr lang="en-US" sz="1200" dirty="0" err="1"/>
              <a:t>Keras</a:t>
            </a:r>
            <a:r>
              <a:rPr lang="en-US" sz="1200" dirty="0"/>
              <a:t> Documentation. Retrieved from </a:t>
            </a:r>
            <a:r>
              <a:rPr lang="en-US" sz="1200" u="sng" dirty="0">
                <a:hlinkClick r:id="rId9"/>
              </a:rPr>
              <a:t>https://keras.io/api/</a:t>
            </a:r>
            <a:endParaRPr lang="en-US"/>
          </a:p>
          <a:p>
            <a:endParaRPr lang="en-US" dirty="0"/>
          </a:p>
        </p:txBody>
      </p:sp>
      <p:sp>
        <p:nvSpPr>
          <p:cNvPr id="3" name="Title 2">
            <a:extLst>
              <a:ext uri="{FF2B5EF4-FFF2-40B4-BE49-F238E27FC236}">
                <a16:creationId xmlns:a16="http://schemas.microsoft.com/office/drawing/2014/main" id="{50FAED23-A685-DB26-6096-2AD51EE3B0B9}"/>
              </a:ext>
            </a:extLst>
          </p:cNvPr>
          <p:cNvSpPr>
            <a:spLocks noGrp="1"/>
          </p:cNvSpPr>
          <p:nvPr>
            <p:ph type="ctrTitle"/>
          </p:nvPr>
        </p:nvSpPr>
        <p:spPr/>
        <p:txBody>
          <a:bodyPr/>
          <a:lstStyle/>
          <a:p>
            <a:r>
              <a:rPr lang="en-US" dirty="0"/>
              <a:t>references</a:t>
            </a:r>
          </a:p>
        </p:txBody>
      </p:sp>
    </p:spTree>
    <p:extLst>
      <p:ext uri="{BB962C8B-B14F-4D97-AF65-F5344CB8AC3E}">
        <p14:creationId xmlns:p14="http://schemas.microsoft.com/office/powerpoint/2010/main" val="1238908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2A15D3E-4A1B-F6BF-2841-8924F58A59C1}"/>
              </a:ext>
            </a:extLst>
          </p:cNvPr>
          <p:cNvSpPr>
            <a:spLocks noGrp="1"/>
          </p:cNvSpPr>
          <p:nvPr>
            <p:ph type="subTitle" idx="1"/>
          </p:nvPr>
        </p:nvSpPr>
        <p:spPr>
          <a:xfrm flipH="1">
            <a:off x="862973" y="1082805"/>
            <a:ext cx="7409100" cy="3288945"/>
          </a:xfrm>
        </p:spPr>
        <p:txBody>
          <a:bodyPr/>
          <a:lstStyle/>
          <a:p>
            <a:pPr marL="152400" indent="0">
              <a:buNone/>
            </a:pPr>
            <a:r>
              <a:rPr lang="en-US" sz="1000" b="1" dirty="0"/>
              <a:t>For both Part A and B:</a:t>
            </a:r>
          </a:p>
          <a:p>
            <a:pPr marL="152400" indent="0">
              <a:buNone/>
            </a:pPr>
            <a:r>
              <a:rPr lang="en-US" sz="1000" b="1" dirty="0"/>
              <a:t>Oat Khan Soe Percentage of Workload: 55%</a:t>
            </a:r>
            <a:endParaRPr lang="en-US" b="1" dirty="0"/>
          </a:p>
          <a:p>
            <a:pPr marL="152400" indent="0">
              <a:buNone/>
            </a:pPr>
            <a:endParaRPr lang="en-US" sz="1000" dirty="0"/>
          </a:p>
          <a:p>
            <a:pPr marL="152400" indent="0">
              <a:buNone/>
            </a:pPr>
            <a:r>
              <a:rPr lang="en-US" sz="1000" dirty="0"/>
              <a:t>• </a:t>
            </a:r>
            <a:r>
              <a:rPr lang="en-US" sz="1000" b="1" dirty="0"/>
              <a:t>Data Preprocessing:</a:t>
            </a:r>
            <a:r>
              <a:rPr lang="en-US" sz="1000" dirty="0"/>
              <a:t> Responsible for cleaning, normalizing, and preparing the dataset for training. Ensured that the data was in the correct format and handled any missing or inconsistent data points. </a:t>
            </a:r>
            <a:endParaRPr lang="en-US"/>
          </a:p>
          <a:p>
            <a:pPr marL="152400" indent="0">
              <a:buNone/>
            </a:pPr>
            <a:r>
              <a:rPr lang="en-US" sz="1000" dirty="0"/>
              <a:t>• </a:t>
            </a:r>
            <a:r>
              <a:rPr lang="en-US" sz="1000" b="1" dirty="0"/>
              <a:t>Implementing DQN:</a:t>
            </a:r>
            <a:r>
              <a:rPr lang="en-US" sz="1000" dirty="0"/>
              <a:t> Developed and implemented the Deep Q-Network (DQN) architecture. This included designing the neural network, defining the loss functions, and setting up the training loop.</a:t>
            </a:r>
          </a:p>
          <a:p>
            <a:pPr marL="152400" indent="0">
              <a:buNone/>
            </a:pPr>
            <a:r>
              <a:rPr lang="en-US" sz="1000" dirty="0"/>
              <a:t> • </a:t>
            </a:r>
            <a:r>
              <a:rPr lang="en-US" sz="1000" b="1" dirty="0"/>
              <a:t>Training and Evaluation:</a:t>
            </a:r>
            <a:r>
              <a:rPr lang="en-US" sz="1000" dirty="0"/>
              <a:t> Conducted the training of the DQN model, including running multiple training sessions, monitoring performance metrics, and evaluating the model's effectiveness on the test set. Performed iterative improvements based on evaluation </a:t>
            </a:r>
            <a:r>
              <a:rPr lang="en-US" sz="1000"/>
              <a:t>results. </a:t>
            </a:r>
          </a:p>
          <a:p>
            <a:pPr marL="152400" indent="0">
              <a:buNone/>
            </a:pPr>
            <a:endParaRPr lang="en-US" sz="1000" dirty="0"/>
          </a:p>
          <a:p>
            <a:pPr marL="152400" indent="0">
              <a:buNone/>
            </a:pPr>
            <a:r>
              <a:rPr lang="en-US" sz="1000" b="1" dirty="0"/>
              <a:t> Julio Ho Sheng Yang Percentage of Workload: 45% </a:t>
            </a:r>
          </a:p>
          <a:p>
            <a:pPr marL="152400" indent="0">
              <a:buNone/>
            </a:pPr>
            <a:r>
              <a:rPr lang="en-US" sz="1000" dirty="0"/>
              <a:t>• </a:t>
            </a:r>
            <a:r>
              <a:rPr lang="en-US" sz="1000" b="1" dirty="0"/>
              <a:t>Background Research</a:t>
            </a:r>
            <a:r>
              <a:rPr lang="en-US" sz="1000" dirty="0"/>
              <a:t>: Conducted comprehensive research on the theoretical aspects of Generative Adversarial Networks (GANs) and Reinforcement Learning (RL). This included understanding the latest advancements, best practices, and potential challenges in implementing these models. </a:t>
            </a:r>
            <a:endParaRPr lang="en-US"/>
          </a:p>
          <a:p>
            <a:pPr marL="152400" indent="0">
              <a:buNone/>
            </a:pPr>
            <a:r>
              <a:rPr lang="en-US" sz="1000" dirty="0"/>
              <a:t>• </a:t>
            </a:r>
            <a:r>
              <a:rPr lang="en-US" sz="1000" b="1" dirty="0"/>
              <a:t>Model Improvement/Hyperparameter Tuning:</a:t>
            </a:r>
            <a:r>
              <a:rPr lang="en-US" sz="1000" dirty="0"/>
              <a:t> Focused on optimizing the hyperparameters of the models. This involved experimenting with different learning rates, batch sizes, and other critical parameters to enhance model performance and stability. </a:t>
            </a:r>
          </a:p>
          <a:p>
            <a:pPr marL="323850" indent="-171450">
              <a:buFont typeface="Arial"/>
              <a:buChar char="•"/>
            </a:pPr>
            <a:r>
              <a:rPr lang="en-US" sz="1000" b="1" dirty="0"/>
              <a:t>Documentation:</a:t>
            </a:r>
            <a:r>
              <a:rPr lang="en-US" sz="1000" dirty="0"/>
              <a:t> Created detailed documentation for the project. This included writing clear and concise explanations of the methodologies used, the results obtained, and the conclusions drawn from the experiments. Ensured that the documentation was well organized and easy to understand for future reference.</a:t>
            </a:r>
            <a:endParaRPr lang="en-US"/>
          </a:p>
          <a:p>
            <a:pPr>
              <a:buFont typeface="Arial"/>
              <a:buChar char="•"/>
            </a:pPr>
            <a:endParaRPr lang="en-US" sz="1000" dirty="0"/>
          </a:p>
        </p:txBody>
      </p:sp>
      <p:sp>
        <p:nvSpPr>
          <p:cNvPr id="3" name="Title 2">
            <a:extLst>
              <a:ext uri="{FF2B5EF4-FFF2-40B4-BE49-F238E27FC236}">
                <a16:creationId xmlns:a16="http://schemas.microsoft.com/office/drawing/2014/main" id="{73AE9B5B-2D34-AD28-5421-16A5326A2180}"/>
              </a:ext>
            </a:extLst>
          </p:cNvPr>
          <p:cNvSpPr>
            <a:spLocks noGrp="1"/>
          </p:cNvSpPr>
          <p:nvPr>
            <p:ph type="ctrTitle"/>
          </p:nvPr>
        </p:nvSpPr>
        <p:spPr/>
        <p:txBody>
          <a:bodyPr/>
          <a:lstStyle/>
          <a:p>
            <a:r>
              <a:rPr lang="en-US" dirty="0"/>
              <a:t>contributions</a:t>
            </a:r>
          </a:p>
        </p:txBody>
      </p:sp>
    </p:spTree>
    <p:extLst>
      <p:ext uri="{BB962C8B-B14F-4D97-AF65-F5344CB8AC3E}">
        <p14:creationId xmlns:p14="http://schemas.microsoft.com/office/powerpoint/2010/main" val="18603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65321E8B-BB0B-5676-23BF-BA72C90BC5C3}"/>
              </a:ext>
            </a:extLst>
          </p:cNvPr>
          <p:cNvSpPr>
            <a:spLocks noGrp="1"/>
          </p:cNvSpPr>
          <p:nvPr>
            <p:ph type="ctrTitle"/>
          </p:nvPr>
        </p:nvSpPr>
        <p:spPr>
          <a:xfrm>
            <a:off x="220679" y="300398"/>
            <a:ext cx="3248400" cy="2419500"/>
          </a:xfrm>
        </p:spPr>
        <p:txBody>
          <a:bodyPr wrap="square" anchor="b">
            <a:normAutofit/>
          </a:bodyPr>
          <a:lstStyle/>
          <a:p>
            <a:pPr>
              <a:lnSpc>
                <a:spcPct val="90000"/>
              </a:lnSpc>
            </a:pPr>
            <a:r>
              <a:rPr lang="en-US" sz="4600" dirty="0"/>
              <a:t>Section 1.1</a:t>
            </a:r>
            <a:br>
              <a:rPr lang="en-US" sz="4600" dirty="0"/>
            </a:br>
            <a:r>
              <a:rPr lang="en-US" sz="4600" dirty="0"/>
              <a:t>Exploratory data analysis </a:t>
            </a:r>
          </a:p>
        </p:txBody>
      </p:sp>
      <p:sp>
        <p:nvSpPr>
          <p:cNvPr id="14" name="Subtitle 2">
            <a:extLst>
              <a:ext uri="{FF2B5EF4-FFF2-40B4-BE49-F238E27FC236}">
                <a16:creationId xmlns:a16="http://schemas.microsoft.com/office/drawing/2014/main" id="{23D123C3-0A82-4D00-77FB-989883FD054F}"/>
              </a:ext>
            </a:extLst>
          </p:cNvPr>
          <p:cNvSpPr>
            <a:spLocks noGrp="1"/>
          </p:cNvSpPr>
          <p:nvPr>
            <p:ph type="subTitle" idx="1"/>
          </p:nvPr>
        </p:nvSpPr>
        <p:spPr>
          <a:xfrm>
            <a:off x="142379" y="2665374"/>
            <a:ext cx="3326700" cy="2419500"/>
          </a:xfrm>
        </p:spPr>
        <p:txBody>
          <a:bodyPr/>
          <a:lstStyle/>
          <a:p>
            <a:r>
              <a:rPr lang="en-US" b="1" dirty="0"/>
              <a:t>Data Transformation</a:t>
            </a:r>
          </a:p>
          <a:p>
            <a:r>
              <a:rPr lang="en-US" dirty="0"/>
              <a:t>Unequal distribution of label of the dataset.</a:t>
            </a:r>
          </a:p>
          <a:p>
            <a:endParaRPr lang="en-US" dirty="0"/>
          </a:p>
          <a:p>
            <a:r>
              <a:rPr lang="en-US" b="1" dirty="0"/>
              <a:t>What we have to do</a:t>
            </a:r>
          </a:p>
          <a:p>
            <a:pPr marL="152400" indent="0"/>
            <a:r>
              <a:rPr lang="en-US" dirty="0"/>
              <a:t>Remove the blank label and its associated images from dataset.</a:t>
            </a:r>
          </a:p>
          <a:p>
            <a:pPr>
              <a:buFontTx/>
              <a:buChar char="-"/>
            </a:pPr>
            <a:endParaRPr lang="en-US" dirty="0"/>
          </a:p>
          <a:p>
            <a:pPr marL="152400" indent="0"/>
            <a:r>
              <a:rPr lang="en-US" dirty="0"/>
              <a:t>Dataset will also be reduced a little bit for memory usage and stop from overfitting.</a:t>
            </a:r>
          </a:p>
          <a:p>
            <a:pPr marL="152400" indent="0"/>
            <a:endParaRPr lang="en-US" dirty="0"/>
          </a:p>
          <a:p>
            <a:r>
              <a:rPr lang="en-US" dirty="0"/>
              <a:t>Images will be aligned for human eye</a:t>
            </a:r>
          </a:p>
          <a:p>
            <a:r>
              <a:rPr lang="en-US" dirty="0"/>
              <a:t>determination.</a:t>
            </a:r>
          </a:p>
        </p:txBody>
      </p:sp>
      <p:pic>
        <p:nvPicPr>
          <p:cNvPr id="4" name="Picture 3">
            <a:extLst>
              <a:ext uri="{FF2B5EF4-FFF2-40B4-BE49-F238E27FC236}">
                <a16:creationId xmlns:a16="http://schemas.microsoft.com/office/drawing/2014/main" id="{603868C9-54ED-2A22-90BD-45C277AEF89F}"/>
              </a:ext>
            </a:extLst>
          </p:cNvPr>
          <p:cNvPicPr>
            <a:picLocks noChangeAspect="1"/>
          </p:cNvPicPr>
          <p:nvPr/>
        </p:nvPicPr>
        <p:blipFill>
          <a:blip r:embed="rId2"/>
          <a:stretch>
            <a:fillRect/>
          </a:stretch>
        </p:blipFill>
        <p:spPr>
          <a:xfrm>
            <a:off x="3811482" y="2568093"/>
            <a:ext cx="4590807" cy="2096180"/>
          </a:xfrm>
          <a:prstGeom prst="rect">
            <a:avLst/>
          </a:prstGeom>
        </p:spPr>
      </p:pic>
      <p:sp>
        <p:nvSpPr>
          <p:cNvPr id="5" name="TextBox 4">
            <a:extLst>
              <a:ext uri="{FF2B5EF4-FFF2-40B4-BE49-F238E27FC236}">
                <a16:creationId xmlns:a16="http://schemas.microsoft.com/office/drawing/2014/main" id="{7C93C212-EDED-36B2-2357-A9F2EABF545A}"/>
              </a:ext>
            </a:extLst>
          </p:cNvPr>
          <p:cNvSpPr txBox="1"/>
          <p:nvPr/>
        </p:nvSpPr>
        <p:spPr>
          <a:xfrm>
            <a:off x="3705843" y="146509"/>
            <a:ext cx="4408714" cy="307777"/>
          </a:xfrm>
          <a:prstGeom prst="rect">
            <a:avLst/>
          </a:prstGeom>
          <a:noFill/>
        </p:spPr>
        <p:txBody>
          <a:bodyPr wrap="square" rtlCol="0">
            <a:spAutoFit/>
          </a:bodyPr>
          <a:lstStyle/>
          <a:p>
            <a:r>
              <a:rPr lang="en-SG" dirty="0"/>
              <a:t>Newly transformed labels after rotation</a:t>
            </a:r>
          </a:p>
        </p:txBody>
      </p:sp>
      <p:pic>
        <p:nvPicPr>
          <p:cNvPr id="8" name="Picture 7">
            <a:extLst>
              <a:ext uri="{FF2B5EF4-FFF2-40B4-BE49-F238E27FC236}">
                <a16:creationId xmlns:a16="http://schemas.microsoft.com/office/drawing/2014/main" id="{86241755-C6D6-B461-369C-FC527C7B5226}"/>
              </a:ext>
            </a:extLst>
          </p:cNvPr>
          <p:cNvPicPr>
            <a:picLocks noChangeAspect="1"/>
          </p:cNvPicPr>
          <p:nvPr/>
        </p:nvPicPr>
        <p:blipFill>
          <a:blip r:embed="rId3"/>
          <a:stretch>
            <a:fillRect/>
          </a:stretch>
        </p:blipFill>
        <p:spPr>
          <a:xfrm>
            <a:off x="3705843" y="479228"/>
            <a:ext cx="5088063" cy="1976824"/>
          </a:xfrm>
          <a:prstGeom prst="rect">
            <a:avLst/>
          </a:prstGeom>
        </p:spPr>
      </p:pic>
    </p:spTree>
    <p:extLst>
      <p:ext uri="{BB962C8B-B14F-4D97-AF65-F5344CB8AC3E}">
        <p14:creationId xmlns:p14="http://schemas.microsoft.com/office/powerpoint/2010/main" val="2519199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DBEC2C-7DD8-6EE4-F560-C228092C5DBD}"/>
              </a:ext>
            </a:extLst>
          </p:cNvPr>
          <p:cNvSpPr>
            <a:spLocks noGrp="1"/>
          </p:cNvSpPr>
          <p:nvPr>
            <p:ph type="ctrTitle"/>
          </p:nvPr>
        </p:nvSpPr>
        <p:spPr>
          <a:xfrm>
            <a:off x="3600450" y="457300"/>
            <a:ext cx="5421086" cy="481200"/>
          </a:xfrm>
        </p:spPr>
        <p:txBody>
          <a:bodyPr/>
          <a:lstStyle/>
          <a:p>
            <a:r>
              <a:rPr lang="en-SG" sz="2000" dirty="0"/>
              <a:t>Section 1.2: Feature engineering Balancing the data</a:t>
            </a:r>
          </a:p>
        </p:txBody>
      </p:sp>
      <p:pic>
        <p:nvPicPr>
          <p:cNvPr id="5" name="Picture 4">
            <a:extLst>
              <a:ext uri="{FF2B5EF4-FFF2-40B4-BE49-F238E27FC236}">
                <a16:creationId xmlns:a16="http://schemas.microsoft.com/office/drawing/2014/main" id="{5A3009F7-2353-1442-CDA7-747DC6B21472}"/>
              </a:ext>
            </a:extLst>
          </p:cNvPr>
          <p:cNvPicPr>
            <a:picLocks noChangeAspect="1"/>
          </p:cNvPicPr>
          <p:nvPr/>
        </p:nvPicPr>
        <p:blipFill>
          <a:blip r:embed="rId2"/>
          <a:stretch>
            <a:fillRect/>
          </a:stretch>
        </p:blipFill>
        <p:spPr>
          <a:xfrm>
            <a:off x="4876186" y="1222870"/>
            <a:ext cx="3994198" cy="2204016"/>
          </a:xfrm>
          <a:prstGeom prst="rect">
            <a:avLst/>
          </a:prstGeom>
        </p:spPr>
      </p:pic>
      <p:pic>
        <p:nvPicPr>
          <p:cNvPr id="7" name="Picture 6">
            <a:extLst>
              <a:ext uri="{FF2B5EF4-FFF2-40B4-BE49-F238E27FC236}">
                <a16:creationId xmlns:a16="http://schemas.microsoft.com/office/drawing/2014/main" id="{23E82DED-D794-7F44-1AC4-AB9D0D18E814}"/>
              </a:ext>
            </a:extLst>
          </p:cNvPr>
          <p:cNvPicPr>
            <a:picLocks noChangeAspect="1"/>
          </p:cNvPicPr>
          <p:nvPr/>
        </p:nvPicPr>
        <p:blipFill>
          <a:blip r:embed="rId3"/>
          <a:stretch>
            <a:fillRect/>
          </a:stretch>
        </p:blipFill>
        <p:spPr>
          <a:xfrm>
            <a:off x="273616" y="1343220"/>
            <a:ext cx="4614935" cy="2083666"/>
          </a:xfrm>
          <a:prstGeom prst="rect">
            <a:avLst/>
          </a:prstGeom>
        </p:spPr>
      </p:pic>
      <p:sp>
        <p:nvSpPr>
          <p:cNvPr id="8" name="TextBox 7">
            <a:extLst>
              <a:ext uri="{FF2B5EF4-FFF2-40B4-BE49-F238E27FC236}">
                <a16:creationId xmlns:a16="http://schemas.microsoft.com/office/drawing/2014/main" id="{3DFB5F06-0190-C059-8066-5D2D32125B96}"/>
              </a:ext>
            </a:extLst>
          </p:cNvPr>
          <p:cNvSpPr txBox="1"/>
          <p:nvPr/>
        </p:nvSpPr>
        <p:spPr>
          <a:xfrm>
            <a:off x="1200151" y="3711256"/>
            <a:ext cx="6098721" cy="954107"/>
          </a:xfrm>
          <a:prstGeom prst="rect">
            <a:avLst/>
          </a:prstGeom>
          <a:noFill/>
        </p:spPr>
        <p:txBody>
          <a:bodyPr wrap="square" rtlCol="0">
            <a:spAutoFit/>
          </a:bodyPr>
          <a:lstStyle/>
          <a:p>
            <a:r>
              <a:rPr lang="en-SG" dirty="0">
                <a:latin typeface="Anaheim" panose="020B0604020202020204" charset="0"/>
              </a:rPr>
              <a:t>Now Data is balanced and easy to identify</a:t>
            </a:r>
          </a:p>
          <a:p>
            <a:r>
              <a:rPr lang="en-SG" dirty="0">
                <a:latin typeface="Anaheim" panose="020B0604020202020204" charset="0"/>
              </a:rPr>
              <a:t>Flattened data before saving data </a:t>
            </a:r>
            <a:r>
              <a:rPr lang="en-SG" dirty="0" err="1">
                <a:latin typeface="Anaheim" panose="020B0604020202020204" charset="0"/>
              </a:rPr>
              <a:t>dataframe</a:t>
            </a:r>
            <a:r>
              <a:rPr lang="en-SG" dirty="0">
                <a:latin typeface="Anaheim" panose="020B0604020202020204" charset="0"/>
              </a:rPr>
              <a:t> as </a:t>
            </a:r>
            <a:r>
              <a:rPr lang="en-SG" b="0" dirty="0">
                <a:solidFill>
                  <a:srgbClr val="22AA44"/>
                </a:solidFill>
                <a:effectLst/>
                <a:highlight>
                  <a:srgbClr val="000C18"/>
                </a:highlight>
                <a:latin typeface="Consolas" panose="020B0609020204030204" pitchFamily="49" charset="0"/>
              </a:rPr>
              <a:t>'filtered_data.csv'</a:t>
            </a:r>
            <a:endParaRPr lang="en-SG" b="0" dirty="0">
              <a:solidFill>
                <a:srgbClr val="6688CC"/>
              </a:solidFill>
              <a:effectLst/>
              <a:highlight>
                <a:srgbClr val="000C18"/>
              </a:highlight>
              <a:latin typeface="Consolas" panose="020B0609020204030204" pitchFamily="49" charset="0"/>
            </a:endParaRPr>
          </a:p>
          <a:p>
            <a:endParaRPr lang="en-SG" dirty="0">
              <a:latin typeface="Anaheim" panose="020B0604020202020204" charset="0"/>
            </a:endParaRPr>
          </a:p>
          <a:p>
            <a:endParaRPr lang="en-SG" dirty="0">
              <a:latin typeface="Anaheim" panose="020B0604020202020204" charset="0"/>
            </a:endParaRPr>
          </a:p>
        </p:txBody>
      </p:sp>
    </p:spTree>
    <p:extLst>
      <p:ext uri="{BB962C8B-B14F-4D97-AF65-F5344CB8AC3E}">
        <p14:creationId xmlns:p14="http://schemas.microsoft.com/office/powerpoint/2010/main" val="316867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BD24329-5E85-304F-CEC3-9C0004289BCF}"/>
              </a:ext>
            </a:extLst>
          </p:cNvPr>
          <p:cNvSpPr>
            <a:spLocks noGrp="1"/>
          </p:cNvSpPr>
          <p:nvPr>
            <p:ph type="subTitle" idx="1"/>
          </p:nvPr>
        </p:nvSpPr>
        <p:spPr>
          <a:xfrm flipH="1">
            <a:off x="5180648" y="1030050"/>
            <a:ext cx="3775571" cy="3248036"/>
          </a:xfrm>
        </p:spPr>
        <p:txBody>
          <a:bodyPr/>
          <a:lstStyle/>
          <a:p>
            <a:endParaRPr lang="en-SG" sz="2000" dirty="0"/>
          </a:p>
          <a:p>
            <a:r>
              <a:rPr lang="en-SG" sz="2000" b="1" dirty="0"/>
              <a:t>Normalise the data </a:t>
            </a:r>
            <a:r>
              <a:rPr lang="en-SG" sz="2000" dirty="0"/>
              <a:t>and one </a:t>
            </a:r>
            <a:r>
              <a:rPr lang="en-SG" sz="2000" b="1" dirty="0"/>
              <a:t>encode it </a:t>
            </a:r>
          </a:p>
          <a:p>
            <a:endParaRPr lang="en-SG" sz="2000" dirty="0"/>
          </a:p>
          <a:p>
            <a:r>
              <a:rPr lang="en-SG" sz="2000" dirty="0"/>
              <a:t>Took random 100 image to visualise the current </a:t>
            </a:r>
            <a:r>
              <a:rPr lang="en-SG" sz="2000" dirty="0" err="1"/>
              <a:t>lavels</a:t>
            </a:r>
            <a:r>
              <a:rPr lang="en-SG" sz="2000" dirty="0"/>
              <a:t> as you can see it is much </a:t>
            </a:r>
            <a:r>
              <a:rPr lang="en-SG" sz="2000" b="1" dirty="0"/>
              <a:t>more identifiable </a:t>
            </a:r>
            <a:r>
              <a:rPr lang="en-SG" sz="2000" dirty="0"/>
              <a:t>compared to the uncleaned/original data</a:t>
            </a:r>
          </a:p>
        </p:txBody>
      </p:sp>
      <p:sp>
        <p:nvSpPr>
          <p:cNvPr id="3" name="Title 2">
            <a:extLst>
              <a:ext uri="{FF2B5EF4-FFF2-40B4-BE49-F238E27FC236}">
                <a16:creationId xmlns:a16="http://schemas.microsoft.com/office/drawing/2014/main" id="{95EC79CA-71D4-9B0A-8989-F9DC5F321371}"/>
              </a:ext>
            </a:extLst>
          </p:cNvPr>
          <p:cNvSpPr>
            <a:spLocks noGrp="1"/>
          </p:cNvSpPr>
          <p:nvPr>
            <p:ph type="ctrTitle"/>
          </p:nvPr>
        </p:nvSpPr>
        <p:spPr>
          <a:xfrm>
            <a:off x="3633107" y="457300"/>
            <a:ext cx="5421086" cy="481200"/>
          </a:xfrm>
        </p:spPr>
        <p:txBody>
          <a:bodyPr/>
          <a:lstStyle/>
          <a:p>
            <a:r>
              <a:rPr lang="en-SG" sz="2000" dirty="0"/>
              <a:t>Final product of our </a:t>
            </a:r>
            <a:r>
              <a:rPr lang="en-SG" sz="2000" dirty="0" err="1"/>
              <a:t>eda</a:t>
            </a:r>
            <a:r>
              <a:rPr lang="en-SG" sz="2000" dirty="0"/>
              <a:t> before we proceed</a:t>
            </a:r>
          </a:p>
        </p:txBody>
      </p:sp>
      <p:pic>
        <p:nvPicPr>
          <p:cNvPr id="5" name="Picture 4">
            <a:extLst>
              <a:ext uri="{FF2B5EF4-FFF2-40B4-BE49-F238E27FC236}">
                <a16:creationId xmlns:a16="http://schemas.microsoft.com/office/drawing/2014/main" id="{7D907CF5-1C3F-EEE6-2514-A3E29C2FDA55}"/>
              </a:ext>
            </a:extLst>
          </p:cNvPr>
          <p:cNvPicPr>
            <a:picLocks noChangeAspect="1"/>
          </p:cNvPicPr>
          <p:nvPr/>
        </p:nvPicPr>
        <p:blipFill>
          <a:blip r:embed="rId2"/>
          <a:stretch>
            <a:fillRect/>
          </a:stretch>
        </p:blipFill>
        <p:spPr>
          <a:xfrm>
            <a:off x="696561" y="1129500"/>
            <a:ext cx="4128531" cy="2884500"/>
          </a:xfrm>
          <a:prstGeom prst="rect">
            <a:avLst/>
          </a:prstGeom>
        </p:spPr>
      </p:pic>
    </p:spTree>
    <p:extLst>
      <p:ext uri="{BB962C8B-B14F-4D97-AF65-F5344CB8AC3E}">
        <p14:creationId xmlns:p14="http://schemas.microsoft.com/office/powerpoint/2010/main" val="83157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5A8E8F-D7AF-1FBD-A89A-3E628D123E96}"/>
              </a:ext>
            </a:extLst>
          </p:cNvPr>
          <p:cNvSpPr>
            <a:spLocks noGrp="1"/>
          </p:cNvSpPr>
          <p:nvPr>
            <p:ph type="ctrTitle"/>
          </p:nvPr>
        </p:nvSpPr>
        <p:spPr>
          <a:xfrm>
            <a:off x="310485" y="1362000"/>
            <a:ext cx="3248400" cy="2419500"/>
          </a:xfrm>
        </p:spPr>
        <p:txBody>
          <a:bodyPr wrap="square" anchor="b">
            <a:normAutofit/>
          </a:bodyPr>
          <a:lstStyle/>
          <a:p>
            <a:r>
              <a:rPr lang="en-SG" dirty="0"/>
              <a:t>Section 2</a:t>
            </a:r>
            <a:br>
              <a:rPr lang="en-SG" dirty="0"/>
            </a:br>
            <a:r>
              <a:rPr lang="en-SG" sz="1800" dirty="0">
                <a:solidFill>
                  <a:srgbClr val="000000"/>
                </a:solidFill>
                <a:effectLst/>
                <a:latin typeface="Arial" panose="020B0604020202020204" pitchFamily="34" charset="0"/>
                <a:ea typeface="Arial" panose="020B0604020202020204" pitchFamily="34" charset="0"/>
              </a:rPr>
              <a:t>Application of GAN, explanation of architecture(s) </a:t>
            </a:r>
            <a:endParaRPr lang="en-SG" dirty="0"/>
          </a:p>
        </p:txBody>
      </p:sp>
      <p:sp>
        <p:nvSpPr>
          <p:cNvPr id="8" name="Subtitle 2">
            <a:extLst>
              <a:ext uri="{FF2B5EF4-FFF2-40B4-BE49-F238E27FC236}">
                <a16:creationId xmlns:a16="http://schemas.microsoft.com/office/drawing/2014/main" id="{6D79D8C2-878A-5EBD-E568-A43FB5A77282}"/>
              </a:ext>
            </a:extLst>
          </p:cNvPr>
          <p:cNvSpPr>
            <a:spLocks noGrp="1"/>
          </p:cNvSpPr>
          <p:nvPr>
            <p:ph type="subTitle" idx="1"/>
          </p:nvPr>
        </p:nvSpPr>
        <p:spPr>
          <a:xfrm>
            <a:off x="3558885" y="2699546"/>
            <a:ext cx="4882986" cy="2163908"/>
          </a:xfrm>
        </p:spPr>
        <p:txBody>
          <a:bodyPr/>
          <a:lstStyle/>
          <a:p>
            <a:r>
              <a:rPr lang="en-US" sz="1600" b="1" dirty="0"/>
              <a:t>Objectives:</a:t>
            </a:r>
          </a:p>
          <a:p>
            <a:endParaRPr lang="en-US" sz="1600" dirty="0"/>
          </a:p>
          <a:p>
            <a:r>
              <a:rPr lang="en-US" sz="1600" b="1" dirty="0"/>
              <a:t>Generator</a:t>
            </a:r>
            <a:r>
              <a:rPr lang="en-US" sz="1600" dirty="0"/>
              <a:t> : to reproduce synthetic data samples </a:t>
            </a:r>
          </a:p>
          <a:p>
            <a:r>
              <a:rPr lang="en-US" sz="1600" dirty="0"/>
              <a:t>  - (similar to training data) from a latent vector </a:t>
            </a:r>
          </a:p>
          <a:p>
            <a:r>
              <a:rPr lang="en-US" sz="1600" dirty="0"/>
              <a:t>  - (usually as a Gaussian noise).</a:t>
            </a:r>
          </a:p>
          <a:p>
            <a:endParaRPr lang="en-US" sz="1600" dirty="0"/>
          </a:p>
          <a:p>
            <a:r>
              <a:rPr lang="en-US" sz="1600" b="1" dirty="0"/>
              <a:t>Discriminato</a:t>
            </a:r>
            <a:r>
              <a:rPr lang="en-US" sz="1600" dirty="0"/>
              <a:t>r : to distinguish samples from the real dataset and the generator.</a:t>
            </a:r>
          </a:p>
        </p:txBody>
      </p:sp>
      <p:pic>
        <p:nvPicPr>
          <p:cNvPr id="5" name="Picture 4">
            <a:extLst>
              <a:ext uri="{FF2B5EF4-FFF2-40B4-BE49-F238E27FC236}">
                <a16:creationId xmlns:a16="http://schemas.microsoft.com/office/drawing/2014/main" id="{188E2B12-D732-2EF9-18FE-2727FF20C7CE}"/>
              </a:ext>
            </a:extLst>
          </p:cNvPr>
          <p:cNvPicPr>
            <a:picLocks noChangeAspect="1"/>
          </p:cNvPicPr>
          <p:nvPr/>
        </p:nvPicPr>
        <p:blipFill>
          <a:blip r:embed="rId2"/>
          <a:stretch>
            <a:fillRect/>
          </a:stretch>
        </p:blipFill>
        <p:spPr>
          <a:xfrm>
            <a:off x="3558885" y="141253"/>
            <a:ext cx="4882986" cy="2441494"/>
          </a:xfrm>
          <a:prstGeom prst="rect">
            <a:avLst/>
          </a:prstGeom>
        </p:spPr>
      </p:pic>
    </p:spTree>
    <p:extLst>
      <p:ext uri="{BB962C8B-B14F-4D97-AF65-F5344CB8AC3E}">
        <p14:creationId xmlns:p14="http://schemas.microsoft.com/office/powerpoint/2010/main" val="4040189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1461AB3-3B73-6F7D-2A81-D271819AFB96}"/>
              </a:ext>
            </a:extLst>
          </p:cNvPr>
          <p:cNvSpPr>
            <a:spLocks noGrp="1"/>
          </p:cNvSpPr>
          <p:nvPr>
            <p:ph type="ctrTitle"/>
          </p:nvPr>
        </p:nvSpPr>
        <p:spPr>
          <a:xfrm>
            <a:off x="2314505" y="1074288"/>
            <a:ext cx="4669200" cy="384900"/>
          </a:xfrm>
        </p:spPr>
        <p:txBody>
          <a:bodyPr/>
          <a:lstStyle/>
          <a:p>
            <a:r>
              <a:rPr lang="en-US" dirty="0"/>
              <a:t>Section 2.1: Model architecture</a:t>
            </a:r>
          </a:p>
        </p:txBody>
      </p:sp>
      <p:sp>
        <p:nvSpPr>
          <p:cNvPr id="10" name="Subtitle 2">
            <a:extLst>
              <a:ext uri="{FF2B5EF4-FFF2-40B4-BE49-F238E27FC236}">
                <a16:creationId xmlns:a16="http://schemas.microsoft.com/office/drawing/2014/main" id="{77F57D34-9611-6F72-247D-17BBD3593814}"/>
              </a:ext>
            </a:extLst>
          </p:cNvPr>
          <p:cNvSpPr>
            <a:spLocks noGrp="1"/>
          </p:cNvSpPr>
          <p:nvPr>
            <p:ph type="subTitle" idx="1"/>
          </p:nvPr>
        </p:nvSpPr>
        <p:spPr>
          <a:xfrm>
            <a:off x="1656439" y="1266738"/>
            <a:ext cx="5985332" cy="2994924"/>
          </a:xfrm>
        </p:spPr>
        <p:txBody>
          <a:bodyPr/>
          <a:lstStyle/>
          <a:p>
            <a:r>
              <a:rPr lang="en-US" dirty="0"/>
              <a:t>Discriminator and Generator: </a:t>
            </a:r>
          </a:p>
          <a:p>
            <a:r>
              <a:rPr lang="en-US" dirty="0"/>
              <a:t>[1] One issue of implementing GAN is the instability of its training. In 2018, the introduction of spectral normalization was proposed to stabilize the training of the discriminator. </a:t>
            </a:r>
          </a:p>
          <a:p>
            <a:endParaRPr lang="en-US" dirty="0"/>
          </a:p>
          <a:p>
            <a:r>
              <a:rPr lang="en-US" dirty="0"/>
              <a:t>[2] Spectral Normalization since then have proven to be effective in training </a:t>
            </a:r>
            <a:r>
              <a:rPr lang="en-US" dirty="0" err="1"/>
              <a:t>Adverserial</a:t>
            </a:r>
            <a:r>
              <a:rPr lang="en-US" dirty="0"/>
              <a:t> Networks and its variations.</a:t>
            </a:r>
          </a:p>
          <a:p>
            <a:endParaRPr lang="en-US" dirty="0"/>
          </a:p>
          <a:p>
            <a:r>
              <a:rPr lang="en-US" dirty="0"/>
              <a:t>The generator uses transposed convolutions for up-sampling, which helps in creating high-resolution images from the initial noise vector.</a:t>
            </a:r>
          </a:p>
          <a:p>
            <a:r>
              <a:rPr lang="en-US" dirty="0" err="1"/>
              <a:t>PReLU</a:t>
            </a:r>
            <a:r>
              <a:rPr lang="en-US" dirty="0"/>
              <a:t> activation is used for improved learning of features, allowing the network to adaptively learn the activation function parameters.</a:t>
            </a:r>
          </a:p>
          <a:p>
            <a:r>
              <a:rPr lang="en-US" dirty="0"/>
              <a:t>The generator is designed to produce realistic 28x28 grayscale images from random noise inputs, working in tandem with the discriminator in the GAN framework.</a:t>
            </a:r>
            <a:endParaRPr lang="en-SG" dirty="0"/>
          </a:p>
          <a:p>
            <a:endParaRPr lang="en-US" dirty="0"/>
          </a:p>
        </p:txBody>
      </p:sp>
    </p:spTree>
    <p:extLst>
      <p:ext uri="{BB962C8B-B14F-4D97-AF65-F5344CB8AC3E}">
        <p14:creationId xmlns:p14="http://schemas.microsoft.com/office/powerpoint/2010/main" val="1841555778"/>
      </p:ext>
    </p:extLst>
  </p:cSld>
  <p:clrMapOvr>
    <a:masterClrMapping/>
  </p:clrMapOvr>
</p:sld>
</file>

<file path=ppt/theme/theme1.xml><?xml version="1.0" encoding="utf-8"?>
<a:theme xmlns:a="http://schemas.openxmlformats.org/drawingml/2006/main"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1219</TotalTime>
  <Words>1384</Words>
  <Application>Microsoft Office PowerPoint</Application>
  <PresentationFormat>On-screen Show (16:9)</PresentationFormat>
  <Paragraphs>197</Paragraphs>
  <Slides>41</Slides>
  <Notes>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Economy Thesis by Slidesgo</vt:lpstr>
      <vt:lpstr>Dele CA2</vt:lpstr>
      <vt:lpstr>PowerPoint Presentation</vt:lpstr>
      <vt:lpstr>Section 1: Background research</vt:lpstr>
      <vt:lpstr>Dataset overview</vt:lpstr>
      <vt:lpstr>Section 1.1 Exploratory data analysis </vt:lpstr>
      <vt:lpstr>Section 1.2: Feature engineering Balancing the data</vt:lpstr>
      <vt:lpstr>Final product of our eda before we proceed</vt:lpstr>
      <vt:lpstr>Section 2 Application of GAN, explanation of architecture(s) </vt:lpstr>
      <vt:lpstr>Section 2.1: Model architecture</vt:lpstr>
      <vt:lpstr>Section 2.1: Gan(baseline) discriminator architecture</vt:lpstr>
      <vt:lpstr> Gan(baseline) generator architecture</vt:lpstr>
      <vt:lpstr>Section 2.2 Training process</vt:lpstr>
      <vt:lpstr>Section 3 Evaluation and improvement of GAN performance</vt:lpstr>
      <vt:lpstr>Gan results </vt:lpstr>
      <vt:lpstr>Gan: Classification report</vt:lpstr>
      <vt:lpstr>Improvements for gan</vt:lpstr>
      <vt:lpstr>Cgan results</vt:lpstr>
      <vt:lpstr>Improvements for cgan</vt:lpstr>
      <vt:lpstr>acgan</vt:lpstr>
      <vt:lpstr>Improvements for agan</vt:lpstr>
      <vt:lpstr>Section 4: improvement of gan performance</vt:lpstr>
      <vt:lpstr>Conclusion and final takeaways</vt:lpstr>
      <vt:lpstr>Part b: RL Solving Pendulum Problem with Reinforcement Learning</vt:lpstr>
      <vt:lpstr>Section 1: Background research</vt:lpstr>
      <vt:lpstr>Dqn architecture DQN combines Q-learning with deep neural networks.  Components: Input Layer: Takes the state of the environment as input. Hidden Layers: Multiple layers with activation functions (e.g., ReLU). Output Layer: Outputs Q-values for each action.</vt:lpstr>
      <vt:lpstr>Normalized Advantage Function (NAF)  </vt:lpstr>
      <vt:lpstr>Experience replay and target networks</vt:lpstr>
      <vt:lpstr>Section 2.2 Training process</vt:lpstr>
      <vt:lpstr>Reward function</vt:lpstr>
      <vt:lpstr>Normalized Advantage Function (NAF)  </vt:lpstr>
      <vt:lpstr>Section 3.1 model improvement</vt:lpstr>
      <vt:lpstr>PowerPoint Presentation</vt:lpstr>
      <vt:lpstr>Improvements for naf</vt:lpstr>
      <vt:lpstr>ddpg</vt:lpstr>
      <vt:lpstr>Improvements for naf</vt:lpstr>
      <vt:lpstr>ddpg</vt:lpstr>
      <vt:lpstr>Improvements for ddpg</vt:lpstr>
      <vt:lpstr>Saving our best models</vt:lpstr>
      <vt:lpstr>conclusions</vt:lpstr>
      <vt:lpstr>references</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DAVI CA1</dc:title>
  <dc:creator>Julio Ho</dc:creator>
  <cp:lastModifiedBy>Julio Ho</cp:lastModifiedBy>
  <cp:revision>361</cp:revision>
  <dcterms:modified xsi:type="dcterms:W3CDTF">2024-08-04T11:59:29Z</dcterms:modified>
</cp:coreProperties>
</file>