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6" r:id="rId25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27"/>
      <p:bold r:id="rId28"/>
    </p:embeddedFont>
    <p:embeddedFont>
      <p:font typeface="Work Sans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0846"/>
  </p:normalViewPr>
  <p:slideViewPr>
    <p:cSldViewPr snapToGrid="0">
      <p:cViewPr varScale="1">
        <p:scale>
          <a:sx n="101" d="100"/>
          <a:sy n="101" d="100"/>
        </p:scale>
        <p:origin x="19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Plus de 90 % du total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Relative </a:t>
            </a:r>
            <a:r>
              <a:rPr lang="fr-FR" dirty="0" err="1"/>
              <a:t>ohérence</a:t>
            </a:r>
            <a:r>
              <a:rPr lang="fr-FR" dirty="0"/>
              <a:t> population / </a:t>
            </a:r>
            <a:r>
              <a:rPr lang="fr-FR" dirty="0" err="1"/>
              <a:t>nb_ventes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Ile de France = 12,3 millions 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PACA = 5,16 millions (7)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ARA = 8,2 millions (2)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Nouvelle Aquitaine (4)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Occitanie (5)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154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fr-FR" b="0" i="0" dirty="0">
                <a:solidFill>
                  <a:srgbClr val="141414"/>
                </a:solidFill>
                <a:effectLst/>
                <a:latin typeface="Work Sans" panose="020F0502020204030204" pitchFamily="34" charset="0"/>
              </a:rPr>
              <a:t>Ce sont les maisons de 4 ou 5 pièces qui sont les plus recherchées. Pour les appartements, les annonces de 2 et 3 pièces.</a:t>
            </a:r>
          </a:p>
          <a:p>
            <a:pPr algn="l"/>
            <a:r>
              <a:rPr lang="fr-FR" b="0" i="0" dirty="0">
                <a:solidFill>
                  <a:srgbClr val="141414"/>
                </a:solidFill>
                <a:effectLst/>
                <a:latin typeface="Work Sans" panose="020F0502020204030204" pitchFamily="34" charset="0"/>
              </a:rPr>
              <a:t>Avis aux investisseurs, ce sont également les annonces pour des appartements de 2 et 3 pièces qui sont le plus consultées par les candidats locataires.</a:t>
            </a:r>
          </a:p>
          <a:p>
            <a:pPr algn="l"/>
            <a:r>
              <a:rPr lang="fr-FR" b="0" i="0" dirty="0">
                <a:solidFill>
                  <a:srgbClr val="141414"/>
                </a:solidFill>
                <a:effectLst/>
                <a:latin typeface="Work Sans" panose="020F0502020204030204" pitchFamily="34" charset="0"/>
              </a:rPr>
              <a:t>Pour les logements neufs, ce sont les petites surfaces studio et 2 pièces qui sont en tête des recherches.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</a:t>
            </a:r>
            <a:r>
              <a:rPr lang="fr-FR" dirty="0" err="1"/>
              <a:t>www.capital.fr</a:t>
            </a:r>
            <a:r>
              <a:rPr lang="fr-FR" dirty="0"/>
              <a:t>/immobilier/immobilier-quels-sont-les-biens-les-plus-recherches-par-region-1382542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335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5 départements Ile de France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 département PACA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 département en Corse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 départements ARA (74 et 69)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826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823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4 premières valeurs probable typo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5</a:t>
            </a:r>
            <a:r>
              <a:rPr lang="fr-FR" baseline="30000" dirty="0"/>
              <a:t>e</a:t>
            </a:r>
            <a:r>
              <a:rPr lang="fr-FR" dirty="0"/>
              <a:t> valeur = 6</a:t>
            </a:r>
            <a:r>
              <a:rPr lang="fr-FR" baseline="30000" dirty="0"/>
              <a:t>e</a:t>
            </a:r>
            <a:r>
              <a:rPr lang="fr-FR" dirty="0"/>
              <a:t> arrondissement Paris,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6</a:t>
            </a:r>
            <a:r>
              <a:rPr lang="fr-FR" baseline="30000" dirty="0"/>
              <a:t>e</a:t>
            </a:r>
            <a:r>
              <a:rPr lang="fr-FR" dirty="0"/>
              <a:t> valeur = 1</a:t>
            </a:r>
            <a:r>
              <a:rPr lang="fr-FR" baseline="30000" dirty="0"/>
              <a:t>er</a:t>
            </a:r>
            <a:r>
              <a:rPr lang="fr-FR" dirty="0"/>
              <a:t> arrondissement de Paris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7</a:t>
            </a:r>
            <a:r>
              <a:rPr lang="fr-FR" baseline="30000" dirty="0"/>
              <a:t>e</a:t>
            </a:r>
            <a:r>
              <a:rPr lang="fr-FR" dirty="0"/>
              <a:t> et 8</a:t>
            </a:r>
            <a:r>
              <a:rPr lang="fr-FR" baseline="30000" dirty="0"/>
              <a:t>e</a:t>
            </a:r>
            <a:r>
              <a:rPr lang="fr-FR" dirty="0"/>
              <a:t> valeurs = cohérent prix marché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9</a:t>
            </a:r>
            <a:r>
              <a:rPr lang="fr-FR" baseline="30000" dirty="0"/>
              <a:t>e</a:t>
            </a:r>
            <a:r>
              <a:rPr lang="fr-FR" dirty="0"/>
              <a:t> valeur = Rue Cambon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 valeur = rue Saint Honoré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 seul bien hors Paris = 2</a:t>
            </a:r>
            <a:r>
              <a:rPr lang="fr-FR" baseline="30000" dirty="0"/>
              <a:t>e</a:t>
            </a:r>
            <a:r>
              <a:rPr lang="fr-FR" dirty="0"/>
              <a:t> bien, Corbeil Essonnes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042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Cohérent avec saisonnalité du marché immobilier (1</a:t>
            </a:r>
            <a:r>
              <a:rPr lang="fr-FR" baseline="30000" dirty="0"/>
              <a:t>er</a:t>
            </a:r>
            <a:r>
              <a:rPr lang="fr-FR" dirty="0"/>
              <a:t> et 4</a:t>
            </a:r>
            <a:r>
              <a:rPr lang="fr-FR" baseline="30000" dirty="0"/>
              <a:t>e</a:t>
            </a:r>
            <a:r>
              <a:rPr lang="fr-FR" dirty="0"/>
              <a:t> trimestres moins actifs, 3</a:t>
            </a:r>
            <a:r>
              <a:rPr lang="fr-FR" baseline="30000" dirty="0"/>
              <a:t>e</a:t>
            </a:r>
            <a:r>
              <a:rPr lang="fr-FR" dirty="0"/>
              <a:t> trimestre le plus actif)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</a:t>
            </a:r>
            <a:r>
              <a:rPr lang="fr-FR" dirty="0" err="1"/>
              <a:t>www.immobilier-danger.com</a:t>
            </a:r>
            <a:r>
              <a:rPr lang="fr-FR" dirty="0"/>
              <a:t>/A-quelle-periode-de-l-annee-faut-720.html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239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1- Les prix sont moins élevés que par rapport à la moyenne tous logements confondus (car plus de 4 pièces)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2- tous les logements proches des cotes sont plus chers (Corse, Réunion, PACA ainsi que région parisienne et région lyonnaise)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6617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06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Cohérence car le prix au m2 diminue avec l’augmentation du </a:t>
            </a:r>
            <a:r>
              <a:rPr lang="fr-FR" dirty="0" err="1"/>
              <a:t>nb_pieces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</a:t>
            </a:r>
            <a:r>
              <a:rPr lang="fr-FR" dirty="0" err="1"/>
              <a:t>www.immobilier-danger.com</a:t>
            </a:r>
            <a:r>
              <a:rPr lang="fr-FR" dirty="0"/>
              <a:t>/Ces-criteres-qui-font-grandement-675.html#:~:</a:t>
            </a:r>
            <a:r>
              <a:rPr lang="fr-FR" dirty="0" err="1"/>
              <a:t>text</a:t>
            </a:r>
            <a:r>
              <a:rPr lang="fr-FR" dirty="0"/>
              <a:t>=les%20montagnes%2C%20etc.-,La%20taille%20du%20logement%20%3A%20plus%20il%20est%20grand%2C%20moins%20le,d'un%205%20pi%C3%A8ces%2C%20etc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40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113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 types communes = Paris et destinations touristiques proche des cotes</a:t>
            </a: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876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812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dirty="0"/>
              <a:t>Création et utilisation de la base de données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Rouhling Jules</a:t>
            </a:r>
            <a:endParaRPr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Requête 1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Nombre total d’appartements vendus au 1er semestre 2020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count(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v.Id_vente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 AS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nb_ventes_appartements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AND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v.Date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between '2020/01/01' and '2020/07/01’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9FA41D7E-5AF4-4DBF-5C4F-F05E2C6B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3244596"/>
            <a:ext cx="23495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6074438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nombre de ventes d’appartement par région pour le 1er semestre 2020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count(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v.Id_vente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nb_ventes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r.reg_nom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Departement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Commune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Region r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AND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v.Date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between '2020/01/01' and '2020/07/01'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r.reg_nom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ORDER BY count(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v.Id_vente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 DESC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F8375E79-B8DF-195E-90FC-8D022B98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951" y="1328051"/>
            <a:ext cx="2853849" cy="37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6074438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Proportion des ventes d’appartements par le nombre de pièces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546163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WITH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Vente_appartement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 AS (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SELECT count(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Id_vente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) AS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total_ventes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"Appartement")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SELECT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b.Total_piece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 as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nb_pieces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, ROUND(CAST(count(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v.Id_vente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) AS FLOAT) * 100 /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total_ventes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, 2) AS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total_PCT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, count(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v.Id_vente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) as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nb_ventes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FROM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Vente_appartement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, Vente v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GROUP BY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b.Total_piece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ORDER BY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b.Total_piece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777EF32C-D9A9-37F6-6FF1-B3C89F8E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424" y="668520"/>
            <a:ext cx="3149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8688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départements où le prix du mètre carré est le plus élevé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546163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c.Code_departement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AS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departement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, ROUND(AVG(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/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b.Surface_carrez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)) AS prix_m2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Commune c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c.Code_departement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ORDER BY prix_m2 DESC LIMIT 10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4C282142-E4C9-3D0D-9768-C99B52E2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13" y="1112012"/>
            <a:ext cx="2298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6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8688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Prix moyen du mètre carré d’une maison en Île-de-France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546163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ROUND(AVG(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/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b.Surface_carrez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)) AS prix_moyen_m2,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r.reg_nom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Commune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Departement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Region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r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upper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(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r.reg_nom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 = "ILE-DE-FRANCE"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AND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= "Maison"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36FEA2A8-9BD9-FF52-E0BD-8A50AEAD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7" y="2363978"/>
            <a:ext cx="2641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8688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appartements les plus chers avec la région et le nombre de mètres carrés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546163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b.Id_bien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AS montant, CAST(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b.Surface_carrez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AS INT) AS surface,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r.reg_nom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Commune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Departement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Region r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ORDER BY CAST(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AS FLOAT) DESC LIMIT 10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4804AA9-3C10-4B40-F2B3-1ED958E0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00" y="1017748"/>
            <a:ext cx="38989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8688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Taux d’évolution du nombre de ventes entre le premier et le second trimestre de 2020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5205605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WITH Ventes_1 AS (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SELECT count(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Id_vente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) AS ventes_trim_1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WHERE Date between '2020/01/01' and '2020/03/31'),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Ventes_2 AS (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SELECT count(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Id_vente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) AS ventes_trim_2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WHERE Date between '2020/04/01' and '2020/06/30')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SELECT ventes_trim_1, ventes_trim_2, ROUND((CAST(ventes_trim_2 AS FLOAT) / CAST(ventes_trim_1 AS FLOAT)-1)*100,2) AS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PCT_evolution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Ventes_1, Ventes_2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54585EEF-F9F2-3064-BFC2-9194721F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2247900"/>
            <a:ext cx="3937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8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8688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classement des régions par rapport au prix au mètre carré des appartement de plus de 4 pièces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5205605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r.reg_nom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, ROUND(AVG(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/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b.Surface_carrez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)) AS prix_moyen_m2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Commune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Departement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Region r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AND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b.Total_piece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&gt; 4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r.reg_nom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ORDER BY prix_moyen_m2 DESC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019E28D7-6B0C-A9FD-FD5E-F5766C9F1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52" y="1616140"/>
            <a:ext cx="3720846" cy="30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8688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communes ayant eu au moins 50 ventes au 1er trimestre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5205605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c.Nom_commune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, count(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v.Id_vente</a:t>
            </a:r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) AS </a:t>
            </a:r>
            <a:r>
              <a:rPr lang="fr-FR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nb_ventes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Commune c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v.Date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between '2020/01/01' and '2020/03/31'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c.Nom_commune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HAVING </a:t>
            </a:r>
            <a:r>
              <a:rPr lang="en-US" sz="18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nb_ventes</a:t>
            </a:r>
            <a:r>
              <a:rPr lang="en-US" sz="1800" dirty="0">
                <a:effectLst/>
                <a:latin typeface="Helvetica" pitchFamily="2" charset="0"/>
                <a:ea typeface="Times New Roman" panose="02020603050405020304" pitchFamily="18" charset="0"/>
              </a:rPr>
              <a:t> &gt; 50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kern="0" dirty="0" err="1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c.Nom_commune</a:t>
            </a:r>
            <a:r>
              <a:rPr lang="fr-FR" sz="2400" dirty="0">
                <a:effectLst/>
              </a:rPr>
              <a:t> </a:t>
            </a:r>
            <a:endParaRPr lang="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06C771B0-9F01-943A-AED1-EDFD4F21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63" y="411163"/>
            <a:ext cx="4991100" cy="4356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EC488-9AB5-0135-D909-ADB245221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463" y="4280564"/>
            <a:ext cx="1955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1257134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br>
              <a:rPr lang="fr" dirty="0"/>
            </a:br>
            <a:r>
              <a:rPr lang="fr" dirty="0"/>
              <a:t>« </a:t>
            </a:r>
            <a:r>
              <a:rPr lang="fr" dirty="0" err="1"/>
              <a:t>DATAImmo</a:t>
            </a:r>
            <a:r>
              <a:rPr lang="fr" dirty="0"/>
              <a:t> »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Créer un modèle de prédiction du prix de vente des biens immobiliers à l’échelle nationale</a:t>
            </a: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8688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Différence en pourcentage du prix au mètre carré entre un appartement de 2 pièces et un appartement de 3 pièces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83323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WITH Deux AS (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SELECT ROUND(AVG(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/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b.Surface_carrez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)) AS prix_2_pieces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b.Total_piece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 = 2 AND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"Appartement"),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Trois AS (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SELECT ROUND(AVG(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/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b.Surface_carrez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)) AS prix_3_pieces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b.Total_piece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 = 3 AND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b.Type_local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 = "Appartement")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SELECT prix_3_pieces, prix_2_pieces, ROUND(((prix_3_pieces/prix_2_pieces - 1)*100),2) AS DIFF_PRIX_PCT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FROM Deux, Trois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219F5088-BDB7-3665-7DF9-00E8D5CB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28" y="4252119"/>
            <a:ext cx="4013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6949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Les moyennes de valeurs foncières pour le top 3 des communes des départements 6, 13, 33, 59 et 69</a:t>
            </a:r>
            <a:r>
              <a:rPr lang="fr-F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172344" y="1868271"/>
            <a:ext cx="5205605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WITH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cte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 AS(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SELECT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c.Code_departement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 AS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dep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,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c.Nom_commune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, RANK() OVER(PARTITION BY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Code_departement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 ORDER BY AVG(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) DESC) AS rang, CAST(AVG(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v.Valeur</a:t>
            </a:r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) AS INT) AS </a:t>
            </a:r>
            <a:r>
              <a:rPr lang="fr-FR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val_moyenne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Bien b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NATURAL JOIN Commune c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WHERE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c.Code_departement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 IN ("06", "13", "33", "59", "69")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GROUP BY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c.Nom_commune</a:t>
            </a:r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) 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Helvetica" pitchFamily="2" charset="0"/>
                <a:ea typeface="Times New Roman" panose="02020603050405020304" pitchFamily="18" charset="0"/>
              </a:rPr>
              <a:t>SELECT * FROM </a:t>
            </a:r>
            <a:r>
              <a:rPr lang="en-US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cte</a:t>
            </a: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kern="0" dirty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rang &lt;= 3</a:t>
            </a:r>
            <a:r>
              <a:rPr lang="fr-FR" dirty="0">
                <a:effectLst/>
              </a:rPr>
              <a:t> 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2FD6AD73-3DF8-BB23-89A0-E41EB08B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49" y="1004730"/>
            <a:ext cx="3574406" cy="37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85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06949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Les 20 communes avec le plus de transactions pour 1000 habitants pour les communes qui dépassent les 10 000 habitants 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172344" y="1868271"/>
            <a:ext cx="5205605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SELECT 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c.Nom_commune</a:t>
            </a:r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as commune, 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c.PMUN</a:t>
            </a:r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as population, ROUND((CAST(count(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v.Id_vente</a:t>
            </a:r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) AS FLOAT) * 1000 / 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c.PMUN</a:t>
            </a:r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),2) as nb_transactions_1000_hab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FROM Vente v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LEFT JOIN Bien b ON 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v.Id_bien</a:t>
            </a:r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= 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b.Id_bien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LEFT JOIN Commune c ON 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b.id_codedep_codecommune</a:t>
            </a:r>
            <a:r>
              <a:rPr lang="fr-FR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= </a:t>
            </a:r>
            <a:r>
              <a:rPr lang="fr-FR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c.id_codedep_codecommune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GROUP BY </a:t>
            </a:r>
            <a:r>
              <a:rPr lang="en-US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c.Nom_commune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HAVING </a:t>
            </a:r>
            <a:r>
              <a:rPr lang="en-US" sz="1600" dirty="0" err="1">
                <a:effectLst/>
                <a:latin typeface="Helvetica" pitchFamily="2" charset="0"/>
                <a:ea typeface="Times New Roman" panose="02020603050405020304" pitchFamily="18" charset="0"/>
              </a:rPr>
              <a:t>c.PMUN</a:t>
            </a:r>
            <a:r>
              <a:rPr lang="en-US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 &gt;= 10000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Helvetica" pitchFamily="2" charset="0"/>
                <a:ea typeface="Times New Roman" panose="02020603050405020304" pitchFamily="18" charset="0"/>
              </a:rPr>
              <a:t>ORDER BY nb_transactions_1000_hab DESC LIMIT 20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011BEE3-D1DF-F9DC-598A-EDDA3C496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22" y="2137794"/>
            <a:ext cx="3756934" cy="197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stratégie de sauvegarde et la conformité RGPD</a:t>
            </a:r>
            <a:endParaRPr b="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389008" y="1223570"/>
            <a:ext cx="8526390" cy="347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600" b="1" dirty="0"/>
              <a:t>Ne collectez que les données vraiment nécessaires à votre objectif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=&gt; noms acquéreurs supprimés, adresses logements utilisées uniquement pour création </a:t>
            </a:r>
            <a:r>
              <a:rPr lang="fr-FR" sz="1600" dirty="0" err="1"/>
              <a:t>Id_bien</a:t>
            </a:r>
            <a:endParaRPr lang="fr-FR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600" b="1" dirty="0"/>
              <a:t>Soyez transparent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=&gt; INSEE et </a:t>
            </a:r>
            <a:r>
              <a:rPr lang="fr-FR" sz="1600" dirty="0" err="1"/>
              <a:t>data.gouv</a:t>
            </a:r>
            <a:r>
              <a:rPr lang="fr-FR" sz="1600" dirty="0"/>
              <a:t> = données publiques, DVF = pas de </a:t>
            </a:r>
            <a:r>
              <a:rPr lang="fr-FR" sz="1600" dirty="0" err="1"/>
              <a:t>ré-identification</a:t>
            </a:r>
            <a:r>
              <a:rPr lang="fr-FR" sz="1600" dirty="0"/>
              <a:t> possible des acheteurs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600" b="1" dirty="0"/>
              <a:t>Organisez et facilitez l’exercice des droits des personnes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=&gt; les acquéreurs peuvent contacter directement Laplace </a:t>
            </a:r>
            <a:r>
              <a:rPr lang="fr-FR" sz="1600" dirty="0" err="1"/>
              <a:t>Immo</a:t>
            </a:r>
            <a:r>
              <a:rPr lang="fr-FR" sz="1600" dirty="0"/>
              <a:t> via le formulaire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600" b="1" dirty="0"/>
              <a:t>Fixez des durées de conservation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=&gt; les données seront archivées une fois les requêtes </a:t>
            </a:r>
            <a:r>
              <a:rPr lang="fr-FR" sz="1600" dirty="0" err="1"/>
              <a:t>éxécutées</a:t>
            </a:r>
            <a:endParaRPr lang="fr-FR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600" b="1" dirty="0"/>
              <a:t>Sécurisez les données et identifiez les risques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=&gt; les données sont publiques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600" b="1" dirty="0"/>
              <a:t>Inscrivez la mise en conformité dans une démarche continue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=&gt; les procédures de mise en conformité seront scrutées et ajustées régulièrement</a:t>
            </a:r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2" y="1552755"/>
            <a:ext cx="806767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-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Des données extraites du site open data des Demandes de valeurs foncières (DVF)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Des données de l’INSEE avec les résultats des recensements de la population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Des données de </a:t>
            </a:r>
            <a:r>
              <a:rPr lang="fr-FR" dirty="0" err="1"/>
              <a:t>data.gouv</a:t>
            </a:r>
            <a:r>
              <a:rPr lang="fr-FR" dirty="0"/>
              <a:t> sur les régions, avec le référentiel géographique français, communes, unités urbaines, aires urbaines, départements, académies, régions</a:t>
            </a:r>
            <a:endParaRPr dirty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Nettoyage des données</a:t>
            </a:r>
            <a:endParaRPr b="0"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2" y="1552755"/>
            <a:ext cx="806767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Table DVF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=&gt; création table </a:t>
            </a:r>
            <a:r>
              <a:rPr lang="fr-FR" b="1" dirty="0"/>
              <a:t>Biens</a:t>
            </a:r>
            <a:r>
              <a:rPr lang="fr-FR" dirty="0"/>
              <a:t> (1 bien = 1 id) en </a:t>
            </a:r>
            <a:r>
              <a:rPr lang="fr-FR" b="1" dirty="0"/>
              <a:t>supprimant doublons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=&gt; création table </a:t>
            </a:r>
            <a:r>
              <a:rPr lang="fr-FR" b="1" dirty="0"/>
              <a:t>Vente</a:t>
            </a:r>
            <a:r>
              <a:rPr lang="fr-FR" dirty="0"/>
              <a:t> (1 vente = 1 id) en </a:t>
            </a:r>
            <a:r>
              <a:rPr lang="fr-FR" b="1" dirty="0"/>
              <a:t>ajoutant </a:t>
            </a:r>
            <a:r>
              <a:rPr lang="fr-FR" b="1" dirty="0" err="1"/>
              <a:t>Id_bien</a:t>
            </a:r>
            <a:r>
              <a:rPr lang="fr-FR" b="1" dirty="0"/>
              <a:t> avec RECHERCHEV </a:t>
            </a:r>
            <a:r>
              <a:rPr lang="fr-FR" dirty="0"/>
              <a:t>comme clé étrangère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Table Commune (</a:t>
            </a:r>
            <a:r>
              <a:rPr lang="fr-FR" dirty="0" err="1"/>
              <a:t>data.gouv</a:t>
            </a:r>
            <a:r>
              <a:rPr lang="fr-F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=&gt; </a:t>
            </a:r>
            <a:r>
              <a:rPr lang="fr-FR" b="1" dirty="0"/>
              <a:t>concaténation code département et code commune </a:t>
            </a:r>
            <a:r>
              <a:rPr lang="fr-FR" dirty="0"/>
              <a:t>pour clé primaire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=&gt; </a:t>
            </a:r>
            <a:r>
              <a:rPr lang="fr-FR" b="1" dirty="0"/>
              <a:t>ajoutant des populations </a:t>
            </a:r>
            <a:r>
              <a:rPr lang="fr-FR" dirty="0"/>
              <a:t>(INSEE) avec </a:t>
            </a:r>
            <a:r>
              <a:rPr lang="fr-FR" b="1" dirty="0"/>
              <a:t>RECHERCHEV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88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L’extrait du dictionnaire des données</a:t>
            </a:r>
            <a:endParaRPr b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48F8ACB0-04E7-A92B-12A2-6E0C8D8F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0" y="1513820"/>
            <a:ext cx="8844220" cy="26832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EB8E6267-5548-698F-C4A4-36BBFE3D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74" y="982433"/>
            <a:ext cx="7772400" cy="41610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78417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tables créées et les données chargées</a:t>
            </a:r>
            <a:endParaRPr b="0" dirty="0"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2652671D-B8D1-F3C6-1628-8AF46ED3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1319737"/>
            <a:ext cx="2342722" cy="3584448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080BF80-A109-E6F7-3AF0-0326B04A5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510" y="1339394"/>
            <a:ext cx="2300621" cy="3584449"/>
          </a:xfrm>
          <a:prstGeom prst="rect">
            <a:avLst/>
          </a:prstGeom>
        </p:spPr>
      </p:pic>
      <p:pic>
        <p:nvPicPr>
          <p:cNvPr id="9" name="Image 8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86FD9069-8707-6C1B-6800-32A1BA9C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9008" y="2017776"/>
            <a:ext cx="3570944" cy="183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90523" y="266499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400" b="0" dirty="0"/>
              <a:t>Les requêtes ou </a:t>
            </a:r>
            <a:r>
              <a:rPr lang="fr" sz="2400" b="0" dirty="0" err="1"/>
              <a:t>screenshot</a:t>
            </a:r>
            <a:r>
              <a:rPr lang="fr" sz="2400" b="0" dirty="0"/>
              <a:t> qui permettent de démontrer le bon chargement des données</a:t>
            </a:r>
            <a:endParaRPr sz="2400" b="0" dirty="0"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8906CD61-B42E-8923-A187-B644E2D4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" y="2277990"/>
            <a:ext cx="7772400" cy="25990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87E6E0-606F-29AF-CB48-6ED775A5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884" y="954263"/>
            <a:ext cx="3276600" cy="533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8C9BC0-305B-DD09-89EA-A0731DB7B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884" y="1487663"/>
            <a:ext cx="190500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1949</Words>
  <Application>Microsoft Macintosh PowerPoint</Application>
  <PresentationFormat>Affichage à l'écran (16:9)</PresentationFormat>
  <Paragraphs>246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Helvetica</vt:lpstr>
      <vt:lpstr>Calibri</vt:lpstr>
      <vt:lpstr>Arial Black</vt:lpstr>
      <vt:lpstr>Arial</vt:lpstr>
      <vt:lpstr>Times New Roman</vt:lpstr>
      <vt:lpstr>Work Sans</vt:lpstr>
      <vt:lpstr>Simple Light</vt:lpstr>
      <vt:lpstr>Thème Office</vt:lpstr>
      <vt:lpstr>Création et utilisation de la base de données</vt:lpstr>
      <vt:lpstr>Contexte du projet « DATAImmo »</vt:lpstr>
      <vt:lpstr>La stratégie de sauvegarde et la conformité RGPD</vt:lpstr>
      <vt:lpstr>Les données initiales</vt:lpstr>
      <vt:lpstr>Nettoyage des données</vt:lpstr>
      <vt:lpstr>L’extrait du dictionnaire des données</vt:lpstr>
      <vt:lpstr>Le schéma relationnel normalisé</vt:lpstr>
      <vt:lpstr>La base de données avec les tables créées et les données chargées</vt:lpstr>
      <vt:lpstr>Les requêtes ou screenshot qui permettent de démontrer le bon chargement des données</vt:lpstr>
      <vt:lpstr>Requêtes SQL et résultats</vt:lpstr>
      <vt:lpstr>Requête 1</vt:lpstr>
      <vt:lpstr>Requête 2</vt:lpstr>
      <vt:lpstr>Requête 3</vt:lpstr>
      <vt:lpstr>Requête 4</vt:lpstr>
      <vt:lpstr>Requête 5</vt:lpstr>
      <vt:lpstr>Requête 6</vt:lpstr>
      <vt:lpstr>Requête 7</vt:lpstr>
      <vt:lpstr>Requête 8</vt:lpstr>
      <vt:lpstr>Requête 9</vt:lpstr>
      <vt:lpstr>Requête 10</vt:lpstr>
      <vt:lpstr>Requête 11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cp:lastModifiedBy>Jules Rouhling</cp:lastModifiedBy>
  <cp:revision>12</cp:revision>
  <dcterms:modified xsi:type="dcterms:W3CDTF">2024-01-11T12:09:33Z</dcterms:modified>
</cp:coreProperties>
</file>