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171ADF45-C442-4EA3-8155-32CAF029D85B}" type="datetimeFigureOut">
              <a:rPr lang="es-MX" smtClean="0"/>
              <a:t>24/10/2018</a:t>
            </a:fld>
            <a:endParaRPr lang="es-MX"/>
          </a:p>
        </p:txBody>
      </p:sp>
      <p:sp>
        <p:nvSpPr>
          <p:cNvPr id="5" name="Footer Placeholder 4"/>
          <p:cNvSpPr>
            <a:spLocks noGrp="1"/>
          </p:cNvSpPr>
          <p:nvPr>
            <p:ph type="ftr" sz="quarter" idx="11"/>
          </p:nvPr>
        </p:nvSpPr>
        <p:spPr>
          <a:xfrm>
            <a:off x="5332412" y="5883275"/>
            <a:ext cx="4324044" cy="365125"/>
          </a:xfrm>
        </p:spPr>
        <p:txBody>
          <a:bodyPr/>
          <a:lstStyle/>
          <a:p>
            <a:endParaRPr lang="es-MX"/>
          </a:p>
        </p:txBody>
      </p:sp>
      <p:sp>
        <p:nvSpPr>
          <p:cNvPr id="6" name="Slide Number Placeholder 5"/>
          <p:cNvSpPr>
            <a:spLocks noGrp="1"/>
          </p:cNvSpPr>
          <p:nvPr>
            <p:ph type="sldNum" sz="quarter" idx="12"/>
          </p:nvPr>
        </p:nvSpPr>
        <p:spPr/>
        <p:txBody>
          <a:bodyPr/>
          <a:lstStyle/>
          <a:p>
            <a:fld id="{55BA7DE2-45E7-4C11-876F-0E5747E167A9}" type="slidenum">
              <a:rPr lang="es-MX" smtClean="0"/>
              <a:t>‹Nº›</a:t>
            </a:fld>
            <a:endParaRPr lang="es-MX"/>
          </a:p>
        </p:txBody>
      </p:sp>
    </p:spTree>
    <p:extLst>
      <p:ext uri="{BB962C8B-B14F-4D97-AF65-F5344CB8AC3E}">
        <p14:creationId xmlns:p14="http://schemas.microsoft.com/office/powerpoint/2010/main" val="2717101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71ADF45-C442-4EA3-8155-32CAF029D85B}" type="datetimeFigureOut">
              <a:rPr lang="es-MX" smtClean="0"/>
              <a:t>24/10/2018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5BA7DE2-45E7-4C11-876F-0E5747E167A9}" type="slidenum">
              <a:rPr lang="es-MX" smtClean="0"/>
              <a:t>‹Nº›</a:t>
            </a:fld>
            <a:endParaRPr lang="es-MX"/>
          </a:p>
        </p:txBody>
      </p:sp>
    </p:spTree>
    <p:extLst>
      <p:ext uri="{BB962C8B-B14F-4D97-AF65-F5344CB8AC3E}">
        <p14:creationId xmlns:p14="http://schemas.microsoft.com/office/powerpoint/2010/main" val="1648858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171ADF45-C442-4EA3-8155-32CAF029D85B}" type="datetimeFigureOut">
              <a:rPr lang="es-MX" smtClean="0"/>
              <a:t>24/10/2018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5BA7DE2-45E7-4C11-876F-0E5747E167A9}" type="slidenum">
              <a:rPr lang="es-MX" smtClean="0"/>
              <a:t>‹Nº›</a:t>
            </a:fld>
            <a:endParaRPr lang="es-MX"/>
          </a:p>
        </p:txBody>
      </p:sp>
    </p:spTree>
    <p:extLst>
      <p:ext uri="{BB962C8B-B14F-4D97-AF65-F5344CB8AC3E}">
        <p14:creationId xmlns:p14="http://schemas.microsoft.com/office/powerpoint/2010/main" val="1181844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171ADF45-C442-4EA3-8155-32CAF029D85B}" type="datetimeFigureOut">
              <a:rPr lang="es-MX" smtClean="0"/>
              <a:t>24/10/2018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5BA7DE2-45E7-4C11-876F-0E5747E167A9}" type="slidenum">
              <a:rPr lang="es-MX" smtClean="0"/>
              <a:t>‹Nº›</a:t>
            </a:fld>
            <a:endParaRPr lang="es-MX"/>
          </a:p>
        </p:txBody>
      </p:sp>
    </p:spTree>
    <p:extLst>
      <p:ext uri="{BB962C8B-B14F-4D97-AF65-F5344CB8AC3E}">
        <p14:creationId xmlns:p14="http://schemas.microsoft.com/office/powerpoint/2010/main" val="40813634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171ADF45-C442-4EA3-8155-32CAF029D85B}" type="datetimeFigureOut">
              <a:rPr lang="es-MX" smtClean="0"/>
              <a:t>24/10/2018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5BA7DE2-45E7-4C11-876F-0E5747E167A9}" type="slidenum">
              <a:rPr lang="es-MX" smtClean="0"/>
              <a:t>‹Nº›</a:t>
            </a:fld>
            <a:endParaRPr lang="es-MX"/>
          </a:p>
        </p:txBody>
      </p:sp>
    </p:spTree>
    <p:extLst>
      <p:ext uri="{BB962C8B-B14F-4D97-AF65-F5344CB8AC3E}">
        <p14:creationId xmlns:p14="http://schemas.microsoft.com/office/powerpoint/2010/main" val="32551819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171ADF45-C442-4EA3-8155-32CAF029D85B}" type="datetimeFigureOut">
              <a:rPr lang="es-MX" smtClean="0"/>
              <a:t>24/10/2018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5BA7DE2-45E7-4C11-876F-0E5747E167A9}" type="slidenum">
              <a:rPr lang="es-MX" smtClean="0"/>
              <a:t>‹Nº›</a:t>
            </a:fld>
            <a:endParaRPr lang="es-MX"/>
          </a:p>
        </p:txBody>
      </p:sp>
    </p:spTree>
    <p:extLst>
      <p:ext uri="{BB962C8B-B14F-4D97-AF65-F5344CB8AC3E}">
        <p14:creationId xmlns:p14="http://schemas.microsoft.com/office/powerpoint/2010/main" val="6016549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171ADF45-C442-4EA3-8155-32CAF029D85B}" type="datetimeFigureOut">
              <a:rPr lang="es-MX" smtClean="0"/>
              <a:t>24/10/2018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5BA7DE2-45E7-4C11-876F-0E5747E167A9}" type="slidenum">
              <a:rPr lang="es-MX" smtClean="0"/>
              <a:t>‹Nº›</a:t>
            </a:fld>
            <a:endParaRPr lang="es-MX"/>
          </a:p>
        </p:txBody>
      </p:sp>
    </p:spTree>
    <p:extLst>
      <p:ext uri="{BB962C8B-B14F-4D97-AF65-F5344CB8AC3E}">
        <p14:creationId xmlns:p14="http://schemas.microsoft.com/office/powerpoint/2010/main" val="32772034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71ADF45-C442-4EA3-8155-32CAF029D85B}" type="datetimeFigureOut">
              <a:rPr lang="es-MX" smtClean="0"/>
              <a:t>24/10/2018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5BA7DE2-45E7-4C11-876F-0E5747E167A9}" type="slidenum">
              <a:rPr lang="es-MX" smtClean="0"/>
              <a:t>‹Nº›</a:t>
            </a:fld>
            <a:endParaRPr lang="es-MX"/>
          </a:p>
        </p:txBody>
      </p:sp>
    </p:spTree>
    <p:extLst>
      <p:ext uri="{BB962C8B-B14F-4D97-AF65-F5344CB8AC3E}">
        <p14:creationId xmlns:p14="http://schemas.microsoft.com/office/powerpoint/2010/main" val="37576643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71ADF45-C442-4EA3-8155-32CAF029D85B}" type="datetimeFigureOut">
              <a:rPr lang="es-MX" smtClean="0"/>
              <a:t>24/10/2018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5BA7DE2-45E7-4C11-876F-0E5747E167A9}" type="slidenum">
              <a:rPr lang="es-MX" smtClean="0"/>
              <a:t>‹Nº›</a:t>
            </a:fld>
            <a:endParaRPr lang="es-MX"/>
          </a:p>
        </p:txBody>
      </p:sp>
    </p:spTree>
    <p:extLst>
      <p:ext uri="{BB962C8B-B14F-4D97-AF65-F5344CB8AC3E}">
        <p14:creationId xmlns:p14="http://schemas.microsoft.com/office/powerpoint/2010/main" val="2228387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71ADF45-C442-4EA3-8155-32CAF029D85B}" type="datetimeFigureOut">
              <a:rPr lang="es-MX" smtClean="0"/>
              <a:t>24/10/2018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a:xfrm>
            <a:off x="10951856" y="5867131"/>
            <a:ext cx="551167" cy="365125"/>
          </a:xfrm>
        </p:spPr>
        <p:txBody>
          <a:bodyPr/>
          <a:lstStyle/>
          <a:p>
            <a:fld id="{55BA7DE2-45E7-4C11-876F-0E5747E167A9}" type="slidenum">
              <a:rPr lang="es-MX" smtClean="0"/>
              <a:t>‹Nº›</a:t>
            </a:fld>
            <a:endParaRPr lang="es-MX"/>
          </a:p>
        </p:txBody>
      </p:sp>
    </p:spTree>
    <p:extLst>
      <p:ext uri="{BB962C8B-B14F-4D97-AF65-F5344CB8AC3E}">
        <p14:creationId xmlns:p14="http://schemas.microsoft.com/office/powerpoint/2010/main" val="1133957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171ADF45-C442-4EA3-8155-32CAF029D85B}" type="datetimeFigureOut">
              <a:rPr lang="es-MX" smtClean="0"/>
              <a:t>24/10/2018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5BA7DE2-45E7-4C11-876F-0E5747E167A9}" type="slidenum">
              <a:rPr lang="es-MX" smtClean="0"/>
              <a:t>‹Nº›</a:t>
            </a:fld>
            <a:endParaRPr lang="es-MX"/>
          </a:p>
        </p:txBody>
      </p:sp>
    </p:spTree>
    <p:extLst>
      <p:ext uri="{BB962C8B-B14F-4D97-AF65-F5344CB8AC3E}">
        <p14:creationId xmlns:p14="http://schemas.microsoft.com/office/powerpoint/2010/main" val="3133809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71ADF45-C442-4EA3-8155-32CAF029D85B}" type="datetimeFigureOut">
              <a:rPr lang="es-MX" smtClean="0"/>
              <a:t>24/10/2018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5BA7DE2-45E7-4C11-876F-0E5747E167A9}" type="slidenum">
              <a:rPr lang="es-MX" smtClean="0"/>
              <a:t>‹Nº›</a:t>
            </a:fld>
            <a:endParaRPr lang="es-MX"/>
          </a:p>
        </p:txBody>
      </p:sp>
    </p:spTree>
    <p:extLst>
      <p:ext uri="{BB962C8B-B14F-4D97-AF65-F5344CB8AC3E}">
        <p14:creationId xmlns:p14="http://schemas.microsoft.com/office/powerpoint/2010/main" val="3361794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171ADF45-C442-4EA3-8155-32CAF029D85B}" type="datetimeFigureOut">
              <a:rPr lang="es-MX" smtClean="0"/>
              <a:t>24/10/2018</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55BA7DE2-45E7-4C11-876F-0E5747E167A9}" type="slidenum">
              <a:rPr lang="es-MX" smtClean="0"/>
              <a:t>‹Nº›</a:t>
            </a:fld>
            <a:endParaRPr lang="es-MX"/>
          </a:p>
        </p:txBody>
      </p:sp>
    </p:spTree>
    <p:extLst>
      <p:ext uri="{BB962C8B-B14F-4D97-AF65-F5344CB8AC3E}">
        <p14:creationId xmlns:p14="http://schemas.microsoft.com/office/powerpoint/2010/main" val="2038071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171ADF45-C442-4EA3-8155-32CAF029D85B}" type="datetimeFigureOut">
              <a:rPr lang="es-MX" smtClean="0"/>
              <a:t>24/10/2018</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55BA7DE2-45E7-4C11-876F-0E5747E167A9}" type="slidenum">
              <a:rPr lang="es-MX" smtClean="0"/>
              <a:t>‹Nº›</a:t>
            </a:fld>
            <a:endParaRPr lang="es-MX"/>
          </a:p>
        </p:txBody>
      </p:sp>
    </p:spTree>
    <p:extLst>
      <p:ext uri="{BB962C8B-B14F-4D97-AF65-F5344CB8AC3E}">
        <p14:creationId xmlns:p14="http://schemas.microsoft.com/office/powerpoint/2010/main" val="1418963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1ADF45-C442-4EA3-8155-32CAF029D85B}" type="datetimeFigureOut">
              <a:rPr lang="es-MX" smtClean="0"/>
              <a:t>24/10/2018</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55BA7DE2-45E7-4C11-876F-0E5747E167A9}" type="slidenum">
              <a:rPr lang="es-MX" smtClean="0"/>
              <a:t>‹Nº›</a:t>
            </a:fld>
            <a:endParaRPr lang="es-MX"/>
          </a:p>
        </p:txBody>
      </p:sp>
    </p:spTree>
    <p:extLst>
      <p:ext uri="{BB962C8B-B14F-4D97-AF65-F5344CB8AC3E}">
        <p14:creationId xmlns:p14="http://schemas.microsoft.com/office/powerpoint/2010/main" val="4221233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71ADF45-C442-4EA3-8155-32CAF029D85B}" type="datetimeFigureOut">
              <a:rPr lang="es-MX" smtClean="0"/>
              <a:t>24/10/2018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5BA7DE2-45E7-4C11-876F-0E5747E167A9}" type="slidenum">
              <a:rPr lang="es-MX" smtClean="0"/>
              <a:t>‹Nº›</a:t>
            </a:fld>
            <a:endParaRPr lang="es-MX"/>
          </a:p>
        </p:txBody>
      </p:sp>
    </p:spTree>
    <p:extLst>
      <p:ext uri="{BB962C8B-B14F-4D97-AF65-F5344CB8AC3E}">
        <p14:creationId xmlns:p14="http://schemas.microsoft.com/office/powerpoint/2010/main" val="2859622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71ADF45-C442-4EA3-8155-32CAF029D85B}" type="datetimeFigureOut">
              <a:rPr lang="es-MX" smtClean="0"/>
              <a:t>24/10/2018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5BA7DE2-45E7-4C11-876F-0E5747E167A9}" type="slidenum">
              <a:rPr lang="es-MX" smtClean="0"/>
              <a:t>‹Nº›</a:t>
            </a:fld>
            <a:endParaRPr lang="es-MX"/>
          </a:p>
        </p:txBody>
      </p:sp>
    </p:spTree>
    <p:extLst>
      <p:ext uri="{BB962C8B-B14F-4D97-AF65-F5344CB8AC3E}">
        <p14:creationId xmlns:p14="http://schemas.microsoft.com/office/powerpoint/2010/main" val="3932806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71ADF45-C442-4EA3-8155-32CAF029D85B}" type="datetimeFigureOut">
              <a:rPr lang="es-MX" smtClean="0"/>
              <a:t>24/10/2018</a:t>
            </a:fld>
            <a:endParaRPr lang="es-MX"/>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MX"/>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5BA7DE2-45E7-4C11-876F-0E5747E167A9}" type="slidenum">
              <a:rPr lang="es-MX" smtClean="0"/>
              <a:t>‹Nº›</a:t>
            </a:fld>
            <a:endParaRPr lang="es-MX"/>
          </a:p>
        </p:txBody>
      </p:sp>
    </p:spTree>
    <p:extLst>
      <p:ext uri="{BB962C8B-B14F-4D97-AF65-F5344CB8AC3E}">
        <p14:creationId xmlns:p14="http://schemas.microsoft.com/office/powerpoint/2010/main" val="8925507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814945" y="2216729"/>
            <a:ext cx="9826623" cy="3622194"/>
          </a:xfrm>
        </p:spPr>
        <p:txBody>
          <a:bodyPr>
            <a:noAutofit/>
          </a:bodyPr>
          <a:lstStyle/>
          <a:p>
            <a:r>
              <a:rPr lang="es-MX" sz="11500" b="1" dirty="0" smtClean="0"/>
              <a:t/>
            </a:r>
            <a:br>
              <a:rPr lang="es-MX" sz="11500" b="1" dirty="0" smtClean="0"/>
            </a:br>
            <a:r>
              <a:rPr lang="es-MX" sz="11500" b="1" dirty="0"/>
              <a:t/>
            </a:r>
            <a:br>
              <a:rPr lang="es-MX" sz="11500" b="1" dirty="0"/>
            </a:br>
            <a:r>
              <a:rPr lang="es-MX" sz="11500" b="1" dirty="0" smtClean="0"/>
              <a:t/>
            </a:r>
            <a:br>
              <a:rPr lang="es-MX" sz="11500" b="1" dirty="0" smtClean="0"/>
            </a:br>
            <a:r>
              <a:rPr lang="es-MX" sz="11500" b="1" dirty="0" smtClean="0"/>
              <a:t/>
            </a:r>
            <a:br>
              <a:rPr lang="es-MX" sz="11500" b="1" dirty="0" smtClean="0"/>
            </a:br>
            <a:r>
              <a:rPr lang="es-MX" sz="11500" b="1" dirty="0" smtClean="0"/>
              <a:t/>
            </a:r>
            <a:br>
              <a:rPr lang="es-MX" sz="11500" b="1" dirty="0" smtClean="0"/>
            </a:br>
            <a:r>
              <a:rPr lang="es-MX" sz="11500" b="1" dirty="0" err="1" smtClean="0"/>
              <a:t>PseudoClases</a:t>
            </a:r>
            <a:r>
              <a:rPr lang="es-MX" sz="11500" b="1" dirty="0"/>
              <a:t/>
            </a:r>
            <a:br>
              <a:rPr lang="es-MX" sz="11500" b="1" dirty="0"/>
            </a:br>
            <a:endParaRPr lang="es-MX" sz="11500" dirty="0"/>
          </a:p>
        </p:txBody>
      </p:sp>
    </p:spTree>
    <p:extLst>
      <p:ext uri="{BB962C8B-B14F-4D97-AF65-F5344CB8AC3E}">
        <p14:creationId xmlns:p14="http://schemas.microsoft.com/office/powerpoint/2010/main" val="2396465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Marcador de contenido 4"/>
          <p:cNvGraphicFramePr>
            <a:graphicFrameLocks noGrp="1"/>
          </p:cNvGraphicFramePr>
          <p:nvPr>
            <p:ph idx="1"/>
            <p:extLst>
              <p:ext uri="{D42A27DB-BD31-4B8C-83A1-F6EECF244321}">
                <p14:modId xmlns:p14="http://schemas.microsoft.com/office/powerpoint/2010/main" val="1879373179"/>
              </p:ext>
            </p:extLst>
          </p:nvPr>
        </p:nvGraphicFramePr>
        <p:xfrm>
          <a:off x="326969" y="158734"/>
          <a:ext cx="11678193" cy="6514498"/>
        </p:xfrm>
        <a:graphic>
          <a:graphicData uri="http://schemas.openxmlformats.org/drawingml/2006/table">
            <a:tbl>
              <a:tblPr firstRow="1" bandRow="1">
                <a:tableStyleId>{5C22544A-7EE6-4342-B048-85BDC9FD1C3A}</a:tableStyleId>
              </a:tblPr>
              <a:tblGrid>
                <a:gridCol w="1787551">
                  <a:extLst>
                    <a:ext uri="{9D8B030D-6E8A-4147-A177-3AD203B41FA5}">
                      <a16:colId xmlns:a16="http://schemas.microsoft.com/office/drawing/2014/main" val="20000"/>
                    </a:ext>
                  </a:extLst>
                </a:gridCol>
                <a:gridCol w="5997911">
                  <a:extLst>
                    <a:ext uri="{9D8B030D-6E8A-4147-A177-3AD203B41FA5}">
                      <a16:colId xmlns:a16="http://schemas.microsoft.com/office/drawing/2014/main" val="20001"/>
                    </a:ext>
                  </a:extLst>
                </a:gridCol>
                <a:gridCol w="3892731">
                  <a:extLst>
                    <a:ext uri="{9D8B030D-6E8A-4147-A177-3AD203B41FA5}">
                      <a16:colId xmlns:a16="http://schemas.microsoft.com/office/drawing/2014/main" val="20002"/>
                    </a:ext>
                  </a:extLst>
                </a:gridCol>
              </a:tblGrid>
              <a:tr h="373736">
                <a:tc>
                  <a:txBody>
                    <a:bodyPr/>
                    <a:lstStyle/>
                    <a:p>
                      <a:r>
                        <a:rPr lang="es-MX" sz="1800" dirty="0" err="1" smtClean="0"/>
                        <a:t>Pseudo</a:t>
                      </a:r>
                      <a:r>
                        <a:rPr lang="es-MX" sz="1800" dirty="0" smtClean="0"/>
                        <a:t> Clase</a:t>
                      </a:r>
                      <a:endParaRPr lang="es-MX" sz="1800" dirty="0"/>
                    </a:p>
                  </a:txBody>
                  <a:tcPr/>
                </a:tc>
                <a:tc>
                  <a:txBody>
                    <a:bodyPr/>
                    <a:lstStyle/>
                    <a:p>
                      <a:r>
                        <a:rPr lang="es-MX" sz="1800" dirty="0" smtClean="0"/>
                        <a:t>Descripción</a:t>
                      </a:r>
                      <a:endParaRPr lang="es-MX" sz="1800" dirty="0"/>
                    </a:p>
                  </a:txBody>
                  <a:tcPr/>
                </a:tc>
                <a:tc>
                  <a:txBody>
                    <a:bodyPr/>
                    <a:lstStyle/>
                    <a:p>
                      <a:r>
                        <a:rPr lang="es-MX" sz="1800" dirty="0" smtClean="0"/>
                        <a:t>Ejemplo</a:t>
                      </a:r>
                      <a:endParaRPr lang="es-MX" sz="1800" dirty="0"/>
                    </a:p>
                  </a:txBody>
                  <a:tcPr/>
                </a:tc>
                <a:extLst>
                  <a:ext uri="{0D108BD9-81ED-4DB2-BD59-A6C34878D82A}">
                    <a16:rowId xmlns:a16="http://schemas.microsoft.com/office/drawing/2014/main" val="10000"/>
                  </a:ext>
                </a:extLst>
              </a:tr>
              <a:tr h="645079">
                <a:tc>
                  <a:txBody>
                    <a:bodyPr/>
                    <a:lstStyle/>
                    <a:p>
                      <a:r>
                        <a:rPr lang="es-MX" sz="2000" dirty="0" smtClean="0"/>
                        <a:t>:active</a:t>
                      </a:r>
                      <a:endParaRPr lang="es-MX" sz="2000" dirty="0"/>
                    </a:p>
                  </a:txBody>
                  <a:tcPr/>
                </a:tc>
                <a:tc>
                  <a:txBody>
                    <a:bodyPr/>
                    <a:lstStyle/>
                    <a:p>
                      <a:r>
                        <a:rPr lang="es-MX" sz="1500" u="none" kern="1200" dirty="0" smtClean="0">
                          <a:effectLst/>
                        </a:rPr>
                        <a:t>Representa</a:t>
                      </a:r>
                      <a:r>
                        <a:rPr lang="es-MX" sz="1500" kern="1200" dirty="0" smtClean="0">
                          <a:effectLst/>
                        </a:rPr>
                        <a:t> un elemento (como un botón) que el usuario está activando</a:t>
                      </a:r>
                      <a:endParaRPr lang="es-MX" sz="1500" dirty="0"/>
                    </a:p>
                  </a:txBody>
                  <a:tcPr/>
                </a:tc>
                <a:tc>
                  <a:txBody>
                    <a:bodyPr/>
                    <a:lstStyle/>
                    <a:p>
                      <a:r>
                        <a:rPr lang="es-MX" sz="1600" kern="1200" dirty="0" smtClean="0">
                          <a:effectLst/>
                        </a:rPr>
                        <a:t>a:active {</a:t>
                      </a:r>
                      <a:r>
                        <a:rPr lang="es-MX" sz="1600" dirty="0" smtClean="0"/>
                        <a:t> </a:t>
                      </a:r>
                      <a:r>
                        <a:rPr lang="es-MX" sz="1600" kern="1200" dirty="0" smtClean="0">
                          <a:effectLst/>
                        </a:rPr>
                        <a:t>color:</a:t>
                      </a:r>
                      <a:r>
                        <a:rPr lang="es-MX" sz="1600" dirty="0" smtClean="0"/>
                        <a:t> lime</a:t>
                      </a:r>
                      <a:r>
                        <a:rPr lang="es-MX" sz="1600" kern="1200" dirty="0" smtClean="0">
                          <a:effectLst/>
                        </a:rPr>
                        <a:t>;</a:t>
                      </a:r>
                      <a:r>
                        <a:rPr lang="es-MX" sz="1600" dirty="0" smtClean="0"/>
                        <a:t> </a:t>
                      </a:r>
                      <a:r>
                        <a:rPr lang="es-MX" sz="1600" kern="1200" dirty="0" smtClean="0">
                          <a:effectLst/>
                        </a:rPr>
                        <a:t>}</a:t>
                      </a:r>
                      <a:endParaRPr lang="es-MX" sz="1600" dirty="0"/>
                    </a:p>
                  </a:txBody>
                  <a:tcPr/>
                </a:tc>
                <a:extLst>
                  <a:ext uri="{0D108BD9-81ED-4DB2-BD59-A6C34878D82A}">
                    <a16:rowId xmlns:a16="http://schemas.microsoft.com/office/drawing/2014/main" val="10001"/>
                  </a:ext>
                </a:extLst>
              </a:tr>
              <a:tr h="1198003">
                <a:tc>
                  <a:txBody>
                    <a:bodyPr/>
                    <a:lstStyle/>
                    <a:p>
                      <a:r>
                        <a:rPr lang="es-MX" sz="2000" dirty="0" smtClean="0"/>
                        <a:t>:</a:t>
                      </a:r>
                      <a:r>
                        <a:rPr lang="es-MX" sz="2000" dirty="0" err="1" smtClean="0"/>
                        <a:t>checked</a:t>
                      </a:r>
                      <a:endParaRPr lang="es-MX" sz="2000" dirty="0"/>
                    </a:p>
                  </a:txBody>
                  <a:tcPr/>
                </a:tc>
                <a:tc>
                  <a:txBody>
                    <a:bodyPr/>
                    <a:lstStyle/>
                    <a:p>
                      <a:r>
                        <a:rPr lang="es-MX" sz="1500" dirty="0" smtClean="0"/>
                        <a:t>Representa cualquier radio (&lt;input </a:t>
                      </a:r>
                      <a:r>
                        <a:rPr lang="es-MX" sz="1500" dirty="0" err="1" smtClean="0"/>
                        <a:t>type</a:t>
                      </a:r>
                      <a:r>
                        <a:rPr lang="es-MX" sz="1500" dirty="0" smtClean="0"/>
                        <a:t>="radio"&gt;), </a:t>
                      </a:r>
                      <a:r>
                        <a:rPr lang="es-MX" sz="1500" dirty="0" err="1" smtClean="0"/>
                        <a:t>checkbox</a:t>
                      </a:r>
                      <a:r>
                        <a:rPr lang="es-MX" sz="1500" dirty="0" smtClean="0"/>
                        <a:t> (&lt;input </a:t>
                      </a:r>
                      <a:r>
                        <a:rPr lang="es-MX" sz="1500" dirty="0" err="1" smtClean="0"/>
                        <a:t>type</a:t>
                      </a:r>
                      <a:r>
                        <a:rPr lang="es-MX" sz="1500" dirty="0" smtClean="0"/>
                        <a:t>="</a:t>
                      </a:r>
                      <a:r>
                        <a:rPr lang="es-MX" sz="1500" dirty="0" err="1" smtClean="0"/>
                        <a:t>checkbox</a:t>
                      </a:r>
                      <a:r>
                        <a:rPr lang="es-MX" sz="1500" dirty="0" smtClean="0"/>
                        <a:t>"&gt;) u </a:t>
                      </a:r>
                      <a:r>
                        <a:rPr lang="es-MX" sz="1500" dirty="0" err="1" smtClean="0"/>
                        <a:t>option</a:t>
                      </a:r>
                      <a:r>
                        <a:rPr lang="es-MX" sz="1500" dirty="0" smtClean="0"/>
                        <a:t> (&lt;</a:t>
                      </a:r>
                      <a:r>
                        <a:rPr lang="es-MX" sz="1500" dirty="0" err="1" smtClean="0"/>
                        <a:t>option</a:t>
                      </a:r>
                      <a:r>
                        <a:rPr lang="es-MX" sz="1500" dirty="0" smtClean="0"/>
                        <a:t>&gt; en un elemento &lt;</a:t>
                      </a:r>
                      <a:r>
                        <a:rPr lang="es-MX" sz="1500" dirty="0" err="1" smtClean="0"/>
                        <a:t>select</a:t>
                      </a:r>
                      <a:r>
                        <a:rPr lang="es-MX" sz="1500" dirty="0" smtClean="0"/>
                        <a:t>&gt;) que está marcado o conmutado a un estado </a:t>
                      </a:r>
                      <a:r>
                        <a:rPr lang="es-MX" sz="1500" dirty="0" err="1" smtClean="0"/>
                        <a:t>on</a:t>
                      </a:r>
                      <a:endParaRPr lang="es-MX" sz="1500" b="1" dirty="0"/>
                    </a:p>
                  </a:txBody>
                  <a:tcPr/>
                </a:tc>
                <a:tc>
                  <a:txBody>
                    <a:bodyPr/>
                    <a:lstStyle/>
                    <a:p>
                      <a:r>
                        <a:rPr lang="en-US" sz="1600" dirty="0" smtClean="0"/>
                        <a:t>:checked { </a:t>
                      </a:r>
                    </a:p>
                    <a:p>
                      <a:r>
                        <a:rPr lang="en-US" sz="1600" dirty="0" smtClean="0"/>
                        <a:t>           margin-left: 25px; </a:t>
                      </a:r>
                    </a:p>
                    <a:p>
                      <a:r>
                        <a:rPr lang="en-US" sz="1600" dirty="0" smtClean="0"/>
                        <a:t>           border: 1px solid blue; </a:t>
                      </a:r>
                    </a:p>
                    <a:p>
                      <a:r>
                        <a:rPr lang="en-US" sz="1600" dirty="0" smtClean="0"/>
                        <a:t>}</a:t>
                      </a:r>
                      <a:endParaRPr lang="es-MX" sz="1600" dirty="0"/>
                    </a:p>
                  </a:txBody>
                  <a:tcPr/>
                </a:tc>
                <a:extLst>
                  <a:ext uri="{0D108BD9-81ED-4DB2-BD59-A6C34878D82A}">
                    <a16:rowId xmlns:a16="http://schemas.microsoft.com/office/drawing/2014/main" val="10002"/>
                  </a:ext>
                </a:extLst>
              </a:tr>
              <a:tr h="373736">
                <a:tc>
                  <a:txBody>
                    <a:bodyPr/>
                    <a:lstStyle/>
                    <a:p>
                      <a:r>
                        <a:rPr lang="es-MX" sz="2000" dirty="0" smtClean="0"/>
                        <a:t>:default</a:t>
                      </a:r>
                      <a:endParaRPr lang="es-MX" sz="2000" dirty="0"/>
                    </a:p>
                  </a:txBody>
                  <a:tcPr/>
                </a:tc>
                <a:tc>
                  <a:txBody>
                    <a:bodyPr/>
                    <a:lstStyle/>
                    <a:p>
                      <a:r>
                        <a:rPr lang="es-MX" sz="1500" dirty="0" smtClean="0"/>
                        <a:t>Representa </a:t>
                      </a:r>
                      <a:r>
                        <a:rPr lang="es-MX" sz="1500" dirty="0" smtClean="0"/>
                        <a:t>cualquier elemento de formulario que sea el predeterminado entre un grupo de elementos relacionados.</a:t>
                      </a:r>
                      <a:endParaRPr lang="es-MX" sz="1500" dirty="0"/>
                    </a:p>
                  </a:txBody>
                  <a:tcPr/>
                </a:tc>
                <a:tc>
                  <a:txBody>
                    <a:bodyPr/>
                    <a:lstStyle/>
                    <a:p>
                      <a:r>
                        <a:rPr lang="es-MX" sz="1600" dirty="0" err="1" smtClean="0"/>
                        <a:t>input:default</a:t>
                      </a:r>
                      <a:r>
                        <a:rPr lang="es-MX" sz="1600" dirty="0" smtClean="0"/>
                        <a:t> + </a:t>
                      </a:r>
                      <a:r>
                        <a:rPr lang="es-MX" sz="1600" dirty="0" err="1" smtClean="0"/>
                        <a:t>label</a:t>
                      </a:r>
                      <a:r>
                        <a:rPr lang="es-MX" sz="1600" dirty="0" smtClean="0"/>
                        <a:t> {</a:t>
                      </a:r>
                    </a:p>
                    <a:p>
                      <a:r>
                        <a:rPr lang="es-MX" sz="1600" dirty="0" smtClean="0"/>
                        <a:t>  color: coral;</a:t>
                      </a:r>
                    </a:p>
                    <a:p>
                      <a:r>
                        <a:rPr lang="es-MX" sz="1600" dirty="0" smtClean="0"/>
                        <a:t>}</a:t>
                      </a:r>
                      <a:endParaRPr lang="es-MX" sz="1600" dirty="0"/>
                    </a:p>
                  </a:txBody>
                  <a:tcPr/>
                </a:tc>
                <a:extLst>
                  <a:ext uri="{0D108BD9-81ED-4DB2-BD59-A6C34878D82A}">
                    <a16:rowId xmlns:a16="http://schemas.microsoft.com/office/drawing/2014/main" val="10003"/>
                  </a:ext>
                </a:extLst>
              </a:tr>
              <a:tr h="373736">
                <a:tc>
                  <a:txBody>
                    <a:bodyPr/>
                    <a:lstStyle/>
                    <a:p>
                      <a:r>
                        <a:rPr lang="es-MX" sz="2000" dirty="0" smtClean="0"/>
                        <a:t>:</a:t>
                      </a:r>
                      <a:r>
                        <a:rPr lang="es-MX" sz="2000" dirty="0" err="1" smtClean="0"/>
                        <a:t>disabled</a:t>
                      </a:r>
                      <a:endParaRPr lang="es-MX" sz="2000" dirty="0"/>
                    </a:p>
                  </a:txBody>
                  <a:tcPr/>
                </a:tc>
                <a:tc>
                  <a:txBody>
                    <a:bodyPr/>
                    <a:lstStyle/>
                    <a:p>
                      <a:r>
                        <a:rPr lang="es-MX" sz="1500" kern="1200" dirty="0" smtClean="0">
                          <a:effectLst/>
                        </a:rPr>
                        <a:t>Representa a cualquier elemento deshabilitado. Un elemento se encuentra deshabilitado si no puede ser activado (por ejemplo ser </a:t>
                      </a:r>
                      <a:r>
                        <a:rPr lang="es-MX" sz="1500" kern="1200" dirty="0" smtClean="0">
                          <a:effectLst/>
                        </a:rPr>
                        <a:t>seleccionado, </a:t>
                      </a:r>
                      <a:r>
                        <a:rPr lang="es-MX" sz="1500" kern="1200" dirty="0" smtClean="0">
                          <a:effectLst/>
                        </a:rPr>
                        <a:t>hacer </a:t>
                      </a:r>
                      <a:r>
                        <a:rPr lang="es-MX" sz="1500" kern="1200" dirty="0" err="1" smtClean="0">
                          <a:effectLst/>
                        </a:rPr>
                        <a:t>click</a:t>
                      </a:r>
                      <a:r>
                        <a:rPr lang="es-MX" sz="1500" kern="1200" dirty="0" smtClean="0">
                          <a:effectLst/>
                        </a:rPr>
                        <a:t> </a:t>
                      </a:r>
                      <a:r>
                        <a:rPr lang="es-MX" sz="1500" kern="1200" dirty="0" smtClean="0">
                          <a:effectLst/>
                        </a:rPr>
                        <a:t>en él o aceptar texto de entrada) ni aceptar el foco. El elemento tiene además un estado habilitado en el cual puede ser activado o recibir foco.</a:t>
                      </a:r>
                      <a:endParaRPr lang="es-MX" sz="1500" dirty="0"/>
                    </a:p>
                  </a:txBody>
                  <a:tcPr/>
                </a:tc>
                <a:tc>
                  <a:txBody>
                    <a:bodyPr/>
                    <a:lstStyle/>
                    <a:p>
                      <a:r>
                        <a:rPr lang="es-MX" sz="1600" dirty="0" err="1" smtClean="0"/>
                        <a:t>input:disabled</a:t>
                      </a:r>
                      <a:r>
                        <a:rPr lang="es-MX" sz="1600" dirty="0" smtClean="0"/>
                        <a:t> {</a:t>
                      </a:r>
                    </a:p>
                    <a:p>
                      <a:r>
                        <a:rPr lang="es-MX" sz="1600" dirty="0" smtClean="0"/>
                        <a:t>  </a:t>
                      </a:r>
                      <a:r>
                        <a:rPr lang="es-MX" sz="1600" dirty="0" err="1" smtClean="0"/>
                        <a:t>background</a:t>
                      </a:r>
                      <a:r>
                        <a:rPr lang="es-MX" sz="1600" dirty="0" smtClean="0"/>
                        <a:t>: #ccc;</a:t>
                      </a:r>
                    </a:p>
                    <a:p>
                      <a:r>
                        <a:rPr lang="es-MX" sz="1600" dirty="0" smtClean="0"/>
                        <a:t>}</a:t>
                      </a:r>
                      <a:endParaRPr lang="es-MX" sz="1600" dirty="0"/>
                    </a:p>
                  </a:txBody>
                  <a:tcPr/>
                </a:tc>
                <a:extLst>
                  <a:ext uri="{0D108BD9-81ED-4DB2-BD59-A6C34878D82A}">
                    <a16:rowId xmlns:a16="http://schemas.microsoft.com/office/drawing/2014/main" val="10004"/>
                  </a:ext>
                </a:extLst>
              </a:tr>
              <a:tr h="373736">
                <a:tc>
                  <a:txBody>
                    <a:bodyPr/>
                    <a:lstStyle/>
                    <a:p>
                      <a:r>
                        <a:rPr lang="es-MX" sz="2000" dirty="0" smtClean="0"/>
                        <a:t>:</a:t>
                      </a:r>
                      <a:r>
                        <a:rPr lang="es-MX" sz="2000" dirty="0" err="1" smtClean="0"/>
                        <a:t>empty</a:t>
                      </a:r>
                      <a:endParaRPr lang="es-MX" sz="2000" dirty="0"/>
                    </a:p>
                  </a:txBody>
                  <a:tcPr/>
                </a:tc>
                <a:tc>
                  <a:txBody>
                    <a:bodyPr/>
                    <a:lstStyle/>
                    <a:p>
                      <a:r>
                        <a:rPr lang="es-MX" sz="1500" dirty="0" smtClean="0"/>
                        <a:t>Representa cualquier elemento que no tenga hijos. Los hijos pueden ser nodos de elemento o texto (incluido el espacio en blanco). Los comentarios o las instrucciones de procesamiento no afectan si un elemento se considera vacío.</a:t>
                      </a:r>
                      <a:endParaRPr lang="es-MX" sz="1500" dirty="0"/>
                    </a:p>
                  </a:txBody>
                  <a:tcPr/>
                </a:tc>
                <a:tc>
                  <a:txBody>
                    <a:bodyPr/>
                    <a:lstStyle/>
                    <a:p>
                      <a:r>
                        <a:rPr lang="es-MX" sz="1600" dirty="0" err="1" smtClean="0"/>
                        <a:t>div:empty</a:t>
                      </a:r>
                      <a:r>
                        <a:rPr lang="es-MX" sz="1600" dirty="0" smtClean="0"/>
                        <a:t> {</a:t>
                      </a:r>
                    </a:p>
                    <a:p>
                      <a:r>
                        <a:rPr lang="es-MX" sz="1600" dirty="0" smtClean="0"/>
                        <a:t>  </a:t>
                      </a:r>
                      <a:r>
                        <a:rPr lang="es-MX" sz="1600" dirty="0" err="1" smtClean="0"/>
                        <a:t>background</a:t>
                      </a:r>
                      <a:r>
                        <a:rPr lang="es-MX" sz="1600" dirty="0" smtClean="0"/>
                        <a:t>: lime;</a:t>
                      </a:r>
                    </a:p>
                    <a:p>
                      <a:r>
                        <a:rPr lang="es-MX" sz="1600" dirty="0" smtClean="0"/>
                        <a:t>}</a:t>
                      </a:r>
                      <a:endParaRPr lang="es-MX" sz="1600" dirty="0"/>
                    </a:p>
                  </a:txBody>
                  <a:tcPr/>
                </a:tc>
                <a:extLst>
                  <a:ext uri="{0D108BD9-81ED-4DB2-BD59-A6C34878D82A}">
                    <a16:rowId xmlns:a16="http://schemas.microsoft.com/office/drawing/2014/main" val="10005"/>
                  </a:ext>
                </a:extLst>
              </a:tr>
              <a:tr h="373736">
                <a:tc>
                  <a:txBody>
                    <a:bodyPr/>
                    <a:lstStyle/>
                    <a:p>
                      <a:r>
                        <a:rPr lang="es-MX" sz="2000" dirty="0" smtClean="0"/>
                        <a:t>:</a:t>
                      </a:r>
                      <a:r>
                        <a:rPr lang="es-MX" sz="2000" dirty="0" err="1" smtClean="0"/>
                        <a:t>enabled</a:t>
                      </a:r>
                      <a:endParaRPr lang="es-MX" sz="2000" dirty="0"/>
                    </a:p>
                  </a:txBody>
                  <a:tcPr/>
                </a:tc>
                <a:tc>
                  <a:txBody>
                    <a:bodyPr/>
                    <a:lstStyle/>
                    <a:p>
                      <a:r>
                        <a:rPr lang="es-MX" sz="1500" dirty="0" smtClean="0"/>
                        <a:t>Representa </a:t>
                      </a:r>
                      <a:r>
                        <a:rPr lang="es-MX" sz="1500" dirty="0" smtClean="0"/>
                        <a:t>cualquier elemento habilitado. Un elemento está habilitado si puede ser activado (es decir seleccionado, se puede hacer </a:t>
                      </a:r>
                      <a:r>
                        <a:rPr lang="es-MX" sz="1500" dirty="0" err="1" smtClean="0"/>
                        <a:t>click</a:t>
                      </a:r>
                      <a:r>
                        <a:rPr lang="es-MX" sz="1500" dirty="0" smtClean="0"/>
                        <a:t> en él, acepta que se le introduzca texto, etc.) o si </a:t>
                      </a:r>
                      <a:r>
                        <a:rPr lang="es-MX" sz="1500" dirty="0" smtClean="0"/>
                        <a:t>acepta </a:t>
                      </a:r>
                      <a:r>
                        <a:rPr lang="es-MX" sz="1500" dirty="0" smtClean="0"/>
                        <a:t>el foco. El elemento también tiene un estado deshabilitado el en cuál, no puede ser activado ni acepta el foco.</a:t>
                      </a:r>
                      <a:endParaRPr lang="es-MX" sz="1500" dirty="0"/>
                    </a:p>
                  </a:txBody>
                  <a:tcPr/>
                </a:tc>
                <a:tc>
                  <a:txBody>
                    <a:bodyPr/>
                    <a:lstStyle/>
                    <a:p>
                      <a:r>
                        <a:rPr lang="es-MX" sz="1600" dirty="0" err="1" smtClean="0"/>
                        <a:t>input:enabled</a:t>
                      </a:r>
                      <a:r>
                        <a:rPr lang="es-MX" sz="1600" dirty="0" smtClean="0"/>
                        <a:t> {</a:t>
                      </a:r>
                    </a:p>
                    <a:p>
                      <a:r>
                        <a:rPr lang="es-MX" sz="1600" dirty="0" smtClean="0"/>
                        <a:t>  color: blue;</a:t>
                      </a:r>
                    </a:p>
                    <a:p>
                      <a:r>
                        <a:rPr lang="es-MX" sz="1600" dirty="0" smtClean="0"/>
                        <a:t>}</a:t>
                      </a:r>
                      <a:endParaRPr lang="es-MX" sz="16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757078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75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ext uri="{D42A27DB-BD31-4B8C-83A1-F6EECF244321}">
                <p14:modId xmlns:p14="http://schemas.microsoft.com/office/powerpoint/2010/main" val="2697777882"/>
              </p:ext>
            </p:extLst>
          </p:nvPr>
        </p:nvGraphicFramePr>
        <p:xfrm>
          <a:off x="167046" y="161781"/>
          <a:ext cx="11678193" cy="6558280"/>
        </p:xfrm>
        <a:graphic>
          <a:graphicData uri="http://schemas.openxmlformats.org/drawingml/2006/table">
            <a:tbl>
              <a:tblPr firstRow="1" bandRow="1">
                <a:tableStyleId>{F5AB1C69-6EDB-4FF4-983F-18BD219EF322}</a:tableStyleId>
              </a:tblPr>
              <a:tblGrid>
                <a:gridCol w="2451463">
                  <a:extLst>
                    <a:ext uri="{9D8B030D-6E8A-4147-A177-3AD203B41FA5}">
                      <a16:colId xmlns:a16="http://schemas.microsoft.com/office/drawing/2014/main" val="20000"/>
                    </a:ext>
                  </a:extLst>
                </a:gridCol>
                <a:gridCol w="5333999">
                  <a:extLst>
                    <a:ext uri="{9D8B030D-6E8A-4147-A177-3AD203B41FA5}">
                      <a16:colId xmlns:a16="http://schemas.microsoft.com/office/drawing/2014/main" val="20001"/>
                    </a:ext>
                  </a:extLst>
                </a:gridCol>
                <a:gridCol w="3892731">
                  <a:extLst>
                    <a:ext uri="{9D8B030D-6E8A-4147-A177-3AD203B41FA5}">
                      <a16:colId xmlns:a16="http://schemas.microsoft.com/office/drawing/2014/main" val="20002"/>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800" dirty="0" err="1" smtClean="0"/>
                        <a:t>Pseudo</a:t>
                      </a:r>
                      <a:r>
                        <a:rPr lang="es-MX" sz="1800" dirty="0" smtClean="0"/>
                        <a:t> Clase</a:t>
                      </a:r>
                    </a:p>
                  </a:txBody>
                  <a:tcPr/>
                </a:tc>
                <a:tc>
                  <a:txBody>
                    <a:bodyPr/>
                    <a:lstStyle/>
                    <a:p>
                      <a:r>
                        <a:rPr lang="es-MX" sz="1800" dirty="0" smtClean="0"/>
                        <a:t>Descripción</a:t>
                      </a:r>
                      <a:endParaRPr lang="es-MX" sz="1800" dirty="0"/>
                    </a:p>
                  </a:txBody>
                  <a:tcPr/>
                </a:tc>
                <a:tc>
                  <a:txBody>
                    <a:bodyPr/>
                    <a:lstStyle/>
                    <a:p>
                      <a:r>
                        <a:rPr lang="es-MX" sz="1800" dirty="0" smtClean="0"/>
                        <a:t>Ejemplo</a:t>
                      </a:r>
                      <a:endParaRPr lang="es-MX" sz="1800" dirty="0"/>
                    </a:p>
                  </a:txBody>
                  <a:tcPr/>
                </a:tc>
                <a:extLst>
                  <a:ext uri="{0D108BD9-81ED-4DB2-BD59-A6C34878D82A}">
                    <a16:rowId xmlns:a16="http://schemas.microsoft.com/office/drawing/2014/main" val="10000"/>
                  </a:ext>
                </a:extLst>
              </a:tr>
              <a:tr h="370840">
                <a:tc>
                  <a:txBody>
                    <a:bodyPr/>
                    <a:lstStyle/>
                    <a:p>
                      <a:r>
                        <a:rPr lang="es-MX" sz="2000" dirty="0" smtClean="0"/>
                        <a:t>:</a:t>
                      </a:r>
                      <a:r>
                        <a:rPr lang="es-MX" sz="2000" dirty="0" err="1" smtClean="0"/>
                        <a:t>first</a:t>
                      </a:r>
                      <a:endParaRPr lang="es-MX" sz="2000" dirty="0"/>
                    </a:p>
                  </a:txBody>
                  <a:tcPr/>
                </a:tc>
                <a:tc>
                  <a:txBody>
                    <a:bodyPr/>
                    <a:lstStyle/>
                    <a:p>
                      <a:r>
                        <a:rPr lang="es-MX" sz="1500" dirty="0" smtClean="0"/>
                        <a:t>Utilizada con la regla-at @page, representa la primera página de un documento impreso.</a:t>
                      </a:r>
                      <a:endParaRPr lang="es-MX" sz="1500" dirty="0"/>
                    </a:p>
                  </a:txBody>
                  <a:tcPr/>
                </a:tc>
                <a:tc>
                  <a:txBody>
                    <a:bodyPr/>
                    <a:lstStyle/>
                    <a:p>
                      <a:r>
                        <a:rPr lang="en-US" sz="1600" dirty="0" smtClean="0"/>
                        <a:t>@page :first {</a:t>
                      </a:r>
                      <a:r>
                        <a:rPr lang="en-US" sz="1600" baseline="0" dirty="0" smtClean="0"/>
                        <a:t> </a:t>
                      </a:r>
                      <a:r>
                        <a:rPr lang="en-US" sz="1600" dirty="0" smtClean="0"/>
                        <a:t>margin-left: 50%;margin-top: 50%;}</a:t>
                      </a:r>
                      <a:br>
                        <a:rPr lang="en-US" sz="1600" dirty="0" smtClean="0"/>
                      </a:br>
                      <a:r>
                        <a:rPr lang="en-US" sz="1600" dirty="0" err="1" smtClean="0"/>
                        <a:t>document.querySelector</a:t>
                      </a:r>
                      <a:r>
                        <a:rPr lang="en-US" sz="1600" dirty="0" smtClean="0"/>
                        <a:t>("button").</a:t>
                      </a:r>
                      <a:r>
                        <a:rPr lang="en-US" sz="1600" dirty="0" err="1" smtClean="0"/>
                        <a:t>onclick</a:t>
                      </a:r>
                      <a:r>
                        <a:rPr lang="en-US" sz="1600" dirty="0" smtClean="0"/>
                        <a:t> = function () {</a:t>
                      </a:r>
                      <a:r>
                        <a:rPr lang="en-US" sz="1600" dirty="0" err="1" smtClean="0"/>
                        <a:t>window.print</a:t>
                      </a:r>
                      <a:r>
                        <a:rPr lang="en-US" sz="1600" dirty="0" smtClean="0"/>
                        <a:t>();}</a:t>
                      </a:r>
                      <a:endParaRPr lang="es-MX" sz="1600" dirty="0"/>
                    </a:p>
                  </a:txBody>
                  <a:tcPr/>
                </a:tc>
                <a:extLst>
                  <a:ext uri="{0D108BD9-81ED-4DB2-BD59-A6C34878D82A}">
                    <a16:rowId xmlns:a16="http://schemas.microsoft.com/office/drawing/2014/main" val="10001"/>
                  </a:ext>
                </a:extLst>
              </a:tr>
              <a:tr h="370840">
                <a:tc>
                  <a:txBody>
                    <a:bodyPr/>
                    <a:lstStyle/>
                    <a:p>
                      <a:r>
                        <a:rPr lang="es-MX" sz="2000" dirty="0" smtClean="0"/>
                        <a:t>:</a:t>
                      </a:r>
                      <a:r>
                        <a:rPr lang="es-MX" sz="2000" dirty="0" err="1" smtClean="0"/>
                        <a:t>first-child</a:t>
                      </a:r>
                      <a:endParaRPr lang="es-MX" sz="2000" dirty="0"/>
                    </a:p>
                  </a:txBody>
                  <a:tcPr/>
                </a:tc>
                <a:tc>
                  <a:txBody>
                    <a:bodyPr/>
                    <a:lstStyle/>
                    <a:p>
                      <a:r>
                        <a:rPr lang="es-MX" sz="1500" dirty="0" smtClean="0"/>
                        <a:t>Representa el primer elemento entre un grupo de elementos hermanos.</a:t>
                      </a:r>
                      <a:endParaRPr lang="es-MX" sz="1500" dirty="0"/>
                    </a:p>
                  </a:txBody>
                  <a:tcPr/>
                </a:tc>
                <a:tc>
                  <a:txBody>
                    <a:bodyPr/>
                    <a:lstStyle/>
                    <a:p>
                      <a:r>
                        <a:rPr lang="es-MX" sz="1600" dirty="0" smtClean="0"/>
                        <a:t>p:first-child {</a:t>
                      </a:r>
                      <a:r>
                        <a:rPr lang="es-MX" sz="1600" baseline="0" dirty="0" smtClean="0"/>
                        <a:t> </a:t>
                      </a:r>
                      <a:r>
                        <a:rPr lang="es-MX" sz="1600" dirty="0" smtClean="0"/>
                        <a:t>color: lime;}</a:t>
                      </a:r>
                      <a:endParaRPr lang="es-MX" sz="1600" dirty="0"/>
                    </a:p>
                  </a:txBody>
                  <a:tcPr/>
                </a:tc>
                <a:extLst>
                  <a:ext uri="{0D108BD9-81ED-4DB2-BD59-A6C34878D82A}">
                    <a16:rowId xmlns:a16="http://schemas.microsoft.com/office/drawing/2014/main" val="10002"/>
                  </a:ext>
                </a:extLst>
              </a:tr>
              <a:tr h="370840">
                <a:tc>
                  <a:txBody>
                    <a:bodyPr/>
                    <a:lstStyle/>
                    <a:p>
                      <a:r>
                        <a:rPr lang="es-MX" sz="2000" dirty="0" smtClean="0"/>
                        <a:t>:</a:t>
                      </a:r>
                      <a:r>
                        <a:rPr lang="es-MX" sz="2000" dirty="0" err="1" smtClean="0"/>
                        <a:t>first</a:t>
                      </a:r>
                      <a:r>
                        <a:rPr lang="es-MX" sz="2000" dirty="0" smtClean="0"/>
                        <a:t>-of-</a:t>
                      </a:r>
                      <a:r>
                        <a:rPr lang="es-MX" sz="2000" dirty="0" err="1" smtClean="0"/>
                        <a:t>type</a:t>
                      </a:r>
                      <a:endParaRPr lang="es-MX" sz="2000" dirty="0"/>
                    </a:p>
                  </a:txBody>
                  <a:tcPr/>
                </a:tc>
                <a:tc>
                  <a:txBody>
                    <a:bodyPr/>
                    <a:lstStyle/>
                    <a:p>
                      <a:r>
                        <a:rPr lang="es-MX" sz="1500" dirty="0" smtClean="0"/>
                        <a:t>Representa el primer elemento de su tipo entre un grupo de elementos hermanos.</a:t>
                      </a:r>
                      <a:endParaRPr lang="es-MX" sz="1500" dirty="0"/>
                    </a:p>
                  </a:txBody>
                  <a:tcPr/>
                </a:tc>
                <a:tc>
                  <a:txBody>
                    <a:bodyPr/>
                    <a:lstStyle/>
                    <a:p>
                      <a:r>
                        <a:rPr lang="es-MX" sz="1600" dirty="0" smtClean="0"/>
                        <a:t>p:first-of-type {color: red;}</a:t>
                      </a:r>
                      <a:endParaRPr lang="es-MX" sz="1600" dirty="0"/>
                    </a:p>
                  </a:txBody>
                  <a:tcPr/>
                </a:tc>
                <a:extLst>
                  <a:ext uri="{0D108BD9-81ED-4DB2-BD59-A6C34878D82A}">
                    <a16:rowId xmlns:a16="http://schemas.microsoft.com/office/drawing/2014/main" val="10003"/>
                  </a:ext>
                </a:extLst>
              </a:tr>
              <a:tr h="370840">
                <a:tc>
                  <a:txBody>
                    <a:bodyPr/>
                    <a:lstStyle/>
                    <a:p>
                      <a:r>
                        <a:rPr lang="es-MX" sz="2000" dirty="0" smtClean="0"/>
                        <a:t>:</a:t>
                      </a:r>
                      <a:r>
                        <a:rPr lang="es-MX" sz="2000" dirty="0" err="1" smtClean="0"/>
                        <a:t>focus</a:t>
                      </a:r>
                      <a:endParaRPr lang="es-MX" sz="2000" dirty="0"/>
                    </a:p>
                  </a:txBody>
                  <a:tcPr/>
                </a:tc>
                <a:tc>
                  <a:txBody>
                    <a:bodyPr/>
                    <a:lstStyle/>
                    <a:p>
                      <a:r>
                        <a:rPr lang="es-MX" sz="1500" dirty="0" smtClean="0"/>
                        <a:t>Representa un elemento (como una entrada de formulario) que ha recibido el foco.</a:t>
                      </a:r>
                      <a:endParaRPr lang="es-MX" sz="1500" dirty="0"/>
                    </a:p>
                  </a:txBody>
                  <a:tcPr/>
                </a:tc>
                <a:tc>
                  <a:txBody>
                    <a:bodyPr/>
                    <a:lstStyle/>
                    <a:p>
                      <a:r>
                        <a:rPr lang="es-MX" sz="1600" dirty="0" err="1" smtClean="0"/>
                        <a:t>input:focus</a:t>
                      </a:r>
                      <a:r>
                        <a:rPr lang="es-MX" sz="1600" dirty="0" smtClean="0"/>
                        <a:t> {</a:t>
                      </a:r>
                      <a:r>
                        <a:rPr lang="es-MX" sz="1600" baseline="0" dirty="0" smtClean="0"/>
                        <a:t> </a:t>
                      </a:r>
                      <a:r>
                        <a:rPr lang="es-MX" sz="1600" dirty="0" smtClean="0"/>
                        <a:t>color: red; }</a:t>
                      </a:r>
                    </a:p>
                  </a:txBody>
                  <a:tcPr/>
                </a:tc>
                <a:extLst>
                  <a:ext uri="{0D108BD9-81ED-4DB2-BD59-A6C34878D82A}">
                    <a16:rowId xmlns:a16="http://schemas.microsoft.com/office/drawing/2014/main" val="10004"/>
                  </a:ext>
                </a:extLst>
              </a:tr>
              <a:tr h="370840">
                <a:tc>
                  <a:txBody>
                    <a:bodyPr/>
                    <a:lstStyle/>
                    <a:p>
                      <a:r>
                        <a:rPr lang="es-MX" sz="2000" dirty="0" smtClean="0"/>
                        <a:t>:</a:t>
                      </a:r>
                      <a:r>
                        <a:rPr lang="es-MX" sz="2000" dirty="0" err="1" smtClean="0"/>
                        <a:t>hover</a:t>
                      </a:r>
                      <a:endParaRPr lang="es-MX" sz="2000" dirty="0"/>
                    </a:p>
                  </a:txBody>
                  <a:tcPr/>
                </a:tc>
                <a:tc>
                  <a:txBody>
                    <a:bodyPr/>
                    <a:lstStyle/>
                    <a:p>
                      <a:r>
                        <a:rPr lang="es-MX" sz="1500" dirty="0" smtClean="0"/>
                        <a:t>Coincide cuando el usuario interactúa con un elemento con un dispositivo señalador, pero no necesariamente lo activa. Generalmente se activa cuando el usuario se desplaza sobre un elemento con el cursor (puntero del mouse).</a:t>
                      </a:r>
                      <a:endParaRPr lang="es-MX" sz="1500" dirty="0"/>
                    </a:p>
                  </a:txBody>
                  <a:tcPr/>
                </a:tc>
                <a:tc>
                  <a:txBody>
                    <a:bodyPr/>
                    <a:lstStyle/>
                    <a:p>
                      <a:r>
                        <a:rPr lang="es-MX" sz="1600" dirty="0" smtClean="0"/>
                        <a:t>a:hover {</a:t>
                      </a:r>
                    </a:p>
                    <a:p>
                      <a:r>
                        <a:rPr lang="es-MX" sz="1600" dirty="0" smtClean="0"/>
                        <a:t>  color: </a:t>
                      </a:r>
                      <a:r>
                        <a:rPr lang="es-MX" sz="1600" dirty="0" err="1" smtClean="0"/>
                        <a:t>orange</a:t>
                      </a:r>
                      <a:r>
                        <a:rPr lang="es-MX" sz="1600" dirty="0" smtClean="0"/>
                        <a:t>;</a:t>
                      </a:r>
                    </a:p>
                    <a:p>
                      <a:r>
                        <a:rPr lang="es-MX" sz="1600" dirty="0" smtClean="0"/>
                        <a:t>}</a:t>
                      </a:r>
                      <a:endParaRPr lang="es-MX" sz="1600" dirty="0"/>
                    </a:p>
                  </a:txBody>
                  <a:tcPr/>
                </a:tc>
                <a:extLst>
                  <a:ext uri="{0D108BD9-81ED-4DB2-BD59-A6C34878D82A}">
                    <a16:rowId xmlns:a16="http://schemas.microsoft.com/office/drawing/2014/main" val="10005"/>
                  </a:ext>
                </a:extLst>
              </a:tr>
              <a:tr h="370840">
                <a:tc>
                  <a:txBody>
                    <a:bodyPr/>
                    <a:lstStyle/>
                    <a:p>
                      <a:r>
                        <a:rPr lang="es-MX" sz="2000" dirty="0" smtClean="0"/>
                        <a:t>:</a:t>
                      </a:r>
                      <a:r>
                        <a:rPr lang="es-MX" sz="2000" dirty="0" err="1" smtClean="0"/>
                        <a:t>invalid</a:t>
                      </a:r>
                      <a:endParaRPr lang="es-MX" sz="2000" dirty="0"/>
                    </a:p>
                  </a:txBody>
                  <a:tcPr/>
                </a:tc>
                <a:tc>
                  <a:txBody>
                    <a:bodyPr/>
                    <a:lstStyle/>
                    <a:p>
                      <a:r>
                        <a:rPr lang="es-MX" sz="1500" dirty="0" smtClean="0"/>
                        <a:t>Representa </a:t>
                      </a:r>
                      <a:r>
                        <a:rPr lang="es-MX" sz="1500" dirty="0" smtClean="0"/>
                        <a:t>cualquier elemento &lt;input&gt; u otro elemento &lt;</a:t>
                      </a:r>
                      <a:r>
                        <a:rPr lang="es-MX" sz="1500" dirty="0" err="1" smtClean="0"/>
                        <a:t>form</a:t>
                      </a:r>
                      <a:r>
                        <a:rPr lang="es-MX" sz="1500" dirty="0" smtClean="0"/>
                        <a:t>&gt; cuyos contenidos no se puedan validar.</a:t>
                      </a:r>
                      <a:endParaRPr lang="es-MX" sz="1500" dirty="0"/>
                    </a:p>
                  </a:txBody>
                  <a:tcPr/>
                </a:tc>
                <a:tc>
                  <a:txBody>
                    <a:bodyPr/>
                    <a:lstStyle/>
                    <a:p>
                      <a:r>
                        <a:rPr lang="es-MX" sz="1600" dirty="0" err="1" smtClean="0"/>
                        <a:t>input:invalid</a:t>
                      </a:r>
                      <a:r>
                        <a:rPr lang="es-MX" sz="1600" dirty="0" smtClean="0"/>
                        <a:t> {</a:t>
                      </a:r>
                    </a:p>
                    <a:p>
                      <a:r>
                        <a:rPr lang="es-MX" sz="1600" dirty="0" smtClean="0"/>
                        <a:t>  </a:t>
                      </a:r>
                      <a:r>
                        <a:rPr lang="es-MX" sz="1600" dirty="0" err="1" smtClean="0"/>
                        <a:t>background</a:t>
                      </a:r>
                      <a:r>
                        <a:rPr lang="es-MX" sz="1600" dirty="0" smtClean="0"/>
                        <a:t>-color: </a:t>
                      </a:r>
                      <a:r>
                        <a:rPr lang="es-MX" sz="1600" dirty="0" err="1" smtClean="0"/>
                        <a:t>pink</a:t>
                      </a:r>
                      <a:r>
                        <a:rPr lang="es-MX" sz="1600" dirty="0" smtClean="0"/>
                        <a:t>;</a:t>
                      </a:r>
                    </a:p>
                    <a:p>
                      <a:r>
                        <a:rPr lang="es-MX" sz="1600" dirty="0" smtClean="0"/>
                        <a:t>}</a:t>
                      </a:r>
                      <a:endParaRPr lang="es-MX" sz="1600" dirty="0"/>
                    </a:p>
                  </a:txBody>
                  <a:tcPr/>
                </a:tc>
                <a:extLst>
                  <a:ext uri="{0D108BD9-81ED-4DB2-BD59-A6C34878D82A}">
                    <a16:rowId xmlns:a16="http://schemas.microsoft.com/office/drawing/2014/main" val="10006"/>
                  </a:ext>
                </a:extLst>
              </a:tr>
              <a:tr h="370840">
                <a:tc>
                  <a:txBody>
                    <a:bodyPr/>
                    <a:lstStyle/>
                    <a:p>
                      <a:r>
                        <a:rPr lang="es-MX" sz="2000" dirty="0" smtClean="0"/>
                        <a:t>:</a:t>
                      </a:r>
                      <a:r>
                        <a:rPr lang="es-MX" sz="2000" dirty="0" err="1" smtClean="0"/>
                        <a:t>last-child</a:t>
                      </a:r>
                      <a:endParaRPr lang="es-MX" sz="2000" dirty="0"/>
                    </a:p>
                  </a:txBody>
                  <a:tcPr/>
                </a:tc>
                <a:tc>
                  <a:txBody>
                    <a:bodyPr/>
                    <a:lstStyle/>
                    <a:p>
                      <a:r>
                        <a:rPr lang="es-MX" sz="1500" dirty="0" smtClean="0"/>
                        <a:t>Representa el último elemento entre un grupo de elementos hermanos.</a:t>
                      </a:r>
                      <a:endParaRPr lang="es-MX" sz="1500" dirty="0"/>
                    </a:p>
                  </a:txBody>
                  <a:tcPr/>
                </a:tc>
                <a:tc>
                  <a:txBody>
                    <a:bodyPr/>
                    <a:lstStyle/>
                    <a:p>
                      <a:r>
                        <a:rPr lang="es-MX" sz="1600" dirty="0" smtClean="0"/>
                        <a:t>p:last-child {color: lime;}</a:t>
                      </a:r>
                      <a:endParaRPr lang="es-MX" sz="1600" dirty="0"/>
                    </a:p>
                  </a:txBody>
                  <a:tcPr/>
                </a:tc>
                <a:extLst>
                  <a:ext uri="{0D108BD9-81ED-4DB2-BD59-A6C34878D82A}">
                    <a16:rowId xmlns:a16="http://schemas.microsoft.com/office/drawing/2014/main" val="10007"/>
                  </a:ext>
                </a:extLst>
              </a:tr>
              <a:tr h="370840">
                <a:tc>
                  <a:txBody>
                    <a:bodyPr/>
                    <a:lstStyle/>
                    <a:p>
                      <a:r>
                        <a:rPr lang="es-MX" sz="2000" dirty="0" smtClean="0"/>
                        <a:t>:</a:t>
                      </a:r>
                      <a:r>
                        <a:rPr lang="es-MX" sz="2000" dirty="0" err="1" smtClean="0"/>
                        <a:t>last</a:t>
                      </a:r>
                      <a:r>
                        <a:rPr lang="es-MX" sz="2000" dirty="0" smtClean="0"/>
                        <a:t>-of-</a:t>
                      </a:r>
                      <a:r>
                        <a:rPr lang="es-MX" sz="2000" dirty="0" err="1" smtClean="0"/>
                        <a:t>type</a:t>
                      </a:r>
                      <a:endParaRPr lang="es-MX" sz="2000" dirty="0"/>
                    </a:p>
                  </a:txBody>
                  <a:tcPr/>
                </a:tc>
                <a:tc>
                  <a:txBody>
                    <a:bodyPr/>
                    <a:lstStyle/>
                    <a:p>
                      <a:r>
                        <a:rPr lang="es-MX" sz="1500" dirty="0" smtClean="0"/>
                        <a:t>Representa el último elemento de su tipo entre un grupo de elementos hermanos.</a:t>
                      </a:r>
                      <a:endParaRPr lang="es-MX" sz="1500" dirty="0"/>
                    </a:p>
                  </a:txBody>
                  <a:tcPr/>
                </a:tc>
                <a:tc>
                  <a:txBody>
                    <a:bodyPr/>
                    <a:lstStyle/>
                    <a:p>
                      <a:r>
                        <a:rPr lang="es-MX" sz="1600" dirty="0" smtClean="0"/>
                        <a:t>p:last-of-type {color: lime;}</a:t>
                      </a:r>
                      <a:endParaRPr lang="es-MX" sz="1600" dirty="0"/>
                    </a:p>
                  </a:txBody>
                  <a:tcPr/>
                </a:tc>
                <a:extLst>
                  <a:ext uri="{0D108BD9-81ED-4DB2-BD59-A6C34878D82A}">
                    <a16:rowId xmlns:a16="http://schemas.microsoft.com/office/drawing/2014/main" val="10008"/>
                  </a:ext>
                </a:extLst>
              </a:tr>
              <a:tr h="370840">
                <a:tc>
                  <a:txBody>
                    <a:bodyPr/>
                    <a:lstStyle/>
                    <a:p>
                      <a:r>
                        <a:rPr lang="es-MX" sz="2000" dirty="0" smtClean="0"/>
                        <a:t>:link</a:t>
                      </a:r>
                      <a:endParaRPr lang="es-MX" sz="2000" dirty="0"/>
                    </a:p>
                  </a:txBody>
                  <a:tcPr/>
                </a:tc>
                <a:tc>
                  <a:txBody>
                    <a:bodyPr/>
                    <a:lstStyle/>
                    <a:p>
                      <a:r>
                        <a:rPr lang="es-MX" sz="1500" dirty="0" smtClean="0"/>
                        <a:t>Representa un elemento que aún no se ha visitado. Coincide con cada elemento no visitado &lt;a&gt;</a:t>
                      </a:r>
                      <a:endParaRPr lang="es-MX" sz="1500" dirty="0"/>
                    </a:p>
                  </a:txBody>
                  <a:tcPr/>
                </a:tc>
                <a:tc>
                  <a:txBody>
                    <a:bodyPr/>
                    <a:lstStyle/>
                    <a:p>
                      <a:r>
                        <a:rPr lang="es-MX" sz="1600" dirty="0" smtClean="0"/>
                        <a:t>a:link {color: red;}</a:t>
                      </a:r>
                      <a:endParaRPr lang="es-MX" sz="1600" dirty="0"/>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475251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ext uri="{D42A27DB-BD31-4B8C-83A1-F6EECF244321}">
                <p14:modId xmlns:p14="http://schemas.microsoft.com/office/powerpoint/2010/main" val="1555308485"/>
              </p:ext>
            </p:extLst>
          </p:nvPr>
        </p:nvGraphicFramePr>
        <p:xfrm>
          <a:off x="221672" y="96982"/>
          <a:ext cx="11660776" cy="6588760"/>
        </p:xfrm>
        <a:graphic>
          <a:graphicData uri="http://schemas.openxmlformats.org/drawingml/2006/table">
            <a:tbl>
              <a:tblPr firstRow="1" bandRow="1">
                <a:tableStyleId>{5C22544A-7EE6-4342-B048-85BDC9FD1C3A}</a:tableStyleId>
              </a:tblPr>
              <a:tblGrid>
                <a:gridCol w="2881745">
                  <a:extLst>
                    <a:ext uri="{9D8B030D-6E8A-4147-A177-3AD203B41FA5}">
                      <a16:colId xmlns:a16="http://schemas.microsoft.com/office/drawing/2014/main" val="20000"/>
                    </a:ext>
                  </a:extLst>
                </a:gridCol>
                <a:gridCol w="4892106">
                  <a:extLst>
                    <a:ext uri="{9D8B030D-6E8A-4147-A177-3AD203B41FA5}">
                      <a16:colId xmlns:a16="http://schemas.microsoft.com/office/drawing/2014/main" val="20001"/>
                    </a:ext>
                  </a:extLst>
                </a:gridCol>
                <a:gridCol w="3886925">
                  <a:extLst>
                    <a:ext uri="{9D8B030D-6E8A-4147-A177-3AD203B41FA5}">
                      <a16:colId xmlns:a16="http://schemas.microsoft.com/office/drawing/2014/main" val="20002"/>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800" dirty="0" err="1" smtClean="0"/>
                        <a:t>Pseudo</a:t>
                      </a:r>
                      <a:r>
                        <a:rPr lang="es-MX" sz="1800" dirty="0" smtClean="0"/>
                        <a:t> Clase</a:t>
                      </a:r>
                    </a:p>
                  </a:txBody>
                  <a:tcPr/>
                </a:tc>
                <a:tc>
                  <a:txBody>
                    <a:bodyPr/>
                    <a:lstStyle/>
                    <a:p>
                      <a:r>
                        <a:rPr lang="es-MX" sz="1800" dirty="0" smtClean="0"/>
                        <a:t>Descripción</a:t>
                      </a:r>
                      <a:endParaRPr lang="es-MX" sz="1800" dirty="0"/>
                    </a:p>
                  </a:txBody>
                  <a:tcPr/>
                </a:tc>
                <a:tc>
                  <a:txBody>
                    <a:bodyPr/>
                    <a:lstStyle/>
                    <a:p>
                      <a:r>
                        <a:rPr lang="es-MX" sz="1800" dirty="0" smtClean="0"/>
                        <a:t>Ejemplo</a:t>
                      </a:r>
                      <a:endParaRPr lang="es-MX" sz="1800" dirty="0"/>
                    </a:p>
                  </a:txBody>
                  <a:tcPr/>
                </a:tc>
                <a:extLst>
                  <a:ext uri="{0D108BD9-81ED-4DB2-BD59-A6C34878D82A}">
                    <a16:rowId xmlns:a16="http://schemas.microsoft.com/office/drawing/2014/main" val="10000"/>
                  </a:ext>
                </a:extLst>
              </a:tr>
              <a:tr h="370840">
                <a:tc>
                  <a:txBody>
                    <a:bodyPr/>
                    <a:lstStyle/>
                    <a:p>
                      <a:r>
                        <a:rPr lang="es-MX" sz="1600" dirty="0" smtClean="0"/>
                        <a:t>:</a:t>
                      </a:r>
                      <a:r>
                        <a:rPr lang="es-MX" sz="1600" dirty="0" err="1" smtClean="0"/>
                        <a:t>nth-child</a:t>
                      </a:r>
                      <a:r>
                        <a:rPr lang="es-MX" sz="1600" dirty="0" smtClean="0"/>
                        <a:t>()  (</a:t>
                      </a:r>
                      <a:r>
                        <a:rPr lang="es-MX" sz="1600" dirty="0" err="1" smtClean="0"/>
                        <a:t>odd</a:t>
                      </a:r>
                      <a:r>
                        <a:rPr lang="es-MX" sz="1600" dirty="0" smtClean="0"/>
                        <a:t>),(</a:t>
                      </a:r>
                      <a:r>
                        <a:rPr lang="es-MX" sz="1600" dirty="0" err="1" smtClean="0"/>
                        <a:t>even</a:t>
                      </a:r>
                      <a:r>
                        <a:rPr lang="es-MX" sz="1600" dirty="0" smtClean="0"/>
                        <a:t>),(2n+1),(2n)</a:t>
                      </a:r>
                      <a:endParaRPr lang="es-MX" sz="1600" dirty="0"/>
                    </a:p>
                  </a:txBody>
                  <a:tcPr/>
                </a:tc>
                <a:tc>
                  <a:txBody>
                    <a:bodyPr/>
                    <a:lstStyle/>
                    <a:p>
                      <a:r>
                        <a:rPr lang="es-MX" sz="1300" dirty="0" smtClean="0"/>
                        <a:t>Coincide </a:t>
                      </a:r>
                      <a:r>
                        <a:rPr lang="es-MX" sz="1300" dirty="0" smtClean="0"/>
                        <a:t>con uno o más elementos en función de su posición entre un grupo de hermanos.</a:t>
                      </a:r>
                      <a:endParaRPr lang="es-MX" sz="1300" dirty="0"/>
                    </a:p>
                  </a:txBody>
                  <a:tcPr/>
                </a:tc>
                <a:tc>
                  <a:txBody>
                    <a:bodyPr/>
                    <a:lstStyle/>
                    <a:p>
                      <a:r>
                        <a:rPr lang="es-MX" sz="1400" dirty="0" smtClean="0"/>
                        <a:t>:</a:t>
                      </a:r>
                      <a:r>
                        <a:rPr lang="es-MX" sz="1400" dirty="0" err="1" smtClean="0"/>
                        <a:t>nth-child</a:t>
                      </a:r>
                      <a:r>
                        <a:rPr lang="es-MX" sz="1400" dirty="0" smtClean="0"/>
                        <a:t>(4n) {</a:t>
                      </a:r>
                      <a:r>
                        <a:rPr lang="es-MX" sz="1400" baseline="0" dirty="0" smtClean="0"/>
                        <a:t> </a:t>
                      </a:r>
                      <a:r>
                        <a:rPr lang="es-MX" sz="1400" dirty="0" smtClean="0"/>
                        <a:t>color: lime;</a:t>
                      </a:r>
                      <a:r>
                        <a:rPr lang="es-MX" sz="1400" baseline="0" dirty="0" smtClean="0"/>
                        <a:t> </a:t>
                      </a:r>
                      <a:r>
                        <a:rPr lang="es-MX" sz="1400" dirty="0" smtClean="0"/>
                        <a:t>}</a:t>
                      </a:r>
                      <a:endParaRPr lang="es-MX" sz="1400" dirty="0"/>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600" dirty="0" smtClean="0"/>
                        <a:t>:</a:t>
                      </a:r>
                      <a:r>
                        <a:rPr lang="es-MX" sz="1600" dirty="0" err="1" smtClean="0"/>
                        <a:t>nth-last-child</a:t>
                      </a:r>
                      <a:r>
                        <a:rPr lang="es-MX" sz="1600" dirty="0" smtClean="0"/>
                        <a:t>() (</a:t>
                      </a:r>
                      <a:r>
                        <a:rPr lang="es-MX" sz="1600" dirty="0" err="1" smtClean="0"/>
                        <a:t>odd</a:t>
                      </a:r>
                      <a:r>
                        <a:rPr lang="es-MX" sz="1600" dirty="0" smtClean="0"/>
                        <a:t>),(</a:t>
                      </a:r>
                      <a:r>
                        <a:rPr lang="es-MX" sz="1600" dirty="0" err="1" smtClean="0"/>
                        <a:t>even</a:t>
                      </a:r>
                      <a:r>
                        <a:rPr lang="es-MX" sz="1600" dirty="0" smtClean="0"/>
                        <a:t>),(2n+1),(2n)</a:t>
                      </a:r>
                    </a:p>
                    <a:p>
                      <a:endParaRPr lang="es-MX" sz="1600" dirty="0"/>
                    </a:p>
                  </a:txBody>
                  <a:tcPr/>
                </a:tc>
                <a:tc>
                  <a:txBody>
                    <a:bodyPr/>
                    <a:lstStyle/>
                    <a:p>
                      <a:r>
                        <a:rPr lang="es-MX" sz="1300" dirty="0" smtClean="0"/>
                        <a:t>Selecciona </a:t>
                      </a:r>
                      <a:r>
                        <a:rPr lang="es-MX" sz="1300" dirty="0" smtClean="0"/>
                        <a:t>uno o más elementos en función de su posición entre un grupo de hermanos, contando desde el final.</a:t>
                      </a:r>
                      <a:endParaRPr lang="es-MX" sz="1300" dirty="0"/>
                    </a:p>
                  </a:txBody>
                  <a:tcPr/>
                </a:tc>
                <a:tc>
                  <a:txBody>
                    <a:bodyPr/>
                    <a:lstStyle/>
                    <a:p>
                      <a:r>
                        <a:rPr lang="es-MX" sz="1400" dirty="0" smtClean="0"/>
                        <a:t>:</a:t>
                      </a:r>
                      <a:r>
                        <a:rPr lang="es-MX" sz="1400" dirty="0" err="1" smtClean="0"/>
                        <a:t>nth-last-child</a:t>
                      </a:r>
                      <a:r>
                        <a:rPr lang="es-MX" sz="1400" dirty="0" smtClean="0"/>
                        <a:t>(4n) {color: lime;}</a:t>
                      </a:r>
                      <a:endParaRPr lang="es-MX" sz="1400" dirty="0"/>
                    </a:p>
                  </a:txBody>
                  <a:tcPr/>
                </a:tc>
                <a:extLst>
                  <a:ext uri="{0D108BD9-81ED-4DB2-BD59-A6C34878D82A}">
                    <a16:rowId xmlns:a16="http://schemas.microsoft.com/office/drawing/2014/main" val="10002"/>
                  </a:ext>
                </a:extLst>
              </a:tr>
              <a:tr h="370840">
                <a:tc>
                  <a:txBody>
                    <a:bodyPr/>
                    <a:lstStyle/>
                    <a:p>
                      <a:r>
                        <a:rPr lang="es-MX" sz="1600" dirty="0" smtClean="0"/>
                        <a:t>:</a:t>
                      </a:r>
                      <a:r>
                        <a:rPr lang="es-MX" sz="1600" dirty="0" err="1" smtClean="0"/>
                        <a:t>read-only</a:t>
                      </a:r>
                      <a:endParaRPr lang="es-MX" sz="1600" dirty="0"/>
                    </a:p>
                  </a:txBody>
                  <a:tcPr/>
                </a:tc>
                <a:tc>
                  <a:txBody>
                    <a:bodyPr/>
                    <a:lstStyle/>
                    <a:p>
                      <a:r>
                        <a:rPr lang="es-MX" sz="1300" dirty="0" smtClean="0"/>
                        <a:t>Representa </a:t>
                      </a:r>
                      <a:r>
                        <a:rPr lang="es-MX" sz="1300" dirty="0" smtClean="0"/>
                        <a:t>un elemento que ya no es editable por el usuario (como un input).</a:t>
                      </a:r>
                      <a:endParaRPr lang="es-MX" sz="1300" dirty="0"/>
                    </a:p>
                  </a:txBody>
                  <a:tcPr/>
                </a:tc>
                <a:tc>
                  <a:txBody>
                    <a:bodyPr/>
                    <a:lstStyle/>
                    <a:p>
                      <a:r>
                        <a:rPr lang="es-MX" sz="1400" dirty="0" err="1" smtClean="0"/>
                        <a:t>input:read-only</a:t>
                      </a:r>
                      <a:r>
                        <a:rPr lang="es-MX" sz="1400" dirty="0" smtClean="0"/>
                        <a:t> { </a:t>
                      </a:r>
                      <a:r>
                        <a:rPr lang="es-MX" sz="1400" dirty="0" err="1" smtClean="0"/>
                        <a:t>background</a:t>
                      </a:r>
                      <a:r>
                        <a:rPr lang="es-MX" sz="1400" dirty="0" smtClean="0"/>
                        <a:t>: </a:t>
                      </a:r>
                      <a:r>
                        <a:rPr lang="es-MX" sz="1400" dirty="0" err="1" smtClean="0"/>
                        <a:t>cyan</a:t>
                      </a:r>
                      <a:r>
                        <a:rPr lang="es-MX" sz="1400" dirty="0" smtClean="0"/>
                        <a:t>; }</a:t>
                      </a:r>
                      <a:endParaRPr lang="es-MX" sz="1400" dirty="0"/>
                    </a:p>
                  </a:txBody>
                  <a:tcPr/>
                </a:tc>
                <a:extLst>
                  <a:ext uri="{0D108BD9-81ED-4DB2-BD59-A6C34878D82A}">
                    <a16:rowId xmlns:a16="http://schemas.microsoft.com/office/drawing/2014/main" val="10003"/>
                  </a:ext>
                </a:extLst>
              </a:tr>
              <a:tr h="370840">
                <a:tc>
                  <a:txBody>
                    <a:bodyPr/>
                    <a:lstStyle/>
                    <a:p>
                      <a:r>
                        <a:rPr lang="es-MX" sz="1600" dirty="0" smtClean="0"/>
                        <a:t>:</a:t>
                      </a:r>
                      <a:r>
                        <a:rPr lang="es-MX" sz="1600" dirty="0" err="1" smtClean="0"/>
                        <a:t>read-write</a:t>
                      </a:r>
                      <a:endParaRPr lang="es-MX" sz="1600" dirty="0"/>
                    </a:p>
                  </a:txBody>
                  <a:tcPr/>
                </a:tc>
                <a:tc>
                  <a:txBody>
                    <a:bodyPr/>
                    <a:lstStyle/>
                    <a:p>
                      <a:r>
                        <a:rPr lang="es-MX" sz="1300" dirty="0" smtClean="0"/>
                        <a:t>Representa </a:t>
                      </a:r>
                      <a:r>
                        <a:rPr lang="es-MX" sz="1300" dirty="0" smtClean="0"/>
                        <a:t>un elemento (como un input) que es editable por el usuario.</a:t>
                      </a:r>
                      <a:endParaRPr lang="es-MX" sz="1300" dirty="0"/>
                    </a:p>
                  </a:txBody>
                  <a:tcPr/>
                </a:tc>
                <a:tc>
                  <a:txBody>
                    <a:bodyPr/>
                    <a:lstStyle/>
                    <a:p>
                      <a:r>
                        <a:rPr lang="es-MX" sz="1400" dirty="0" err="1" smtClean="0"/>
                        <a:t>input:read-write</a:t>
                      </a:r>
                      <a:r>
                        <a:rPr lang="es-MX" sz="1400" dirty="0" smtClean="0"/>
                        <a:t> {</a:t>
                      </a:r>
                      <a:r>
                        <a:rPr lang="es-MX" sz="1400" dirty="0" err="1" smtClean="0"/>
                        <a:t>background</a:t>
                      </a:r>
                      <a:r>
                        <a:rPr lang="es-MX" sz="1400" dirty="0" smtClean="0"/>
                        <a:t>-color: #</a:t>
                      </a:r>
                      <a:r>
                        <a:rPr lang="es-MX" sz="1400" dirty="0" err="1" smtClean="0"/>
                        <a:t>bbf</a:t>
                      </a:r>
                      <a:r>
                        <a:rPr lang="es-MX" sz="1400" dirty="0" smtClean="0"/>
                        <a:t>;}</a:t>
                      </a:r>
                      <a:endParaRPr lang="es-MX" sz="1400" dirty="0"/>
                    </a:p>
                  </a:txBody>
                  <a:tcPr/>
                </a:tc>
                <a:extLst>
                  <a:ext uri="{0D108BD9-81ED-4DB2-BD59-A6C34878D82A}">
                    <a16:rowId xmlns:a16="http://schemas.microsoft.com/office/drawing/2014/main" val="10004"/>
                  </a:ext>
                </a:extLst>
              </a:tr>
              <a:tr h="370840">
                <a:tc>
                  <a:txBody>
                    <a:bodyPr/>
                    <a:lstStyle/>
                    <a:p>
                      <a:r>
                        <a:rPr lang="es-MX" sz="1600" dirty="0" smtClean="0"/>
                        <a:t>:</a:t>
                      </a:r>
                      <a:r>
                        <a:rPr lang="es-MX" sz="1600" dirty="0" err="1" smtClean="0"/>
                        <a:t>required</a:t>
                      </a:r>
                      <a:endParaRPr lang="es-MX" sz="1600" dirty="0"/>
                    </a:p>
                  </a:txBody>
                  <a:tcPr/>
                </a:tc>
                <a:tc>
                  <a:txBody>
                    <a:bodyPr/>
                    <a:lstStyle/>
                    <a:p>
                      <a:r>
                        <a:rPr lang="es-MX" sz="1300" dirty="0" smtClean="0"/>
                        <a:t>Representa </a:t>
                      </a:r>
                      <a:r>
                        <a:rPr lang="es-MX" sz="1300" dirty="0" smtClean="0"/>
                        <a:t>cualquier elemento &lt;input&gt;, &lt;</a:t>
                      </a:r>
                      <a:r>
                        <a:rPr lang="es-MX" sz="1300" dirty="0" err="1" smtClean="0"/>
                        <a:t>select</a:t>
                      </a:r>
                      <a:r>
                        <a:rPr lang="es-MX" sz="1300" dirty="0" smtClean="0"/>
                        <a:t>&gt;, o &lt;</a:t>
                      </a:r>
                      <a:r>
                        <a:rPr lang="es-MX" sz="1300" dirty="0" err="1" smtClean="0"/>
                        <a:t>textarea</a:t>
                      </a:r>
                      <a:r>
                        <a:rPr lang="es-MX" sz="1300" dirty="0" smtClean="0"/>
                        <a:t>&gt; que tenga el atributo </a:t>
                      </a:r>
                      <a:r>
                        <a:rPr lang="es-MX" sz="1300" dirty="0" err="1" smtClean="0"/>
                        <a:t>required</a:t>
                      </a:r>
                      <a:r>
                        <a:rPr lang="es-MX" sz="1300" dirty="0" smtClean="0"/>
                        <a:t> establecido en él.</a:t>
                      </a:r>
                      <a:endParaRPr lang="es-MX" sz="1300" dirty="0"/>
                    </a:p>
                  </a:txBody>
                  <a:tcPr/>
                </a:tc>
                <a:tc>
                  <a:txBody>
                    <a:bodyPr/>
                    <a:lstStyle/>
                    <a:p>
                      <a:r>
                        <a:rPr lang="en-US" sz="1400" dirty="0" err="1" smtClean="0"/>
                        <a:t>input:required</a:t>
                      </a:r>
                      <a:r>
                        <a:rPr lang="en-US" sz="1400" dirty="0" smtClean="0"/>
                        <a:t> {</a:t>
                      </a:r>
                    </a:p>
                    <a:p>
                      <a:r>
                        <a:rPr lang="en-US" sz="1400" dirty="0" smtClean="0"/>
                        <a:t>  border: 1px dashed red;</a:t>
                      </a:r>
                    </a:p>
                    <a:p>
                      <a:r>
                        <a:rPr lang="en-US" sz="1400" dirty="0" smtClean="0"/>
                        <a:t>}</a:t>
                      </a:r>
                      <a:endParaRPr lang="es-MX" sz="1400" dirty="0"/>
                    </a:p>
                  </a:txBody>
                  <a:tcPr/>
                </a:tc>
                <a:extLst>
                  <a:ext uri="{0D108BD9-81ED-4DB2-BD59-A6C34878D82A}">
                    <a16:rowId xmlns:a16="http://schemas.microsoft.com/office/drawing/2014/main" val="10005"/>
                  </a:ext>
                </a:extLst>
              </a:tr>
              <a:tr h="370840">
                <a:tc>
                  <a:txBody>
                    <a:bodyPr/>
                    <a:lstStyle/>
                    <a:p>
                      <a:r>
                        <a:rPr lang="es-MX" sz="1600" dirty="0" smtClean="0"/>
                        <a:t>:</a:t>
                      </a:r>
                      <a:r>
                        <a:rPr lang="es-MX" sz="1600" dirty="0" err="1" smtClean="0"/>
                        <a:t>valid</a:t>
                      </a:r>
                      <a:endParaRPr lang="es-MX" sz="1600" dirty="0"/>
                    </a:p>
                  </a:txBody>
                  <a:tcPr/>
                </a:tc>
                <a:tc>
                  <a:txBody>
                    <a:bodyPr/>
                    <a:lstStyle/>
                    <a:p>
                      <a:r>
                        <a:rPr lang="es-MX" sz="1300" dirty="0" smtClean="0"/>
                        <a:t>Representa cualquier elemento &lt;input&gt; u otro elemento &lt;</a:t>
                      </a:r>
                      <a:r>
                        <a:rPr lang="es-MX" sz="1300" dirty="0" err="1" smtClean="0"/>
                        <a:t>form</a:t>
                      </a:r>
                      <a:r>
                        <a:rPr lang="es-MX" sz="1300" dirty="0" smtClean="0"/>
                        <a:t>&gt; cuyo contenido se valide satisfactoriamente.</a:t>
                      </a:r>
                      <a:endParaRPr lang="es-MX" sz="1300" dirty="0"/>
                    </a:p>
                  </a:txBody>
                  <a:tcPr/>
                </a:tc>
                <a:tc>
                  <a:txBody>
                    <a:bodyPr/>
                    <a:lstStyle/>
                    <a:p>
                      <a:r>
                        <a:rPr lang="es-MX" sz="1400" dirty="0" err="1" smtClean="0"/>
                        <a:t>input:valid</a:t>
                      </a:r>
                      <a:r>
                        <a:rPr lang="es-MX" sz="1400" dirty="0" smtClean="0"/>
                        <a:t> {</a:t>
                      </a:r>
                      <a:r>
                        <a:rPr lang="es-MX" sz="1400" dirty="0" err="1" smtClean="0"/>
                        <a:t>background</a:t>
                      </a:r>
                      <a:r>
                        <a:rPr lang="es-MX" sz="1400" dirty="0" smtClean="0"/>
                        <a:t>-color: </a:t>
                      </a:r>
                      <a:r>
                        <a:rPr lang="es-MX" sz="1400" dirty="0" err="1" smtClean="0"/>
                        <a:t>powderblue</a:t>
                      </a:r>
                      <a:r>
                        <a:rPr lang="es-MX" sz="1400" dirty="0" smtClean="0"/>
                        <a:t>;}</a:t>
                      </a:r>
                      <a:endParaRPr lang="es-MX" sz="1400" dirty="0"/>
                    </a:p>
                  </a:txBody>
                  <a:tcPr/>
                </a:tc>
                <a:extLst>
                  <a:ext uri="{0D108BD9-81ED-4DB2-BD59-A6C34878D82A}">
                    <a16:rowId xmlns:a16="http://schemas.microsoft.com/office/drawing/2014/main" val="10006"/>
                  </a:ext>
                </a:extLst>
              </a:tr>
              <a:tr h="370840">
                <a:tc>
                  <a:txBody>
                    <a:bodyPr/>
                    <a:lstStyle/>
                    <a:p>
                      <a:r>
                        <a:rPr lang="es-MX" sz="1600" dirty="0" smtClean="0"/>
                        <a:t>:</a:t>
                      </a:r>
                      <a:r>
                        <a:rPr lang="es-MX" sz="1600" dirty="0" err="1" smtClean="0"/>
                        <a:t>visited</a:t>
                      </a:r>
                      <a:endParaRPr lang="es-MX" sz="1600" dirty="0"/>
                    </a:p>
                  </a:txBody>
                  <a:tcPr/>
                </a:tc>
                <a:tc>
                  <a:txBody>
                    <a:bodyPr/>
                    <a:lstStyle/>
                    <a:p>
                      <a:r>
                        <a:rPr lang="es-MX" sz="1300" dirty="0" smtClean="0"/>
                        <a:t>Representa </a:t>
                      </a:r>
                      <a:r>
                        <a:rPr lang="es-MX" sz="1300" dirty="0" smtClean="0"/>
                        <a:t>enlaces que el usuario ya ha visitado. Por motivos de privacidad, los estilos que se pueden modificar con este selector son muy limitados.</a:t>
                      </a:r>
                      <a:endParaRPr lang="es-MX" sz="1300" dirty="0"/>
                    </a:p>
                  </a:txBody>
                  <a:tcPr/>
                </a:tc>
                <a:tc>
                  <a:txBody>
                    <a:bodyPr/>
                    <a:lstStyle/>
                    <a:p>
                      <a:r>
                        <a:rPr lang="es-MX" sz="1400" dirty="0" smtClean="0"/>
                        <a:t>a:visited {</a:t>
                      </a:r>
                    </a:p>
                    <a:p>
                      <a:r>
                        <a:rPr lang="es-MX" sz="1400" dirty="0" smtClean="0"/>
                        <a:t>  color: </a:t>
                      </a:r>
                      <a:r>
                        <a:rPr lang="es-MX" sz="1400" dirty="0" err="1" smtClean="0"/>
                        <a:t>green</a:t>
                      </a:r>
                      <a:r>
                        <a:rPr lang="es-MX" sz="1400" dirty="0" smtClean="0"/>
                        <a:t>;</a:t>
                      </a:r>
                    </a:p>
                    <a:p>
                      <a:r>
                        <a:rPr lang="es-MX" sz="1400" dirty="0" smtClean="0"/>
                        <a:t>}</a:t>
                      </a:r>
                      <a:endParaRPr lang="es-MX" sz="1400" dirty="0"/>
                    </a:p>
                  </a:txBody>
                  <a:tcPr/>
                </a:tc>
                <a:extLst>
                  <a:ext uri="{0D108BD9-81ED-4DB2-BD59-A6C34878D82A}">
                    <a16:rowId xmlns:a16="http://schemas.microsoft.com/office/drawing/2014/main" val="10007"/>
                  </a:ext>
                </a:extLst>
              </a:tr>
              <a:tr h="370840">
                <a:tc>
                  <a:txBody>
                    <a:bodyPr/>
                    <a:lstStyle/>
                    <a:p>
                      <a:r>
                        <a:rPr lang="es-MX" sz="1600" dirty="0" smtClean="0"/>
                        <a:t>::</a:t>
                      </a:r>
                      <a:r>
                        <a:rPr lang="es-MX" sz="1600" dirty="0" err="1" smtClean="0"/>
                        <a:t>before</a:t>
                      </a:r>
                      <a:endParaRPr lang="es-MX" sz="1600" dirty="0"/>
                    </a:p>
                  </a:txBody>
                  <a:tcPr/>
                </a:tc>
                <a:tc>
                  <a:txBody>
                    <a:bodyPr/>
                    <a:lstStyle/>
                    <a:p>
                      <a:r>
                        <a:rPr lang="es-MX" sz="1300" u="sng" dirty="0" smtClean="0"/>
                        <a:t>Crea</a:t>
                      </a:r>
                      <a:r>
                        <a:rPr lang="es-MX" sz="1300" dirty="0" smtClean="0"/>
                        <a:t> un </a:t>
                      </a:r>
                      <a:r>
                        <a:rPr lang="es-MX" sz="1300" dirty="0" err="1" smtClean="0"/>
                        <a:t>pseudo</a:t>
                      </a:r>
                      <a:r>
                        <a:rPr lang="es-MX" sz="1300" dirty="0" smtClean="0"/>
                        <a:t>-elemento que es el primer hijo del elemento seleccionado. Es usado normalmente para añadir contenido estético a un elemento, usando la propiedad </a:t>
                      </a:r>
                      <a:r>
                        <a:rPr lang="es-MX" sz="1300" dirty="0" err="1" smtClean="0"/>
                        <a:t>content</a:t>
                      </a:r>
                      <a:r>
                        <a:rPr lang="es-MX" sz="1300" dirty="0" smtClean="0"/>
                        <a:t>. Este elemento se muestra en línea con el texto de forma predeterminada.</a:t>
                      </a:r>
                      <a:endParaRPr lang="es-MX" sz="1300" dirty="0"/>
                    </a:p>
                  </a:txBody>
                  <a:tcPr/>
                </a:tc>
                <a:tc>
                  <a:txBody>
                    <a:bodyPr/>
                    <a:lstStyle/>
                    <a:p>
                      <a:r>
                        <a:rPr lang="en-US" sz="1400" dirty="0" smtClean="0"/>
                        <a:t>q::before { </a:t>
                      </a:r>
                    </a:p>
                    <a:p>
                      <a:r>
                        <a:rPr lang="en-US" sz="1400" dirty="0" smtClean="0"/>
                        <a:t>  content: "«";</a:t>
                      </a:r>
                    </a:p>
                    <a:p>
                      <a:r>
                        <a:rPr lang="en-US" sz="1400" dirty="0" smtClean="0"/>
                        <a:t>  color: blue;</a:t>
                      </a:r>
                    </a:p>
                    <a:p>
                      <a:r>
                        <a:rPr lang="en-US" sz="1400" dirty="0" smtClean="0"/>
                        <a:t>}</a:t>
                      </a:r>
                      <a:endParaRPr lang="es-MX" sz="1400" dirty="0"/>
                    </a:p>
                  </a:txBody>
                  <a:tcPr/>
                </a:tc>
                <a:extLst>
                  <a:ext uri="{0D108BD9-81ED-4DB2-BD59-A6C34878D82A}">
                    <a16:rowId xmlns:a16="http://schemas.microsoft.com/office/drawing/2014/main" val="1000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600" dirty="0" smtClean="0"/>
                        <a:t>::</a:t>
                      </a:r>
                      <a:r>
                        <a:rPr lang="es-MX" sz="1600" u="sng" dirty="0" err="1" smtClean="0"/>
                        <a:t>after</a:t>
                      </a:r>
                      <a:endParaRPr lang="es-MX" sz="1600" u="sng" dirty="0" smtClean="0"/>
                    </a:p>
                    <a:p>
                      <a:endParaRPr lang="es-MX" sz="1600" dirty="0"/>
                    </a:p>
                  </a:txBody>
                  <a:tcPr/>
                </a:tc>
                <a:tc>
                  <a:txBody>
                    <a:bodyPr/>
                    <a:lstStyle/>
                    <a:p>
                      <a:r>
                        <a:rPr lang="es-MX" sz="1300" dirty="0" smtClean="0"/>
                        <a:t>Coincide </a:t>
                      </a:r>
                      <a:r>
                        <a:rPr lang="es-MX" sz="1300" dirty="0" smtClean="0"/>
                        <a:t>con el último hijo virtual del elemento seleccionado. Se usa generalmente para añadir contenido estético a un elemento, usando la propiedad CSS </a:t>
                      </a:r>
                      <a:r>
                        <a:rPr lang="es-MX" sz="1300" dirty="0" err="1" smtClean="0"/>
                        <a:t>content</a:t>
                      </a:r>
                      <a:r>
                        <a:rPr lang="es-MX" sz="1300" dirty="0" smtClean="0"/>
                        <a:t>. Este elemento se muestra en línea con el texto de forma predeterminada.</a:t>
                      </a:r>
                      <a:endParaRPr lang="es-MX" sz="1300" dirty="0"/>
                    </a:p>
                  </a:txBody>
                  <a:tcPr/>
                </a:tc>
                <a:tc>
                  <a:txBody>
                    <a:bodyPr/>
                    <a:lstStyle/>
                    <a:p>
                      <a:r>
                        <a:rPr lang="en-US" sz="1400" dirty="0" smtClean="0"/>
                        <a:t>q::after { </a:t>
                      </a:r>
                    </a:p>
                    <a:p>
                      <a:r>
                        <a:rPr lang="en-US" sz="1400" dirty="0" smtClean="0"/>
                        <a:t>  content: "»";</a:t>
                      </a:r>
                    </a:p>
                    <a:p>
                      <a:r>
                        <a:rPr lang="en-US" sz="1400" dirty="0" smtClean="0"/>
                        <a:t>  color: red;</a:t>
                      </a:r>
                    </a:p>
                    <a:p>
                      <a:r>
                        <a:rPr lang="en-US" sz="1400" dirty="0" smtClean="0"/>
                        <a:t>}</a:t>
                      </a:r>
                      <a:endParaRPr lang="es-MX" sz="1400" dirty="0"/>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214250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106</TotalTime>
  <Words>881</Words>
  <Application>Microsoft Office PowerPoint</Application>
  <PresentationFormat>Panorámica</PresentationFormat>
  <Paragraphs>107</Paragraphs>
  <Slides>4</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4</vt:i4>
      </vt:variant>
    </vt:vector>
  </HeadingPairs>
  <TitlesOfParts>
    <vt:vector size="7" baseType="lpstr">
      <vt:lpstr>Arial</vt:lpstr>
      <vt:lpstr>Corbel</vt:lpstr>
      <vt:lpstr>Parallax</vt:lpstr>
      <vt:lpstr>     PseudoClases </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PseudoClases  </dc:title>
  <dc:creator>Julio Cesar Villagomez Patino</dc:creator>
  <cp:lastModifiedBy>Denisse Esthela Galvan Solorio</cp:lastModifiedBy>
  <cp:revision>12</cp:revision>
  <dcterms:created xsi:type="dcterms:W3CDTF">2018-10-24T20:04:14Z</dcterms:created>
  <dcterms:modified xsi:type="dcterms:W3CDTF">2018-10-24T21:51:12Z</dcterms:modified>
</cp:coreProperties>
</file>