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1DF546F9-944D-4660-A593-D984BC216DC3}">
  <a:tblStyle styleId="{1DF546F9-944D-4660-A593-D984BC216DC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BF5"/>
          </a:solidFill>
        </a:fill>
      </a:tcStyle>
    </a:wholeTbl>
    <a:band1H>
      <a:tcStyle>
        <a:fill>
          <a:solidFill>
            <a:srgbClr val="CDD4EA"/>
          </a:solidFill>
        </a:fill>
      </a:tcStyle>
    </a:band1H>
    <a:band1V>
      <a:tcStyle>
        <a:fill>
          <a:solidFill>
            <a:srgbClr val="CDD4E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lo el título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/>
        </p:nvSpPr>
        <p:spPr>
          <a:xfrm>
            <a:off x="1170650" y="685250"/>
            <a:ext cx="89655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MRM HIT/LRM MISS</a:t>
            </a:r>
          </a:p>
        </p:txBody>
      </p:sp>
      <p:grpSp>
        <p:nvGrpSpPr>
          <p:cNvPr id="316" name="Shape 316"/>
          <p:cNvGrpSpPr/>
          <p:nvPr/>
        </p:nvGrpSpPr>
        <p:grpSpPr>
          <a:xfrm>
            <a:off x="1500787" y="1405312"/>
            <a:ext cx="3764357" cy="1625288"/>
            <a:chOff x="661835" y="695011"/>
            <a:chExt cx="9916643" cy="3323698"/>
          </a:xfrm>
        </p:grpSpPr>
        <p:grpSp>
          <p:nvGrpSpPr>
            <p:cNvPr id="317" name="Shape 317"/>
            <p:cNvGrpSpPr/>
            <p:nvPr/>
          </p:nvGrpSpPr>
          <p:grpSpPr>
            <a:xfrm>
              <a:off x="661835" y="695011"/>
              <a:ext cx="6635788" cy="3304800"/>
              <a:chOff x="2742427" y="2040828"/>
              <a:chExt cx="6635788" cy="3304800"/>
            </a:xfrm>
          </p:grpSpPr>
          <p:sp>
            <p:nvSpPr>
              <p:cNvPr id="318" name="Shape 318"/>
              <p:cNvSpPr/>
              <p:nvPr/>
            </p:nvSpPr>
            <p:spPr>
              <a:xfrm>
                <a:off x="2742427" y="2040828"/>
                <a:ext cx="3564000" cy="33048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READ(CPU MRM)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Module1</a:t>
                </a:r>
              </a:p>
            </p:txBody>
          </p:sp>
          <p:sp>
            <p:nvSpPr>
              <p:cNvPr id="319" name="Shape 319"/>
              <p:cNvSpPr txBox="1"/>
              <p:nvPr/>
            </p:nvSpPr>
            <p:spPr>
              <a:xfrm>
                <a:off x="2895600" y="3356692"/>
                <a:ext cx="7023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Shape 320"/>
              <p:cNvSpPr txBox="1"/>
              <p:nvPr/>
            </p:nvSpPr>
            <p:spPr>
              <a:xfrm>
                <a:off x="7032516" y="2350312"/>
                <a:ext cx="23457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PHIT</a:t>
                </a:r>
              </a:p>
            </p:txBody>
          </p:sp>
          <p:sp>
            <p:nvSpPr>
              <p:cNvPr id="321" name="Shape 321"/>
              <p:cNvSpPr txBox="1"/>
              <p:nvPr/>
            </p:nvSpPr>
            <p:spPr>
              <a:xfrm>
                <a:off x="6931798" y="3657544"/>
                <a:ext cx="23457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PHITM</a:t>
                </a:r>
              </a:p>
            </p:txBody>
          </p:sp>
          <p:sp>
            <p:nvSpPr>
              <p:cNvPr id="322" name="Shape 322"/>
              <p:cNvSpPr txBox="1"/>
              <p:nvPr/>
            </p:nvSpPr>
            <p:spPr>
              <a:xfrm>
                <a:off x="7441092" y="3288271"/>
                <a:ext cx="960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3" name="Shape 323"/>
            <p:cNvSpPr/>
            <p:nvPr/>
          </p:nvSpPr>
          <p:spPr>
            <a:xfrm>
              <a:off x="7196841" y="713910"/>
              <a:ext cx="3381600" cy="3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READ(CPU LRM)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Module2</a:t>
              </a:r>
            </a:p>
          </p:txBody>
        </p:sp>
        <p:sp>
          <p:nvSpPr>
            <p:cNvPr id="324" name="Shape 324"/>
            <p:cNvSpPr txBox="1"/>
            <p:nvPr/>
          </p:nvSpPr>
          <p:spPr>
            <a:xfrm>
              <a:off x="9876178" y="840525"/>
              <a:ext cx="70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 txBox="1"/>
            <p:nvPr/>
          </p:nvSpPr>
          <p:spPr>
            <a:xfrm>
              <a:off x="9799982" y="1923641"/>
              <a:ext cx="702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Shape 326"/>
          <p:cNvSpPr txBox="1"/>
          <p:nvPr/>
        </p:nvSpPr>
        <p:spPr>
          <a:xfrm>
            <a:off x="1170650" y="3666375"/>
            <a:ext cx="89655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MRM HIT/LRM HIT</a:t>
            </a:r>
          </a:p>
        </p:txBody>
      </p:sp>
      <p:grpSp>
        <p:nvGrpSpPr>
          <p:cNvPr id="327" name="Shape 327"/>
          <p:cNvGrpSpPr/>
          <p:nvPr/>
        </p:nvGrpSpPr>
        <p:grpSpPr>
          <a:xfrm>
            <a:off x="1173984" y="4446119"/>
            <a:ext cx="3765349" cy="1585071"/>
            <a:chOff x="661835" y="695011"/>
            <a:chExt cx="9916643" cy="3323698"/>
          </a:xfrm>
        </p:grpSpPr>
        <p:grpSp>
          <p:nvGrpSpPr>
            <p:cNvPr id="328" name="Shape 328"/>
            <p:cNvGrpSpPr/>
            <p:nvPr/>
          </p:nvGrpSpPr>
          <p:grpSpPr>
            <a:xfrm>
              <a:off x="661835" y="695011"/>
              <a:ext cx="6635783" cy="3304800"/>
              <a:chOff x="2742427" y="2040828"/>
              <a:chExt cx="6635783" cy="3304800"/>
            </a:xfrm>
          </p:grpSpPr>
          <p:sp>
            <p:nvSpPr>
              <p:cNvPr id="329" name="Shape 329"/>
              <p:cNvSpPr/>
              <p:nvPr/>
            </p:nvSpPr>
            <p:spPr>
              <a:xfrm>
                <a:off x="2742427" y="2040828"/>
                <a:ext cx="3564000" cy="33048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READ(CPU MRM)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Module1</a:t>
                </a:r>
              </a:p>
            </p:txBody>
          </p:sp>
          <p:sp>
            <p:nvSpPr>
              <p:cNvPr id="330" name="Shape 330"/>
              <p:cNvSpPr txBox="1"/>
              <p:nvPr/>
            </p:nvSpPr>
            <p:spPr>
              <a:xfrm>
                <a:off x="2895600" y="3356692"/>
                <a:ext cx="7023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Shape 331"/>
              <p:cNvSpPr txBox="1"/>
              <p:nvPr/>
            </p:nvSpPr>
            <p:spPr>
              <a:xfrm>
                <a:off x="7032510" y="2350285"/>
                <a:ext cx="23457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PHIT</a:t>
                </a:r>
              </a:p>
            </p:txBody>
          </p:sp>
          <p:sp>
            <p:nvSpPr>
              <p:cNvPr id="332" name="Shape 332"/>
              <p:cNvSpPr txBox="1"/>
              <p:nvPr/>
            </p:nvSpPr>
            <p:spPr>
              <a:xfrm>
                <a:off x="6931798" y="3657544"/>
                <a:ext cx="23457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PHITM</a:t>
                </a:r>
              </a:p>
            </p:txBody>
          </p:sp>
          <p:sp>
            <p:nvSpPr>
              <p:cNvPr id="333" name="Shape 333"/>
              <p:cNvSpPr txBox="1"/>
              <p:nvPr/>
            </p:nvSpPr>
            <p:spPr>
              <a:xfrm>
                <a:off x="7441092" y="3288271"/>
                <a:ext cx="960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4" name="Shape 334"/>
            <p:cNvSpPr/>
            <p:nvPr/>
          </p:nvSpPr>
          <p:spPr>
            <a:xfrm>
              <a:off x="7196841" y="713910"/>
              <a:ext cx="3381600" cy="3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READ(CPU LRM)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Module2</a:t>
              </a:r>
            </a:p>
          </p:txBody>
        </p:sp>
        <p:sp>
          <p:nvSpPr>
            <p:cNvPr id="335" name="Shape 335"/>
            <p:cNvSpPr txBox="1"/>
            <p:nvPr/>
          </p:nvSpPr>
          <p:spPr>
            <a:xfrm>
              <a:off x="9876178" y="840525"/>
              <a:ext cx="70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 txBox="1"/>
            <p:nvPr/>
          </p:nvSpPr>
          <p:spPr>
            <a:xfrm>
              <a:off x="9799982" y="1923641"/>
              <a:ext cx="702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7" name="Shape 337"/>
          <p:cNvSpPr txBox="1"/>
          <p:nvPr/>
        </p:nvSpPr>
        <p:spPr>
          <a:xfrm>
            <a:off x="6294150" y="907825"/>
            <a:ext cx="89655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MRM MISS/LRM HIT</a:t>
            </a:r>
          </a:p>
        </p:txBody>
      </p:sp>
      <p:grpSp>
        <p:nvGrpSpPr>
          <p:cNvPr id="338" name="Shape 338"/>
          <p:cNvGrpSpPr/>
          <p:nvPr/>
        </p:nvGrpSpPr>
        <p:grpSpPr>
          <a:xfrm>
            <a:off x="6297516" y="1405323"/>
            <a:ext cx="3952774" cy="1478381"/>
            <a:chOff x="661835" y="695011"/>
            <a:chExt cx="9916643" cy="3323698"/>
          </a:xfrm>
        </p:grpSpPr>
        <p:grpSp>
          <p:nvGrpSpPr>
            <p:cNvPr id="339" name="Shape 339"/>
            <p:cNvGrpSpPr/>
            <p:nvPr/>
          </p:nvGrpSpPr>
          <p:grpSpPr>
            <a:xfrm>
              <a:off x="661835" y="695011"/>
              <a:ext cx="6535071" cy="3304800"/>
              <a:chOff x="2742427" y="2040828"/>
              <a:chExt cx="6535071" cy="3304800"/>
            </a:xfrm>
          </p:grpSpPr>
          <p:sp>
            <p:nvSpPr>
              <p:cNvPr id="340" name="Shape 340"/>
              <p:cNvSpPr/>
              <p:nvPr/>
            </p:nvSpPr>
            <p:spPr>
              <a:xfrm>
                <a:off x="2742427" y="2040828"/>
                <a:ext cx="3564000" cy="33048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READ(CPU MRM)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Module1</a:t>
                </a:r>
              </a:p>
            </p:txBody>
          </p:sp>
          <p:sp>
            <p:nvSpPr>
              <p:cNvPr id="341" name="Shape 341"/>
              <p:cNvSpPr txBox="1"/>
              <p:nvPr/>
            </p:nvSpPr>
            <p:spPr>
              <a:xfrm>
                <a:off x="2895600" y="3356692"/>
                <a:ext cx="7023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Shape 342"/>
              <p:cNvSpPr txBox="1"/>
              <p:nvPr/>
            </p:nvSpPr>
            <p:spPr>
              <a:xfrm>
                <a:off x="7032459" y="2350297"/>
                <a:ext cx="22449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PHIT</a:t>
                </a:r>
              </a:p>
            </p:txBody>
          </p:sp>
          <p:sp>
            <p:nvSpPr>
              <p:cNvPr id="343" name="Shape 343"/>
              <p:cNvSpPr txBox="1"/>
              <p:nvPr/>
            </p:nvSpPr>
            <p:spPr>
              <a:xfrm>
                <a:off x="6931798" y="3657544"/>
                <a:ext cx="23457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PHITM</a:t>
                </a:r>
              </a:p>
            </p:txBody>
          </p:sp>
          <p:sp>
            <p:nvSpPr>
              <p:cNvPr id="344" name="Shape 344"/>
              <p:cNvSpPr txBox="1"/>
              <p:nvPr/>
            </p:nvSpPr>
            <p:spPr>
              <a:xfrm>
                <a:off x="7441092" y="3288271"/>
                <a:ext cx="960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5" name="Shape 345"/>
            <p:cNvSpPr/>
            <p:nvPr/>
          </p:nvSpPr>
          <p:spPr>
            <a:xfrm>
              <a:off x="7196841" y="713910"/>
              <a:ext cx="3381600" cy="3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READ(CPU LRM)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Module2</a:t>
              </a:r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9876178" y="840525"/>
              <a:ext cx="70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 txBox="1"/>
            <p:nvPr/>
          </p:nvSpPr>
          <p:spPr>
            <a:xfrm>
              <a:off x="9799982" y="1923641"/>
              <a:ext cx="702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Shape 348"/>
          <p:cNvSpPr txBox="1"/>
          <p:nvPr/>
        </p:nvSpPr>
        <p:spPr>
          <a:xfrm>
            <a:off x="6294150" y="3856050"/>
            <a:ext cx="89655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MRM HITM/LRM miss</a:t>
            </a:r>
          </a:p>
        </p:txBody>
      </p:sp>
      <p:grpSp>
        <p:nvGrpSpPr>
          <p:cNvPr id="349" name="Shape 349"/>
          <p:cNvGrpSpPr/>
          <p:nvPr/>
        </p:nvGrpSpPr>
        <p:grpSpPr>
          <a:xfrm>
            <a:off x="6297523" y="4394153"/>
            <a:ext cx="3764357" cy="1625288"/>
            <a:chOff x="661835" y="695011"/>
            <a:chExt cx="9916643" cy="3323698"/>
          </a:xfrm>
        </p:grpSpPr>
        <p:grpSp>
          <p:nvGrpSpPr>
            <p:cNvPr id="350" name="Shape 350"/>
            <p:cNvGrpSpPr/>
            <p:nvPr/>
          </p:nvGrpSpPr>
          <p:grpSpPr>
            <a:xfrm>
              <a:off x="661835" y="695011"/>
              <a:ext cx="6535071" cy="3304800"/>
              <a:chOff x="2742427" y="2040828"/>
              <a:chExt cx="6535071" cy="3304800"/>
            </a:xfrm>
          </p:grpSpPr>
          <p:sp>
            <p:nvSpPr>
              <p:cNvPr id="351" name="Shape 351"/>
              <p:cNvSpPr/>
              <p:nvPr/>
            </p:nvSpPr>
            <p:spPr>
              <a:xfrm>
                <a:off x="2742427" y="2040828"/>
                <a:ext cx="3564000" cy="33048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READ(CPU MRM)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Module1</a:t>
                </a:r>
              </a:p>
            </p:txBody>
          </p:sp>
          <p:sp>
            <p:nvSpPr>
              <p:cNvPr id="352" name="Shape 352"/>
              <p:cNvSpPr txBox="1"/>
              <p:nvPr/>
            </p:nvSpPr>
            <p:spPr>
              <a:xfrm>
                <a:off x="2895600" y="3356692"/>
                <a:ext cx="7023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Shape 353"/>
              <p:cNvSpPr txBox="1"/>
              <p:nvPr/>
            </p:nvSpPr>
            <p:spPr>
              <a:xfrm>
                <a:off x="7032471" y="2350330"/>
                <a:ext cx="22449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PHIT</a:t>
                </a:r>
              </a:p>
            </p:txBody>
          </p:sp>
          <p:sp>
            <p:nvSpPr>
              <p:cNvPr id="354" name="Shape 354"/>
              <p:cNvSpPr txBox="1"/>
              <p:nvPr/>
            </p:nvSpPr>
            <p:spPr>
              <a:xfrm>
                <a:off x="6931798" y="3657544"/>
                <a:ext cx="23457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PHITM</a:t>
                </a:r>
              </a:p>
            </p:txBody>
          </p:sp>
          <p:sp>
            <p:nvSpPr>
              <p:cNvPr id="355" name="Shape 355"/>
              <p:cNvSpPr txBox="1"/>
              <p:nvPr/>
            </p:nvSpPr>
            <p:spPr>
              <a:xfrm>
                <a:off x="7441092" y="3288271"/>
                <a:ext cx="960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6" name="Shape 356"/>
            <p:cNvSpPr/>
            <p:nvPr/>
          </p:nvSpPr>
          <p:spPr>
            <a:xfrm>
              <a:off x="7196841" y="713910"/>
              <a:ext cx="3381600" cy="3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READ(CPU LRM)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Module2</a:t>
              </a:r>
            </a:p>
          </p:txBody>
        </p:sp>
        <p:sp>
          <p:nvSpPr>
            <p:cNvPr id="357" name="Shape 357"/>
            <p:cNvSpPr txBox="1"/>
            <p:nvPr/>
          </p:nvSpPr>
          <p:spPr>
            <a:xfrm>
              <a:off x="9876178" y="840525"/>
              <a:ext cx="70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 txBox="1"/>
            <p:nvPr/>
          </p:nvSpPr>
          <p:spPr>
            <a:xfrm>
              <a:off x="9799982" y="1923641"/>
              <a:ext cx="702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9" name="Shape 359"/>
          <p:cNvCxnSpPr/>
          <p:nvPr/>
        </p:nvCxnSpPr>
        <p:spPr>
          <a:xfrm rot="10800000">
            <a:off x="7733460" y="1961762"/>
            <a:ext cx="1081200" cy="1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0" name="Shape 360"/>
          <p:cNvCxnSpPr/>
          <p:nvPr/>
        </p:nvCxnSpPr>
        <p:spPr>
          <a:xfrm flipH="1">
            <a:off x="2958067" y="5129084"/>
            <a:ext cx="632400" cy="1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1" name="Shape 361"/>
          <p:cNvCxnSpPr/>
          <p:nvPr/>
        </p:nvCxnSpPr>
        <p:spPr>
          <a:xfrm>
            <a:off x="2840425" y="2649600"/>
            <a:ext cx="1085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2" name="Shape 362"/>
          <p:cNvCxnSpPr/>
          <p:nvPr/>
        </p:nvCxnSpPr>
        <p:spPr>
          <a:xfrm>
            <a:off x="7788580" y="2576656"/>
            <a:ext cx="97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3" name="Shape 363"/>
          <p:cNvCxnSpPr/>
          <p:nvPr/>
        </p:nvCxnSpPr>
        <p:spPr>
          <a:xfrm rot="10800000">
            <a:off x="742225" y="1707325"/>
            <a:ext cx="57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4" name="Shape 364"/>
          <p:cNvCxnSpPr/>
          <p:nvPr/>
        </p:nvCxnSpPr>
        <p:spPr>
          <a:xfrm rot="10800000">
            <a:off x="599450" y="5060375"/>
            <a:ext cx="57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5" name="Shape 365"/>
          <p:cNvCxnSpPr/>
          <p:nvPr/>
        </p:nvCxnSpPr>
        <p:spPr>
          <a:xfrm rot="10800000">
            <a:off x="5810400" y="1765237"/>
            <a:ext cx="57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6" name="Shape 366"/>
          <p:cNvCxnSpPr/>
          <p:nvPr/>
        </p:nvCxnSpPr>
        <p:spPr>
          <a:xfrm rot="10800000">
            <a:off x="5722950" y="4655550"/>
            <a:ext cx="57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7" name="Shape 367"/>
          <p:cNvCxnSpPr/>
          <p:nvPr/>
        </p:nvCxnSpPr>
        <p:spPr>
          <a:xfrm rot="10800000">
            <a:off x="5722950" y="5505550"/>
            <a:ext cx="57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68" name="Shape 368"/>
          <p:cNvCxnSpPr/>
          <p:nvPr/>
        </p:nvCxnSpPr>
        <p:spPr>
          <a:xfrm>
            <a:off x="913675" y="2455525"/>
            <a:ext cx="771000" cy="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69" name="Shape 369"/>
          <p:cNvCxnSpPr/>
          <p:nvPr/>
        </p:nvCxnSpPr>
        <p:spPr>
          <a:xfrm>
            <a:off x="2916625" y="2040000"/>
            <a:ext cx="1085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0" name="Shape 370"/>
          <p:cNvCxnSpPr/>
          <p:nvPr/>
        </p:nvCxnSpPr>
        <p:spPr>
          <a:xfrm flipH="1" rot="10800000">
            <a:off x="5796200" y="2421025"/>
            <a:ext cx="567600" cy="3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1" name="Shape 371"/>
          <p:cNvCxnSpPr/>
          <p:nvPr/>
        </p:nvCxnSpPr>
        <p:spPr>
          <a:xfrm>
            <a:off x="2742475" y="5732125"/>
            <a:ext cx="771000" cy="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2" name="Shape 372"/>
          <p:cNvCxnSpPr/>
          <p:nvPr/>
        </p:nvCxnSpPr>
        <p:spPr>
          <a:xfrm flipH="1" rot="10800000">
            <a:off x="770925" y="5659775"/>
            <a:ext cx="532800" cy="2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3" name="Shape 373"/>
          <p:cNvCxnSpPr/>
          <p:nvPr/>
        </p:nvCxnSpPr>
        <p:spPr>
          <a:xfrm>
            <a:off x="2881867" y="4976684"/>
            <a:ext cx="632400" cy="1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4" name="Shape 374"/>
          <p:cNvCxnSpPr/>
          <p:nvPr/>
        </p:nvCxnSpPr>
        <p:spPr>
          <a:xfrm>
            <a:off x="4866650" y="4984175"/>
            <a:ext cx="57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5" name="Shape 375"/>
          <p:cNvCxnSpPr/>
          <p:nvPr/>
        </p:nvCxnSpPr>
        <p:spPr>
          <a:xfrm flipH="1" rot="10800000">
            <a:off x="4885725" y="5583575"/>
            <a:ext cx="532800" cy="2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6" name="Shape 376"/>
          <p:cNvCxnSpPr/>
          <p:nvPr/>
        </p:nvCxnSpPr>
        <p:spPr>
          <a:xfrm flipH="1" rot="10800000">
            <a:off x="7933725" y="5735975"/>
            <a:ext cx="532800" cy="2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7" name="Shape 377"/>
          <p:cNvCxnSpPr/>
          <p:nvPr/>
        </p:nvCxnSpPr>
        <p:spPr>
          <a:xfrm flipH="1" rot="10800000">
            <a:off x="7933725" y="5050175"/>
            <a:ext cx="532800" cy="2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8" name="Shape 378"/>
          <p:cNvSpPr txBox="1"/>
          <p:nvPr/>
        </p:nvSpPr>
        <p:spPr>
          <a:xfrm>
            <a:off x="299749" y="1232125"/>
            <a:ext cx="1170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/>
              <a:t>HIT</a:t>
            </a:r>
            <a:r>
              <a:rPr b="1" lang="en-US" sz="1800"/>
              <a:t>#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5265149" y="1232125"/>
            <a:ext cx="1170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/>
              <a:t>HIT#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0" y="4417950"/>
            <a:ext cx="1170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/>
              <a:t>HIT#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5260037" y="4335275"/>
            <a:ext cx="1170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/>
              <a:t>HIT#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42824" y="1997275"/>
            <a:ext cx="1170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/>
              <a:t>HITM#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0" y="5227600"/>
            <a:ext cx="1170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/>
              <a:t>HITM#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5282287" y="1855537"/>
            <a:ext cx="1170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/>
              <a:t>HITM#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5176799" y="5046275"/>
            <a:ext cx="1170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/>
              <a:t>HITM#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/>
        </p:nvSpPr>
        <p:spPr>
          <a:xfrm>
            <a:off x="1227775" y="1096625"/>
            <a:ext cx="89655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MRM MISS/LRM HITM</a:t>
            </a:r>
          </a:p>
        </p:txBody>
      </p:sp>
      <p:cxnSp>
        <p:nvCxnSpPr>
          <p:cNvPr id="391" name="Shape 391"/>
          <p:cNvCxnSpPr/>
          <p:nvPr/>
        </p:nvCxnSpPr>
        <p:spPr>
          <a:xfrm rot="10800000">
            <a:off x="656575" y="2392600"/>
            <a:ext cx="57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2" name="Shape 392"/>
          <p:cNvCxnSpPr/>
          <p:nvPr/>
        </p:nvCxnSpPr>
        <p:spPr>
          <a:xfrm rot="10800000">
            <a:off x="656575" y="3343275"/>
            <a:ext cx="57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3" name="Shape 393"/>
          <p:cNvCxnSpPr/>
          <p:nvPr/>
        </p:nvCxnSpPr>
        <p:spPr>
          <a:xfrm rot="10800000">
            <a:off x="3525825" y="3454725"/>
            <a:ext cx="57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grpSp>
        <p:nvGrpSpPr>
          <p:cNvPr id="394" name="Shape 394"/>
          <p:cNvGrpSpPr/>
          <p:nvPr/>
        </p:nvGrpSpPr>
        <p:grpSpPr>
          <a:xfrm>
            <a:off x="1231170" y="1885949"/>
            <a:ext cx="4878983" cy="2254482"/>
            <a:chOff x="661845" y="695026"/>
            <a:chExt cx="9916632" cy="2984093"/>
          </a:xfrm>
        </p:grpSpPr>
        <p:grpSp>
          <p:nvGrpSpPr>
            <p:cNvPr id="395" name="Shape 395"/>
            <p:cNvGrpSpPr/>
            <p:nvPr/>
          </p:nvGrpSpPr>
          <p:grpSpPr>
            <a:xfrm>
              <a:off x="661845" y="695026"/>
              <a:ext cx="5808959" cy="2965200"/>
              <a:chOff x="2742437" y="2040843"/>
              <a:chExt cx="5808959" cy="2965200"/>
            </a:xfrm>
          </p:grpSpPr>
          <p:sp>
            <p:nvSpPr>
              <p:cNvPr id="396" name="Shape 396"/>
              <p:cNvSpPr/>
              <p:nvPr/>
            </p:nvSpPr>
            <p:spPr>
              <a:xfrm>
                <a:off x="2742437" y="2040843"/>
                <a:ext cx="2679300" cy="29652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READ(CPU MRM)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Module1</a:t>
                </a:r>
              </a:p>
            </p:txBody>
          </p:sp>
          <p:sp>
            <p:nvSpPr>
              <p:cNvPr id="397" name="Shape 397"/>
              <p:cNvSpPr txBox="1"/>
              <p:nvPr/>
            </p:nvSpPr>
            <p:spPr>
              <a:xfrm>
                <a:off x="2895600" y="3356692"/>
                <a:ext cx="7023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Shape 398"/>
              <p:cNvSpPr txBox="1"/>
              <p:nvPr/>
            </p:nvSpPr>
            <p:spPr>
              <a:xfrm>
                <a:off x="7032497" y="2348187"/>
                <a:ext cx="15189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PHIT</a:t>
                </a:r>
              </a:p>
            </p:txBody>
          </p:sp>
          <p:sp>
            <p:nvSpPr>
              <p:cNvPr id="399" name="Shape 399"/>
              <p:cNvSpPr txBox="1"/>
              <p:nvPr/>
            </p:nvSpPr>
            <p:spPr>
              <a:xfrm>
                <a:off x="6154430" y="2908203"/>
                <a:ext cx="23457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PHITM</a:t>
                </a:r>
              </a:p>
            </p:txBody>
          </p:sp>
          <p:sp>
            <p:nvSpPr>
              <p:cNvPr id="400" name="Shape 400"/>
              <p:cNvSpPr txBox="1"/>
              <p:nvPr/>
            </p:nvSpPr>
            <p:spPr>
              <a:xfrm>
                <a:off x="6846853" y="2092556"/>
                <a:ext cx="960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1" name="Shape 401"/>
            <p:cNvSpPr/>
            <p:nvPr/>
          </p:nvSpPr>
          <p:spPr>
            <a:xfrm>
              <a:off x="7196835" y="713919"/>
              <a:ext cx="2679300" cy="2965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READ(CPU LRM)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Module2</a:t>
              </a:r>
            </a:p>
          </p:txBody>
        </p:sp>
        <p:sp>
          <p:nvSpPr>
            <p:cNvPr id="402" name="Shape 402"/>
            <p:cNvSpPr txBox="1"/>
            <p:nvPr/>
          </p:nvSpPr>
          <p:spPr>
            <a:xfrm>
              <a:off x="9876178" y="840525"/>
              <a:ext cx="70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 txBox="1"/>
            <p:nvPr/>
          </p:nvSpPr>
          <p:spPr>
            <a:xfrm>
              <a:off x="9799982" y="1923641"/>
              <a:ext cx="702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4" name="Shape 404"/>
          <p:cNvCxnSpPr/>
          <p:nvPr/>
        </p:nvCxnSpPr>
        <p:spPr>
          <a:xfrm flipH="1">
            <a:off x="2845112" y="2369725"/>
            <a:ext cx="1170600" cy="2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5" name="Shape 405"/>
          <p:cNvCxnSpPr/>
          <p:nvPr/>
        </p:nvCxnSpPr>
        <p:spPr>
          <a:xfrm flipH="1">
            <a:off x="2845112" y="2871825"/>
            <a:ext cx="1170600" cy="2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6" name="Shape 406"/>
          <p:cNvCxnSpPr/>
          <p:nvPr/>
        </p:nvCxnSpPr>
        <p:spPr>
          <a:xfrm>
            <a:off x="3449625" y="4140525"/>
            <a:ext cx="57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07" name="Shape 407"/>
          <p:cNvSpPr txBox="1"/>
          <p:nvPr/>
        </p:nvSpPr>
        <p:spPr>
          <a:xfrm>
            <a:off x="8023300" y="-828025"/>
            <a:ext cx="97992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8" name="Shape 408"/>
          <p:cNvSpPr txBox="1"/>
          <p:nvPr/>
        </p:nvSpPr>
        <p:spPr>
          <a:xfrm>
            <a:off x="3027599" y="2948025"/>
            <a:ext cx="1170599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/>
              <a:t>PBREQ#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3027599" y="3557625"/>
            <a:ext cx="1170599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/>
              <a:t>PBGNT#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142824" y="2835475"/>
            <a:ext cx="1170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/>
              <a:t>HITM#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42824" y="1721400"/>
            <a:ext cx="1170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/>
              <a:t>HIT#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7022370" y="4248149"/>
            <a:ext cx="4878983" cy="2254482"/>
            <a:chOff x="661845" y="695026"/>
            <a:chExt cx="9916632" cy="2984093"/>
          </a:xfrm>
        </p:grpSpPr>
        <p:grpSp>
          <p:nvGrpSpPr>
            <p:cNvPr id="413" name="Shape 413"/>
            <p:cNvGrpSpPr/>
            <p:nvPr/>
          </p:nvGrpSpPr>
          <p:grpSpPr>
            <a:xfrm>
              <a:off x="661845" y="695026"/>
              <a:ext cx="5808959" cy="2965200"/>
              <a:chOff x="2742437" y="2040843"/>
              <a:chExt cx="5808959" cy="2965200"/>
            </a:xfrm>
          </p:grpSpPr>
          <p:sp>
            <p:nvSpPr>
              <p:cNvPr id="414" name="Shape 414"/>
              <p:cNvSpPr/>
              <p:nvPr/>
            </p:nvSpPr>
            <p:spPr>
              <a:xfrm>
                <a:off x="2742437" y="2040843"/>
                <a:ext cx="2679300" cy="29652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READ(CPU MRM, new LRM)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Module1</a:t>
                </a:r>
              </a:p>
            </p:txBody>
          </p:sp>
          <p:sp>
            <p:nvSpPr>
              <p:cNvPr id="415" name="Shape 415"/>
              <p:cNvSpPr txBox="1"/>
              <p:nvPr/>
            </p:nvSpPr>
            <p:spPr>
              <a:xfrm>
                <a:off x="2895600" y="3356692"/>
                <a:ext cx="7023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Shape 416"/>
              <p:cNvSpPr txBox="1"/>
              <p:nvPr/>
            </p:nvSpPr>
            <p:spPr>
              <a:xfrm>
                <a:off x="7032497" y="2348187"/>
                <a:ext cx="15189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PHIT</a:t>
                </a:r>
              </a:p>
            </p:txBody>
          </p:sp>
          <p:sp>
            <p:nvSpPr>
              <p:cNvPr id="417" name="Shape 417"/>
              <p:cNvSpPr txBox="1"/>
              <p:nvPr/>
            </p:nvSpPr>
            <p:spPr>
              <a:xfrm>
                <a:off x="6154430" y="2908203"/>
                <a:ext cx="2345700" cy="95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PHITM</a:t>
                </a:r>
              </a:p>
            </p:txBody>
          </p:sp>
          <p:sp>
            <p:nvSpPr>
              <p:cNvPr id="418" name="Shape 418"/>
              <p:cNvSpPr txBox="1"/>
              <p:nvPr/>
            </p:nvSpPr>
            <p:spPr>
              <a:xfrm>
                <a:off x="6846853" y="2092556"/>
                <a:ext cx="960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9" name="Shape 419"/>
            <p:cNvSpPr/>
            <p:nvPr/>
          </p:nvSpPr>
          <p:spPr>
            <a:xfrm>
              <a:off x="7196835" y="713919"/>
              <a:ext cx="2679300" cy="29652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READ(CPU LRM, new MRM)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Module2</a:t>
              </a:r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9876178" y="840525"/>
              <a:ext cx="70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 txBox="1"/>
            <p:nvPr/>
          </p:nvSpPr>
          <p:spPr>
            <a:xfrm>
              <a:off x="9799982" y="1923641"/>
              <a:ext cx="702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Shape 422"/>
          <p:cNvSpPr txBox="1"/>
          <p:nvPr/>
        </p:nvSpPr>
        <p:spPr>
          <a:xfrm>
            <a:off x="6010224" y="5121475"/>
            <a:ext cx="1170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/>
              <a:t>HITM#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6086424" y="4159800"/>
            <a:ext cx="1170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/>
              <a:t>HIT#</a:t>
            </a:r>
          </a:p>
        </p:txBody>
      </p:sp>
      <p:cxnSp>
        <p:nvCxnSpPr>
          <p:cNvPr id="424" name="Shape 424"/>
          <p:cNvCxnSpPr/>
          <p:nvPr/>
        </p:nvCxnSpPr>
        <p:spPr>
          <a:xfrm>
            <a:off x="9067075" y="4817725"/>
            <a:ext cx="771000" cy="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5" name="Shape 425"/>
          <p:cNvCxnSpPr/>
          <p:nvPr/>
        </p:nvCxnSpPr>
        <p:spPr>
          <a:xfrm>
            <a:off x="8990875" y="5274925"/>
            <a:ext cx="771000" cy="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6" name="Shape 426"/>
          <p:cNvCxnSpPr/>
          <p:nvPr/>
        </p:nvCxnSpPr>
        <p:spPr>
          <a:xfrm>
            <a:off x="6171475" y="4817725"/>
            <a:ext cx="771000" cy="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7" name="Shape 427"/>
          <p:cNvCxnSpPr/>
          <p:nvPr/>
        </p:nvCxnSpPr>
        <p:spPr>
          <a:xfrm>
            <a:off x="6171475" y="5655925"/>
            <a:ext cx="771000" cy="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428" name="Shape 428"/>
          <p:cNvCxnSpPr/>
          <p:nvPr/>
        </p:nvCxnSpPr>
        <p:spPr>
          <a:xfrm>
            <a:off x="6348175" y="2401125"/>
            <a:ext cx="1792500" cy="106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9" name="Shape 429"/>
          <p:cNvSpPr txBox="1"/>
          <p:nvPr/>
        </p:nvSpPr>
        <p:spPr>
          <a:xfrm>
            <a:off x="7499400" y="2154425"/>
            <a:ext cx="29109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AFTER WRITE BACK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Shape 88"/>
          <p:cNvGrpSpPr/>
          <p:nvPr/>
        </p:nvGrpSpPr>
        <p:grpSpPr>
          <a:xfrm>
            <a:off x="2895600" y="2040834"/>
            <a:ext cx="5506274" cy="1962189"/>
            <a:chOff x="2895600" y="2040834"/>
            <a:chExt cx="5506274" cy="1962189"/>
          </a:xfrm>
        </p:grpSpPr>
        <p:sp>
          <p:nvSpPr>
            <p:cNvPr id="89" name="Shape 89"/>
            <p:cNvSpPr/>
            <p:nvPr/>
          </p:nvSpPr>
          <p:spPr>
            <a:xfrm>
              <a:off x="4386469" y="2040834"/>
              <a:ext cx="2915399" cy="19614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Snoop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</a:t>
              </a:r>
            </a:p>
          </p:txBody>
        </p:sp>
        <p:cxnSp>
          <p:nvCxnSpPr>
            <p:cNvPr id="90" name="Shape 90"/>
            <p:cNvCxnSpPr/>
            <p:nvPr/>
          </p:nvCxnSpPr>
          <p:spPr>
            <a:xfrm flipH="1" rot="10800000">
              <a:off x="7301946" y="3644349"/>
              <a:ext cx="993913" cy="1325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lg" w="lg" type="triangle"/>
              <a:tailEnd len="lg" w="lg" type="triangle"/>
            </a:ln>
          </p:spPr>
        </p:cxnSp>
        <p:cxnSp>
          <p:nvCxnSpPr>
            <p:cNvPr id="91" name="Shape 91"/>
            <p:cNvCxnSpPr/>
            <p:nvPr/>
          </p:nvCxnSpPr>
          <p:spPr>
            <a:xfrm flipH="1" rot="10800000">
              <a:off x="7301947" y="3021496"/>
              <a:ext cx="993913" cy="1325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lg" w="lg" type="triangle"/>
              <a:tailEnd len="lg" w="lg" type="triangle"/>
            </a:ln>
          </p:spPr>
        </p:cxnSp>
        <p:cxnSp>
          <p:nvCxnSpPr>
            <p:cNvPr id="92" name="Shape 92"/>
            <p:cNvCxnSpPr/>
            <p:nvPr/>
          </p:nvCxnSpPr>
          <p:spPr>
            <a:xfrm flipH="1" rot="10800000">
              <a:off x="7301946" y="2405270"/>
              <a:ext cx="993913" cy="1325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lg" w="lg" type="triangle"/>
              <a:tailEnd len="lg" w="lg" type="triangle"/>
            </a:ln>
          </p:spPr>
        </p:cxnSp>
        <p:cxnSp>
          <p:nvCxnSpPr>
            <p:cNvPr id="93" name="Shape 93"/>
            <p:cNvCxnSpPr/>
            <p:nvPr/>
          </p:nvCxnSpPr>
          <p:spPr>
            <a:xfrm flipH="1" rot="10800000">
              <a:off x="3511826" y="2392017"/>
              <a:ext cx="874644" cy="1325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94" name="Shape 94"/>
            <p:cNvSpPr txBox="1"/>
            <p:nvPr/>
          </p:nvSpPr>
          <p:spPr>
            <a:xfrm>
              <a:off x="2895600" y="2233856"/>
              <a:ext cx="702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SLCK</a:t>
              </a: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7507354" y="2049190"/>
              <a:ext cx="708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PHIT</a:t>
              </a: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7381457" y="2668726"/>
              <a:ext cx="96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PHITM</a:t>
              </a: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7441092" y="3288271"/>
              <a:ext cx="9607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PINV</a:t>
              </a:r>
            </a:p>
          </p:txBody>
        </p:sp>
        <p:cxnSp>
          <p:nvCxnSpPr>
            <p:cNvPr id="98" name="Shape 98"/>
            <p:cNvCxnSpPr/>
            <p:nvPr/>
          </p:nvCxnSpPr>
          <p:spPr>
            <a:xfrm flipH="1" rot="10800000">
              <a:off x="3511826" y="3631096"/>
              <a:ext cx="874644" cy="13251"/>
            </a:xfrm>
            <a:prstGeom prst="straightConnector1">
              <a:avLst/>
            </a:prstGeom>
            <a:noFill/>
            <a:ln cap="flat" cmpd="sng" w="38100">
              <a:solidFill>
                <a:srgbClr val="00B05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99" name="Shape 99"/>
            <p:cNvSpPr txBox="1"/>
            <p:nvPr/>
          </p:nvSpPr>
          <p:spPr>
            <a:xfrm>
              <a:off x="2895600" y="3356692"/>
              <a:ext cx="7023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STAT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1:0</a:t>
              </a:r>
            </a:p>
          </p:txBody>
        </p:sp>
      </p:grpSp>
      <p:sp>
        <p:nvSpPr>
          <p:cNvPr id="100" name="Shape 100"/>
          <p:cNvSpPr txBox="1"/>
          <p:nvPr/>
        </p:nvSpPr>
        <p:spPr>
          <a:xfrm>
            <a:off x="8335611" y="2207351"/>
            <a:ext cx="17592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1=HIT CLEAN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335611" y="2817818"/>
            <a:ext cx="20607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1=HIT MODIFIED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8352174" y="3346171"/>
            <a:ext cx="13318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0=WRITE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1=READ</a:t>
            </a:r>
          </a:p>
        </p:txBody>
      </p:sp>
      <p:cxnSp>
        <p:nvCxnSpPr>
          <p:cNvPr id="103" name="Shape 103"/>
          <p:cNvCxnSpPr/>
          <p:nvPr/>
        </p:nvCxnSpPr>
        <p:spPr>
          <a:xfrm flipH="1" rot="10800000">
            <a:off x="3511826" y="3035057"/>
            <a:ext cx="874644" cy="13251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4" name="Shape 104"/>
          <p:cNvSpPr txBox="1"/>
          <p:nvPr/>
        </p:nvSpPr>
        <p:spPr>
          <a:xfrm>
            <a:off x="2850044" y="2877591"/>
            <a:ext cx="702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RW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901148" y="357809"/>
            <a:ext cx="987286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Snoop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Shape 110"/>
          <p:cNvGrpSpPr/>
          <p:nvPr/>
        </p:nvGrpSpPr>
        <p:grpSpPr>
          <a:xfrm>
            <a:off x="889551" y="4144283"/>
            <a:ext cx="5506274" cy="1962189"/>
            <a:chOff x="2895600" y="2040834"/>
            <a:chExt cx="5506274" cy="1962189"/>
          </a:xfrm>
        </p:grpSpPr>
        <p:sp>
          <p:nvSpPr>
            <p:cNvPr id="111" name="Shape 111"/>
            <p:cNvSpPr/>
            <p:nvPr/>
          </p:nvSpPr>
          <p:spPr>
            <a:xfrm>
              <a:off x="4386469" y="2040834"/>
              <a:ext cx="2915478" cy="19613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Snoop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Module1</a:t>
              </a:r>
            </a:p>
          </p:txBody>
        </p:sp>
        <p:cxnSp>
          <p:nvCxnSpPr>
            <p:cNvPr id="112" name="Shape 112"/>
            <p:cNvCxnSpPr/>
            <p:nvPr/>
          </p:nvCxnSpPr>
          <p:spPr>
            <a:xfrm flipH="1" rot="10800000">
              <a:off x="3511826" y="2392017"/>
              <a:ext cx="874644" cy="1325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13" name="Shape 113"/>
            <p:cNvSpPr txBox="1"/>
            <p:nvPr/>
          </p:nvSpPr>
          <p:spPr>
            <a:xfrm>
              <a:off x="2895600" y="2233856"/>
              <a:ext cx="702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SLCK</a:t>
              </a: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7507354" y="2049190"/>
              <a:ext cx="708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PHIT</a:t>
              </a: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7381457" y="2652164"/>
              <a:ext cx="9607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PHITM</a:t>
              </a: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7441092" y="3288271"/>
              <a:ext cx="9607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PINV</a:t>
              </a:r>
            </a:p>
          </p:txBody>
        </p:sp>
        <p:cxnSp>
          <p:nvCxnSpPr>
            <p:cNvPr id="117" name="Shape 117"/>
            <p:cNvCxnSpPr/>
            <p:nvPr/>
          </p:nvCxnSpPr>
          <p:spPr>
            <a:xfrm flipH="1" rot="10800000">
              <a:off x="3511826" y="3631096"/>
              <a:ext cx="874644" cy="13251"/>
            </a:xfrm>
            <a:prstGeom prst="straightConnector1">
              <a:avLst/>
            </a:prstGeom>
            <a:noFill/>
            <a:ln cap="flat" cmpd="sng" w="38100">
              <a:solidFill>
                <a:srgbClr val="00B05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18" name="Shape 118"/>
            <p:cNvSpPr txBox="1"/>
            <p:nvPr/>
          </p:nvSpPr>
          <p:spPr>
            <a:xfrm>
              <a:off x="2895600" y="3356692"/>
              <a:ext cx="7023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STAT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1:0</a:t>
              </a: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3790121" y="2049190"/>
              <a:ext cx="3047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20" name="Shape 120"/>
            <p:cNvCxnSpPr/>
            <p:nvPr/>
          </p:nvCxnSpPr>
          <p:spPr>
            <a:xfrm flipH="1" rot="10800000">
              <a:off x="7301947" y="2430909"/>
              <a:ext cx="874644" cy="1325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21" name="Shape 121"/>
            <p:cNvCxnSpPr/>
            <p:nvPr/>
          </p:nvCxnSpPr>
          <p:spPr>
            <a:xfrm flipH="1" rot="10800000">
              <a:off x="7318510" y="3033883"/>
              <a:ext cx="874644" cy="1325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22" name="Shape 122"/>
            <p:cNvCxnSpPr/>
            <p:nvPr/>
          </p:nvCxnSpPr>
          <p:spPr>
            <a:xfrm flipH="1">
              <a:off x="7301948" y="3659116"/>
              <a:ext cx="864701" cy="2074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grpSp>
        <p:nvGrpSpPr>
          <p:cNvPr id="123" name="Shape 123"/>
          <p:cNvGrpSpPr/>
          <p:nvPr/>
        </p:nvGrpSpPr>
        <p:grpSpPr>
          <a:xfrm>
            <a:off x="815008" y="655860"/>
            <a:ext cx="9763534" cy="2019388"/>
            <a:chOff x="815008" y="655860"/>
            <a:chExt cx="9763534" cy="2019388"/>
          </a:xfrm>
        </p:grpSpPr>
        <p:grpSp>
          <p:nvGrpSpPr>
            <p:cNvPr id="124" name="Shape 124"/>
            <p:cNvGrpSpPr/>
            <p:nvPr/>
          </p:nvGrpSpPr>
          <p:grpSpPr>
            <a:xfrm>
              <a:off x="815008" y="695017"/>
              <a:ext cx="5506274" cy="1962189"/>
              <a:chOff x="2895600" y="2040834"/>
              <a:chExt cx="5506274" cy="1962189"/>
            </a:xfrm>
          </p:grpSpPr>
          <p:sp>
            <p:nvSpPr>
              <p:cNvPr id="125" name="Shape 125"/>
              <p:cNvSpPr/>
              <p:nvPr/>
            </p:nvSpPr>
            <p:spPr>
              <a:xfrm>
                <a:off x="4386469" y="2040834"/>
                <a:ext cx="2915478" cy="1961322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Snoop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Module1</a:t>
                </a:r>
              </a:p>
            </p:txBody>
          </p:sp>
          <p:cxnSp>
            <p:nvCxnSpPr>
              <p:cNvPr id="126" name="Shape 126"/>
              <p:cNvCxnSpPr/>
              <p:nvPr/>
            </p:nvCxnSpPr>
            <p:spPr>
              <a:xfrm flipH="1" rot="10800000">
                <a:off x="3511826" y="2392017"/>
                <a:ext cx="874644" cy="1325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sp>
            <p:nvSpPr>
              <p:cNvPr id="127" name="Shape 127"/>
              <p:cNvSpPr txBox="1"/>
              <p:nvPr/>
            </p:nvSpPr>
            <p:spPr>
              <a:xfrm>
                <a:off x="2895600" y="2233856"/>
                <a:ext cx="702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SLCK</a:t>
                </a:r>
              </a:p>
            </p:txBody>
          </p:sp>
          <p:cxnSp>
            <p:nvCxnSpPr>
              <p:cNvPr id="128" name="Shape 128"/>
              <p:cNvCxnSpPr/>
              <p:nvPr/>
            </p:nvCxnSpPr>
            <p:spPr>
              <a:xfrm flipH="1" rot="10800000">
                <a:off x="3511826" y="3631096"/>
                <a:ext cx="874644" cy="13251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B050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sp>
            <p:nvSpPr>
              <p:cNvPr id="129" name="Shape 129"/>
              <p:cNvSpPr txBox="1"/>
              <p:nvPr/>
            </p:nvSpPr>
            <p:spPr>
              <a:xfrm>
                <a:off x="2895600" y="3356692"/>
                <a:ext cx="70236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STAT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1:0</a:t>
                </a:r>
              </a:p>
            </p:txBody>
          </p:sp>
          <p:sp>
            <p:nvSpPr>
              <p:cNvPr id="130" name="Shape 130"/>
              <p:cNvSpPr txBox="1"/>
              <p:nvPr/>
            </p:nvSpPr>
            <p:spPr>
              <a:xfrm>
                <a:off x="3790121" y="2049190"/>
                <a:ext cx="3047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</a:p>
            </p:txBody>
          </p:sp>
          <p:sp>
            <p:nvSpPr>
              <p:cNvPr id="131" name="Shape 131"/>
              <p:cNvSpPr txBox="1"/>
              <p:nvPr/>
            </p:nvSpPr>
            <p:spPr>
              <a:xfrm>
                <a:off x="7507354" y="2049190"/>
                <a:ext cx="70899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PHIT</a:t>
                </a:r>
              </a:p>
            </p:txBody>
          </p:sp>
          <p:sp>
            <p:nvSpPr>
              <p:cNvPr id="132" name="Shape 132"/>
              <p:cNvSpPr txBox="1"/>
              <p:nvPr/>
            </p:nvSpPr>
            <p:spPr>
              <a:xfrm>
                <a:off x="7381457" y="2652164"/>
                <a:ext cx="9607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PHITM</a:t>
                </a:r>
              </a:p>
            </p:txBody>
          </p:sp>
          <p:sp>
            <p:nvSpPr>
              <p:cNvPr id="133" name="Shape 133"/>
              <p:cNvSpPr txBox="1"/>
              <p:nvPr/>
            </p:nvSpPr>
            <p:spPr>
              <a:xfrm>
                <a:off x="7441092" y="3288271"/>
                <a:ext cx="9607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PINV</a:t>
                </a:r>
              </a:p>
            </p:txBody>
          </p:sp>
          <p:cxnSp>
            <p:nvCxnSpPr>
              <p:cNvPr id="134" name="Shape 134"/>
              <p:cNvCxnSpPr/>
              <p:nvPr/>
            </p:nvCxnSpPr>
            <p:spPr>
              <a:xfrm flipH="1" rot="10800000">
                <a:off x="7301947" y="3679858"/>
                <a:ext cx="874644" cy="13251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135" name="Shape 135"/>
              <p:cNvCxnSpPr/>
              <p:nvPr/>
            </p:nvCxnSpPr>
            <p:spPr>
              <a:xfrm flipH="1">
                <a:off x="7301948" y="3030033"/>
                <a:ext cx="864701" cy="2074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  <p:cxnSp>
            <p:nvCxnSpPr>
              <p:cNvPr id="136" name="Shape 136"/>
              <p:cNvCxnSpPr/>
              <p:nvPr/>
            </p:nvCxnSpPr>
            <p:spPr>
              <a:xfrm flipH="1">
                <a:off x="7301946" y="2413573"/>
                <a:ext cx="864701" cy="20742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/>
                <a:headEnd len="med" w="med" type="none"/>
                <a:tailEnd len="lg" w="lg" type="triangle"/>
              </a:ln>
            </p:spPr>
          </p:cxnSp>
        </p:grpSp>
        <p:sp>
          <p:nvSpPr>
            <p:cNvPr id="137" name="Shape 137"/>
            <p:cNvSpPr/>
            <p:nvPr/>
          </p:nvSpPr>
          <p:spPr>
            <a:xfrm>
              <a:off x="6096000" y="713925"/>
              <a:ext cx="2915478" cy="1961322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Snoop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Module2</a:t>
              </a:r>
            </a:p>
          </p:txBody>
        </p:sp>
        <p:cxnSp>
          <p:nvCxnSpPr>
            <p:cNvPr id="138" name="Shape 138"/>
            <p:cNvCxnSpPr/>
            <p:nvPr/>
          </p:nvCxnSpPr>
          <p:spPr>
            <a:xfrm flipH="1">
              <a:off x="9011477" y="1025191"/>
              <a:ext cx="864701" cy="2074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39" name="Shape 139"/>
            <p:cNvSpPr txBox="1"/>
            <p:nvPr/>
          </p:nvSpPr>
          <p:spPr>
            <a:xfrm>
              <a:off x="9876178" y="840525"/>
              <a:ext cx="702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SLCK</a:t>
              </a:r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9375915" y="655860"/>
              <a:ext cx="3047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41" name="Shape 141"/>
            <p:cNvCxnSpPr/>
            <p:nvPr/>
          </p:nvCxnSpPr>
          <p:spPr>
            <a:xfrm flipH="1">
              <a:off x="9014796" y="2246808"/>
              <a:ext cx="864701" cy="20742"/>
            </a:xfrm>
            <a:prstGeom prst="straightConnector1">
              <a:avLst/>
            </a:prstGeom>
            <a:noFill/>
            <a:ln cap="flat" cmpd="sng" w="38100">
              <a:solidFill>
                <a:srgbClr val="00B05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42" name="Shape 142"/>
            <p:cNvSpPr txBox="1"/>
            <p:nvPr/>
          </p:nvSpPr>
          <p:spPr>
            <a:xfrm>
              <a:off x="9799982" y="1923641"/>
              <a:ext cx="7023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STAT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1:0</a:t>
              </a:r>
            </a:p>
          </p:txBody>
        </p:sp>
      </p:grpSp>
      <p:sp>
        <p:nvSpPr>
          <p:cNvPr id="143" name="Shape 143"/>
          <p:cNvSpPr/>
          <p:nvPr/>
        </p:nvSpPr>
        <p:spPr>
          <a:xfrm>
            <a:off x="6187105" y="4144282"/>
            <a:ext cx="2915478" cy="196132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Snoop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Module2</a:t>
            </a:r>
          </a:p>
        </p:txBody>
      </p:sp>
      <p:cxnSp>
        <p:nvCxnSpPr>
          <p:cNvPr id="144" name="Shape 144"/>
          <p:cNvCxnSpPr/>
          <p:nvPr/>
        </p:nvCxnSpPr>
        <p:spPr>
          <a:xfrm flipH="1">
            <a:off x="9102583" y="4455548"/>
            <a:ext cx="864701" cy="2074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5" name="Shape 145"/>
          <p:cNvSpPr txBox="1"/>
          <p:nvPr/>
        </p:nvSpPr>
        <p:spPr>
          <a:xfrm>
            <a:off x="9967284" y="4270882"/>
            <a:ext cx="702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SLCK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9467021" y="4086217"/>
            <a:ext cx="304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147" name="Shape 147"/>
          <p:cNvCxnSpPr/>
          <p:nvPr/>
        </p:nvCxnSpPr>
        <p:spPr>
          <a:xfrm flipH="1">
            <a:off x="9105902" y="5677164"/>
            <a:ext cx="864701" cy="20742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48" name="Shape 148"/>
          <p:cNvSpPr txBox="1"/>
          <p:nvPr/>
        </p:nvSpPr>
        <p:spPr>
          <a:xfrm>
            <a:off x="9891086" y="5353998"/>
            <a:ext cx="7023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STAT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1:0</a:t>
            </a:r>
          </a:p>
        </p:txBody>
      </p:sp>
      <p:cxnSp>
        <p:nvCxnSpPr>
          <p:cNvPr id="149" name="Shape 149"/>
          <p:cNvCxnSpPr/>
          <p:nvPr/>
        </p:nvCxnSpPr>
        <p:spPr>
          <a:xfrm flipH="1" rot="10800000">
            <a:off x="1515720" y="5110131"/>
            <a:ext cx="874644" cy="13251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0" name="Shape 150"/>
          <p:cNvSpPr txBox="1"/>
          <p:nvPr/>
        </p:nvSpPr>
        <p:spPr>
          <a:xfrm>
            <a:off x="853938" y="4952666"/>
            <a:ext cx="702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RW</a:t>
            </a:r>
          </a:p>
        </p:txBody>
      </p:sp>
      <p:cxnSp>
        <p:nvCxnSpPr>
          <p:cNvPr id="151" name="Shape 151"/>
          <p:cNvCxnSpPr/>
          <p:nvPr/>
        </p:nvCxnSpPr>
        <p:spPr>
          <a:xfrm flipH="1" rot="10800000">
            <a:off x="1441176" y="1670614"/>
            <a:ext cx="874644" cy="13251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2" name="Shape 152"/>
          <p:cNvSpPr txBox="1"/>
          <p:nvPr/>
        </p:nvSpPr>
        <p:spPr>
          <a:xfrm>
            <a:off x="779395" y="1513148"/>
            <a:ext cx="702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RW</a:t>
            </a:r>
          </a:p>
        </p:txBody>
      </p:sp>
      <p:cxnSp>
        <p:nvCxnSpPr>
          <p:cNvPr id="153" name="Shape 153"/>
          <p:cNvCxnSpPr/>
          <p:nvPr/>
        </p:nvCxnSpPr>
        <p:spPr>
          <a:xfrm flipH="1">
            <a:off x="9021426" y="1649872"/>
            <a:ext cx="864701" cy="20742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4" name="Shape 154"/>
          <p:cNvSpPr txBox="1"/>
          <p:nvPr/>
        </p:nvSpPr>
        <p:spPr>
          <a:xfrm>
            <a:off x="9799981" y="1432679"/>
            <a:ext cx="702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RW</a:t>
            </a:r>
          </a:p>
        </p:txBody>
      </p:sp>
      <p:cxnSp>
        <p:nvCxnSpPr>
          <p:cNvPr id="155" name="Shape 155"/>
          <p:cNvCxnSpPr/>
          <p:nvPr/>
        </p:nvCxnSpPr>
        <p:spPr>
          <a:xfrm flipH="1">
            <a:off x="9120809" y="5075169"/>
            <a:ext cx="864701" cy="20742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56" name="Shape 156"/>
          <p:cNvSpPr txBox="1"/>
          <p:nvPr/>
        </p:nvSpPr>
        <p:spPr>
          <a:xfrm>
            <a:off x="9899364" y="4857976"/>
            <a:ext cx="702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1961322" y="374950"/>
            <a:ext cx="5247861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Inicialización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616225" y="1996965"/>
            <a:ext cx="5738045" cy="4202706"/>
            <a:chOff x="616225" y="1996965"/>
            <a:chExt cx="5738045" cy="4202706"/>
          </a:xfrm>
        </p:grpSpPr>
        <p:sp>
          <p:nvSpPr>
            <p:cNvPr id="163" name="Shape 163"/>
            <p:cNvSpPr/>
            <p:nvPr/>
          </p:nvSpPr>
          <p:spPr>
            <a:xfrm>
              <a:off x="2451651" y="2040834"/>
              <a:ext cx="2915399" cy="3193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Cache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</a:t>
              </a:r>
            </a:p>
          </p:txBody>
        </p:sp>
        <p:cxnSp>
          <p:nvCxnSpPr>
            <p:cNvPr id="164" name="Shape 164"/>
            <p:cNvCxnSpPr/>
            <p:nvPr/>
          </p:nvCxnSpPr>
          <p:spPr>
            <a:xfrm flipH="1" rot="10800000">
              <a:off x="1537250" y="4101551"/>
              <a:ext cx="874644" cy="1325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65" name="Shape 165"/>
            <p:cNvSpPr txBox="1"/>
            <p:nvPr/>
          </p:nvSpPr>
          <p:spPr>
            <a:xfrm>
              <a:off x="921025" y="3943389"/>
              <a:ext cx="702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PLCK</a:t>
              </a: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5406871" y="1996965"/>
              <a:ext cx="94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C55A11"/>
                  </a:solidFill>
                  <a:latin typeface="Calibri"/>
                  <a:ea typeface="Calibri"/>
                  <a:cs typeface="Calibri"/>
                  <a:sym typeface="Calibri"/>
                </a:rPr>
                <a:t>STATUS</a:t>
              </a:r>
            </a:p>
          </p:txBody>
        </p:sp>
        <p:cxnSp>
          <p:nvCxnSpPr>
            <p:cNvPr id="167" name="Shape 167"/>
            <p:cNvCxnSpPr/>
            <p:nvPr/>
          </p:nvCxnSpPr>
          <p:spPr>
            <a:xfrm flipH="1" rot="10800000">
              <a:off x="1563755" y="2888975"/>
              <a:ext cx="874644" cy="13251"/>
            </a:xfrm>
            <a:prstGeom prst="straightConnector1">
              <a:avLst/>
            </a:prstGeom>
            <a:noFill/>
            <a:ln cap="flat" cmpd="sng" w="38100">
              <a:solidFill>
                <a:srgbClr val="00B05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68" name="Shape 168"/>
            <p:cNvSpPr txBox="1"/>
            <p:nvPr/>
          </p:nvSpPr>
          <p:spPr>
            <a:xfrm>
              <a:off x="702364" y="2720588"/>
              <a:ext cx="9872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SRST=1</a:t>
              </a:r>
            </a:p>
          </p:txBody>
        </p:sp>
        <p:cxnSp>
          <p:nvCxnSpPr>
            <p:cNvPr id="169" name="Shape 169"/>
            <p:cNvCxnSpPr/>
            <p:nvPr/>
          </p:nvCxnSpPr>
          <p:spPr>
            <a:xfrm flipH="1" rot="10800000">
              <a:off x="1563755" y="2292937"/>
              <a:ext cx="874644" cy="13251"/>
            </a:xfrm>
            <a:prstGeom prst="straightConnector1">
              <a:avLst/>
            </a:prstGeom>
            <a:noFill/>
            <a:ln cap="flat" cmpd="sng" w="38100">
              <a:solidFill>
                <a:srgbClr val="00B05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70" name="Shape 170"/>
            <p:cNvSpPr txBox="1"/>
            <p:nvPr/>
          </p:nvSpPr>
          <p:spPr>
            <a:xfrm>
              <a:off x="901975" y="2135471"/>
              <a:ext cx="702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SCLK</a:t>
              </a:r>
            </a:p>
          </p:txBody>
        </p:sp>
        <p:cxnSp>
          <p:nvCxnSpPr>
            <p:cNvPr id="171" name="Shape 171"/>
            <p:cNvCxnSpPr/>
            <p:nvPr/>
          </p:nvCxnSpPr>
          <p:spPr>
            <a:xfrm flipH="1" rot="10800000">
              <a:off x="1557130" y="3545269"/>
              <a:ext cx="874644" cy="13251"/>
            </a:xfrm>
            <a:prstGeom prst="straightConnector1">
              <a:avLst/>
            </a:prstGeom>
            <a:noFill/>
            <a:ln cap="flat" cmpd="sng" w="38100">
              <a:solidFill>
                <a:srgbClr val="00B050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72" name="Shape 172"/>
            <p:cNvSpPr txBox="1"/>
            <p:nvPr/>
          </p:nvSpPr>
          <p:spPr>
            <a:xfrm>
              <a:off x="616225" y="3387803"/>
              <a:ext cx="10742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SINT=1</a:t>
              </a:r>
            </a:p>
          </p:txBody>
        </p:sp>
        <p:cxnSp>
          <p:nvCxnSpPr>
            <p:cNvPr id="173" name="Shape 173"/>
            <p:cNvCxnSpPr/>
            <p:nvPr/>
          </p:nvCxnSpPr>
          <p:spPr>
            <a:xfrm flipH="1" rot="10800000">
              <a:off x="1557129" y="4585256"/>
              <a:ext cx="874644" cy="13251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74" name="Shape 174"/>
            <p:cNvSpPr txBox="1"/>
            <p:nvPr/>
          </p:nvSpPr>
          <p:spPr>
            <a:xfrm>
              <a:off x="1007163" y="4427094"/>
              <a:ext cx="702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2905538" y="5817087"/>
              <a:ext cx="9607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</a:t>
              </a:r>
            </a:p>
          </p:txBody>
        </p:sp>
        <p:cxnSp>
          <p:nvCxnSpPr>
            <p:cNvPr id="176" name="Shape 176"/>
            <p:cNvCxnSpPr/>
            <p:nvPr/>
          </p:nvCxnSpPr>
          <p:spPr>
            <a:xfrm flipH="1" rot="10800000">
              <a:off x="3372676" y="5259228"/>
              <a:ext cx="13251" cy="55816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cxnSp>
          <p:nvCxnSpPr>
            <p:cNvPr id="177" name="Shape 177"/>
            <p:cNvCxnSpPr/>
            <p:nvPr/>
          </p:nvCxnSpPr>
          <p:spPr>
            <a:xfrm flipH="1" rot="10800000">
              <a:off x="4452730" y="5261116"/>
              <a:ext cx="3" cy="582476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78" name="Shape 178"/>
            <p:cNvSpPr txBox="1"/>
            <p:nvPr/>
          </p:nvSpPr>
          <p:spPr>
            <a:xfrm>
              <a:off x="4091607" y="5830339"/>
              <a:ext cx="96078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</a:p>
          </p:txBody>
        </p:sp>
        <p:cxnSp>
          <p:nvCxnSpPr>
            <p:cNvPr id="179" name="Shape 179"/>
            <p:cNvCxnSpPr/>
            <p:nvPr/>
          </p:nvCxnSpPr>
          <p:spPr>
            <a:xfrm flipH="1" rot="10800000">
              <a:off x="5406883" y="2491550"/>
              <a:ext cx="874644" cy="13251"/>
            </a:xfrm>
            <a:prstGeom prst="straightConnector1">
              <a:avLst/>
            </a:prstGeom>
            <a:noFill/>
            <a:ln cap="flat" cmpd="sng" w="38100">
              <a:solidFill>
                <a:srgbClr val="833C0B"/>
              </a:solidFill>
              <a:prstDash val="solid"/>
              <a:miter/>
              <a:headEnd len="med" w="med" type="none"/>
              <a:tailEnd len="lg" w="lg" type="triangle"/>
            </a:ln>
          </p:spPr>
        </p:cxnSp>
        <p:sp>
          <p:nvSpPr>
            <p:cNvPr id="180" name="Shape 180"/>
            <p:cNvSpPr txBox="1"/>
            <p:nvPr/>
          </p:nvSpPr>
          <p:spPr>
            <a:xfrm>
              <a:off x="1569554" y="4759266"/>
              <a:ext cx="708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1800">
                  <a:solidFill>
                    <a:srgbClr val="C55A11"/>
                  </a:solidFill>
                  <a:latin typeface="Calibri"/>
                  <a:ea typeface="Calibri"/>
                  <a:cs typeface="Calibri"/>
                  <a:sym typeface="Calibri"/>
                </a:rPr>
                <a:t>PINV</a:t>
              </a:r>
            </a:p>
          </p:txBody>
        </p:sp>
        <p:cxnSp>
          <p:nvCxnSpPr>
            <p:cNvPr id="181" name="Shape 181"/>
            <p:cNvCxnSpPr/>
            <p:nvPr/>
          </p:nvCxnSpPr>
          <p:spPr>
            <a:xfrm>
              <a:off x="1529794" y="5128598"/>
              <a:ext cx="868845" cy="0"/>
            </a:xfrm>
            <a:prstGeom prst="straightConnector1">
              <a:avLst/>
            </a:prstGeom>
            <a:noFill/>
            <a:ln cap="flat" cmpd="sng" w="38100">
              <a:solidFill>
                <a:srgbClr val="833C0B"/>
              </a:solidFill>
              <a:prstDash val="solid"/>
              <a:miter/>
              <a:headEnd len="med" w="med" type="none"/>
              <a:tailEnd len="lg" w="lg" type="triangle"/>
            </a:ln>
          </p:spPr>
        </p:cxnSp>
      </p:grpSp>
      <p:sp>
        <p:nvSpPr>
          <p:cNvPr id="182" name="Shape 182"/>
          <p:cNvSpPr/>
          <p:nvPr/>
        </p:nvSpPr>
        <p:spPr>
          <a:xfrm>
            <a:off x="7209182" y="1858472"/>
            <a:ext cx="33461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For(int i=0; i&lt;=255; i++)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status[i]= 00       -&gt; invalido</a:t>
            </a:r>
          </a:p>
        </p:txBody>
      </p:sp>
      <p:graphicFrame>
        <p:nvGraphicFramePr>
          <p:cNvPr id="183" name="Shape 183"/>
          <p:cNvGraphicFramePr/>
          <p:nvPr/>
        </p:nvGraphicFramePr>
        <p:xfrm>
          <a:off x="6619460" y="30499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{1DF546F9-944D-4660-A593-D984BC216DC3}</a:tableStyleId>
              </a:tblPr>
              <a:tblGrid>
                <a:gridCol w="1508550"/>
                <a:gridCol w="1508550"/>
                <a:gridCol w="1508550"/>
              </a:tblGrid>
              <a:tr h="493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PAG REFERENCIA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INDICE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STATUS</a:t>
                      </a:r>
                    </a:p>
                  </a:txBody>
                  <a:tcPr marT="45725" marB="45725" marR="91450" marL="91450"/>
                </a:tc>
              </a:tr>
              <a:tr h="28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00</a:t>
                      </a:r>
                    </a:p>
                  </a:txBody>
                  <a:tcPr marT="45725" marB="45725" marR="91450" marL="91450"/>
                </a:tc>
              </a:tr>
              <a:tr h="28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00</a:t>
                      </a:r>
                    </a:p>
                  </a:txBody>
                  <a:tcPr marT="45725" marB="45725" marR="91450" marL="91450"/>
                </a:tc>
              </a:tr>
              <a:tr h="28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00</a:t>
                      </a:r>
                    </a:p>
                  </a:txBody>
                  <a:tcPr marT="45725" marB="45725" marR="91450" marL="91450"/>
                </a:tc>
              </a:tr>
              <a:tr h="28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00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2001078" y="1669774"/>
            <a:ext cx="2915478" cy="31937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</a:p>
        </p:txBody>
      </p:sp>
      <p:cxnSp>
        <p:nvCxnSpPr>
          <p:cNvPr id="189" name="Shape 189"/>
          <p:cNvCxnSpPr/>
          <p:nvPr/>
        </p:nvCxnSpPr>
        <p:spPr>
          <a:xfrm flipH="1" rot="10800000">
            <a:off x="1086676" y="3730490"/>
            <a:ext cx="874644" cy="1325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0" name="Shape 190"/>
          <p:cNvSpPr txBox="1"/>
          <p:nvPr/>
        </p:nvSpPr>
        <p:spPr>
          <a:xfrm>
            <a:off x="265043" y="3572328"/>
            <a:ext cx="907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PLCK=1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5015948" y="1678128"/>
            <a:ext cx="9475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</a:p>
        </p:txBody>
      </p:sp>
      <p:cxnSp>
        <p:nvCxnSpPr>
          <p:cNvPr id="192" name="Shape 192"/>
          <p:cNvCxnSpPr/>
          <p:nvPr/>
        </p:nvCxnSpPr>
        <p:spPr>
          <a:xfrm flipH="1" rot="10800000">
            <a:off x="1113183" y="2517914"/>
            <a:ext cx="874644" cy="13251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3" name="Shape 193"/>
          <p:cNvSpPr txBox="1"/>
          <p:nvPr/>
        </p:nvSpPr>
        <p:spPr>
          <a:xfrm>
            <a:off x="265043" y="2349526"/>
            <a:ext cx="9872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SRST=0</a:t>
            </a:r>
          </a:p>
        </p:txBody>
      </p:sp>
      <p:cxnSp>
        <p:nvCxnSpPr>
          <p:cNvPr id="194" name="Shape 194"/>
          <p:cNvCxnSpPr/>
          <p:nvPr/>
        </p:nvCxnSpPr>
        <p:spPr>
          <a:xfrm flipH="1" rot="10800000">
            <a:off x="1073421" y="1908623"/>
            <a:ext cx="874644" cy="13251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5" name="Shape 195"/>
          <p:cNvSpPr txBox="1"/>
          <p:nvPr/>
        </p:nvSpPr>
        <p:spPr>
          <a:xfrm>
            <a:off x="451402" y="1764409"/>
            <a:ext cx="702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SCLK</a:t>
            </a:r>
          </a:p>
        </p:txBody>
      </p:sp>
      <p:cxnSp>
        <p:nvCxnSpPr>
          <p:cNvPr id="196" name="Shape 196"/>
          <p:cNvCxnSpPr/>
          <p:nvPr/>
        </p:nvCxnSpPr>
        <p:spPr>
          <a:xfrm flipH="1" rot="10800000">
            <a:off x="1106558" y="3174207"/>
            <a:ext cx="874644" cy="13251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7" name="Shape 197"/>
          <p:cNvSpPr txBox="1"/>
          <p:nvPr/>
        </p:nvSpPr>
        <p:spPr>
          <a:xfrm>
            <a:off x="165653" y="3016741"/>
            <a:ext cx="1074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SINT=0</a:t>
            </a:r>
          </a:p>
        </p:txBody>
      </p:sp>
      <p:cxnSp>
        <p:nvCxnSpPr>
          <p:cNvPr id="198" name="Shape 198"/>
          <p:cNvCxnSpPr/>
          <p:nvPr/>
        </p:nvCxnSpPr>
        <p:spPr>
          <a:xfrm flipH="1" rot="10800000">
            <a:off x="1106555" y="4214196"/>
            <a:ext cx="874644" cy="1325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9" name="Shape 199"/>
          <p:cNvSpPr txBox="1"/>
          <p:nvPr/>
        </p:nvSpPr>
        <p:spPr>
          <a:xfrm>
            <a:off x="265044" y="4056033"/>
            <a:ext cx="993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RW=0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2454965" y="5446026"/>
            <a:ext cx="9607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cxnSp>
        <p:nvCxnSpPr>
          <p:cNvPr id="201" name="Shape 201"/>
          <p:cNvCxnSpPr/>
          <p:nvPr/>
        </p:nvCxnSpPr>
        <p:spPr>
          <a:xfrm flipH="1" rot="10800000">
            <a:off x="2922103" y="4888167"/>
            <a:ext cx="13251" cy="55816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2" name="Shape 202"/>
          <p:cNvCxnSpPr/>
          <p:nvPr/>
        </p:nvCxnSpPr>
        <p:spPr>
          <a:xfrm flipH="1" rot="10800000">
            <a:off x="4002157" y="4890054"/>
            <a:ext cx="3" cy="58247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3" name="Shape 203"/>
          <p:cNvSpPr txBox="1"/>
          <p:nvPr/>
        </p:nvSpPr>
        <p:spPr>
          <a:xfrm>
            <a:off x="3641033" y="5459278"/>
            <a:ext cx="9607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cxnSp>
        <p:nvCxnSpPr>
          <p:cNvPr id="204" name="Shape 204"/>
          <p:cNvCxnSpPr/>
          <p:nvPr/>
        </p:nvCxnSpPr>
        <p:spPr>
          <a:xfrm flipH="1" rot="10800000">
            <a:off x="4956310" y="2120489"/>
            <a:ext cx="874644" cy="13251"/>
          </a:xfrm>
          <a:prstGeom prst="straightConnector1">
            <a:avLst/>
          </a:prstGeom>
          <a:noFill/>
          <a:ln cap="flat" cmpd="sng" w="38100">
            <a:solidFill>
              <a:srgbClr val="833C0B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5" name="Shape 205"/>
          <p:cNvSpPr txBox="1"/>
          <p:nvPr/>
        </p:nvSpPr>
        <p:spPr>
          <a:xfrm>
            <a:off x="1118982" y="4388205"/>
            <a:ext cx="708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PINV</a:t>
            </a:r>
          </a:p>
        </p:txBody>
      </p:sp>
      <p:cxnSp>
        <p:nvCxnSpPr>
          <p:cNvPr id="206" name="Shape 206"/>
          <p:cNvCxnSpPr/>
          <p:nvPr/>
        </p:nvCxnSpPr>
        <p:spPr>
          <a:xfrm>
            <a:off x="1079220" y="4757537"/>
            <a:ext cx="868845" cy="0"/>
          </a:xfrm>
          <a:prstGeom prst="straightConnector1">
            <a:avLst/>
          </a:prstGeom>
          <a:noFill/>
          <a:ln cap="flat" cmpd="sng" w="38100">
            <a:solidFill>
              <a:srgbClr val="833C0B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07" name="Shape 207"/>
          <p:cNvSpPr txBox="1"/>
          <p:nvPr/>
        </p:nvSpPr>
        <p:spPr>
          <a:xfrm>
            <a:off x="1961322" y="374950"/>
            <a:ext cx="5247861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Llenado de líneas</a:t>
            </a:r>
          </a:p>
        </p:txBody>
      </p:sp>
      <p:graphicFrame>
        <p:nvGraphicFramePr>
          <p:cNvPr id="208" name="Shape 208"/>
          <p:cNvGraphicFramePr/>
          <p:nvPr/>
        </p:nvGraphicFramePr>
        <p:xfrm>
          <a:off x="6698975" y="1551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{1DF546F9-944D-4660-A593-D984BC216DC3}</a:tableStyleId>
              </a:tblPr>
              <a:tblGrid>
                <a:gridCol w="1508550"/>
                <a:gridCol w="1508550"/>
                <a:gridCol w="1508550"/>
              </a:tblGrid>
              <a:tr h="493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PAG</a:t>
                      </a:r>
                      <a:r>
                        <a:rPr lang="en-US" sz="1800"/>
                        <a:t> REFERENCIA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INDICE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STATUS</a:t>
                      </a:r>
                    </a:p>
                  </a:txBody>
                  <a:tcPr marT="45725" marB="45725" marR="91450" marL="91450"/>
                </a:tc>
              </a:tr>
              <a:tr h="28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8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8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8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9" name="Shape 209"/>
          <p:cNvSpPr txBox="1"/>
          <p:nvPr/>
        </p:nvSpPr>
        <p:spPr>
          <a:xfrm>
            <a:off x="6698975" y="4056033"/>
            <a:ext cx="4525616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cambio de SRST de 1 a 0 e INT de 1 a 0, llenar líneas mediante ciclos de lectura.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For(int i=0; i&lt;=255; i++)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datosCache[i]= datos.aleatorios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 a llenar: 0000000000001010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Lllenar pagina de cache con 10 referencias distintas que se repitan 26  veces.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3617842" y="2040834"/>
            <a:ext cx="2915478" cy="319377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</a:p>
        </p:txBody>
      </p:sp>
      <p:cxnSp>
        <p:nvCxnSpPr>
          <p:cNvPr id="215" name="Shape 215"/>
          <p:cNvCxnSpPr/>
          <p:nvPr/>
        </p:nvCxnSpPr>
        <p:spPr>
          <a:xfrm flipH="1" rot="10800000">
            <a:off x="2703441" y="4101551"/>
            <a:ext cx="874644" cy="1325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6" name="Shape 216"/>
          <p:cNvSpPr txBox="1"/>
          <p:nvPr/>
        </p:nvSpPr>
        <p:spPr>
          <a:xfrm>
            <a:off x="1881808" y="3943389"/>
            <a:ext cx="907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PLCK=1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6632711" y="2049190"/>
            <a:ext cx="9475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</a:p>
        </p:txBody>
      </p:sp>
      <p:cxnSp>
        <p:nvCxnSpPr>
          <p:cNvPr id="218" name="Shape 218"/>
          <p:cNvCxnSpPr/>
          <p:nvPr/>
        </p:nvCxnSpPr>
        <p:spPr>
          <a:xfrm flipH="1" rot="10800000">
            <a:off x="2729947" y="2888975"/>
            <a:ext cx="874644" cy="13251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9" name="Shape 219"/>
          <p:cNvSpPr txBox="1"/>
          <p:nvPr/>
        </p:nvSpPr>
        <p:spPr>
          <a:xfrm>
            <a:off x="1881808" y="2720588"/>
            <a:ext cx="9872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SRST=0</a:t>
            </a:r>
          </a:p>
        </p:txBody>
      </p:sp>
      <p:cxnSp>
        <p:nvCxnSpPr>
          <p:cNvPr id="220" name="Shape 220"/>
          <p:cNvCxnSpPr/>
          <p:nvPr/>
        </p:nvCxnSpPr>
        <p:spPr>
          <a:xfrm flipH="1" rot="10800000">
            <a:off x="2690185" y="2279684"/>
            <a:ext cx="874644" cy="13251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1" name="Shape 221"/>
          <p:cNvSpPr txBox="1"/>
          <p:nvPr/>
        </p:nvSpPr>
        <p:spPr>
          <a:xfrm>
            <a:off x="2068166" y="2135471"/>
            <a:ext cx="702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SCLK</a:t>
            </a:r>
          </a:p>
        </p:txBody>
      </p:sp>
      <p:cxnSp>
        <p:nvCxnSpPr>
          <p:cNvPr id="222" name="Shape 222"/>
          <p:cNvCxnSpPr/>
          <p:nvPr/>
        </p:nvCxnSpPr>
        <p:spPr>
          <a:xfrm flipH="1" rot="10800000">
            <a:off x="2723322" y="3545269"/>
            <a:ext cx="874644" cy="13251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3" name="Shape 223"/>
          <p:cNvSpPr txBox="1"/>
          <p:nvPr/>
        </p:nvSpPr>
        <p:spPr>
          <a:xfrm>
            <a:off x="1782416" y="3387803"/>
            <a:ext cx="1074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SINT=0</a:t>
            </a:r>
          </a:p>
        </p:txBody>
      </p:sp>
      <p:cxnSp>
        <p:nvCxnSpPr>
          <p:cNvPr id="224" name="Shape 224"/>
          <p:cNvCxnSpPr/>
          <p:nvPr/>
        </p:nvCxnSpPr>
        <p:spPr>
          <a:xfrm flipH="1" rot="10800000">
            <a:off x="2723319" y="4585256"/>
            <a:ext cx="874644" cy="1325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5" name="Shape 225"/>
          <p:cNvSpPr txBox="1"/>
          <p:nvPr/>
        </p:nvSpPr>
        <p:spPr>
          <a:xfrm>
            <a:off x="1881808" y="4427094"/>
            <a:ext cx="993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RW=0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4071728" y="5817087"/>
            <a:ext cx="9607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cxnSp>
        <p:nvCxnSpPr>
          <p:cNvPr id="227" name="Shape 227"/>
          <p:cNvCxnSpPr/>
          <p:nvPr/>
        </p:nvCxnSpPr>
        <p:spPr>
          <a:xfrm flipH="1" rot="10800000">
            <a:off x="4538867" y="5259228"/>
            <a:ext cx="13251" cy="55816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28" name="Shape 228"/>
          <p:cNvCxnSpPr/>
          <p:nvPr/>
        </p:nvCxnSpPr>
        <p:spPr>
          <a:xfrm flipH="1" rot="10800000">
            <a:off x="5618921" y="5261116"/>
            <a:ext cx="3" cy="58247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29" name="Shape 229"/>
          <p:cNvSpPr txBox="1"/>
          <p:nvPr/>
        </p:nvSpPr>
        <p:spPr>
          <a:xfrm>
            <a:off x="5257798" y="5830339"/>
            <a:ext cx="9607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cxnSp>
        <p:nvCxnSpPr>
          <p:cNvPr id="230" name="Shape 230"/>
          <p:cNvCxnSpPr/>
          <p:nvPr/>
        </p:nvCxnSpPr>
        <p:spPr>
          <a:xfrm flipH="1" rot="10800000">
            <a:off x="6573075" y="2491550"/>
            <a:ext cx="874644" cy="13251"/>
          </a:xfrm>
          <a:prstGeom prst="straightConnector1">
            <a:avLst/>
          </a:prstGeom>
          <a:noFill/>
          <a:ln cap="flat" cmpd="sng" w="38100">
            <a:solidFill>
              <a:srgbClr val="833C0B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1" name="Shape 231"/>
          <p:cNvSpPr txBox="1"/>
          <p:nvPr/>
        </p:nvSpPr>
        <p:spPr>
          <a:xfrm>
            <a:off x="2735746" y="4759266"/>
            <a:ext cx="708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PINV</a:t>
            </a:r>
          </a:p>
        </p:txBody>
      </p:sp>
      <p:cxnSp>
        <p:nvCxnSpPr>
          <p:cNvPr id="232" name="Shape 232"/>
          <p:cNvCxnSpPr/>
          <p:nvPr/>
        </p:nvCxnSpPr>
        <p:spPr>
          <a:xfrm>
            <a:off x="2695984" y="5128598"/>
            <a:ext cx="868845" cy="0"/>
          </a:xfrm>
          <a:prstGeom prst="straightConnector1">
            <a:avLst/>
          </a:prstGeom>
          <a:noFill/>
          <a:ln cap="flat" cmpd="sng" w="38100">
            <a:solidFill>
              <a:srgbClr val="833C0B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3" name="Shape 233"/>
          <p:cNvSpPr txBox="1"/>
          <p:nvPr/>
        </p:nvSpPr>
        <p:spPr>
          <a:xfrm>
            <a:off x="1961322" y="374950"/>
            <a:ext cx="5247861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SNOOP…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818782" y="1563757"/>
            <a:ext cx="3829877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Snoop instancia a cache, para que sepa que es snoop, monitorea PLCK y RW para saber que el procesador que está al mando cual ciclo está ejecutando, así el que no está al mando, sabrá que esta ejecutando snoops.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acuerdo a la dirección, recorre la página para hacer comparación de: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Existencia de dato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caso de recibir PINV=1, tomar la dirección e invalidar línea.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/>
        </p:nvSpPr>
        <p:spPr>
          <a:xfrm>
            <a:off x="2451651" y="2040834"/>
            <a:ext cx="2915478" cy="36970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</a:p>
        </p:txBody>
      </p:sp>
      <p:cxnSp>
        <p:nvCxnSpPr>
          <p:cNvPr id="240" name="Shape 240"/>
          <p:cNvCxnSpPr/>
          <p:nvPr/>
        </p:nvCxnSpPr>
        <p:spPr>
          <a:xfrm flipH="1" rot="10800000">
            <a:off x="1537250" y="4101551"/>
            <a:ext cx="874644" cy="1325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1" name="Shape 241"/>
          <p:cNvSpPr txBox="1"/>
          <p:nvPr/>
        </p:nvSpPr>
        <p:spPr>
          <a:xfrm>
            <a:off x="702364" y="3943389"/>
            <a:ext cx="921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PLCK=1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5466521" y="2049190"/>
            <a:ext cx="9475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</a:p>
        </p:txBody>
      </p:sp>
      <p:cxnSp>
        <p:nvCxnSpPr>
          <p:cNvPr id="243" name="Shape 243"/>
          <p:cNvCxnSpPr/>
          <p:nvPr/>
        </p:nvCxnSpPr>
        <p:spPr>
          <a:xfrm flipH="1" rot="10800000">
            <a:off x="1563755" y="2888975"/>
            <a:ext cx="874644" cy="13251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4" name="Shape 244"/>
          <p:cNvSpPr txBox="1"/>
          <p:nvPr/>
        </p:nvSpPr>
        <p:spPr>
          <a:xfrm>
            <a:off x="702364" y="2720588"/>
            <a:ext cx="9872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SRST=0</a:t>
            </a:r>
          </a:p>
        </p:txBody>
      </p:sp>
      <p:cxnSp>
        <p:nvCxnSpPr>
          <p:cNvPr id="245" name="Shape 245"/>
          <p:cNvCxnSpPr/>
          <p:nvPr/>
        </p:nvCxnSpPr>
        <p:spPr>
          <a:xfrm flipH="1" rot="10800000">
            <a:off x="1563755" y="2292937"/>
            <a:ext cx="874644" cy="13251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6" name="Shape 246"/>
          <p:cNvSpPr txBox="1"/>
          <p:nvPr/>
        </p:nvSpPr>
        <p:spPr>
          <a:xfrm>
            <a:off x="602975" y="2135471"/>
            <a:ext cx="1001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SCLK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1961322" y="374950"/>
            <a:ext cx="5247861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READ CYCLE…</a:t>
            </a:r>
          </a:p>
        </p:txBody>
      </p:sp>
      <p:cxnSp>
        <p:nvCxnSpPr>
          <p:cNvPr id="248" name="Shape 248"/>
          <p:cNvCxnSpPr/>
          <p:nvPr/>
        </p:nvCxnSpPr>
        <p:spPr>
          <a:xfrm flipH="1" rot="10800000">
            <a:off x="1557130" y="3545269"/>
            <a:ext cx="874644" cy="13251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9" name="Shape 249"/>
          <p:cNvSpPr txBox="1"/>
          <p:nvPr/>
        </p:nvSpPr>
        <p:spPr>
          <a:xfrm>
            <a:off x="616225" y="3387803"/>
            <a:ext cx="1074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SINT=0</a:t>
            </a:r>
          </a:p>
        </p:txBody>
      </p:sp>
      <p:cxnSp>
        <p:nvCxnSpPr>
          <p:cNvPr id="250" name="Shape 250"/>
          <p:cNvCxnSpPr/>
          <p:nvPr/>
        </p:nvCxnSpPr>
        <p:spPr>
          <a:xfrm flipH="1" rot="10800000">
            <a:off x="1557129" y="4585256"/>
            <a:ext cx="874644" cy="1325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1" name="Shape 251"/>
          <p:cNvSpPr txBox="1"/>
          <p:nvPr/>
        </p:nvSpPr>
        <p:spPr>
          <a:xfrm>
            <a:off x="702366" y="4427094"/>
            <a:ext cx="10071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RW= 0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2918790" y="6320666"/>
            <a:ext cx="9607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cxnSp>
        <p:nvCxnSpPr>
          <p:cNvPr id="253" name="Shape 253"/>
          <p:cNvCxnSpPr/>
          <p:nvPr/>
        </p:nvCxnSpPr>
        <p:spPr>
          <a:xfrm flipH="1">
            <a:off x="3366051" y="5737875"/>
            <a:ext cx="6624" cy="62316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54" name="Shape 254"/>
          <p:cNvCxnSpPr/>
          <p:nvPr/>
        </p:nvCxnSpPr>
        <p:spPr>
          <a:xfrm flipH="1" rot="10800000">
            <a:off x="4452730" y="5738189"/>
            <a:ext cx="3" cy="58247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5" name="Shape 255"/>
          <p:cNvSpPr txBox="1"/>
          <p:nvPr/>
        </p:nvSpPr>
        <p:spPr>
          <a:xfrm>
            <a:off x="4091607" y="6307414"/>
            <a:ext cx="9607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cxnSp>
        <p:nvCxnSpPr>
          <p:cNvPr id="256" name="Shape 256"/>
          <p:cNvCxnSpPr/>
          <p:nvPr/>
        </p:nvCxnSpPr>
        <p:spPr>
          <a:xfrm flipH="1" rot="10800000">
            <a:off x="5406883" y="2491550"/>
            <a:ext cx="874644" cy="13251"/>
          </a:xfrm>
          <a:prstGeom prst="straightConnector1">
            <a:avLst/>
          </a:prstGeom>
          <a:noFill/>
          <a:ln cap="flat" cmpd="sng" w="38100">
            <a:solidFill>
              <a:srgbClr val="833C0B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7" name="Shape 257"/>
          <p:cNvSpPr txBox="1"/>
          <p:nvPr/>
        </p:nvSpPr>
        <p:spPr>
          <a:xfrm>
            <a:off x="1569554" y="5196583"/>
            <a:ext cx="708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PINV</a:t>
            </a:r>
          </a:p>
        </p:txBody>
      </p:sp>
      <p:cxnSp>
        <p:nvCxnSpPr>
          <p:cNvPr id="258" name="Shape 258"/>
          <p:cNvCxnSpPr/>
          <p:nvPr/>
        </p:nvCxnSpPr>
        <p:spPr>
          <a:xfrm>
            <a:off x="1529794" y="5565916"/>
            <a:ext cx="868845" cy="0"/>
          </a:xfrm>
          <a:prstGeom prst="straightConnector1">
            <a:avLst/>
          </a:prstGeom>
          <a:noFill/>
          <a:ln cap="flat" cmpd="sng" w="38100">
            <a:solidFill>
              <a:srgbClr val="833C0B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9" name="Shape 259"/>
          <p:cNvSpPr/>
          <p:nvPr/>
        </p:nvSpPr>
        <p:spPr>
          <a:xfrm>
            <a:off x="7209182" y="1858472"/>
            <a:ext cx="3346173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hacer ciclos de lectura, generar direcciones en el bus de direcciones, </a:t>
            </a:r>
          </a:p>
        </p:txBody>
      </p:sp>
      <p:graphicFrame>
        <p:nvGraphicFramePr>
          <p:cNvPr id="260" name="Shape 260"/>
          <p:cNvGraphicFramePr/>
          <p:nvPr/>
        </p:nvGraphicFramePr>
        <p:xfrm>
          <a:off x="6619460" y="30499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{1DF546F9-944D-4660-A593-D984BC216DC3}</a:tableStyleId>
              </a:tblPr>
              <a:tblGrid>
                <a:gridCol w="1508550"/>
                <a:gridCol w="1508550"/>
                <a:gridCol w="1508550"/>
              </a:tblGrid>
              <a:tr h="493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PAG</a:t>
                      </a:r>
                      <a:r>
                        <a:rPr lang="en-US" sz="1800"/>
                        <a:t> REFERENCIA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INDICE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STATUS</a:t>
                      </a:r>
                    </a:p>
                  </a:txBody>
                  <a:tcPr marT="45725" marB="45725" marR="91450" marL="91450"/>
                </a:tc>
              </a:tr>
              <a:tr h="28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01</a:t>
                      </a:r>
                    </a:p>
                  </a:txBody>
                  <a:tcPr marT="45725" marB="45725" marR="91450" marL="91450"/>
                </a:tc>
              </a:tr>
              <a:tr h="28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01</a:t>
                      </a:r>
                    </a:p>
                  </a:txBody>
                  <a:tcPr marT="45725" marB="45725" marR="91450" marL="91450"/>
                </a:tc>
              </a:tr>
              <a:tr h="28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01</a:t>
                      </a:r>
                    </a:p>
                  </a:txBody>
                  <a:tcPr marT="45725" marB="45725" marR="91450" marL="91450"/>
                </a:tc>
              </a:tr>
              <a:tr h="28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01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61" name="Shape 261"/>
          <p:cNvCxnSpPr/>
          <p:nvPr/>
        </p:nvCxnSpPr>
        <p:spPr>
          <a:xfrm flipH="1" rot="10800000">
            <a:off x="1537251" y="5042453"/>
            <a:ext cx="874644" cy="1325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2" name="Shape 262"/>
          <p:cNvSpPr txBox="1"/>
          <p:nvPr/>
        </p:nvSpPr>
        <p:spPr>
          <a:xfrm>
            <a:off x="682489" y="4884291"/>
            <a:ext cx="10071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DR=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2451651" y="2040834"/>
            <a:ext cx="2915399" cy="3696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</a:p>
        </p:txBody>
      </p:sp>
      <p:cxnSp>
        <p:nvCxnSpPr>
          <p:cNvPr id="268" name="Shape 268"/>
          <p:cNvCxnSpPr/>
          <p:nvPr/>
        </p:nvCxnSpPr>
        <p:spPr>
          <a:xfrm flipH="1" rot="10800000">
            <a:off x="1537250" y="4101603"/>
            <a:ext cx="874500" cy="13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9" name="Shape 269"/>
          <p:cNvSpPr txBox="1"/>
          <p:nvPr/>
        </p:nvSpPr>
        <p:spPr>
          <a:xfrm>
            <a:off x="702364" y="3943389"/>
            <a:ext cx="92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PLCK=1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5466521" y="2049190"/>
            <a:ext cx="94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</a:p>
        </p:txBody>
      </p:sp>
      <p:cxnSp>
        <p:nvCxnSpPr>
          <p:cNvPr id="271" name="Shape 271"/>
          <p:cNvCxnSpPr/>
          <p:nvPr/>
        </p:nvCxnSpPr>
        <p:spPr>
          <a:xfrm flipH="1" rot="10800000">
            <a:off x="1563755" y="2889027"/>
            <a:ext cx="874500" cy="132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2" name="Shape 272"/>
          <p:cNvSpPr txBox="1"/>
          <p:nvPr/>
        </p:nvSpPr>
        <p:spPr>
          <a:xfrm>
            <a:off x="702364" y="2720588"/>
            <a:ext cx="98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SRST=0</a:t>
            </a:r>
          </a:p>
        </p:txBody>
      </p:sp>
      <p:cxnSp>
        <p:nvCxnSpPr>
          <p:cNvPr id="273" name="Shape 273"/>
          <p:cNvCxnSpPr/>
          <p:nvPr/>
        </p:nvCxnSpPr>
        <p:spPr>
          <a:xfrm flipH="1" rot="10800000">
            <a:off x="1563755" y="2292989"/>
            <a:ext cx="874500" cy="132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4" name="Shape 274"/>
          <p:cNvSpPr txBox="1"/>
          <p:nvPr/>
        </p:nvSpPr>
        <p:spPr>
          <a:xfrm>
            <a:off x="602975" y="2135471"/>
            <a:ext cx="100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SCLK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961322" y="374950"/>
            <a:ext cx="5247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WRITE CYCLE…</a:t>
            </a:r>
          </a:p>
        </p:txBody>
      </p:sp>
      <p:cxnSp>
        <p:nvCxnSpPr>
          <p:cNvPr id="276" name="Shape 276"/>
          <p:cNvCxnSpPr/>
          <p:nvPr/>
        </p:nvCxnSpPr>
        <p:spPr>
          <a:xfrm flipH="1" rot="10800000">
            <a:off x="1557130" y="3545321"/>
            <a:ext cx="874500" cy="132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7" name="Shape 277"/>
          <p:cNvSpPr txBox="1"/>
          <p:nvPr/>
        </p:nvSpPr>
        <p:spPr>
          <a:xfrm>
            <a:off x="616225" y="3387803"/>
            <a:ext cx="1074299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SINT=0</a:t>
            </a:r>
          </a:p>
        </p:txBody>
      </p:sp>
      <p:cxnSp>
        <p:nvCxnSpPr>
          <p:cNvPr id="278" name="Shape 278"/>
          <p:cNvCxnSpPr/>
          <p:nvPr/>
        </p:nvCxnSpPr>
        <p:spPr>
          <a:xfrm flipH="1" rot="10800000">
            <a:off x="1557129" y="4585308"/>
            <a:ext cx="874500" cy="13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79" name="Shape 279"/>
          <p:cNvSpPr txBox="1"/>
          <p:nvPr/>
        </p:nvSpPr>
        <p:spPr>
          <a:xfrm>
            <a:off x="702366" y="4427094"/>
            <a:ext cx="100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RW= 1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2918790" y="6320666"/>
            <a:ext cx="9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</a:p>
        </p:txBody>
      </p:sp>
      <p:cxnSp>
        <p:nvCxnSpPr>
          <p:cNvPr id="281" name="Shape 281"/>
          <p:cNvCxnSpPr/>
          <p:nvPr/>
        </p:nvCxnSpPr>
        <p:spPr>
          <a:xfrm flipH="1">
            <a:off x="3366076" y="5737875"/>
            <a:ext cx="6600" cy="623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82" name="Shape 282"/>
          <p:cNvCxnSpPr/>
          <p:nvPr/>
        </p:nvCxnSpPr>
        <p:spPr>
          <a:xfrm>
            <a:off x="4450775" y="5729900"/>
            <a:ext cx="2100" cy="693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3" name="Shape 283"/>
          <p:cNvSpPr txBox="1"/>
          <p:nvPr/>
        </p:nvSpPr>
        <p:spPr>
          <a:xfrm>
            <a:off x="4091607" y="6383614"/>
            <a:ext cx="96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cxnSp>
        <p:nvCxnSpPr>
          <p:cNvPr id="284" name="Shape 284"/>
          <p:cNvCxnSpPr/>
          <p:nvPr/>
        </p:nvCxnSpPr>
        <p:spPr>
          <a:xfrm flipH="1" rot="10800000">
            <a:off x="5406883" y="2491602"/>
            <a:ext cx="874500" cy="13200"/>
          </a:xfrm>
          <a:prstGeom prst="straightConnector1">
            <a:avLst/>
          </a:prstGeom>
          <a:noFill/>
          <a:ln cap="flat" cmpd="sng" w="38100">
            <a:solidFill>
              <a:srgbClr val="833C0B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5" name="Shape 285"/>
          <p:cNvSpPr txBox="1"/>
          <p:nvPr/>
        </p:nvSpPr>
        <p:spPr>
          <a:xfrm>
            <a:off x="1569554" y="5196583"/>
            <a:ext cx="7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PINV</a:t>
            </a:r>
          </a:p>
        </p:txBody>
      </p:sp>
      <p:cxnSp>
        <p:nvCxnSpPr>
          <p:cNvPr id="286" name="Shape 286"/>
          <p:cNvCxnSpPr/>
          <p:nvPr/>
        </p:nvCxnSpPr>
        <p:spPr>
          <a:xfrm>
            <a:off x="1529794" y="5565916"/>
            <a:ext cx="868800" cy="0"/>
          </a:xfrm>
          <a:prstGeom prst="straightConnector1">
            <a:avLst/>
          </a:prstGeom>
          <a:noFill/>
          <a:ln cap="flat" cmpd="sng" w="38100">
            <a:solidFill>
              <a:srgbClr val="833C0B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87" name="Shape 287"/>
          <p:cNvCxnSpPr/>
          <p:nvPr/>
        </p:nvCxnSpPr>
        <p:spPr>
          <a:xfrm flipH="1" rot="10800000">
            <a:off x="1537251" y="5042505"/>
            <a:ext cx="874500" cy="13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8" name="Shape 288"/>
          <p:cNvSpPr txBox="1"/>
          <p:nvPr/>
        </p:nvSpPr>
        <p:spPr>
          <a:xfrm>
            <a:off x="682489" y="4884291"/>
            <a:ext cx="1007099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AR=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838200" y="359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Module - S</a:t>
            </a:r>
            <a:r>
              <a:rPr lang="en-US"/>
              <a:t>noop results: read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170650" y="1684600"/>
            <a:ext cx="89655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MRM miss/LRM miss</a:t>
            </a:r>
          </a:p>
        </p:txBody>
      </p:sp>
      <p:grpSp>
        <p:nvGrpSpPr>
          <p:cNvPr id="295" name="Shape 295"/>
          <p:cNvGrpSpPr/>
          <p:nvPr/>
        </p:nvGrpSpPr>
        <p:grpSpPr>
          <a:xfrm>
            <a:off x="1284875" y="2800175"/>
            <a:ext cx="10544366" cy="2653321"/>
            <a:chOff x="661835" y="695010"/>
            <a:chExt cx="9916643" cy="3323715"/>
          </a:xfrm>
        </p:grpSpPr>
        <p:grpSp>
          <p:nvGrpSpPr>
            <p:cNvPr id="296" name="Shape 296"/>
            <p:cNvGrpSpPr/>
            <p:nvPr/>
          </p:nvGrpSpPr>
          <p:grpSpPr>
            <a:xfrm>
              <a:off x="661835" y="695010"/>
              <a:ext cx="5659565" cy="3304799"/>
              <a:chOff x="2742427" y="2040827"/>
              <a:chExt cx="5659565" cy="3304800"/>
            </a:xfrm>
          </p:grpSpPr>
          <p:sp>
            <p:nvSpPr>
              <p:cNvPr id="297" name="Shape 297"/>
              <p:cNvSpPr/>
              <p:nvPr/>
            </p:nvSpPr>
            <p:spPr>
              <a:xfrm>
                <a:off x="2742427" y="2040827"/>
                <a:ext cx="4054800" cy="33048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READ(CPU MRM)</a:t>
                </a:r>
              </a:p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n-US" sz="3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Module1</a:t>
                </a:r>
              </a:p>
            </p:txBody>
          </p:sp>
          <p:sp>
            <p:nvSpPr>
              <p:cNvPr id="298" name="Shape 298"/>
              <p:cNvSpPr txBox="1"/>
              <p:nvPr/>
            </p:nvSpPr>
            <p:spPr>
              <a:xfrm>
                <a:off x="2895600" y="3356692"/>
                <a:ext cx="702300" cy="6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Shape 299"/>
              <p:cNvSpPr txBox="1"/>
              <p:nvPr/>
            </p:nvSpPr>
            <p:spPr>
              <a:xfrm>
                <a:off x="7507354" y="2049190"/>
                <a:ext cx="708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PHIT</a:t>
                </a:r>
              </a:p>
            </p:txBody>
          </p:sp>
          <p:sp>
            <p:nvSpPr>
              <p:cNvPr id="300" name="Shape 300"/>
              <p:cNvSpPr txBox="1"/>
              <p:nvPr/>
            </p:nvSpPr>
            <p:spPr>
              <a:xfrm>
                <a:off x="7381457" y="2652164"/>
                <a:ext cx="960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PHITM</a:t>
                </a:r>
              </a:p>
            </p:txBody>
          </p:sp>
          <p:sp>
            <p:nvSpPr>
              <p:cNvPr id="301" name="Shape 301"/>
              <p:cNvSpPr txBox="1"/>
              <p:nvPr/>
            </p:nvSpPr>
            <p:spPr>
              <a:xfrm>
                <a:off x="7441092" y="3288271"/>
                <a:ext cx="960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2" name="Shape 302"/>
            <p:cNvSpPr/>
            <p:nvPr/>
          </p:nvSpPr>
          <p:spPr>
            <a:xfrm>
              <a:off x="6096003" y="713925"/>
              <a:ext cx="3780300" cy="33048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READ(CPU LRM)</a:t>
              </a:r>
            </a:p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Module2</a:t>
              </a:r>
            </a:p>
          </p:txBody>
        </p:sp>
        <p:sp>
          <p:nvSpPr>
            <p:cNvPr id="303" name="Shape 303"/>
            <p:cNvSpPr txBox="1"/>
            <p:nvPr/>
          </p:nvSpPr>
          <p:spPr>
            <a:xfrm>
              <a:off x="9876178" y="840525"/>
              <a:ext cx="70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 txBox="1"/>
            <p:nvPr/>
          </p:nvSpPr>
          <p:spPr>
            <a:xfrm>
              <a:off x="9799982" y="1923641"/>
              <a:ext cx="702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5" name="Shape 305"/>
          <p:cNvCxnSpPr/>
          <p:nvPr/>
        </p:nvCxnSpPr>
        <p:spPr>
          <a:xfrm flipH="1" rot="10800000">
            <a:off x="5460675" y="3879500"/>
            <a:ext cx="1681200" cy="35700"/>
          </a:xfrm>
          <a:prstGeom prst="straightConnector1">
            <a:avLst/>
          </a:prstGeom>
          <a:noFill/>
          <a:ln cap="flat" cmpd="sng" w="76200">
            <a:solidFill>
              <a:srgbClr val="3D85C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6" name="Shape 306"/>
          <p:cNvCxnSpPr/>
          <p:nvPr/>
        </p:nvCxnSpPr>
        <p:spPr>
          <a:xfrm>
            <a:off x="5482125" y="3169350"/>
            <a:ext cx="1638300" cy="24900"/>
          </a:xfrm>
          <a:prstGeom prst="straightConnector1">
            <a:avLst/>
          </a:prstGeom>
          <a:noFill/>
          <a:ln cap="flat" cmpd="sng" w="76200">
            <a:solidFill>
              <a:srgbClr val="3D85C6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7" name="Shape 307"/>
          <p:cNvCxnSpPr/>
          <p:nvPr/>
        </p:nvCxnSpPr>
        <p:spPr>
          <a:xfrm rot="10800000">
            <a:off x="599450" y="3194250"/>
            <a:ext cx="57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8" name="Shape 308"/>
          <p:cNvCxnSpPr/>
          <p:nvPr/>
        </p:nvCxnSpPr>
        <p:spPr>
          <a:xfrm rot="10800000">
            <a:off x="599450" y="4886300"/>
            <a:ext cx="57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9" name="Shape 309"/>
          <p:cNvSpPr txBox="1"/>
          <p:nvPr/>
        </p:nvSpPr>
        <p:spPr>
          <a:xfrm>
            <a:off x="299749" y="2756125"/>
            <a:ext cx="1170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/>
              <a:t>HIT#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223549" y="4356325"/>
            <a:ext cx="1170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/>
              <a:t>HITM#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