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5"/>
  </p:notesMasterIdLst>
  <p:sldIdLst>
    <p:sldId id="256" r:id="rId2"/>
    <p:sldId id="258" r:id="rId3"/>
    <p:sldId id="299" r:id="rId4"/>
    <p:sldId id="306" r:id="rId5"/>
    <p:sldId id="257" r:id="rId6"/>
    <p:sldId id="278" r:id="rId7"/>
    <p:sldId id="279" r:id="rId8"/>
    <p:sldId id="286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59" r:id="rId19"/>
    <p:sldId id="295" r:id="rId20"/>
    <p:sldId id="273" r:id="rId21"/>
    <p:sldId id="274" r:id="rId22"/>
    <p:sldId id="276" r:id="rId23"/>
    <p:sldId id="275" r:id="rId24"/>
    <p:sldId id="260" r:id="rId25"/>
    <p:sldId id="267" r:id="rId26"/>
    <p:sldId id="261" r:id="rId27"/>
    <p:sldId id="262" r:id="rId28"/>
    <p:sldId id="263" r:id="rId29"/>
    <p:sldId id="315" r:id="rId30"/>
    <p:sldId id="264" r:id="rId31"/>
    <p:sldId id="308" r:id="rId32"/>
    <p:sldId id="310" r:id="rId33"/>
    <p:sldId id="311" r:id="rId34"/>
    <p:sldId id="312" r:id="rId35"/>
    <p:sldId id="302" r:id="rId36"/>
    <p:sldId id="291" r:id="rId37"/>
    <p:sldId id="298" r:id="rId38"/>
    <p:sldId id="313" r:id="rId39"/>
    <p:sldId id="314" r:id="rId40"/>
    <p:sldId id="356" r:id="rId41"/>
    <p:sldId id="357" r:id="rId42"/>
    <p:sldId id="358" r:id="rId43"/>
    <p:sldId id="355" r:id="rId44"/>
    <p:sldId id="359" r:id="rId45"/>
    <p:sldId id="360" r:id="rId46"/>
    <p:sldId id="268" r:id="rId47"/>
    <p:sldId id="277" r:id="rId48"/>
    <p:sldId id="324" r:id="rId49"/>
    <p:sldId id="325" r:id="rId50"/>
    <p:sldId id="326" r:id="rId51"/>
    <p:sldId id="339" r:id="rId52"/>
    <p:sldId id="327" r:id="rId53"/>
    <p:sldId id="340" r:id="rId54"/>
    <p:sldId id="329" r:id="rId55"/>
    <p:sldId id="341" r:id="rId56"/>
    <p:sldId id="342" r:id="rId57"/>
    <p:sldId id="345" r:id="rId58"/>
    <p:sldId id="343" r:id="rId59"/>
    <p:sldId id="344" r:id="rId60"/>
    <p:sldId id="346" r:id="rId61"/>
    <p:sldId id="337" r:id="rId62"/>
    <p:sldId id="331" r:id="rId63"/>
    <p:sldId id="328" r:id="rId64"/>
    <p:sldId id="338" r:id="rId65"/>
    <p:sldId id="347" r:id="rId66"/>
    <p:sldId id="335" r:id="rId67"/>
    <p:sldId id="361" r:id="rId68"/>
    <p:sldId id="354" r:id="rId69"/>
    <p:sldId id="303" r:id="rId70"/>
    <p:sldId id="316" r:id="rId71"/>
    <p:sldId id="322" r:id="rId72"/>
    <p:sldId id="304" r:id="rId73"/>
    <p:sldId id="305" r:id="rId74"/>
    <p:sldId id="321" r:id="rId75"/>
    <p:sldId id="320" r:id="rId76"/>
    <p:sldId id="307" r:id="rId77"/>
    <p:sldId id="318" r:id="rId78"/>
    <p:sldId id="319" r:id="rId79"/>
    <p:sldId id="323" r:id="rId80"/>
    <p:sldId id="300" r:id="rId81"/>
    <p:sldId id="301" r:id="rId82"/>
    <p:sldId id="296" r:id="rId83"/>
    <p:sldId id="297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85FA1-8961-4300-9DDB-CCE64381C1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F8C775-EE9C-499F-9287-E2ED86E79742}">
      <dgm:prSet phldrT="[Texto]"/>
      <dgm:spPr/>
      <dgm:t>
        <a:bodyPr/>
        <a:lstStyle/>
        <a:p>
          <a:r>
            <a:rPr lang="pt-BR" dirty="0" smtClean="0"/>
            <a:t>Fonte</a:t>
          </a:r>
          <a:endParaRPr lang="pt-BR" dirty="0"/>
        </a:p>
      </dgm:t>
    </dgm:pt>
    <dgm:pt modelId="{D7CC77C1-9020-40C6-AEEB-6E1BF141E0A4}" type="parTrans" cxnId="{30BBDADC-6BAD-40F9-952C-E3339E5F6F0F}">
      <dgm:prSet/>
      <dgm:spPr/>
      <dgm:t>
        <a:bodyPr/>
        <a:lstStyle/>
        <a:p>
          <a:endParaRPr lang="pt-BR"/>
        </a:p>
      </dgm:t>
    </dgm:pt>
    <dgm:pt modelId="{883350EF-ADF4-4782-A727-55BB4516A7C1}" type="sibTrans" cxnId="{30BBDADC-6BAD-40F9-952C-E3339E5F6F0F}">
      <dgm:prSet/>
      <dgm:spPr/>
      <dgm:t>
        <a:bodyPr/>
        <a:lstStyle/>
        <a:p>
          <a:endParaRPr lang="pt-BR"/>
        </a:p>
      </dgm:t>
    </dgm:pt>
    <dgm:pt modelId="{2B0939D1-0015-4ABB-BD46-1CF727D20E5D}">
      <dgm:prSet phldrT="[Texto]"/>
      <dgm:spPr/>
      <dgm:t>
        <a:bodyPr/>
        <a:lstStyle/>
        <a:p>
          <a:r>
            <a:rPr lang="pt-BR" dirty="0" smtClean="0"/>
            <a:t>Operação intermediária</a:t>
          </a:r>
          <a:endParaRPr lang="pt-BR" dirty="0"/>
        </a:p>
      </dgm:t>
    </dgm:pt>
    <dgm:pt modelId="{06B45AEF-BDD6-4513-8282-E72146B19334}" type="parTrans" cxnId="{A52DC072-891B-4427-B9A9-64F35B96B398}">
      <dgm:prSet/>
      <dgm:spPr/>
      <dgm:t>
        <a:bodyPr/>
        <a:lstStyle/>
        <a:p>
          <a:endParaRPr lang="pt-BR"/>
        </a:p>
      </dgm:t>
    </dgm:pt>
    <dgm:pt modelId="{E8153782-802C-43CC-B96E-C21748A9C06B}" type="sibTrans" cxnId="{A52DC072-891B-4427-B9A9-64F35B96B398}">
      <dgm:prSet/>
      <dgm:spPr/>
      <dgm:t>
        <a:bodyPr/>
        <a:lstStyle/>
        <a:p>
          <a:endParaRPr lang="pt-BR"/>
        </a:p>
      </dgm:t>
    </dgm:pt>
    <dgm:pt modelId="{F2870B52-D498-4D24-82D9-0EE7DBF6FBA6}">
      <dgm:prSet phldrT="[Texto]"/>
      <dgm:spPr/>
      <dgm:t>
        <a:bodyPr/>
        <a:lstStyle/>
        <a:p>
          <a:r>
            <a:rPr lang="pt-BR" dirty="0" smtClean="0"/>
            <a:t>Operação intermediária</a:t>
          </a:r>
          <a:endParaRPr lang="pt-BR" dirty="0"/>
        </a:p>
      </dgm:t>
    </dgm:pt>
    <dgm:pt modelId="{A1B4C000-A20D-4E80-9953-D5AE1CF0D881}" type="parTrans" cxnId="{EA46FBB0-75CB-4687-A284-10E272DD4EB4}">
      <dgm:prSet/>
      <dgm:spPr/>
      <dgm:t>
        <a:bodyPr/>
        <a:lstStyle/>
        <a:p>
          <a:endParaRPr lang="pt-BR"/>
        </a:p>
      </dgm:t>
    </dgm:pt>
    <dgm:pt modelId="{ACA91DF3-2B80-4828-87F5-86803C111FE2}" type="sibTrans" cxnId="{EA46FBB0-75CB-4687-A284-10E272DD4EB4}">
      <dgm:prSet/>
      <dgm:spPr/>
      <dgm:t>
        <a:bodyPr/>
        <a:lstStyle/>
        <a:p>
          <a:endParaRPr lang="pt-BR"/>
        </a:p>
      </dgm:t>
    </dgm:pt>
    <dgm:pt modelId="{CAE38C54-C650-4DA5-BE0F-6E44F27094C0}">
      <dgm:prSet phldrT="[Texto]"/>
      <dgm:spPr/>
      <dgm:t>
        <a:bodyPr/>
        <a:lstStyle/>
        <a:p>
          <a:r>
            <a:rPr lang="pt-BR" dirty="0" smtClean="0"/>
            <a:t>Operação terminal</a:t>
          </a:r>
          <a:endParaRPr lang="pt-BR" dirty="0"/>
        </a:p>
      </dgm:t>
    </dgm:pt>
    <dgm:pt modelId="{1A90BBEC-62FF-4922-B4D3-5721553F2286}" type="parTrans" cxnId="{0B0D3B12-6674-451E-AD27-8EA3ABEFEBEA}">
      <dgm:prSet/>
      <dgm:spPr/>
      <dgm:t>
        <a:bodyPr/>
        <a:lstStyle/>
        <a:p>
          <a:endParaRPr lang="pt-BR"/>
        </a:p>
      </dgm:t>
    </dgm:pt>
    <dgm:pt modelId="{8D82BF9C-78EF-4B8C-9210-90EAD5D679E1}" type="sibTrans" cxnId="{0B0D3B12-6674-451E-AD27-8EA3ABEFEBEA}">
      <dgm:prSet/>
      <dgm:spPr/>
      <dgm:t>
        <a:bodyPr/>
        <a:lstStyle/>
        <a:p>
          <a:endParaRPr lang="pt-BR"/>
        </a:p>
      </dgm:t>
    </dgm:pt>
    <dgm:pt modelId="{2C1D9A58-F148-450C-B17F-D734ED55A214}">
      <dgm:prSet phldrT="[Texto]"/>
      <dgm:spPr/>
      <dgm:t>
        <a:bodyPr/>
        <a:lstStyle/>
        <a:p>
          <a:r>
            <a:rPr lang="pt-BR" dirty="0" smtClean="0"/>
            <a:t>Resultado</a:t>
          </a:r>
          <a:endParaRPr lang="pt-BR" dirty="0"/>
        </a:p>
      </dgm:t>
    </dgm:pt>
    <dgm:pt modelId="{49037C3B-9787-43B1-85F3-9A00E014A58F}" type="parTrans" cxnId="{9CCA5B55-D944-4216-B8D8-B3CAA704F550}">
      <dgm:prSet/>
      <dgm:spPr/>
      <dgm:t>
        <a:bodyPr/>
        <a:lstStyle/>
        <a:p>
          <a:endParaRPr lang="pt-BR"/>
        </a:p>
      </dgm:t>
    </dgm:pt>
    <dgm:pt modelId="{2E5F8F98-24D8-4327-8C0D-703FBCF9B746}" type="sibTrans" cxnId="{9CCA5B55-D944-4216-B8D8-B3CAA704F550}">
      <dgm:prSet/>
      <dgm:spPr/>
      <dgm:t>
        <a:bodyPr/>
        <a:lstStyle/>
        <a:p>
          <a:endParaRPr lang="pt-BR"/>
        </a:p>
      </dgm:t>
    </dgm:pt>
    <dgm:pt modelId="{08B65E02-C74C-4148-B40A-6177EA679040}" type="pres">
      <dgm:prSet presAssocID="{D3985FA1-8961-4300-9DDB-CCE64381C1F6}" presName="Name0" presStyleCnt="0">
        <dgm:presLayoutVars>
          <dgm:dir/>
          <dgm:resizeHandles val="exact"/>
        </dgm:presLayoutVars>
      </dgm:prSet>
      <dgm:spPr/>
    </dgm:pt>
    <dgm:pt modelId="{90A1934A-0722-4B0B-BAF5-515CCEA37F1A}" type="pres">
      <dgm:prSet presAssocID="{E8F8C775-EE9C-499F-9287-E2ED86E797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308AB7-2257-4A81-B0E7-0B07E49174E3}" type="pres">
      <dgm:prSet presAssocID="{883350EF-ADF4-4782-A727-55BB4516A7C1}" presName="sibTrans" presStyleLbl="sibTrans2D1" presStyleIdx="0" presStyleCnt="4"/>
      <dgm:spPr/>
      <dgm:t>
        <a:bodyPr/>
        <a:lstStyle/>
        <a:p>
          <a:endParaRPr lang="pt-BR"/>
        </a:p>
      </dgm:t>
    </dgm:pt>
    <dgm:pt modelId="{3F520577-3F55-4874-A4AE-36768DFEF5B6}" type="pres">
      <dgm:prSet presAssocID="{883350EF-ADF4-4782-A727-55BB4516A7C1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E22C1715-27FA-461D-B359-4AE34F197149}" type="pres">
      <dgm:prSet presAssocID="{2B0939D1-0015-4ABB-BD46-1CF727D20E5D}" presName="node" presStyleLbl="node1" presStyleIdx="1" presStyleCnt="5" custLinFactNeighborY="35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E967D0-E350-43B2-B6ED-CF8D12F1448C}" type="pres">
      <dgm:prSet presAssocID="{E8153782-802C-43CC-B96E-C21748A9C06B}" presName="sibTrans" presStyleLbl="sibTrans2D1" presStyleIdx="1" presStyleCnt="4"/>
      <dgm:spPr/>
      <dgm:t>
        <a:bodyPr/>
        <a:lstStyle/>
        <a:p>
          <a:endParaRPr lang="pt-BR"/>
        </a:p>
      </dgm:t>
    </dgm:pt>
    <dgm:pt modelId="{FF56EA97-565D-41AF-AAAC-8ADD57946FB8}" type="pres">
      <dgm:prSet presAssocID="{E8153782-802C-43CC-B96E-C21748A9C06B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231BF47D-AE71-4B43-BAD3-821DDF3AD9C6}" type="pres">
      <dgm:prSet presAssocID="{F2870B52-D498-4D24-82D9-0EE7DBF6FB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2C1503-CCA3-4049-AAC5-E11CFE50B093}" type="pres">
      <dgm:prSet presAssocID="{ACA91DF3-2B80-4828-87F5-86803C111F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EFF6DD55-171B-439E-855B-43A23DD19E4F}" type="pres">
      <dgm:prSet presAssocID="{ACA91DF3-2B80-4828-87F5-86803C111F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E4F936A4-303B-458B-B27D-EF80ED971C84}" type="pres">
      <dgm:prSet presAssocID="{CAE38C54-C650-4DA5-BE0F-6E44F27094C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015705-0EA7-48EC-9093-292A0E9FC593}" type="pres">
      <dgm:prSet presAssocID="{8D82BF9C-78EF-4B8C-9210-90EAD5D679E1}" presName="sibTrans" presStyleLbl="sibTrans2D1" presStyleIdx="3" presStyleCnt="4"/>
      <dgm:spPr/>
      <dgm:t>
        <a:bodyPr/>
        <a:lstStyle/>
        <a:p>
          <a:endParaRPr lang="pt-BR"/>
        </a:p>
      </dgm:t>
    </dgm:pt>
    <dgm:pt modelId="{0E208C94-F14E-40D8-BF94-D9D0A26744D6}" type="pres">
      <dgm:prSet presAssocID="{8D82BF9C-78EF-4B8C-9210-90EAD5D679E1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6AB9E414-D78B-4FF6-8354-A9B775108DB0}" type="pres">
      <dgm:prSet presAssocID="{2C1D9A58-F148-450C-B17F-D734ED55A21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A46FBB0-75CB-4687-A284-10E272DD4EB4}" srcId="{D3985FA1-8961-4300-9DDB-CCE64381C1F6}" destId="{F2870B52-D498-4D24-82D9-0EE7DBF6FBA6}" srcOrd="2" destOrd="0" parTransId="{A1B4C000-A20D-4E80-9953-D5AE1CF0D881}" sibTransId="{ACA91DF3-2B80-4828-87F5-86803C111FE2}"/>
    <dgm:cxn modelId="{A70068C9-CCB5-44B2-B280-FE408B9606D8}" type="presOf" srcId="{2C1D9A58-F148-450C-B17F-D734ED55A214}" destId="{6AB9E414-D78B-4FF6-8354-A9B775108DB0}" srcOrd="0" destOrd="0" presId="urn:microsoft.com/office/officeart/2005/8/layout/process1"/>
    <dgm:cxn modelId="{604A1A2F-00A4-401E-AFE9-345F6285F26B}" type="presOf" srcId="{8D82BF9C-78EF-4B8C-9210-90EAD5D679E1}" destId="{68015705-0EA7-48EC-9093-292A0E9FC593}" srcOrd="0" destOrd="0" presId="urn:microsoft.com/office/officeart/2005/8/layout/process1"/>
    <dgm:cxn modelId="{67F7E966-C9FB-4879-87C4-CDFA1012E454}" type="presOf" srcId="{883350EF-ADF4-4782-A727-55BB4516A7C1}" destId="{14308AB7-2257-4A81-B0E7-0B07E49174E3}" srcOrd="0" destOrd="0" presId="urn:microsoft.com/office/officeart/2005/8/layout/process1"/>
    <dgm:cxn modelId="{9CCA5B55-D944-4216-B8D8-B3CAA704F550}" srcId="{D3985FA1-8961-4300-9DDB-CCE64381C1F6}" destId="{2C1D9A58-F148-450C-B17F-D734ED55A214}" srcOrd="4" destOrd="0" parTransId="{49037C3B-9787-43B1-85F3-9A00E014A58F}" sibTransId="{2E5F8F98-24D8-4327-8C0D-703FBCF9B746}"/>
    <dgm:cxn modelId="{AD8DF635-E304-46B5-B4B5-2DD0B75AF0AF}" type="presOf" srcId="{E8153782-802C-43CC-B96E-C21748A9C06B}" destId="{FF56EA97-565D-41AF-AAAC-8ADD57946FB8}" srcOrd="1" destOrd="0" presId="urn:microsoft.com/office/officeart/2005/8/layout/process1"/>
    <dgm:cxn modelId="{C2279DC0-423F-4C15-A2C0-6860C58C0659}" type="presOf" srcId="{D3985FA1-8961-4300-9DDB-CCE64381C1F6}" destId="{08B65E02-C74C-4148-B40A-6177EA679040}" srcOrd="0" destOrd="0" presId="urn:microsoft.com/office/officeart/2005/8/layout/process1"/>
    <dgm:cxn modelId="{969290C6-D676-47E1-B6F5-EAB273939608}" type="presOf" srcId="{8D82BF9C-78EF-4B8C-9210-90EAD5D679E1}" destId="{0E208C94-F14E-40D8-BF94-D9D0A26744D6}" srcOrd="1" destOrd="0" presId="urn:microsoft.com/office/officeart/2005/8/layout/process1"/>
    <dgm:cxn modelId="{C8B18DF4-AE59-4827-B689-723A9C6BE0E3}" type="presOf" srcId="{E8153782-802C-43CC-B96E-C21748A9C06B}" destId="{25E967D0-E350-43B2-B6ED-CF8D12F1448C}" srcOrd="0" destOrd="0" presId="urn:microsoft.com/office/officeart/2005/8/layout/process1"/>
    <dgm:cxn modelId="{3B6F66B9-0FFD-4096-AF5F-F91F033742EB}" type="presOf" srcId="{2B0939D1-0015-4ABB-BD46-1CF727D20E5D}" destId="{E22C1715-27FA-461D-B359-4AE34F197149}" srcOrd="0" destOrd="0" presId="urn:microsoft.com/office/officeart/2005/8/layout/process1"/>
    <dgm:cxn modelId="{04011ECE-B415-4C61-A9C8-92D3A4F5AB3E}" type="presOf" srcId="{E8F8C775-EE9C-499F-9287-E2ED86E79742}" destId="{90A1934A-0722-4B0B-BAF5-515CCEA37F1A}" srcOrd="0" destOrd="0" presId="urn:microsoft.com/office/officeart/2005/8/layout/process1"/>
    <dgm:cxn modelId="{940CB40C-8DB8-4CDB-8B39-C3C90864D41D}" type="presOf" srcId="{883350EF-ADF4-4782-A727-55BB4516A7C1}" destId="{3F520577-3F55-4874-A4AE-36768DFEF5B6}" srcOrd="1" destOrd="0" presId="urn:microsoft.com/office/officeart/2005/8/layout/process1"/>
    <dgm:cxn modelId="{2B379251-3565-4E37-9456-A9F598B20D86}" type="presOf" srcId="{CAE38C54-C650-4DA5-BE0F-6E44F27094C0}" destId="{E4F936A4-303B-458B-B27D-EF80ED971C84}" srcOrd="0" destOrd="0" presId="urn:microsoft.com/office/officeart/2005/8/layout/process1"/>
    <dgm:cxn modelId="{8C0CE480-AB07-4589-B70A-ED8CB1673B6B}" type="presOf" srcId="{ACA91DF3-2B80-4828-87F5-86803C111FE2}" destId="{EFF6DD55-171B-439E-855B-43A23DD19E4F}" srcOrd="1" destOrd="0" presId="urn:microsoft.com/office/officeart/2005/8/layout/process1"/>
    <dgm:cxn modelId="{A6332C47-2E27-43E6-B13B-3BEE94AFEF20}" type="presOf" srcId="{F2870B52-D498-4D24-82D9-0EE7DBF6FBA6}" destId="{231BF47D-AE71-4B43-BAD3-821DDF3AD9C6}" srcOrd="0" destOrd="0" presId="urn:microsoft.com/office/officeart/2005/8/layout/process1"/>
    <dgm:cxn modelId="{30BBDADC-6BAD-40F9-952C-E3339E5F6F0F}" srcId="{D3985FA1-8961-4300-9DDB-CCE64381C1F6}" destId="{E8F8C775-EE9C-499F-9287-E2ED86E79742}" srcOrd="0" destOrd="0" parTransId="{D7CC77C1-9020-40C6-AEEB-6E1BF141E0A4}" sibTransId="{883350EF-ADF4-4782-A727-55BB4516A7C1}"/>
    <dgm:cxn modelId="{5A83778D-6CC9-48ED-A2C0-5E9348F7832E}" type="presOf" srcId="{ACA91DF3-2B80-4828-87F5-86803C111FE2}" destId="{042C1503-CCA3-4049-AAC5-E11CFE50B093}" srcOrd="0" destOrd="0" presId="urn:microsoft.com/office/officeart/2005/8/layout/process1"/>
    <dgm:cxn modelId="{A52DC072-891B-4427-B9A9-64F35B96B398}" srcId="{D3985FA1-8961-4300-9DDB-CCE64381C1F6}" destId="{2B0939D1-0015-4ABB-BD46-1CF727D20E5D}" srcOrd="1" destOrd="0" parTransId="{06B45AEF-BDD6-4513-8282-E72146B19334}" sibTransId="{E8153782-802C-43CC-B96E-C21748A9C06B}"/>
    <dgm:cxn modelId="{0B0D3B12-6674-451E-AD27-8EA3ABEFEBEA}" srcId="{D3985FA1-8961-4300-9DDB-CCE64381C1F6}" destId="{CAE38C54-C650-4DA5-BE0F-6E44F27094C0}" srcOrd="3" destOrd="0" parTransId="{1A90BBEC-62FF-4922-B4D3-5721553F2286}" sibTransId="{8D82BF9C-78EF-4B8C-9210-90EAD5D679E1}"/>
    <dgm:cxn modelId="{499D6C35-4F2A-4FA5-BBED-AFC0DF4D51D4}" type="presParOf" srcId="{08B65E02-C74C-4148-B40A-6177EA679040}" destId="{90A1934A-0722-4B0B-BAF5-515CCEA37F1A}" srcOrd="0" destOrd="0" presId="urn:microsoft.com/office/officeart/2005/8/layout/process1"/>
    <dgm:cxn modelId="{BBEE5B6E-5F1E-469C-A58D-AC3F7345F30F}" type="presParOf" srcId="{08B65E02-C74C-4148-B40A-6177EA679040}" destId="{14308AB7-2257-4A81-B0E7-0B07E49174E3}" srcOrd="1" destOrd="0" presId="urn:microsoft.com/office/officeart/2005/8/layout/process1"/>
    <dgm:cxn modelId="{D7256833-570D-4EEE-BBD8-59309491F5AE}" type="presParOf" srcId="{14308AB7-2257-4A81-B0E7-0B07E49174E3}" destId="{3F520577-3F55-4874-A4AE-36768DFEF5B6}" srcOrd="0" destOrd="0" presId="urn:microsoft.com/office/officeart/2005/8/layout/process1"/>
    <dgm:cxn modelId="{13D7F822-FC53-4C8D-AA19-31DA7F048C89}" type="presParOf" srcId="{08B65E02-C74C-4148-B40A-6177EA679040}" destId="{E22C1715-27FA-461D-B359-4AE34F197149}" srcOrd="2" destOrd="0" presId="urn:microsoft.com/office/officeart/2005/8/layout/process1"/>
    <dgm:cxn modelId="{69EDDD4D-F220-44F7-ABB2-B57E3346EAD0}" type="presParOf" srcId="{08B65E02-C74C-4148-B40A-6177EA679040}" destId="{25E967D0-E350-43B2-B6ED-CF8D12F1448C}" srcOrd="3" destOrd="0" presId="urn:microsoft.com/office/officeart/2005/8/layout/process1"/>
    <dgm:cxn modelId="{4F208FC1-363E-4D53-8DF1-E00990B32FBB}" type="presParOf" srcId="{25E967D0-E350-43B2-B6ED-CF8D12F1448C}" destId="{FF56EA97-565D-41AF-AAAC-8ADD57946FB8}" srcOrd="0" destOrd="0" presId="urn:microsoft.com/office/officeart/2005/8/layout/process1"/>
    <dgm:cxn modelId="{D4E87BFB-DC17-4916-B181-4D501598457B}" type="presParOf" srcId="{08B65E02-C74C-4148-B40A-6177EA679040}" destId="{231BF47D-AE71-4B43-BAD3-821DDF3AD9C6}" srcOrd="4" destOrd="0" presId="urn:microsoft.com/office/officeart/2005/8/layout/process1"/>
    <dgm:cxn modelId="{2A54BB9F-9A5E-4A43-909C-B9B2F6531147}" type="presParOf" srcId="{08B65E02-C74C-4148-B40A-6177EA679040}" destId="{042C1503-CCA3-4049-AAC5-E11CFE50B093}" srcOrd="5" destOrd="0" presId="urn:microsoft.com/office/officeart/2005/8/layout/process1"/>
    <dgm:cxn modelId="{C06E7E61-7963-4C48-B3D5-10ED91101720}" type="presParOf" srcId="{042C1503-CCA3-4049-AAC5-E11CFE50B093}" destId="{EFF6DD55-171B-439E-855B-43A23DD19E4F}" srcOrd="0" destOrd="0" presId="urn:microsoft.com/office/officeart/2005/8/layout/process1"/>
    <dgm:cxn modelId="{0FA5DE89-42D6-4E5E-B88C-AF2C7B434158}" type="presParOf" srcId="{08B65E02-C74C-4148-B40A-6177EA679040}" destId="{E4F936A4-303B-458B-B27D-EF80ED971C84}" srcOrd="6" destOrd="0" presId="urn:microsoft.com/office/officeart/2005/8/layout/process1"/>
    <dgm:cxn modelId="{7F99D034-22E7-4A22-8542-DCC56C1F7072}" type="presParOf" srcId="{08B65E02-C74C-4148-B40A-6177EA679040}" destId="{68015705-0EA7-48EC-9093-292A0E9FC593}" srcOrd="7" destOrd="0" presId="urn:microsoft.com/office/officeart/2005/8/layout/process1"/>
    <dgm:cxn modelId="{00CA85FD-8F95-4DBD-8B6A-E996DB1B2A45}" type="presParOf" srcId="{68015705-0EA7-48EC-9093-292A0E9FC593}" destId="{0E208C94-F14E-40D8-BF94-D9D0A26744D6}" srcOrd="0" destOrd="0" presId="urn:microsoft.com/office/officeart/2005/8/layout/process1"/>
    <dgm:cxn modelId="{A9F4A2ED-EF55-456A-9267-8D9F679F33D5}" type="presParOf" srcId="{08B65E02-C74C-4148-B40A-6177EA679040}" destId="{6AB9E414-D78B-4FF6-8354-A9B775108DB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1934A-0722-4B0B-BAF5-515CCEA37F1A}">
      <dsp:nvSpPr>
        <dsp:cNvPr id="0" name=""/>
        <dsp:cNvSpPr/>
      </dsp:nvSpPr>
      <dsp:spPr>
        <a:xfrm>
          <a:off x="4525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Fonte</a:t>
          </a:r>
          <a:endParaRPr lang="pt-BR" sz="1500" kern="1200" dirty="0"/>
        </a:p>
      </dsp:txBody>
      <dsp:txXfrm>
        <a:off x="29177" y="413111"/>
        <a:ext cx="1353471" cy="792361"/>
      </dsp:txXfrm>
    </dsp:sp>
    <dsp:sp modelId="{14308AB7-2257-4A81-B0E7-0B07E49174E3}">
      <dsp:nvSpPr>
        <dsp:cNvPr id="0" name=""/>
        <dsp:cNvSpPr/>
      </dsp:nvSpPr>
      <dsp:spPr>
        <a:xfrm rot="52137">
          <a:off x="1547561" y="650368"/>
          <a:ext cx="297422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1547566" y="719269"/>
        <a:ext cx="208195" cy="208732"/>
      </dsp:txXfrm>
    </dsp:sp>
    <dsp:sp modelId="{E22C1715-27FA-461D-B359-4AE34F197149}">
      <dsp:nvSpPr>
        <dsp:cNvPr id="0" name=""/>
        <dsp:cNvSpPr/>
      </dsp:nvSpPr>
      <dsp:spPr>
        <a:xfrm>
          <a:off x="1968411" y="418245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Operação intermediária</a:t>
          </a:r>
          <a:endParaRPr lang="pt-BR" sz="1500" kern="1200" dirty="0"/>
        </a:p>
      </dsp:txBody>
      <dsp:txXfrm>
        <a:off x="1993063" y="442897"/>
        <a:ext cx="1353471" cy="792361"/>
      </dsp:txXfrm>
    </dsp:sp>
    <dsp:sp modelId="{25E967D0-E350-43B2-B6ED-CF8D12F1448C}">
      <dsp:nvSpPr>
        <dsp:cNvPr id="0" name=""/>
        <dsp:cNvSpPr/>
      </dsp:nvSpPr>
      <dsp:spPr>
        <a:xfrm rot="21547863">
          <a:off x="3511447" y="650113"/>
          <a:ext cx="297422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3511452" y="720368"/>
        <a:ext cx="208195" cy="208732"/>
      </dsp:txXfrm>
    </dsp:sp>
    <dsp:sp modelId="{231BF47D-AE71-4B43-BAD3-821DDF3AD9C6}">
      <dsp:nvSpPr>
        <dsp:cNvPr id="0" name=""/>
        <dsp:cNvSpPr/>
      </dsp:nvSpPr>
      <dsp:spPr>
        <a:xfrm>
          <a:off x="3932297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Operação intermediária</a:t>
          </a:r>
          <a:endParaRPr lang="pt-BR" sz="1500" kern="1200" dirty="0"/>
        </a:p>
      </dsp:txBody>
      <dsp:txXfrm>
        <a:off x="3956949" y="413111"/>
        <a:ext cx="1353471" cy="792361"/>
      </dsp:txXfrm>
    </dsp:sp>
    <dsp:sp modelId="{042C1503-CCA3-4049-AAC5-E11CFE50B093}">
      <dsp:nvSpPr>
        <dsp:cNvPr id="0" name=""/>
        <dsp:cNvSpPr/>
      </dsp:nvSpPr>
      <dsp:spPr>
        <a:xfrm>
          <a:off x="5475351" y="635347"/>
          <a:ext cx="297388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5475351" y="704925"/>
        <a:ext cx="208172" cy="208732"/>
      </dsp:txXfrm>
    </dsp:sp>
    <dsp:sp modelId="{E4F936A4-303B-458B-B27D-EF80ED971C84}">
      <dsp:nvSpPr>
        <dsp:cNvPr id="0" name=""/>
        <dsp:cNvSpPr/>
      </dsp:nvSpPr>
      <dsp:spPr>
        <a:xfrm>
          <a:off x="5896183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Operação terminal</a:t>
          </a:r>
          <a:endParaRPr lang="pt-BR" sz="1500" kern="1200" dirty="0"/>
        </a:p>
      </dsp:txBody>
      <dsp:txXfrm>
        <a:off x="5920835" y="413111"/>
        <a:ext cx="1353471" cy="792361"/>
      </dsp:txXfrm>
    </dsp:sp>
    <dsp:sp modelId="{68015705-0EA7-48EC-9093-292A0E9FC593}">
      <dsp:nvSpPr>
        <dsp:cNvPr id="0" name=""/>
        <dsp:cNvSpPr/>
      </dsp:nvSpPr>
      <dsp:spPr>
        <a:xfrm>
          <a:off x="7439237" y="635347"/>
          <a:ext cx="297388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7439237" y="704925"/>
        <a:ext cx="208172" cy="208732"/>
      </dsp:txXfrm>
    </dsp:sp>
    <dsp:sp modelId="{6AB9E414-D78B-4FF6-8354-A9B775108DB0}">
      <dsp:nvSpPr>
        <dsp:cNvPr id="0" name=""/>
        <dsp:cNvSpPr/>
      </dsp:nvSpPr>
      <dsp:spPr>
        <a:xfrm>
          <a:off x="7860070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Resultado</a:t>
          </a:r>
          <a:endParaRPr lang="pt-BR" sz="1500" kern="1200" dirty="0"/>
        </a:p>
      </dsp:txBody>
      <dsp:txXfrm>
        <a:off x="7884722" y="413111"/>
        <a:ext cx="1353471" cy="792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C2D8-CEC5-44A4-871D-4750F7C79844}" type="datetimeFigureOut">
              <a:rPr lang="pt-BR" smtClean="0"/>
              <a:t>14/12/2015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E8A0-E1FF-49A5-AD26-0206CEED6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666-42A9-43B8-AF7E-F24E308EE2B1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BD8-2820-46CC-82F6-B1CB3915C7E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264B-C6F4-41C1-967F-D04D87A831BF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A70-6569-4DEB-838A-794FCFED939D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056A-2FBC-434B-84DE-3A9938DFE75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DB0D-AE3E-435B-A6EE-8C6E617D6A98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F68C-DD39-4A43-A3BA-1B604E09A5EE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1E-8137-4125-B03C-382DA6EC3DDE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0E6F-EB0E-41EE-8D57-89999C151088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84E1-2A1A-4357-8DA3-45F5859FDE09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E259-9872-4D0D-8F55-A020A4173AC2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EF54-9AB2-4CD5-A551-6895F8F04E4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F9D-7A33-41B7-95A6-2256B97E7FC4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CC0A-80A8-436F-B513-B890D2E8EBE3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7A37-6322-4151-84A9-17A71E138D80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FE30-BC4A-4F9E-80B1-19E2275421B2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1430-C72B-46B5-8FEA-2E23DC1D5A9F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6" y="6063249"/>
            <a:ext cx="713583" cy="71358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0" y="6080564"/>
            <a:ext cx="1174102" cy="578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ambdafaq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epcod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8 – Atualizando-se!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Júlio Machado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Enumeração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Fornece uma representação padronizada para os dias da semana (com valores de 1 a 7)</a:t>
            </a:r>
            <a:endParaRPr lang="en-US" dirty="0" smtClean="0"/>
          </a:p>
          <a:p>
            <a:r>
              <a:rPr lang="pt-BR" dirty="0" err="1" smtClean="0"/>
              <a:t>Exs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Exemplo1</a:t>
            </a:r>
            <a:endParaRPr lang="pt-BR" dirty="0" smtClean="0"/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DayOfWeek.MONDAY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ds.plus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TextStyle.FULL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TextStyle.NARROW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TextStyle.SHORT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Enumeração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Fornece uma representação padronizada para os meses do ano (com valores de 1 a 12)</a:t>
            </a:r>
            <a:endParaRPr lang="en-US" dirty="0" smtClean="0"/>
          </a:p>
          <a:p>
            <a:r>
              <a:rPr lang="pt-BR" dirty="0" err="1" smtClean="0"/>
              <a:t>Exs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Exemplo2</a:t>
            </a:r>
            <a:endParaRPr lang="pt-BR" dirty="0" smtClean="0"/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Month.JANUARY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mes.minus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TextStyle.FULL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TextStyle.NARROW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TextStyle.SHORT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ponto do calendário (com dia, mês e ano) sem informação de horário</a:t>
            </a:r>
          </a:p>
          <a:p>
            <a:r>
              <a:rPr lang="pt-BR" dirty="0" smtClean="0"/>
              <a:t>Outras classes representam calendário com menos informações, por exemplo,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YearMonth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MonthDay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Ex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Exemplo3</a:t>
            </a:r>
            <a:endParaRPr lang="pt-BR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hoje.plusDays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natal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MonthDay.of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Month.DECEMBER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25);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(natal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horário, sem informação de data</a:t>
            </a:r>
          </a:p>
          <a:p>
            <a:r>
              <a:rPr lang="pt-BR" dirty="0" smtClean="0"/>
              <a:t>Ex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Exemplo4</a:t>
            </a:r>
            <a:endParaRPr lang="pt-BR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agora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(agora);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agora.plusSeconds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horário e dia do calendário</a:t>
            </a:r>
          </a:p>
          <a:p>
            <a:r>
              <a:rPr lang="pt-BR" dirty="0" smtClean="0"/>
              <a:t>Ex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Exemplo4</a:t>
            </a:r>
            <a:endParaRPr lang="pt-BR" dirty="0" smtClean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agoraHoje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agoraHoje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ponto em uma linha de tempo em </a:t>
            </a:r>
            <a:r>
              <a:rPr lang="pt-BR" dirty="0" err="1" smtClean="0"/>
              <a:t>nanosegundos</a:t>
            </a:r>
            <a:endParaRPr lang="pt-BR" dirty="0" smtClean="0"/>
          </a:p>
          <a:p>
            <a:pPr lvl="1"/>
            <a:r>
              <a:rPr lang="pt-BR" dirty="0" smtClean="0"/>
              <a:t>Início da linha de tempo é 1 de janeiro de 1970</a:t>
            </a:r>
          </a:p>
          <a:p>
            <a:r>
              <a:rPr lang="pt-BR" dirty="0" smtClean="0"/>
              <a:t>Ex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Exemplo5</a:t>
            </a:r>
            <a:endParaRPr lang="pt-BR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 timestamp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Instant.now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(timestamp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timestamp.getNano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a passagem do tempo (segundos ou </a:t>
            </a:r>
            <a:r>
              <a:rPr lang="pt-BR" dirty="0" err="1" smtClean="0"/>
              <a:t>nanosegundos</a:t>
            </a:r>
            <a:r>
              <a:rPr lang="pt-BR" dirty="0" smtClean="0"/>
              <a:t>) entre dois instantes</a:t>
            </a:r>
          </a:p>
          <a:p>
            <a:r>
              <a:rPr lang="pt-BR" dirty="0" smtClean="0"/>
              <a:t>Ex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Exemplo6</a:t>
            </a:r>
            <a:endParaRPr lang="pt-BR" dirty="0" smtClean="0"/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 t1 = Instant.now();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t2 = t1.plusSeconds(3);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ns = Duration.between(t1, t2).toNanos();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a passagem do tempo (com base em calendário) entre duas datas</a:t>
            </a:r>
          </a:p>
          <a:p>
            <a:r>
              <a:rPr lang="pt-BR" dirty="0" smtClean="0"/>
              <a:t>Ex</a:t>
            </a:r>
            <a:r>
              <a:rPr lang="pt-BR" dirty="0"/>
              <a:t>.: </a:t>
            </a:r>
            <a:r>
              <a:rPr lang="pt-BR" dirty="0" err="1"/>
              <a:t>ExemploJavaTime</a:t>
            </a:r>
            <a:r>
              <a:rPr lang="pt-BR" dirty="0"/>
              <a:t> – Exemplo6</a:t>
            </a:r>
            <a:endParaRPr lang="pt-BR" dirty="0" smtClean="0"/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LocalDate d1 = LocalDate.of(1975, Month.MARCH, 15);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 = LocalDate.now();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Period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Period.between(d1, d2);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System.out.println(p.getYears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System.out.println(p.getMonths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System.out.println(p.getDays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Lambda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https://i.imgflip.com/uf9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96" y="2297722"/>
            <a:ext cx="3828415" cy="225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Dada uma coleção de estudantes, obter a maior nota dos estudantes cujo ano de graduação for </a:t>
            </a:r>
            <a:r>
              <a:rPr lang="pt-BR" dirty="0" smtClean="0"/>
              <a:t>2015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</a:t>
            </a:r>
            <a:r>
              <a:rPr lang="pt-BR" dirty="0" err="1" smtClean="0"/>
              <a:t>mploMotivacao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35" y="3399072"/>
            <a:ext cx="7176754" cy="32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/>
              <a:t>Java Tutorial </a:t>
            </a:r>
            <a:r>
              <a:rPr lang="pt-BR" dirty="0">
                <a:hlinkClick r:id="rId2"/>
              </a:rPr>
              <a:t>http://docs.oracle.com/javase/tutorial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The Java API </a:t>
            </a:r>
            <a:r>
              <a:rPr lang="pt-BR" dirty="0">
                <a:hlinkClick r:id="rId3"/>
              </a:rPr>
              <a:t>https://docs.oracle.com/javase/8/docs/api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Maurice </a:t>
            </a:r>
            <a:r>
              <a:rPr lang="pt-BR" dirty="0" err="1" smtClean="0"/>
              <a:t>Naftalin’s</a:t>
            </a:r>
            <a:r>
              <a:rPr lang="pt-BR" dirty="0"/>
              <a:t> Lambda FAQ </a:t>
            </a:r>
            <a:r>
              <a:rPr lang="pt-BR" dirty="0">
                <a:hlinkClick r:id="rId4"/>
              </a:rPr>
              <a:t>http://www.lambdafaq.org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Dane Cameron. A Software </a:t>
            </a:r>
            <a:r>
              <a:rPr lang="pt-BR" dirty="0" err="1" smtClean="0"/>
              <a:t>Engineer</a:t>
            </a:r>
            <a:r>
              <a:rPr lang="pt-BR" dirty="0" smtClean="0"/>
              <a:t> </a:t>
            </a:r>
            <a:r>
              <a:rPr lang="pt-BR" dirty="0" err="1" smtClean="0"/>
              <a:t>Learns</a:t>
            </a:r>
            <a:r>
              <a:rPr lang="pt-BR" dirty="0" smtClean="0"/>
              <a:t> Java 8: The Fundamentals. </a:t>
            </a:r>
            <a:r>
              <a:rPr lang="pt-BR" dirty="0" err="1" smtClean="0"/>
              <a:t>Cisdal</a:t>
            </a:r>
            <a:r>
              <a:rPr lang="pt-BR" dirty="0" smtClean="0"/>
              <a:t> </a:t>
            </a:r>
            <a:r>
              <a:rPr lang="pt-BR" dirty="0" err="1" smtClean="0"/>
              <a:t>Publishing</a:t>
            </a:r>
            <a:r>
              <a:rPr lang="pt-BR" dirty="0" smtClean="0"/>
              <a:t>, 2014.</a:t>
            </a:r>
          </a:p>
          <a:p>
            <a:r>
              <a:rPr lang="pt-BR" dirty="0" err="1"/>
              <a:t>Venkat</a:t>
            </a:r>
            <a:r>
              <a:rPr lang="pt-BR" dirty="0"/>
              <a:t> </a:t>
            </a:r>
            <a:r>
              <a:rPr lang="pt-BR" dirty="0" err="1"/>
              <a:t>Subramaniam</a:t>
            </a:r>
            <a:r>
              <a:rPr lang="pt-BR" dirty="0"/>
              <a:t>. </a:t>
            </a:r>
            <a:r>
              <a:rPr lang="pt-BR" dirty="0" err="1"/>
              <a:t>Fuctional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 Java: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 smtClean="0"/>
              <a:t>collections</a:t>
            </a:r>
            <a:r>
              <a:rPr lang="pt-BR" dirty="0" smtClean="0"/>
              <a:t>. </a:t>
            </a:r>
            <a:r>
              <a:rPr lang="pt-BR" dirty="0"/>
              <a:t>The Java Magazine. July/August 2015</a:t>
            </a:r>
            <a:r>
              <a:rPr lang="pt-BR" dirty="0" smtClean="0"/>
              <a:t>.</a:t>
            </a:r>
            <a:endParaRPr lang="en-US" dirty="0"/>
          </a:p>
          <a:p>
            <a:r>
              <a:rPr lang="pt-BR" dirty="0" err="1" smtClean="0"/>
              <a:t>Venkat</a:t>
            </a:r>
            <a:r>
              <a:rPr lang="pt-BR" dirty="0" smtClean="0"/>
              <a:t> </a:t>
            </a:r>
            <a:r>
              <a:rPr lang="pt-BR" dirty="0" err="1" smtClean="0"/>
              <a:t>Subramaniam</a:t>
            </a:r>
            <a:r>
              <a:rPr lang="pt-BR" dirty="0" smtClean="0"/>
              <a:t>. </a:t>
            </a:r>
            <a:r>
              <a:rPr lang="pt-BR" dirty="0" err="1" smtClean="0"/>
              <a:t>Fuctional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 in Java: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collections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2. The Java Magazine. </a:t>
            </a:r>
            <a:r>
              <a:rPr lang="pt-BR" dirty="0" err="1" smtClean="0"/>
              <a:t>September</a:t>
            </a:r>
            <a:r>
              <a:rPr lang="pt-BR" dirty="0" smtClean="0"/>
              <a:t>/</a:t>
            </a:r>
            <a:r>
              <a:rPr lang="pt-BR" dirty="0" err="1" smtClean="0"/>
              <a:t>October</a:t>
            </a:r>
            <a:r>
              <a:rPr lang="pt-BR" dirty="0" smtClean="0"/>
              <a:t> 2015.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(Estudante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: estudantes)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estudante.getAnoGraduacao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2015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estudante.getNota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estudante.getNota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5988859" y="5032239"/>
            <a:ext cx="4146997" cy="1107583"/>
          </a:xfrm>
          <a:prstGeom prst="wedgeRoundRectCallout">
            <a:avLst>
              <a:gd name="adj1" fmla="val -39615"/>
              <a:gd name="adj2" fmla="val -6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“tradicional”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estudantes.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&lt;Estudante&gt;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(Estudante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estudante.getAnoGraduacao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== 2015;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ToDoubleFunction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&lt;Estudante&gt;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(Estudante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estudante.getNota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7666180" y="1264555"/>
            <a:ext cx="4146997" cy="1107583"/>
          </a:xfrm>
          <a:prstGeom prst="wedgeRoundRectCallout">
            <a:avLst>
              <a:gd name="adj1" fmla="val -48750"/>
              <a:gd name="adj2" fmla="val 71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internas anônimas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https://i.imgflip.com/uf8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669868"/>
            <a:ext cx="7599093" cy="42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estudantes.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-&gt;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e.getAnoGraduacao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2015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Estudante::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6511373" y="4901610"/>
            <a:ext cx="4146997" cy="1107583"/>
          </a:xfrm>
          <a:prstGeom prst="wedgeRoundRectCallout">
            <a:avLst>
              <a:gd name="adj1" fmla="val 21494"/>
              <a:gd name="adj2" fmla="val -176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Expressões Lambda!</a:t>
            </a:r>
          </a:p>
          <a:p>
            <a:pPr algn="ctr"/>
            <a:r>
              <a:rPr lang="pt-BR" dirty="0" smtClean="0"/>
              <a:t>Referências para Métodos!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iremos tratar da definição formal (via Cálculo </a:t>
            </a:r>
            <a:r>
              <a:rPr lang="pt-BR" dirty="0"/>
              <a:t>Lambda criado por </a:t>
            </a:r>
            <a:r>
              <a:rPr lang="pt-BR" dirty="0">
                <a:hlinkClick r:id="rId2" action="ppaction://hlinksldjump"/>
              </a:rPr>
              <a:t>Alonzo </a:t>
            </a:r>
            <a:r>
              <a:rPr lang="pt-BR" dirty="0" err="1" smtClean="0">
                <a:hlinkClick r:id="rId2" action="ppaction://hlinksldjump"/>
              </a:rPr>
              <a:t>Church</a:t>
            </a:r>
            <a:r>
              <a:rPr lang="pt-BR" dirty="0"/>
              <a:t> </a:t>
            </a:r>
            <a:r>
              <a:rPr lang="pt-BR" dirty="0" smtClean="0"/>
              <a:t>ou processos de </a:t>
            </a:r>
            <a:r>
              <a:rPr lang="pt-BR" dirty="0" smtClean="0">
                <a:hlinkClick r:id="rId3" action="ppaction://hlinksldjump"/>
              </a:rPr>
              <a:t>Currying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Informalmente:</a:t>
            </a:r>
          </a:p>
          <a:p>
            <a:pPr lvl="1"/>
            <a:r>
              <a:rPr lang="pt-BR" dirty="0" smtClean="0"/>
              <a:t>É uma forma não ambígua de definir funções</a:t>
            </a:r>
          </a:p>
          <a:p>
            <a:pPr lvl="1"/>
            <a:r>
              <a:rPr lang="pt-BR" dirty="0" smtClean="0"/>
              <a:t>Para uma combinação de parâmetros de entrada, a expressão lambda define o corpo da função</a:t>
            </a:r>
          </a:p>
          <a:p>
            <a:pPr lvl="1"/>
            <a:r>
              <a:rPr lang="pt-BR" dirty="0" smtClean="0"/>
              <a:t>Uma vez definida, a função pode ser aplicada a um contexto (quais são os valores dos parâmetro de entrada?)</a:t>
            </a:r>
            <a:endParaRPr lang="en-US" dirty="0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975796" y="4945489"/>
            <a:ext cx="4146997" cy="1107583"/>
          </a:xfrm>
          <a:prstGeom prst="wedgeRoundRectCallout">
            <a:avLst>
              <a:gd name="adj1" fmla="val -39615"/>
              <a:gd name="adj2" fmla="val -6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Expressão lambda + Contexto = CLOSURE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Permitir uma maneira mais simples de criar métodos anônimos</a:t>
            </a:r>
          </a:p>
          <a:p>
            <a:pPr lvl="1"/>
            <a:r>
              <a:rPr lang="pt-BR" dirty="0" smtClean="0"/>
              <a:t>Antes, era necessário a criação de uma classe interna anônima</a:t>
            </a:r>
            <a:r>
              <a:rPr lang="pt-BR" dirty="0"/>
              <a:t> </a:t>
            </a:r>
            <a:r>
              <a:rPr lang="pt-BR" dirty="0" smtClean="0"/>
              <a:t>com um único método</a:t>
            </a:r>
          </a:p>
          <a:p>
            <a:r>
              <a:rPr lang="pt-BR" dirty="0" smtClean="0"/>
              <a:t>Incluir a capacidade de referenciar métodos</a:t>
            </a:r>
          </a:p>
          <a:p>
            <a:r>
              <a:rPr lang="pt-BR" dirty="0" smtClean="0"/>
              <a:t>Suportar um </a:t>
            </a:r>
            <a:r>
              <a:rPr lang="pt-BR" dirty="0" smtClean="0"/>
              <a:t>“estilo” </a:t>
            </a:r>
            <a:r>
              <a:rPr lang="pt-BR" dirty="0" smtClean="0"/>
              <a:t>de programação funcional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básica: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() -&gt; 0				//função constante zero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y) -&gt; </a:t>
            </a:r>
            <a:r>
              <a:rPr lang="pt-BR" dirty="0" err="1" smtClean="0"/>
              <a:t>x+y</a:t>
            </a:r>
            <a:r>
              <a:rPr lang="pt-BR" dirty="0"/>
              <a:t>	</a:t>
            </a:r>
            <a:r>
              <a:rPr lang="pt-BR" dirty="0" smtClean="0"/>
              <a:t>//soma de dois números x e y</a:t>
            </a:r>
          </a:p>
          <a:p>
            <a:pPr lvl="1"/>
            <a:r>
              <a:rPr lang="pt-BR" dirty="0" smtClean="0"/>
              <a:t>x -&gt; x++			//função sucessor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061397" y="2768958"/>
            <a:ext cx="329699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(parâmetros) -&gt; expressão</a:t>
            </a:r>
            <a:endParaRPr lang="en-US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3760631" y="5447580"/>
            <a:ext cx="3361386" cy="631065"/>
          </a:xfrm>
          <a:prstGeom prst="wedgeRoundRectCallout">
            <a:avLst>
              <a:gd name="adj1" fmla="val -54167"/>
              <a:gd name="adj2" fmla="val -79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Tipos podem ser inferidos automaticamente!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básica: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y) -&gt; {</a:t>
            </a:r>
            <a:r>
              <a:rPr lang="pt-BR" dirty="0" err="1" smtClean="0"/>
              <a:t>System.out.println</a:t>
            </a:r>
            <a:r>
              <a:rPr lang="pt-BR" dirty="0" smtClean="0"/>
              <a:t>(</a:t>
            </a:r>
            <a:r>
              <a:rPr lang="pt-BR" dirty="0" err="1" smtClean="0"/>
              <a:t>x+y</a:t>
            </a:r>
            <a:r>
              <a:rPr lang="pt-BR" dirty="0" smtClean="0"/>
              <a:t>);}</a:t>
            </a:r>
            <a:r>
              <a:rPr lang="pt-BR" dirty="0"/>
              <a:t>	</a:t>
            </a:r>
            <a:r>
              <a:rPr lang="pt-BR" dirty="0" smtClean="0"/>
              <a:t>//imprime no console a soma de dois números x e y</a:t>
            </a:r>
          </a:p>
          <a:p>
            <a:pPr lvl="1"/>
            <a:r>
              <a:rPr lang="pt-BR" dirty="0" smtClean="0"/>
              <a:t>c -&gt; {</a:t>
            </a:r>
            <a:r>
              <a:rPr lang="pt-BR" dirty="0" err="1" smtClean="0"/>
              <a:t>int</a:t>
            </a:r>
            <a:r>
              <a:rPr lang="pt-BR" dirty="0" smtClean="0"/>
              <a:t> s = </a:t>
            </a:r>
            <a:r>
              <a:rPr lang="pt-BR" dirty="0" err="1" smtClean="0"/>
              <a:t>c.size</a:t>
            </a:r>
            <a:r>
              <a:rPr lang="pt-BR" dirty="0" smtClean="0"/>
              <a:t>(); </a:t>
            </a:r>
            <a:r>
              <a:rPr lang="pt-BR" dirty="0" err="1" smtClean="0"/>
              <a:t>c.clear</a:t>
            </a:r>
            <a:r>
              <a:rPr lang="pt-BR" dirty="0" smtClean="0"/>
              <a:t>(); </a:t>
            </a:r>
            <a:r>
              <a:rPr lang="pt-BR" dirty="0" err="1" smtClean="0"/>
              <a:t>return</a:t>
            </a:r>
            <a:r>
              <a:rPr lang="pt-BR" dirty="0" smtClean="0"/>
              <a:t> s;}	//esvazia o objeto c e retorna o seu tamanho anterior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4879" y="2747402"/>
            <a:ext cx="3837903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(parâmetros) -&gt; { comandos;}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Tipos dos parâmetros podem ser declarados de forma explícita ou inferidos implicitamente (novas regras de inferência de tipos foram implementadas)</a:t>
            </a:r>
          </a:p>
          <a:p>
            <a:pPr lvl="1"/>
            <a:r>
              <a:rPr lang="pt-BR" dirty="0" smtClean="0"/>
              <a:t>O corpo da </a:t>
            </a:r>
            <a:r>
              <a:rPr lang="pt-BR" dirty="0" smtClean="0"/>
              <a:t>expressão lambda </a:t>
            </a:r>
            <a:r>
              <a:rPr lang="pt-BR" dirty="0" smtClean="0"/>
              <a:t>pode ser uma expressão ou um bloco de comandos</a:t>
            </a:r>
          </a:p>
          <a:p>
            <a:pPr lvl="1"/>
            <a:r>
              <a:rPr lang="pt-BR" dirty="0" smtClean="0"/>
              <a:t>O corpo da </a:t>
            </a:r>
            <a:r>
              <a:rPr lang="pt-BR" dirty="0"/>
              <a:t>expressão lambda </a:t>
            </a:r>
            <a:r>
              <a:rPr lang="pt-BR" dirty="0" smtClean="0"/>
              <a:t>como bloco de comandos pode retornar um valor ou não (função do tipo </a:t>
            </a:r>
            <a:r>
              <a:rPr lang="pt-BR" dirty="0" err="1" smtClean="0"/>
              <a:t>void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Parênteses em um único parâmetro inferido pode ser omitido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do escopo circundante podem ser utilizados em uma expressão lambda</a:t>
            </a:r>
          </a:p>
          <a:p>
            <a:r>
              <a:rPr lang="pt-BR" dirty="0" smtClean="0"/>
              <a:t>IMPORTANTE: as variáveis devem ser finais ou “efetivamente finais”</a:t>
            </a:r>
          </a:p>
          <a:p>
            <a:pPr lvl="1"/>
            <a:r>
              <a:rPr lang="pt-BR" dirty="0" smtClean="0"/>
              <a:t>Entende-se por “efetivamente final” variáveis que somente são atribuídas uma única vez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expire(File root,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before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root.listFiles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p.lastModified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Raoul-Gabriel </a:t>
            </a:r>
            <a:r>
              <a:rPr lang="pt-BR" dirty="0" err="1" smtClean="0"/>
              <a:t>Urma</a:t>
            </a:r>
            <a:r>
              <a:rPr lang="pt-BR" dirty="0" smtClean="0"/>
              <a:t>. </a:t>
            </a:r>
            <a:r>
              <a:rPr lang="pt-BR" dirty="0" err="1" smtClean="0"/>
              <a:t>Processing</a:t>
            </a:r>
            <a:r>
              <a:rPr lang="pt-BR" dirty="0" smtClean="0"/>
              <a:t> Data </a:t>
            </a:r>
            <a:r>
              <a:rPr lang="pt-BR" dirty="0" err="1" smtClean="0"/>
              <a:t>with</a:t>
            </a:r>
            <a:r>
              <a:rPr lang="pt-BR" dirty="0" smtClean="0"/>
              <a:t> Java SE 8 </a:t>
            </a:r>
            <a:r>
              <a:rPr lang="pt-BR" dirty="0" err="1" smtClean="0"/>
              <a:t>Streams</a:t>
            </a:r>
            <a:r>
              <a:rPr lang="pt-BR" dirty="0" smtClean="0"/>
              <a:t>. </a:t>
            </a:r>
            <a:r>
              <a:rPr lang="pt-BR" dirty="0"/>
              <a:t>The Java Magazine. </a:t>
            </a:r>
            <a:r>
              <a:rPr lang="pt-BR" dirty="0" err="1" smtClean="0"/>
              <a:t>March</a:t>
            </a:r>
            <a:r>
              <a:rPr lang="pt-BR" dirty="0" smtClean="0"/>
              <a:t>/</a:t>
            </a:r>
            <a:r>
              <a:rPr lang="pt-BR" dirty="0" err="1" smtClean="0"/>
              <a:t>April</a:t>
            </a:r>
            <a:r>
              <a:rPr lang="pt-BR" dirty="0" smtClean="0"/>
              <a:t> 2014.</a:t>
            </a:r>
          </a:p>
          <a:p>
            <a:r>
              <a:rPr lang="pt-BR" dirty="0"/>
              <a:t>Raoul-Gabriel </a:t>
            </a:r>
            <a:r>
              <a:rPr lang="pt-BR" dirty="0" err="1"/>
              <a:t>Urma</a:t>
            </a:r>
            <a:r>
              <a:rPr lang="pt-BR" dirty="0"/>
              <a:t>. </a:t>
            </a:r>
            <a:r>
              <a:rPr lang="pt-BR" dirty="0" err="1"/>
              <a:t>Processing</a:t>
            </a:r>
            <a:r>
              <a:rPr lang="pt-BR" dirty="0"/>
              <a:t> Data </a:t>
            </a:r>
            <a:r>
              <a:rPr lang="pt-BR" dirty="0" err="1"/>
              <a:t>with</a:t>
            </a:r>
            <a:r>
              <a:rPr lang="pt-BR" dirty="0"/>
              <a:t> Java SE 8 </a:t>
            </a:r>
            <a:r>
              <a:rPr lang="pt-BR" dirty="0" err="1" smtClean="0"/>
              <a:t>Streams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2. </a:t>
            </a:r>
            <a:r>
              <a:rPr lang="pt-BR" dirty="0"/>
              <a:t>The Java Magazine. </a:t>
            </a:r>
            <a:r>
              <a:rPr lang="pt-BR" dirty="0" smtClean="0"/>
              <a:t>May/</a:t>
            </a:r>
            <a:r>
              <a:rPr lang="pt-BR" dirty="0" err="1" smtClean="0"/>
              <a:t>June</a:t>
            </a:r>
            <a:r>
              <a:rPr lang="pt-BR" dirty="0" smtClean="0"/>
              <a:t> </a:t>
            </a:r>
            <a:r>
              <a:rPr lang="pt-BR" dirty="0"/>
              <a:t>2014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da Expressão Lambda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expressão lambda resulta em um elemento manipulável</a:t>
            </a:r>
          </a:p>
          <a:p>
            <a:r>
              <a:rPr lang="pt-BR" dirty="0" smtClean="0"/>
              <a:t>Pode ser utilizada onde o tipo requerido é uma </a:t>
            </a:r>
            <a:r>
              <a:rPr lang="pt-BR" i="1" dirty="0" smtClean="0">
                <a:solidFill>
                  <a:schemeClr val="accent2"/>
                </a:solidFill>
              </a:rPr>
              <a:t>Interface Funcional</a:t>
            </a:r>
            <a:endParaRPr lang="pt-BR" dirty="0" smtClean="0">
              <a:solidFill>
                <a:schemeClr val="accent2"/>
              </a:solidFill>
            </a:endParaRPr>
          </a:p>
          <a:p>
            <a:pPr lvl="1"/>
            <a:r>
              <a:rPr lang="pt-BR" dirty="0" smtClean="0"/>
              <a:t>São interfaces com um único método abstrato</a:t>
            </a:r>
          </a:p>
          <a:p>
            <a:pPr lvl="2"/>
            <a:r>
              <a:rPr lang="pt-BR" dirty="0" smtClean="0"/>
              <a:t>Cuidado! Pode ter mais métodos não abstratos...</a:t>
            </a:r>
          </a:p>
          <a:p>
            <a:pPr lvl="1"/>
            <a:r>
              <a:rPr lang="pt-BR" dirty="0" smtClean="0"/>
              <a:t>São interfaces anotadas com </a:t>
            </a:r>
            <a:r>
              <a:rPr lang="pt-BR" dirty="0" smtClean="0">
                <a:solidFill>
                  <a:srgbClr val="C00000"/>
                </a:solidFill>
              </a:rPr>
              <a:t>@</a:t>
            </a:r>
            <a:r>
              <a:rPr lang="pt-BR" dirty="0" err="1" smtClean="0">
                <a:solidFill>
                  <a:srgbClr val="C00000"/>
                </a:solidFill>
              </a:rPr>
              <a:t>FunctionalInterface</a:t>
            </a:r>
            <a:endParaRPr lang="pt-BR" dirty="0" smtClean="0">
              <a:solidFill>
                <a:srgbClr val="C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da Expressão Lambda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</a:t>
            </a:r>
            <a:r>
              <a:rPr lang="pt-BR" dirty="0"/>
              <a:t>cerca de </a:t>
            </a:r>
            <a:r>
              <a:rPr lang="pt-BR" dirty="0" smtClean="0"/>
              <a:t>45 novas interfaces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73036"/>
              </p:ext>
            </p:extLst>
          </p:nvPr>
        </p:nvGraphicFramePr>
        <p:xfrm>
          <a:off x="2589212" y="2825328"/>
          <a:ext cx="84328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Exemplo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Function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</a:t>
                      </a:r>
                      <a:r>
                        <a:rPr lang="pt-BR" sz="1400" baseline="0" dirty="0" smtClean="0"/>
                        <a:t> um parâmetro e produz um resultado qualquer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(x) -&gt; x/2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Predicate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 um parâmetro</a:t>
                      </a:r>
                      <a:r>
                        <a:rPr lang="pt-BR" sz="1400" baseline="0" dirty="0" smtClean="0"/>
                        <a:t> e produz um booleano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(x) -&gt; x&gt;0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BinaryOperator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 dois</a:t>
                      </a:r>
                      <a:r>
                        <a:rPr lang="pt-BR" sz="1400" baseline="0" dirty="0" smtClean="0"/>
                        <a:t> parâmetros do mesmo tipo e produz um resultado do mesmo 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x,y</a:t>
                      </a:r>
                      <a:r>
                        <a:rPr lang="pt-BR" sz="1400" dirty="0" smtClean="0"/>
                        <a:t>) -&gt; </a:t>
                      </a:r>
                      <a:r>
                        <a:rPr lang="pt-BR" sz="1400" dirty="0" err="1" smtClean="0"/>
                        <a:t>x+y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Consumer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 um parâmetro e não produz</a:t>
                      </a:r>
                      <a:r>
                        <a:rPr lang="pt-BR" sz="1400" baseline="0" dirty="0" smtClean="0"/>
                        <a:t> 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(x) -&gt; </a:t>
                      </a:r>
                      <a:r>
                        <a:rPr lang="pt-BR" sz="1400" dirty="0" err="1" smtClean="0"/>
                        <a:t>System.out.println</a:t>
                      </a:r>
                      <a:r>
                        <a:rPr lang="pt-BR" sz="1400" dirty="0" smtClean="0"/>
                        <a:t>(x)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Supplier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</a:t>
                      </a:r>
                      <a:r>
                        <a:rPr lang="pt-BR" sz="1400" baseline="0" dirty="0" smtClean="0"/>
                        <a:t> recebe parâmetros e produz um 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()</a:t>
                      </a:r>
                      <a:r>
                        <a:rPr lang="pt-BR" sz="1400" baseline="0" dirty="0" smtClean="0"/>
                        <a:t> -&gt; new </a:t>
                      </a:r>
                      <a:r>
                        <a:rPr lang="pt-BR" sz="1400" baseline="0" dirty="0" err="1" smtClean="0"/>
                        <a:t>Object</a:t>
                      </a:r>
                      <a:r>
                        <a:rPr lang="pt-BR" sz="1400" baseline="0" dirty="0" smtClean="0"/>
                        <a:t>()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31411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Function&lt;T, R&gt;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apply(T t);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&lt;V&gt; Function&lt;V, R&gt; compose(Function&lt;? super V, ? extends T&gt; before) {...}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&lt;V&gt; Function&lt;T, V&gt;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(Function&lt;? super R, ? extends V&gt; after) {...}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Function&lt;T, T&gt; More identity() {...}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compare(T o1, T o2);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6511373" y="4901610"/>
            <a:ext cx="4146997" cy="1107583"/>
          </a:xfrm>
          <a:prstGeom prst="wedgeRoundRectCallout">
            <a:avLst>
              <a:gd name="adj1" fmla="val -49065"/>
              <a:gd name="adj2" fmla="val -131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equals</a:t>
            </a:r>
            <a:r>
              <a:rPr lang="pt-BR" dirty="0" smtClean="0"/>
              <a:t> é implementado por </a:t>
            </a:r>
            <a:r>
              <a:rPr lang="pt-BR" dirty="0" err="1" smtClean="0"/>
              <a:t>Object</a:t>
            </a:r>
            <a:r>
              <a:rPr lang="pt-BR" dirty="0" smtClean="0"/>
              <a:t>, logo não entra na contagem de uma única abstração!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interface funcional associada é inferido pelo contexto de uso da expressão lambda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c =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y)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y.length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aceita tanto uma expressão lambda quanto uma referência para método onde uma interface funcional é esperada</a:t>
            </a:r>
          </a:p>
          <a:p>
            <a:r>
              <a:rPr lang="pt-BR" dirty="0" smtClean="0"/>
              <a:t>Referências para métodos funcionam tanto com métodos de instância quanto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r>
              <a:rPr lang="pt-BR" dirty="0" smtClean="0"/>
              <a:t>Quando uma expressão lambda possui um corpo que é apenas uma chamada de um método, é mais fácil utilizar uma referência direta para o método</a:t>
            </a:r>
          </a:p>
          <a:p>
            <a:pPr lvl="1"/>
            <a:r>
              <a:rPr lang="pt-BR" dirty="0" smtClean="0"/>
              <a:t>Java sabe quem são os parâmetros a serem utilizados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referências: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49821"/>
              </p:ext>
            </p:extLst>
          </p:nvPr>
        </p:nvGraphicFramePr>
        <p:xfrm>
          <a:off x="2589212" y="2666032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304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3103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</a:t>
                      </a:r>
                      <a:r>
                        <a:rPr lang="pt-BR" baseline="0" dirty="0" smtClean="0"/>
                        <a:t> para método </a:t>
                      </a:r>
                      <a:r>
                        <a:rPr lang="pt-BR" baseline="0" dirty="0" err="1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Person::</a:t>
                      </a:r>
                      <a:r>
                        <a:rPr lang="pt-BR" dirty="0" err="1" smtClean="0"/>
                        <a:t>compareByAge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8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</a:t>
                      </a:r>
                      <a:r>
                        <a:rPr lang="pt-BR" baseline="0" dirty="0" smtClean="0"/>
                        <a:t> para método de instância de um objeto específico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myComparison</a:t>
                      </a:r>
                      <a:r>
                        <a:rPr lang="pt-BR" dirty="0" smtClean="0"/>
                        <a:t>::</a:t>
                      </a:r>
                      <a:r>
                        <a:rPr lang="pt-BR" dirty="0" err="1" smtClean="0"/>
                        <a:t>compareByName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2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</a:t>
                      </a:r>
                      <a:r>
                        <a:rPr lang="pt-BR" baseline="0" dirty="0" smtClean="0"/>
                        <a:t> para método de instância de um objeto arbitrário de um tipo específico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r>
                        <a:rPr lang="pt-BR" dirty="0" smtClean="0"/>
                        <a:t>::</a:t>
                      </a:r>
                      <a:r>
                        <a:rPr lang="pt-BR" dirty="0" err="1" smtClean="0"/>
                        <a:t>compareToIgnoreCase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 para um construtor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HashSet</a:t>
                      </a:r>
                      <a:r>
                        <a:rPr lang="pt-BR" dirty="0" smtClean="0"/>
                        <a:t>::new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7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construção: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39371"/>
            <a:ext cx="8005236" cy="39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34621"/>
            <a:ext cx="7639005" cy="40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http://grepcode.com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Site com código-fonte das </a:t>
            </a:r>
            <a:r>
              <a:rPr lang="pt-BR" dirty="0" err="1" smtClean="0"/>
              <a:t>APIs</a:t>
            </a:r>
            <a:r>
              <a:rPr lang="pt-BR" dirty="0" smtClean="0"/>
              <a:t> de 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Ordenar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de acordo com o tamanho das palavras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Ordenar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de acordo com o tamanho das palavras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Utilizar método </a:t>
            </a:r>
            <a:r>
              <a:rPr lang="pt-BR" i="1" dirty="0" err="1" smtClean="0"/>
              <a:t>Array.sort</a:t>
            </a:r>
            <a:r>
              <a:rPr lang="pt-BR" dirty="0" smtClean="0"/>
              <a:t> com objeto </a:t>
            </a:r>
            <a:r>
              <a:rPr lang="pt-BR" i="1" dirty="0" err="1" smtClean="0"/>
              <a:t>Comparator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Ordenar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de acordo com o tamanho das palavras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Utilizar método </a:t>
            </a:r>
            <a:r>
              <a:rPr lang="pt-BR" i="1" dirty="0" err="1" smtClean="0"/>
              <a:t>Array.sort</a:t>
            </a:r>
            <a:r>
              <a:rPr lang="pt-BR" dirty="0" smtClean="0"/>
              <a:t> com objeto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1"/>
            <a:r>
              <a:rPr lang="pt-BR" dirty="0" smtClean="0"/>
              <a:t>Projeto </a:t>
            </a:r>
            <a:r>
              <a:rPr lang="pt-BR" dirty="0" err="1" smtClean="0"/>
              <a:t>ExemploComparator</a:t>
            </a:r>
            <a:endParaRPr lang="pt-BR" dirty="0" smtClean="0"/>
          </a:p>
          <a:p>
            <a:pPr lvl="2"/>
            <a:r>
              <a:rPr lang="pt-BR" dirty="0" smtClean="0"/>
              <a:t>Exemplo1: </a:t>
            </a:r>
            <a:r>
              <a:rPr lang="pt-BR" dirty="0" smtClean="0"/>
              <a:t>utiliza classe interna privada que implementa interface </a:t>
            </a:r>
            <a:r>
              <a:rPr lang="pt-BR" i="1" dirty="0" err="1" smtClean="0"/>
              <a:t>Comparator</a:t>
            </a:r>
            <a:endParaRPr lang="pt-BR" dirty="0" smtClean="0"/>
          </a:p>
          <a:p>
            <a:pPr lvl="2"/>
            <a:r>
              <a:rPr lang="pt-BR" dirty="0" smtClean="0"/>
              <a:t>Exemplo2: utiliza classe </a:t>
            </a:r>
            <a:r>
              <a:rPr lang="pt-BR" dirty="0"/>
              <a:t>interna anônima que implementa interface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2"/>
            <a:r>
              <a:rPr lang="pt-BR" dirty="0" smtClean="0"/>
              <a:t>Exemplo3: utiliza expressão lambda que resulta em objeto que implementa interface </a:t>
            </a:r>
            <a:r>
              <a:rPr lang="pt-BR" i="1" dirty="0" err="1" smtClean="0"/>
              <a:t>Comparator</a:t>
            </a:r>
            <a:endParaRPr lang="pt-BR" dirty="0" smtClean="0"/>
          </a:p>
          <a:p>
            <a:pPr lvl="2"/>
            <a:r>
              <a:rPr lang="pt-BR" dirty="0" smtClean="0"/>
              <a:t>Exemplo4: </a:t>
            </a:r>
            <a:r>
              <a:rPr lang="pt-BR" dirty="0"/>
              <a:t>utiliza expressão </a:t>
            </a:r>
            <a:r>
              <a:rPr lang="pt-BR" dirty="0" smtClean="0"/>
              <a:t>lambda com inferência de tipo </a:t>
            </a:r>
            <a:r>
              <a:rPr lang="pt-BR" dirty="0"/>
              <a:t>que resulta em objeto que implementa interface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2"/>
            <a:r>
              <a:rPr lang="pt-BR" dirty="0" smtClean="0"/>
              <a:t>Exemplo5: utiliza referência para método de comparação fornecido pela classe </a:t>
            </a:r>
            <a:r>
              <a:rPr lang="pt-BR" i="1" dirty="0" err="1" smtClean="0"/>
              <a:t>String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Iterar sobre uma lista de </a:t>
            </a:r>
            <a:r>
              <a:rPr lang="pt-BR" dirty="0" err="1" smtClean="0"/>
              <a:t>strings</a:t>
            </a:r>
            <a:r>
              <a:rPr lang="pt-BR" dirty="0" smtClean="0"/>
              <a:t> e imprimir o conteúdo no </a:t>
            </a:r>
            <a:r>
              <a:rPr lang="pt-BR" dirty="0" smtClean="0"/>
              <a:t>console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("alpha", "bravo",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"delta",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foxtrot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Criar uma </a:t>
            </a:r>
            <a:r>
              <a:rPr lang="pt-BR" dirty="0" err="1" smtClean="0"/>
              <a:t>string</a:t>
            </a:r>
            <a:r>
              <a:rPr lang="pt-BR" dirty="0" smtClean="0"/>
              <a:t> que consiste na concatenação das primeiras letras de cada </a:t>
            </a:r>
            <a:r>
              <a:rPr lang="pt-BR" dirty="0" err="1" smtClean="0"/>
              <a:t>string</a:t>
            </a:r>
            <a:r>
              <a:rPr lang="pt-BR" dirty="0" smtClean="0"/>
              <a:t> contida em uma lista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("alpha", "bravo",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"delta",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foxtrot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/>
              <a:t>Transformar uma lista de </a:t>
            </a:r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dirty="0" smtClean="0"/>
              <a:t>maiúsculas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("alpha", "bravo",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"delta",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foxtrot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Resumo...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Lambda fornecem um mecanismo para</a:t>
            </a:r>
          </a:p>
          <a:p>
            <a:pPr lvl="1"/>
            <a:r>
              <a:rPr lang="pt-BR" dirty="0" smtClean="0"/>
              <a:t>f</a:t>
            </a:r>
            <a:r>
              <a:rPr lang="pt-BR" dirty="0" smtClean="0"/>
              <a:t>acilitar a </a:t>
            </a:r>
            <a:r>
              <a:rPr lang="pt-BR" dirty="0" smtClean="0"/>
              <a:t>construção de métodos anônimos</a:t>
            </a:r>
          </a:p>
          <a:p>
            <a:pPr lvl="1"/>
            <a:r>
              <a:rPr lang="pt-BR" dirty="0" smtClean="0"/>
              <a:t>tratar métodos </a:t>
            </a:r>
            <a:r>
              <a:rPr lang="pt-BR" dirty="0" smtClean="0"/>
              <a:t>como elementos manipuláveis na linguagem</a:t>
            </a:r>
          </a:p>
          <a:p>
            <a:pPr lvl="1"/>
            <a:r>
              <a:rPr lang="pt-BR" dirty="0" smtClean="0"/>
              <a:t>usar métodos como parâmetros para outros métodos</a:t>
            </a:r>
          </a:p>
          <a:p>
            <a:r>
              <a:rPr lang="pt-BR" dirty="0" smtClean="0"/>
              <a:t>CUIDADO! Depuração de código com expressão lambda é não-trivial!</a:t>
            </a:r>
          </a:p>
          <a:p>
            <a:pPr lvl="1"/>
            <a:r>
              <a:rPr lang="pt-BR" dirty="0" smtClean="0"/>
              <a:t>Muito código intermediário gerado pelo compilador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java.util.stream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074" name="Picture 2" descr="https://i.imgflip.com/uf8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59" y="2520017"/>
            <a:ext cx="4093029" cy="18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uma abstração para especificação de computações sobre agregações</a:t>
            </a:r>
          </a:p>
          <a:p>
            <a:r>
              <a:rPr lang="pt-BR" dirty="0" smtClean="0"/>
              <a:t>Não deve ser vista como uma estrutura de dados (no sentido de listas, filas, pilhas,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Pode ser infinita</a:t>
            </a:r>
          </a:p>
          <a:p>
            <a:r>
              <a:rPr lang="pt-BR" dirty="0" smtClean="0"/>
              <a:t>Introduz conceitos interessantes como paralelismo, </a:t>
            </a:r>
            <a:r>
              <a:rPr lang="pt-BR" i="1" dirty="0" err="1" smtClean="0"/>
              <a:t>laziness</a:t>
            </a:r>
            <a:r>
              <a:rPr lang="pt-BR" dirty="0" smtClean="0"/>
              <a:t> e </a:t>
            </a:r>
            <a:r>
              <a:rPr lang="pt-BR" i="1" dirty="0" smtClean="0"/>
              <a:t>short-</a:t>
            </a:r>
            <a:r>
              <a:rPr lang="pt-BR" i="1" dirty="0" err="1" smtClean="0"/>
              <a:t>circuit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0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Noção essencial é de um </a:t>
            </a:r>
            <a:r>
              <a:rPr lang="pt-BR" i="1" dirty="0" smtClean="0"/>
              <a:t>pipeline</a:t>
            </a:r>
            <a:endParaRPr lang="pt-BR" dirty="0" smtClean="0"/>
          </a:p>
          <a:p>
            <a:r>
              <a:rPr lang="pt-BR" dirty="0" smtClean="0"/>
              <a:t>Composição de 3 tipos de elementos:</a:t>
            </a:r>
          </a:p>
          <a:p>
            <a:pPr lvl="1"/>
            <a:r>
              <a:rPr lang="pt-BR" dirty="0" smtClean="0"/>
              <a:t>Uma fonte</a:t>
            </a:r>
          </a:p>
          <a:p>
            <a:pPr lvl="1"/>
            <a:r>
              <a:rPr lang="pt-BR" dirty="0" smtClean="0"/>
              <a:t>Zero ou mais operações intermediárias (retornam novos </a:t>
            </a:r>
            <a:r>
              <a:rPr lang="pt-BR" dirty="0" err="1" smtClean="0"/>
              <a:t>streams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Uma operação terminal (produz um resultado ou um efeito colateral)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72837616"/>
              </p:ext>
            </p:extLst>
          </p:nvPr>
        </p:nvGraphicFramePr>
        <p:xfrm>
          <a:off x="2031999" y="4519749"/>
          <a:ext cx="9267371" cy="161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344091" y="4885511"/>
            <a:ext cx="7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stream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12228" y="4884906"/>
            <a:ext cx="7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stream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80365" y="4884301"/>
            <a:ext cx="7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463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Principais “novidades”: (com impacto nas disciplinas de programação)</a:t>
            </a:r>
          </a:p>
          <a:p>
            <a:pPr lvl="1"/>
            <a:r>
              <a:rPr lang="pt-BR" dirty="0" smtClean="0"/>
              <a:t>Expressões lambda</a:t>
            </a:r>
          </a:p>
          <a:p>
            <a:pPr lvl="1"/>
            <a:r>
              <a:rPr lang="pt-BR" dirty="0"/>
              <a:t>Métodos de extensão</a:t>
            </a:r>
          </a:p>
          <a:p>
            <a:pPr lvl="1"/>
            <a:r>
              <a:rPr lang="pt-BR" dirty="0" smtClean="0"/>
              <a:t>Interfaces funcionais (</a:t>
            </a:r>
            <a:r>
              <a:rPr lang="pt-BR" i="1" dirty="0" err="1" smtClean="0"/>
              <a:t>java.util.function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Nova API de manipulação de coleções via </a:t>
            </a:r>
            <a:r>
              <a:rPr lang="pt-BR" dirty="0" err="1"/>
              <a:t>streams</a:t>
            </a:r>
            <a:r>
              <a:rPr lang="pt-BR" dirty="0"/>
              <a:t> (</a:t>
            </a:r>
            <a:r>
              <a:rPr lang="pt-BR" i="1" dirty="0" err="1"/>
              <a:t>java.util.stream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Nova API de manipulação de datas e tempo (</a:t>
            </a:r>
            <a:r>
              <a:rPr lang="pt-BR" i="1" dirty="0" err="1" smtClean="0"/>
              <a:t>java.time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Fora do nosso escopo:</a:t>
            </a:r>
          </a:p>
          <a:p>
            <a:pPr lvl="1"/>
            <a:r>
              <a:rPr lang="pt-BR" dirty="0" smtClean="0"/>
              <a:t>Operações concorrentes (um dos principais motivos para </a:t>
            </a:r>
            <a:r>
              <a:rPr lang="pt-BR" dirty="0" err="1" smtClean="0"/>
              <a:t>streams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Novos métodos na classe </a:t>
            </a:r>
            <a:r>
              <a:rPr lang="pt-BR" dirty="0" err="1" smtClean="0"/>
              <a:t>Math</a:t>
            </a:r>
            <a:r>
              <a:rPr lang="pt-BR" dirty="0" smtClean="0"/>
              <a:t> (muito úteis para indicar overflow em operações matemáticas)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estudantes.</a:t>
            </a:r>
            <a:r>
              <a:rPr lang="pt-B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-&gt;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e.getAnoGraduacao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2015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Estudante::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983" y="253419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fonte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7824651" y="2704011"/>
            <a:ext cx="574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037806" y="3030583"/>
            <a:ext cx="181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operações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intermediárias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879669" y="3135086"/>
            <a:ext cx="940525" cy="20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853543" y="3353748"/>
            <a:ext cx="1005840" cy="21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690949" y="4000079"/>
            <a:ext cx="134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operação terminal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6" name="Conector de Seta Reta 15"/>
          <p:cNvCxnSpPr>
            <a:stCxn id="14" idx="3"/>
          </p:cNvCxnSpPr>
          <p:nvPr/>
        </p:nvCxnSpPr>
        <p:spPr>
          <a:xfrm flipV="1">
            <a:off x="4036422" y="4000079"/>
            <a:ext cx="783772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57720"/>
            <a:ext cx="9265040" cy="52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3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IMPORTANTE:</a:t>
            </a:r>
          </a:p>
          <a:p>
            <a:pPr lvl="1"/>
            <a:r>
              <a:rPr lang="pt-BR" dirty="0" smtClean="0"/>
              <a:t>O pipeline é processado somente quando a operação terminal é chamada</a:t>
            </a:r>
          </a:p>
          <a:p>
            <a:pPr lvl="1"/>
            <a:r>
              <a:rPr lang="pt-BR" dirty="0" smtClean="0"/>
              <a:t>Operações podem ser executadas sequencialmente ou de forma paralela</a:t>
            </a:r>
          </a:p>
          <a:p>
            <a:pPr lvl="2"/>
            <a:r>
              <a:rPr lang="pt-BR" dirty="0" smtClean="0"/>
              <a:t>Não existe um laço de repetição explícito no código!</a:t>
            </a:r>
          </a:p>
          <a:p>
            <a:pPr lvl="1"/>
            <a:r>
              <a:rPr lang="pt-BR" dirty="0" smtClean="0"/>
              <a:t>Operações intermediárias podem ser combinadas</a:t>
            </a:r>
          </a:p>
          <a:p>
            <a:pPr lvl="2"/>
            <a:r>
              <a:rPr lang="pt-BR" dirty="0" smtClean="0"/>
              <a:t>Otimizações para evitar passagens múltiplas sobre os dados</a:t>
            </a:r>
          </a:p>
          <a:p>
            <a:pPr lvl="2"/>
            <a:r>
              <a:rPr lang="pt-BR" dirty="0" smtClean="0"/>
              <a:t>Avaliação </a:t>
            </a:r>
            <a:r>
              <a:rPr lang="pt-BR" i="1" dirty="0" err="1" smtClean="0"/>
              <a:t>lazy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i="1" dirty="0" smtClean="0"/>
              <a:t>short-</a:t>
            </a:r>
            <a:r>
              <a:rPr lang="pt-BR" i="1" dirty="0" err="1" smtClean="0"/>
              <a:t>circuit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13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Ex.: Qual a ordem de execução</a:t>
            </a:r>
            <a:r>
              <a:rPr lang="pt-BR" dirty="0" smtClean="0"/>
              <a:t>? </a:t>
            </a:r>
            <a:r>
              <a:rPr lang="pt-BR" dirty="0" err="1" smtClean="0"/>
              <a:t>ExemploExecucao</a:t>
            </a:r>
            <a:endParaRPr lang="pt-BR" dirty="0" smtClean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twoEvenSquares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numbers.stream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 -&gt;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" + n);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 % 2 == 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 -&gt;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" + n);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 * n;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94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de </a:t>
            </a: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Collection</a:t>
            </a:r>
            <a:endParaRPr lang="pt-BR" dirty="0" smtClean="0"/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stream</a:t>
            </a:r>
            <a:r>
              <a:rPr lang="pt-BR" dirty="0" smtClean="0"/>
              <a:t>() e </a:t>
            </a:r>
            <a:r>
              <a:rPr lang="pt-BR" dirty="0" err="1" smtClean="0"/>
              <a:t>paralelStream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stream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Classes </a:t>
            </a:r>
            <a:r>
              <a:rPr lang="pt-BR" dirty="0" err="1" smtClean="0"/>
              <a:t>Random</a:t>
            </a:r>
            <a:r>
              <a:rPr lang="pt-BR" dirty="0" smtClean="0"/>
              <a:t>, </a:t>
            </a:r>
            <a:r>
              <a:rPr lang="pt-BR" dirty="0" err="1" smtClean="0"/>
              <a:t>ThreadLocalRandom</a:t>
            </a:r>
            <a:r>
              <a:rPr lang="pt-BR" dirty="0" smtClean="0"/>
              <a:t>, </a:t>
            </a:r>
            <a:r>
              <a:rPr lang="pt-BR" dirty="0" err="1" smtClean="0"/>
              <a:t>SplittableRandom</a:t>
            </a:r>
            <a:endParaRPr lang="pt-BR" dirty="0" smtClean="0"/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ints</a:t>
            </a:r>
            <a:r>
              <a:rPr lang="pt-BR" dirty="0" smtClean="0"/>
              <a:t>(), </a:t>
            </a:r>
            <a:r>
              <a:rPr lang="pt-BR" dirty="0" err="1" smtClean="0"/>
              <a:t>doubles</a:t>
            </a:r>
            <a:r>
              <a:rPr lang="pt-BR" dirty="0" smtClean="0"/>
              <a:t>(), </a:t>
            </a:r>
            <a:r>
              <a:rPr lang="pt-BR" dirty="0" err="1" smtClean="0"/>
              <a:t>longs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Podem gerar </a:t>
            </a:r>
            <a:r>
              <a:rPr lang="pt-BR" dirty="0" err="1" smtClean="0"/>
              <a:t>streams</a:t>
            </a:r>
            <a:r>
              <a:rPr lang="pt-BR" dirty="0" smtClean="0"/>
              <a:t> finitos ou infinitos!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BufferedReader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lines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83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sobre </a:t>
            </a: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Filtragem</a:t>
            </a:r>
          </a:p>
          <a:p>
            <a:r>
              <a:rPr lang="pt-BR" dirty="0" err="1" smtClean="0"/>
              <a:t>distinct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sem elementos duplicados</a:t>
            </a:r>
          </a:p>
          <a:p>
            <a:r>
              <a:rPr lang="pt-BR" dirty="0" err="1" smtClean="0"/>
              <a:t>filter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cujos elementos retornam </a:t>
            </a:r>
            <a:r>
              <a:rPr lang="pt-BR" dirty="0" err="1" smtClean="0"/>
              <a:t>true</a:t>
            </a:r>
            <a:r>
              <a:rPr lang="pt-BR" dirty="0" smtClean="0"/>
              <a:t> para o predicado 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1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</a:p>
          <a:p>
            <a:r>
              <a:rPr lang="pt-BR" dirty="0" err="1" smtClean="0"/>
              <a:t>skip</a:t>
            </a:r>
            <a:r>
              <a:rPr lang="pt-BR" dirty="0" smtClean="0"/>
              <a:t>(</a:t>
            </a:r>
            <a:r>
              <a:rPr lang="pt-BR" dirty="0" err="1" smtClean="0"/>
              <a:t>long</a:t>
            </a:r>
            <a:r>
              <a:rPr lang="pt-BR" dirty="0" smtClean="0"/>
              <a:t> n)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que “pula” os n primeiros elementos do </a:t>
            </a:r>
            <a:r>
              <a:rPr lang="pt-BR" dirty="0" err="1" smtClean="0"/>
              <a:t>stream</a:t>
            </a:r>
            <a:r>
              <a:rPr lang="pt-BR" dirty="0" smtClean="0"/>
              <a:t> de entrada</a:t>
            </a:r>
          </a:p>
          <a:p>
            <a:r>
              <a:rPr lang="pt-BR" dirty="0" err="1" smtClean="0"/>
              <a:t>limit</a:t>
            </a:r>
            <a:r>
              <a:rPr lang="pt-BR" dirty="0" smtClean="0"/>
              <a:t>(</a:t>
            </a:r>
            <a:r>
              <a:rPr lang="pt-BR" dirty="0" err="1" smtClean="0"/>
              <a:t>long</a:t>
            </a:r>
            <a:r>
              <a:rPr lang="pt-BR" dirty="0" smtClean="0"/>
              <a:t> n)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que possui somente o n primeiros elementos do </a:t>
            </a:r>
            <a:r>
              <a:rPr lang="pt-BR" dirty="0" err="1" smtClean="0"/>
              <a:t>stream</a:t>
            </a:r>
            <a:r>
              <a:rPr lang="pt-BR" dirty="0" smtClean="0"/>
              <a:t> de entrada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3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</a:p>
          <a:p>
            <a:r>
              <a:rPr lang="pt-BR" dirty="0" err="1" smtClean="0"/>
              <a:t>sorted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ordenado de acordo com a ordenação natural (</a:t>
            </a:r>
            <a:r>
              <a:rPr lang="pt-BR" dirty="0" err="1" smtClean="0"/>
              <a:t>Comparable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sorted</a:t>
            </a:r>
            <a:r>
              <a:rPr lang="pt-BR" dirty="0" smtClean="0"/>
              <a:t>(</a:t>
            </a:r>
            <a:r>
              <a:rPr lang="pt-BR" dirty="0" err="1" smtClean="0"/>
              <a:t>Comparator</a:t>
            </a:r>
            <a:r>
              <a:rPr lang="pt-BR" dirty="0" smtClean="0"/>
              <a:t> c)</a:t>
            </a:r>
          </a:p>
          <a:p>
            <a:pPr lvl="1"/>
            <a:r>
              <a:rPr lang="pt-BR" dirty="0"/>
              <a:t>Retorna um </a:t>
            </a:r>
            <a:r>
              <a:rPr lang="pt-BR" dirty="0" err="1"/>
              <a:t>stream</a:t>
            </a:r>
            <a:r>
              <a:rPr lang="pt-BR" dirty="0"/>
              <a:t> ordenado de acordo com a ordenação </a:t>
            </a:r>
            <a:r>
              <a:rPr lang="pt-BR" dirty="0" smtClean="0"/>
              <a:t>implementada pelo comparador 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48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Busca e Seleção</a:t>
            </a:r>
          </a:p>
          <a:p>
            <a:r>
              <a:rPr lang="pt-BR" dirty="0" err="1" smtClean="0"/>
              <a:t>Optional</a:t>
            </a:r>
            <a:r>
              <a:rPr lang="pt-BR" dirty="0" smtClean="0"/>
              <a:t>&lt;T&gt; </a:t>
            </a:r>
            <a:r>
              <a:rPr lang="pt-BR" dirty="0" err="1" smtClean="0"/>
              <a:t>findFirst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Retorna o primeiro elemento que satisfaz o predicado p</a:t>
            </a:r>
          </a:p>
          <a:p>
            <a:r>
              <a:rPr lang="pt-BR" dirty="0" err="1" smtClean="0"/>
              <a:t>Optional</a:t>
            </a:r>
            <a:r>
              <a:rPr lang="pt-BR" dirty="0" smtClean="0"/>
              <a:t>&lt;T&gt; </a:t>
            </a:r>
            <a:r>
              <a:rPr lang="pt-BR" dirty="0" err="1" smtClean="0"/>
              <a:t>findAny</a:t>
            </a:r>
            <a:r>
              <a:rPr lang="pt-BR" dirty="0" smtClean="0"/>
              <a:t>(</a:t>
            </a:r>
            <a:r>
              <a:rPr lang="pt-BR" dirty="0" err="1" smtClean="0"/>
              <a:t>Pedicate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Idem ao anterior mas para </a:t>
            </a:r>
            <a:r>
              <a:rPr lang="pt-BR" dirty="0" err="1" smtClean="0"/>
              <a:t>streams</a:t>
            </a:r>
            <a:r>
              <a:rPr lang="pt-BR" dirty="0" smtClean="0"/>
              <a:t> paralelos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allMatch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todos elementos satisfazem </a:t>
            </a:r>
            <a:r>
              <a:rPr lang="pt-BR" dirty="0"/>
              <a:t>o predicado p</a:t>
            </a:r>
            <a:endParaRPr lang="pt-BR" dirty="0" smtClean="0"/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anyMatch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/>
              <a:t>true</a:t>
            </a:r>
            <a:r>
              <a:rPr lang="pt-BR" dirty="0"/>
              <a:t> se </a:t>
            </a:r>
            <a:r>
              <a:rPr lang="pt-BR" dirty="0" smtClean="0"/>
              <a:t>qualquer elemento satisfaz </a:t>
            </a:r>
            <a:r>
              <a:rPr lang="pt-BR" dirty="0"/>
              <a:t>o predicado </a:t>
            </a:r>
            <a:r>
              <a:rPr lang="pt-BR" dirty="0" smtClean="0"/>
              <a:t>p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noneMatch</a:t>
            </a:r>
            <a:r>
              <a:rPr lang="pt-BR" dirty="0" smtClean="0"/>
              <a:t>(</a:t>
            </a:r>
            <a:r>
              <a:rPr lang="pt-BR" dirty="0" err="1" smtClean="0"/>
              <a:t>Precidate</a:t>
            </a:r>
            <a:r>
              <a:rPr lang="pt-BR" dirty="0" smtClean="0"/>
              <a:t> p)</a:t>
            </a:r>
          </a:p>
          <a:p>
            <a:pPr lvl="1"/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 se </a:t>
            </a:r>
            <a:r>
              <a:rPr lang="pt-BR" dirty="0" smtClean="0"/>
              <a:t>nenhum elemento satisfaz </a:t>
            </a:r>
            <a:r>
              <a:rPr lang="pt-BR" dirty="0"/>
              <a:t>o predicado 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8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Optional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 objeto cujo valor pode ser </a:t>
            </a:r>
            <a:r>
              <a:rPr lang="pt-BR" dirty="0" err="1" smtClean="0"/>
              <a:t>null</a:t>
            </a:r>
            <a:endParaRPr lang="pt-BR" dirty="0" smtClean="0"/>
          </a:p>
          <a:p>
            <a:r>
              <a:rPr lang="pt-BR" dirty="0" smtClean="0"/>
              <a:t>Proteção contra a necessidade de usar testes por </a:t>
            </a:r>
            <a:r>
              <a:rPr lang="pt-BR" dirty="0" err="1" smtClean="0"/>
              <a:t>null</a:t>
            </a:r>
            <a:r>
              <a:rPr lang="pt-BR" dirty="0" smtClean="0"/>
              <a:t> para evitar </a:t>
            </a:r>
            <a:r>
              <a:rPr lang="pt-BR" dirty="0" err="1" smtClean="0"/>
              <a:t>NullPointerException</a:t>
            </a:r>
            <a:endParaRPr lang="pt-BR" dirty="0" smtClean="0"/>
          </a:p>
          <a:p>
            <a:r>
              <a:rPr lang="pt-BR" dirty="0" smtClean="0"/>
              <a:t>Métodos:</a:t>
            </a:r>
          </a:p>
          <a:p>
            <a:pPr lvl="1"/>
            <a:r>
              <a:rPr lang="pt-BR" dirty="0" err="1" smtClean="0"/>
              <a:t>isPresent</a:t>
            </a:r>
            <a:r>
              <a:rPr lang="pt-BR" dirty="0" smtClean="0"/>
              <a:t>() – verifica se existe um objeto diferente de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err="1" smtClean="0"/>
              <a:t>get</a:t>
            </a:r>
            <a:r>
              <a:rPr lang="pt-BR" dirty="0" smtClean="0"/>
              <a:t>() – retorna o objeto, se ele não é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err="1" smtClean="0"/>
              <a:t>orElse</a:t>
            </a:r>
            <a:r>
              <a:rPr lang="pt-BR" dirty="0" smtClean="0"/>
              <a:t>() – retorna um outro objeto ao invés de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err="1" smtClean="0"/>
              <a:t>ifPresent</a:t>
            </a:r>
            <a:r>
              <a:rPr lang="pt-BR" dirty="0" smtClean="0"/>
              <a:t>() – executa um código se existe um objeto diferente de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java.time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igh Quality back to the future 30th aniversary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99" y="1929294"/>
            <a:ext cx="5324112" cy="299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Iteração</a:t>
            </a:r>
          </a:p>
          <a:p>
            <a:r>
              <a:rPr lang="pt-BR" dirty="0" err="1" smtClean="0"/>
              <a:t>forEach</a:t>
            </a:r>
            <a:r>
              <a:rPr lang="pt-BR" dirty="0" smtClean="0"/>
              <a:t>(</a:t>
            </a:r>
            <a:r>
              <a:rPr lang="pt-BR" dirty="0" err="1" smtClean="0"/>
              <a:t>Consumer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Realiza uma ação sobre cada elemento do </a:t>
            </a:r>
            <a:r>
              <a:rPr lang="pt-BR" dirty="0" err="1" smtClean="0"/>
              <a:t>stream</a:t>
            </a:r>
            <a:endParaRPr lang="pt-BR" dirty="0" smtClean="0"/>
          </a:p>
          <a:p>
            <a:r>
              <a:rPr lang="pt-BR" dirty="0" err="1" smtClean="0"/>
              <a:t>forEachOrdered</a:t>
            </a:r>
            <a:r>
              <a:rPr lang="pt-BR" dirty="0" smtClean="0"/>
              <a:t>(</a:t>
            </a:r>
            <a:r>
              <a:rPr lang="pt-BR" dirty="0" err="1" smtClean="0"/>
              <a:t>Consumer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Idem ao anterior, mas garante que a ordem dos elementos é respeitada no caso de um </a:t>
            </a:r>
            <a:r>
              <a:rPr lang="pt-BR" dirty="0" err="1" smtClean="0"/>
              <a:t>stream</a:t>
            </a:r>
            <a:r>
              <a:rPr lang="pt-BR" dirty="0" smtClean="0"/>
              <a:t> paralelo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2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</a:t>
            </a:r>
            <a:r>
              <a:rPr lang="pt-BR" dirty="0" err="1" smtClean="0"/>
              <a:t>Map-Reduce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Mapeamentos são operações intermediárias que projetam elementos de um </a:t>
            </a:r>
            <a:r>
              <a:rPr lang="pt-BR" dirty="0" err="1" smtClean="0"/>
              <a:t>stream</a:t>
            </a:r>
            <a:r>
              <a:rPr lang="pt-BR" dirty="0" smtClean="0"/>
              <a:t> em uma outra forma através de uma função</a:t>
            </a:r>
          </a:p>
          <a:p>
            <a:pPr lvl="1"/>
            <a:r>
              <a:rPr lang="pt-BR" dirty="0" err="1" smtClean="0"/>
              <a:t>Exs</a:t>
            </a:r>
            <a:r>
              <a:rPr lang="pt-BR" dirty="0" smtClean="0"/>
              <a:t>.: selecionar um valor de propriedade de um objeto, calcular um valor sobre um objeto,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Reduções são operações terminais </a:t>
            </a:r>
            <a:r>
              <a:rPr lang="pt-BR" dirty="0"/>
              <a:t>que tomam uma sequência de elementos de entrada e os combinam, através da aplicação sucessiva de uma operação, em um único resultado</a:t>
            </a:r>
          </a:p>
          <a:p>
            <a:pPr lvl="1"/>
            <a:r>
              <a:rPr lang="pt-BR" dirty="0" err="1"/>
              <a:t>Exs</a:t>
            </a:r>
            <a:r>
              <a:rPr lang="pt-BR" dirty="0" smtClean="0"/>
              <a:t>.: calcular somatórios, gerar listas de elementos,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sobre </a:t>
            </a: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</a:p>
          <a:p>
            <a:r>
              <a:rPr lang="pt-BR" dirty="0" err="1" smtClean="0"/>
              <a:t>map</a:t>
            </a:r>
            <a:r>
              <a:rPr lang="pt-BR" dirty="0" smtClean="0"/>
              <a:t>(</a:t>
            </a:r>
            <a:r>
              <a:rPr lang="pt-BR" dirty="0" err="1" smtClean="0"/>
              <a:t>Function</a:t>
            </a:r>
            <a:r>
              <a:rPr lang="pt-BR" dirty="0" smtClean="0"/>
              <a:t> f)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de objetos resultantes da função f aplicada a cada objeto do </a:t>
            </a:r>
            <a:r>
              <a:rPr lang="pt-BR" dirty="0" err="1" smtClean="0"/>
              <a:t>stream</a:t>
            </a:r>
            <a:r>
              <a:rPr lang="pt-BR" dirty="0" smtClean="0"/>
              <a:t> de entrada</a:t>
            </a:r>
          </a:p>
          <a:p>
            <a:r>
              <a:rPr lang="pt-BR" dirty="0" err="1" smtClean="0"/>
              <a:t>mapToInt</a:t>
            </a:r>
            <a:r>
              <a:rPr lang="pt-BR" dirty="0" smtClean="0"/>
              <a:t>, </a:t>
            </a:r>
            <a:r>
              <a:rPr lang="pt-BR" dirty="0" err="1" smtClean="0"/>
              <a:t>mapToDuble</a:t>
            </a:r>
            <a:r>
              <a:rPr lang="pt-BR" dirty="0" smtClean="0"/>
              <a:t>, </a:t>
            </a:r>
            <a:r>
              <a:rPr lang="pt-BR" dirty="0" err="1" smtClean="0"/>
              <a:t>mapToLong</a:t>
            </a:r>
            <a:endParaRPr lang="pt-BR" dirty="0" smtClean="0"/>
          </a:p>
          <a:p>
            <a:pPr lvl="1"/>
            <a:r>
              <a:rPr lang="pt-BR" dirty="0" smtClean="0"/>
              <a:t>Versões de </a:t>
            </a:r>
            <a:r>
              <a:rPr lang="pt-BR" dirty="0" err="1" smtClean="0"/>
              <a:t>map</a:t>
            </a:r>
            <a:r>
              <a:rPr lang="pt-BR" dirty="0" smtClean="0"/>
              <a:t>() especializadas para gerar tipos específicos</a:t>
            </a:r>
          </a:p>
          <a:p>
            <a:r>
              <a:rPr lang="pt-BR" dirty="0" err="1" smtClean="0"/>
              <a:t>flatMap</a:t>
            </a:r>
            <a:r>
              <a:rPr lang="pt-BR" dirty="0" smtClean="0"/>
              <a:t>(</a:t>
            </a:r>
            <a:r>
              <a:rPr lang="pt-BR" dirty="0" err="1" smtClean="0"/>
              <a:t>Function</a:t>
            </a:r>
            <a:r>
              <a:rPr lang="pt-BR" dirty="0" smtClean="0"/>
              <a:t> f)</a:t>
            </a:r>
          </a:p>
          <a:p>
            <a:pPr lvl="1"/>
            <a:r>
              <a:rPr lang="pt-BR" dirty="0" smtClean="0"/>
              <a:t>Mapeamento um-para-muitos</a:t>
            </a:r>
          </a:p>
          <a:p>
            <a:pPr lvl="1"/>
            <a:r>
              <a:rPr lang="pt-BR" dirty="0" smtClean="0"/>
              <a:t>Realiza “achatamento” de múltiplos </a:t>
            </a:r>
            <a:r>
              <a:rPr lang="pt-BR" dirty="0" err="1" smtClean="0"/>
              <a:t>streams</a:t>
            </a:r>
            <a:r>
              <a:rPr lang="pt-BR" dirty="0" smtClean="0"/>
              <a:t> gerados pela função f em um único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33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de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padrão, os </a:t>
            </a:r>
            <a:r>
              <a:rPr lang="pt-BR" dirty="0" err="1" smtClean="0"/>
              <a:t>streams</a:t>
            </a:r>
            <a:r>
              <a:rPr lang="pt-BR" dirty="0" smtClean="0"/>
              <a:t> são de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Para evitar </a:t>
            </a:r>
            <a:r>
              <a:rPr lang="pt-BR" i="1" dirty="0" err="1" smtClean="0"/>
              <a:t>boxing</a:t>
            </a:r>
            <a:r>
              <a:rPr lang="pt-BR" dirty="0" smtClean="0"/>
              <a:t> e </a:t>
            </a:r>
            <a:r>
              <a:rPr lang="pt-BR" i="1" dirty="0" err="1" smtClean="0"/>
              <a:t>unboxing</a:t>
            </a:r>
            <a:r>
              <a:rPr lang="pt-BR" dirty="0" smtClean="0"/>
              <a:t> foram fornecidos implementações de </a:t>
            </a:r>
            <a:r>
              <a:rPr lang="pt-BR" dirty="0" err="1" smtClean="0"/>
              <a:t>streams</a:t>
            </a:r>
            <a:r>
              <a:rPr lang="pt-BR" dirty="0" smtClean="0"/>
              <a:t> sobre tipos primitivos</a:t>
            </a:r>
          </a:p>
          <a:p>
            <a:pPr lvl="1"/>
            <a:r>
              <a:rPr lang="pt-BR" dirty="0" err="1" smtClean="0"/>
              <a:t>IntStream</a:t>
            </a:r>
            <a:r>
              <a:rPr lang="pt-BR" dirty="0" smtClean="0"/>
              <a:t>, </a:t>
            </a:r>
            <a:r>
              <a:rPr lang="pt-BR" dirty="0" err="1" smtClean="0"/>
              <a:t>LongStream</a:t>
            </a:r>
            <a:r>
              <a:rPr lang="pt-BR" dirty="0" smtClean="0"/>
              <a:t>, </a:t>
            </a:r>
            <a:r>
              <a:rPr lang="pt-BR" dirty="0" err="1" smtClean="0"/>
              <a:t>DoubleStream</a:t>
            </a:r>
            <a:endParaRPr lang="pt-BR" dirty="0" smtClean="0"/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/>
              <a:t>List</a:t>
            </a:r>
            <a:r>
              <a:rPr lang="pt-BR" dirty="0"/>
              <a:t>&lt;Estudante&gt; estudantes = new </a:t>
            </a:r>
            <a:r>
              <a:rPr lang="pt-BR" dirty="0" err="1"/>
              <a:t>ArrayList</a:t>
            </a:r>
            <a:r>
              <a:rPr lang="pt-BR" dirty="0"/>
              <a:t>&lt;&gt;();</a:t>
            </a:r>
          </a:p>
          <a:p>
            <a:pPr marL="0" indent="0">
              <a:buNone/>
            </a:pP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maiorNota</a:t>
            </a:r>
            <a:r>
              <a:rPr lang="pt-BR" dirty="0"/>
              <a:t> = </a:t>
            </a:r>
            <a:r>
              <a:rPr lang="pt-BR" dirty="0" err="1"/>
              <a:t>estudantes.stream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        .</a:t>
            </a:r>
            <a:r>
              <a:rPr lang="pt-BR" dirty="0" err="1"/>
              <a:t>filter</a:t>
            </a:r>
            <a:r>
              <a:rPr lang="pt-BR" dirty="0"/>
              <a:t>(e -&gt; </a:t>
            </a:r>
            <a:r>
              <a:rPr lang="pt-BR" dirty="0" err="1"/>
              <a:t>e.getAnoGraduacao</a:t>
            </a:r>
            <a:r>
              <a:rPr lang="pt-BR" dirty="0"/>
              <a:t>() == 2015)</a:t>
            </a:r>
          </a:p>
          <a:p>
            <a:pPr marL="0" indent="0">
              <a:buNone/>
            </a:pPr>
            <a:r>
              <a:rPr lang="pt-BR" dirty="0"/>
              <a:t>                .</a:t>
            </a:r>
            <a:r>
              <a:rPr lang="pt-BR" dirty="0" err="1">
                <a:solidFill>
                  <a:srgbClr val="C00000"/>
                </a:solidFill>
              </a:rPr>
              <a:t>mapToDouble</a:t>
            </a:r>
            <a:r>
              <a:rPr lang="pt-BR" dirty="0"/>
              <a:t>(Estudante::</a:t>
            </a:r>
            <a:r>
              <a:rPr lang="pt-BR" dirty="0" err="1"/>
              <a:t>getNota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       .</a:t>
            </a:r>
            <a:r>
              <a:rPr lang="pt-BR" dirty="0" err="1"/>
              <a:t>max</a:t>
            </a:r>
            <a:r>
              <a:rPr lang="pt-BR" dirty="0"/>
              <a:t>().</a:t>
            </a:r>
            <a:r>
              <a:rPr lang="pt-BR" dirty="0" err="1"/>
              <a:t>getAsDouble</a:t>
            </a:r>
            <a:r>
              <a:rPr lang="pt-BR" dirty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11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Redução</a:t>
            </a:r>
          </a:p>
          <a:p>
            <a:r>
              <a:rPr lang="pt-BR" dirty="0" err="1" smtClean="0"/>
              <a:t>reduce</a:t>
            </a:r>
            <a:r>
              <a:rPr lang="pt-BR" dirty="0" smtClean="0"/>
              <a:t>(</a:t>
            </a:r>
            <a:r>
              <a:rPr lang="pt-BR" dirty="0" err="1" smtClean="0"/>
              <a:t>BinaryOperator</a:t>
            </a:r>
            <a:r>
              <a:rPr lang="pt-BR" dirty="0" smtClean="0"/>
              <a:t> a)</a:t>
            </a:r>
          </a:p>
          <a:p>
            <a:pPr lvl="1"/>
            <a:r>
              <a:rPr lang="pt-BR" dirty="0" smtClean="0"/>
              <a:t>Executa uma redução sobre um </a:t>
            </a:r>
            <a:r>
              <a:rPr lang="pt-BR" dirty="0" err="1" smtClean="0"/>
              <a:t>stream</a:t>
            </a:r>
            <a:r>
              <a:rPr lang="pt-BR" dirty="0" smtClean="0"/>
              <a:t> através da composição da função expressa pela função associativa representada pelo acumulador a e retorna um valor </a:t>
            </a:r>
            <a:r>
              <a:rPr lang="pt-BR" dirty="0" err="1" smtClean="0"/>
              <a:t>Optional</a:t>
            </a:r>
            <a:endParaRPr lang="pt-BR" dirty="0" smtClean="0"/>
          </a:p>
          <a:p>
            <a:r>
              <a:rPr lang="pt-BR" dirty="0" err="1" smtClean="0"/>
              <a:t>collect</a:t>
            </a:r>
            <a:r>
              <a:rPr lang="pt-BR" dirty="0" smtClean="0"/>
              <a:t>(</a:t>
            </a:r>
            <a:r>
              <a:rPr lang="pt-BR" dirty="0" err="1" smtClean="0"/>
              <a:t>Collector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Executa uma redução sobre um </a:t>
            </a:r>
            <a:r>
              <a:rPr lang="pt-BR" dirty="0" err="1" smtClean="0"/>
              <a:t>stream</a:t>
            </a:r>
            <a:r>
              <a:rPr lang="pt-BR" dirty="0" smtClean="0"/>
              <a:t> através da composição das funções expressas pelo coletor c e retorna o resultado</a:t>
            </a:r>
          </a:p>
          <a:p>
            <a:pPr lvl="1"/>
            <a:r>
              <a:rPr lang="pt-BR" dirty="0" smtClean="0"/>
              <a:t>Classe </a:t>
            </a:r>
            <a:r>
              <a:rPr lang="pt-BR" dirty="0" err="1" smtClean="0"/>
              <a:t>Collectors</a:t>
            </a:r>
            <a:r>
              <a:rPr lang="pt-BR" dirty="0" smtClean="0"/>
              <a:t> fornece diferentes coletores</a:t>
            </a:r>
          </a:p>
          <a:p>
            <a:r>
              <a:rPr lang="pt-BR" dirty="0" err="1" smtClean="0"/>
              <a:t>toArray</a:t>
            </a:r>
            <a:r>
              <a:rPr lang="pt-BR" dirty="0" smtClean="0"/>
              <a:t>(), </a:t>
            </a:r>
            <a:r>
              <a:rPr lang="pt-BR" dirty="0" err="1" smtClean="0"/>
              <a:t>toList</a:t>
            </a:r>
            <a:r>
              <a:rPr lang="pt-BR" dirty="0" smtClean="0"/>
              <a:t>(), </a:t>
            </a:r>
            <a:r>
              <a:rPr lang="pt-BR" dirty="0" err="1" smtClean="0"/>
              <a:t>toSet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coleção específica contendo os elementos do </a:t>
            </a:r>
            <a:r>
              <a:rPr lang="pt-BR" dirty="0" err="1" smtClean="0"/>
              <a:t>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5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</a:t>
            </a:r>
            <a:r>
              <a:rPr lang="pt-BR" dirty="0" err="1" smtClean="0"/>
              <a:t>ExemploReducao</a:t>
            </a:r>
            <a:endParaRPr lang="pt-BR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.reduce((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if(x&gt;y) return x;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 y;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7357615" y="4561975"/>
            <a:ext cx="4146997" cy="1107583"/>
          </a:xfrm>
          <a:prstGeom prst="wedgeRoundRectCallout">
            <a:avLst>
              <a:gd name="adj1" fmla="val -49065"/>
              <a:gd name="adj2" fmla="val -131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 mantém estado com o maior valor!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18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Contagem</a:t>
            </a:r>
          </a:p>
          <a:p>
            <a:pPr lvl="1"/>
            <a:r>
              <a:rPr lang="pt-BR" dirty="0" smtClean="0"/>
              <a:t>São reduções especializadas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o número de elementos do </a:t>
            </a:r>
            <a:r>
              <a:rPr lang="pt-BR" dirty="0" err="1" smtClean="0"/>
              <a:t>stream</a:t>
            </a:r>
            <a:endParaRPr lang="pt-BR" dirty="0" smtClean="0"/>
          </a:p>
          <a:p>
            <a:r>
              <a:rPr lang="pt-BR" dirty="0" err="1" smtClean="0"/>
              <a:t>max</a:t>
            </a:r>
            <a:r>
              <a:rPr lang="pt-BR" dirty="0" smtClean="0"/>
              <a:t>(), </a:t>
            </a:r>
            <a:r>
              <a:rPr lang="pt-BR" dirty="0" err="1" smtClean="0"/>
              <a:t>max</a:t>
            </a:r>
            <a:r>
              <a:rPr lang="pt-BR" dirty="0" smtClean="0"/>
              <a:t>(</a:t>
            </a:r>
            <a:r>
              <a:rPr lang="pt-BR" dirty="0" err="1" smtClean="0"/>
              <a:t>Comparator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Retorna o maior elemento do </a:t>
            </a:r>
            <a:r>
              <a:rPr lang="pt-BR" dirty="0" err="1" smtClean="0"/>
              <a:t>stream</a:t>
            </a:r>
            <a:r>
              <a:rPr lang="pt-BR" dirty="0"/>
              <a:t> </a:t>
            </a:r>
            <a:r>
              <a:rPr lang="pt-BR" dirty="0" smtClean="0"/>
              <a:t>com um </a:t>
            </a:r>
            <a:r>
              <a:rPr lang="pt-BR" dirty="0" err="1" smtClean="0"/>
              <a:t>Optional</a:t>
            </a:r>
            <a:endParaRPr lang="pt-BR" dirty="0" smtClean="0"/>
          </a:p>
          <a:p>
            <a:r>
              <a:rPr lang="pt-BR" dirty="0" smtClean="0"/>
              <a:t>min(), min(</a:t>
            </a:r>
            <a:r>
              <a:rPr lang="pt-BR" dirty="0" err="1" smtClean="0"/>
              <a:t>Comparator</a:t>
            </a:r>
            <a:r>
              <a:rPr lang="pt-BR" dirty="0" smtClean="0"/>
              <a:t> c)</a:t>
            </a:r>
          </a:p>
          <a:p>
            <a:pPr lvl="1"/>
            <a:r>
              <a:rPr lang="pt-BR" dirty="0"/>
              <a:t>Retorna o </a:t>
            </a:r>
            <a:r>
              <a:rPr lang="pt-BR" dirty="0" smtClean="0"/>
              <a:t>menor </a:t>
            </a:r>
            <a:r>
              <a:rPr lang="pt-BR" dirty="0"/>
              <a:t>elemento do </a:t>
            </a:r>
            <a:r>
              <a:rPr lang="pt-BR" dirty="0" err="1"/>
              <a:t>stream</a:t>
            </a:r>
            <a:r>
              <a:rPr lang="pt-BR" dirty="0"/>
              <a:t> com um </a:t>
            </a:r>
            <a:r>
              <a:rPr lang="pt-BR" dirty="0" err="1"/>
              <a:t>Optional</a:t>
            </a:r>
            <a:endParaRPr lang="pt-BR" dirty="0" smtClean="0"/>
          </a:p>
          <a:p>
            <a:r>
              <a:rPr lang="pt-BR" dirty="0" err="1" smtClean="0"/>
              <a:t>average</a:t>
            </a:r>
            <a:r>
              <a:rPr lang="pt-BR" dirty="0" smtClean="0"/>
              <a:t>()</a:t>
            </a:r>
          </a:p>
          <a:p>
            <a:pPr lvl="1"/>
            <a:r>
              <a:rPr lang="pt-BR" dirty="0"/>
              <a:t>Retorna </a:t>
            </a:r>
            <a:r>
              <a:rPr lang="pt-BR" dirty="0" smtClean="0"/>
              <a:t>a média aritmética dos elementos </a:t>
            </a:r>
            <a:r>
              <a:rPr lang="pt-BR" dirty="0"/>
              <a:t>do </a:t>
            </a:r>
            <a:r>
              <a:rPr lang="pt-BR" dirty="0" err="1"/>
              <a:t>stream</a:t>
            </a:r>
            <a:r>
              <a:rPr lang="pt-BR" dirty="0"/>
              <a:t> com um </a:t>
            </a:r>
            <a:r>
              <a:rPr lang="pt-BR" dirty="0" err="1"/>
              <a:t>Optional</a:t>
            </a:r>
            <a:endParaRPr lang="pt-BR" dirty="0" smtClean="0"/>
          </a:p>
          <a:p>
            <a:r>
              <a:rPr lang="pt-BR" dirty="0" smtClean="0"/>
              <a:t>sum()</a:t>
            </a:r>
          </a:p>
          <a:p>
            <a:pPr lvl="1"/>
            <a:r>
              <a:rPr lang="pt-BR" dirty="0"/>
              <a:t>Retorna </a:t>
            </a:r>
            <a:r>
              <a:rPr lang="pt-BR" dirty="0" smtClean="0"/>
              <a:t>a soma dos elementos </a:t>
            </a:r>
            <a:r>
              <a:rPr lang="pt-BR" dirty="0"/>
              <a:t>do </a:t>
            </a:r>
            <a:r>
              <a:rPr lang="pt-BR" dirty="0" err="1" smtClean="0"/>
              <a:t>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44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/>
              <a:t>Transformar uma lista de </a:t>
            </a:r>
            <a:r>
              <a:rPr lang="pt-BR" dirty="0" err="1"/>
              <a:t>strings</a:t>
            </a:r>
            <a:r>
              <a:rPr lang="pt-BR" dirty="0"/>
              <a:t> em uma nova lista de </a:t>
            </a:r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dirty="0" smtClean="0"/>
              <a:t>maiúsculas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("The", "Quick", "BROWN", "Fox", "Jumped", "Over", "The", "LAZY", "DOG");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Contar o número de elementos de uma coleção (por exemplo, uma lista) de </a:t>
            </a:r>
            <a:r>
              <a:rPr lang="pt-BR" dirty="0" err="1" smtClean="0"/>
              <a:t>strings</a:t>
            </a:r>
            <a:r>
              <a:rPr lang="pt-BR" dirty="0" smtClean="0"/>
              <a:t> que possuem pelo menos </a:t>
            </a:r>
            <a:r>
              <a:rPr lang="pt-BR" dirty="0" smtClean="0"/>
              <a:t>quatro caracteres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("The", "Quick", "BROWN", "Fox", "Jumped", "Over", "The", "LAZY", "DOG");</a:t>
            </a:r>
            <a:endParaRPr lang="pt-B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Só para Complicar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098" name="Picture 2" descr="https://s3.amazonaws.com/rapgenius/filepicker%2FNlwcuyYsQ0KYX6xO3wT5_welcome_dark_s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5" y="1672046"/>
            <a:ext cx="4591140" cy="36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Pacote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java.time.*</a:t>
            </a:r>
            <a:r>
              <a:rPr lang="pt-BR" dirty="0" smtClean="0"/>
              <a:t> possui as classes para manipulação de conceitos associados a tempo e datas a partir do Java 8</a:t>
            </a:r>
          </a:p>
          <a:p>
            <a:pPr lvl="1"/>
            <a:r>
              <a:rPr lang="pt-BR" dirty="0" smtClean="0"/>
              <a:t>Não usar mais 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java.util.Calendar</a:t>
            </a:r>
            <a:r>
              <a:rPr lang="pt-BR" dirty="0" smtClean="0"/>
              <a:t> diretamente</a:t>
            </a:r>
          </a:p>
          <a:p>
            <a:r>
              <a:rPr lang="pt-BR" dirty="0" smtClean="0"/>
              <a:t>Diversos objetos com conceito de tempo/data</a:t>
            </a:r>
          </a:p>
          <a:p>
            <a:pPr lvl="1"/>
            <a:r>
              <a:rPr lang="pt-BR" dirty="0" smtClean="0"/>
              <a:t>Cada qual possui uma implementação mais adequada para casos distintos</a:t>
            </a:r>
          </a:p>
          <a:p>
            <a:pPr lvl="1"/>
            <a:r>
              <a:rPr lang="pt-BR" dirty="0" smtClean="0"/>
              <a:t>Ex.: tempo humano (um ponto no calendário/relógio), tempo de máquina (um ponto em uma linha temporal em </a:t>
            </a:r>
            <a:r>
              <a:rPr lang="pt-BR" dirty="0" err="1" smtClean="0"/>
              <a:t>nanosegundos</a:t>
            </a:r>
            <a:r>
              <a:rPr lang="pt-BR" dirty="0" smtClean="0"/>
              <a:t>), datas com ou sem informação de zonas,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Os objetos da API foram construídos com base em conceitos importantes como: imutabilidade, contratos, interfaces “fluentes”, padrão </a:t>
            </a:r>
            <a:r>
              <a:rPr lang="pt-BR" i="1" dirty="0" err="1" smtClean="0"/>
              <a:t>static</a:t>
            </a:r>
            <a:r>
              <a:rPr lang="pt-BR" i="1" dirty="0" smtClean="0"/>
              <a:t> </a:t>
            </a:r>
            <a:r>
              <a:rPr lang="pt-BR" i="1" dirty="0" err="1" smtClean="0"/>
              <a:t>factory</a:t>
            </a:r>
            <a:r>
              <a:rPr lang="pt-BR" dirty="0" smtClean="0"/>
              <a:t> para criação de objetos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Java 8, uma interface pode possuir:</a:t>
            </a:r>
          </a:p>
          <a:p>
            <a:pPr lvl="1"/>
            <a:r>
              <a:rPr lang="pt-BR" dirty="0" smtClean="0"/>
              <a:t>Constantes</a:t>
            </a:r>
          </a:p>
          <a:p>
            <a:pPr lvl="1"/>
            <a:r>
              <a:rPr lang="pt-BR" dirty="0" smtClean="0"/>
              <a:t>Assinaturas de métodos abstratos</a:t>
            </a:r>
          </a:p>
          <a:p>
            <a:pPr lvl="1"/>
            <a:r>
              <a:rPr lang="pt-BR" dirty="0" smtClean="0"/>
              <a:t>Tipos aninhados</a:t>
            </a:r>
          </a:p>
          <a:p>
            <a:pPr lvl="1"/>
            <a:r>
              <a:rPr lang="pt-BR" dirty="0" smtClean="0"/>
              <a:t>Métodos de extensão (métodos default)</a:t>
            </a:r>
          </a:p>
          <a:p>
            <a:pPr lvl="1"/>
            <a:r>
              <a:rPr lang="pt-BR" dirty="0" smtClean="0"/>
              <a:t>Métodos de classe (métodos 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Chave Direita 4"/>
          <p:cNvSpPr/>
          <p:nvPr/>
        </p:nvSpPr>
        <p:spPr>
          <a:xfrm>
            <a:off x="7563394" y="3553097"/>
            <a:ext cx="209006" cy="87521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memecrunch.com/meme/N9BL/danger-will-robinson/image.png?w=400&amp;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90" y="2133600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8 introduz a possibilidade de métodos com o modificador </a:t>
            </a:r>
            <a:r>
              <a:rPr lang="pt-BR" dirty="0" err="1" smtClean="0">
                <a:solidFill>
                  <a:srgbClr val="C00000"/>
                </a:solidFill>
              </a:rPr>
              <a:t>static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/>
              <a:t>dentro de </a:t>
            </a:r>
            <a:r>
              <a:rPr lang="pt-BR" dirty="0" smtClean="0"/>
              <a:t>interfaces</a:t>
            </a:r>
          </a:p>
          <a:p>
            <a:pPr lvl="1"/>
            <a:r>
              <a:rPr lang="pt-BR" dirty="0" smtClean="0"/>
              <a:t>Esse tipo de método nunca </a:t>
            </a:r>
            <a:r>
              <a:rPr lang="pt-BR" smtClean="0"/>
              <a:t>é herdado!</a:t>
            </a:r>
            <a:endParaRPr lang="pt-BR" dirty="0" smtClean="0"/>
          </a:p>
          <a:p>
            <a:r>
              <a:rPr lang="pt-BR" dirty="0" smtClean="0"/>
              <a:t>Objetivo: facilitar a organização de métodos auxiliares de uma API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Extensão (Default)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Fatos:</a:t>
            </a:r>
          </a:p>
          <a:p>
            <a:pPr lvl="1"/>
            <a:r>
              <a:rPr lang="pt-BR" dirty="0" smtClean="0"/>
              <a:t>Adicionar expressões lambda a uma linguagem orientada a objetos não é trivial</a:t>
            </a:r>
          </a:p>
          <a:p>
            <a:pPr lvl="1"/>
            <a:r>
              <a:rPr lang="pt-BR" dirty="0" err="1" smtClean="0"/>
              <a:t>APIs</a:t>
            </a:r>
            <a:r>
              <a:rPr lang="pt-BR" dirty="0" smtClean="0"/>
              <a:t> devem evoluir e se adaptar às novas construções</a:t>
            </a:r>
          </a:p>
          <a:p>
            <a:pPr lvl="1"/>
            <a:r>
              <a:rPr lang="pt-BR" dirty="0" smtClean="0"/>
              <a:t>Muitas </a:t>
            </a:r>
            <a:r>
              <a:rPr lang="pt-BR" dirty="0" err="1" smtClean="0"/>
              <a:t>APIs</a:t>
            </a:r>
            <a:r>
              <a:rPr lang="pt-BR" dirty="0" smtClean="0"/>
              <a:t> em Java são baseadas em interfaces</a:t>
            </a:r>
          </a:p>
          <a:p>
            <a:pPr lvl="2"/>
            <a:r>
              <a:rPr lang="pt-BR" dirty="0" smtClean="0"/>
              <a:t>Por exemplo, a API de coleções</a:t>
            </a:r>
          </a:p>
          <a:p>
            <a:r>
              <a:rPr lang="pt-BR" dirty="0" smtClean="0"/>
              <a:t>Objetivos:</a:t>
            </a:r>
          </a:p>
          <a:p>
            <a:pPr lvl="1"/>
            <a:r>
              <a:rPr lang="pt-BR" dirty="0" smtClean="0"/>
              <a:t>Permitir a extensão de uma interface sem quebrar a compatibilidade com versões antigas</a:t>
            </a:r>
          </a:p>
          <a:p>
            <a:pPr lvl="1"/>
            <a:r>
              <a:rPr lang="pt-BR" dirty="0" smtClean="0"/>
              <a:t>Criar um mecanismo de evolução de bibliotecas de classes</a:t>
            </a:r>
          </a:p>
          <a:p>
            <a:r>
              <a:rPr lang="pt-BR" dirty="0" smtClean="0"/>
              <a:t>Questões:</a:t>
            </a:r>
          </a:p>
          <a:p>
            <a:pPr lvl="1"/>
            <a:r>
              <a:rPr lang="pt-BR" dirty="0" smtClean="0"/>
              <a:t>Como adicionar métodos em interfaces sem modificar todas implementações já existentes?</a:t>
            </a:r>
          </a:p>
          <a:p>
            <a:pPr lvl="1"/>
            <a:r>
              <a:rPr lang="pt-BR" dirty="0" smtClean="0"/>
              <a:t>Como encontrar e controlar todas as implementações já existentes?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são?</a:t>
            </a:r>
          </a:p>
          <a:p>
            <a:pPr lvl="1"/>
            <a:r>
              <a:rPr lang="pt-BR" dirty="0" smtClean="0"/>
              <a:t>Métodos concretos especificados em uma interface</a:t>
            </a:r>
          </a:p>
          <a:p>
            <a:pPr lvl="1"/>
            <a:r>
              <a:rPr lang="pt-BR" dirty="0" smtClean="0"/>
              <a:t>Possuem o modificador 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Collection&lt;E&gt; {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Stream&lt;E&gt; stream() { 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StreamSupport.stream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(),false);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interface que estende a interface tem três escolhas:</a:t>
            </a:r>
          </a:p>
          <a:p>
            <a:pPr lvl="1"/>
            <a:r>
              <a:rPr lang="pt-BR" dirty="0" smtClean="0"/>
              <a:t>Não mencionar o método e herdar o código de implementação default fornecido pela interface</a:t>
            </a:r>
          </a:p>
          <a:p>
            <a:pPr lvl="1"/>
            <a:r>
              <a:rPr lang="pt-BR" dirty="0" smtClean="0"/>
              <a:t>Redeclarar o método, tornando-o abstrato</a:t>
            </a:r>
          </a:p>
          <a:p>
            <a:pPr lvl="1"/>
            <a:r>
              <a:rPr lang="pt-BR" dirty="0" smtClean="0"/>
              <a:t>Redefinir o método default com outra implementação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ExemploInterface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classe que implementa a interface tem duas escolhas:</a:t>
            </a:r>
          </a:p>
          <a:p>
            <a:pPr lvl="1"/>
            <a:r>
              <a:rPr lang="pt-BR" dirty="0" smtClean="0"/>
              <a:t>Não implementar o método e herdar o código de implementação default fornecido pela interface</a:t>
            </a:r>
          </a:p>
          <a:p>
            <a:pPr lvl="1"/>
            <a:r>
              <a:rPr lang="pt-BR" dirty="0" smtClean="0"/>
              <a:t>Sobrescrever o método default com outra implementação</a:t>
            </a:r>
          </a:p>
          <a:p>
            <a:r>
              <a:rPr lang="pt-BR" dirty="0"/>
              <a:t>Ex.: </a:t>
            </a:r>
            <a:r>
              <a:rPr lang="pt-BR" dirty="0" err="1"/>
              <a:t>ExemploInterface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CUIDADO!</a:t>
            </a:r>
          </a:p>
          <a:p>
            <a:pPr lvl="1"/>
            <a:r>
              <a:rPr lang="pt-BR" dirty="0" smtClean="0"/>
              <a:t>Implementação de múltiplas interfaces já era possível</a:t>
            </a:r>
          </a:p>
          <a:p>
            <a:pPr lvl="2"/>
            <a:r>
              <a:rPr lang="pt-BR" dirty="0" smtClean="0"/>
              <a:t>Embora tudo fosse abstrato</a:t>
            </a:r>
          </a:p>
          <a:p>
            <a:pPr lvl="1"/>
            <a:r>
              <a:rPr lang="pt-BR" dirty="0" smtClean="0"/>
              <a:t>Agora, introduz-se a possibilidade de herdar múltiplas implementações concretas</a:t>
            </a:r>
          </a:p>
          <a:p>
            <a:pPr lvl="2"/>
            <a:r>
              <a:rPr lang="pt-BR" dirty="0" smtClean="0"/>
              <a:t>Herança de estado não existe, o que não introduz as questões mais delicadas da herança múltiplas de classes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</a:t>
            </a:r>
            <a:r>
              <a:rPr lang="pt-BR" dirty="0" smtClean="0"/>
              <a:t>Extensão</a:t>
            </a:r>
            <a:r>
              <a:rPr lang="pt-BR" dirty="0"/>
              <a:t>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A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Chamando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B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Chamando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A, B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7357615" y="4803639"/>
            <a:ext cx="4146997" cy="1107583"/>
          </a:xfrm>
          <a:prstGeom prst="wedgeRoundRectCallout">
            <a:avLst>
              <a:gd name="adj1" fmla="val -70800"/>
              <a:gd name="adj2" fmla="val -2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de compilação!</a:t>
            </a:r>
          </a:p>
          <a:p>
            <a:pPr algn="ctr"/>
            <a:r>
              <a:rPr lang="pt-BR" dirty="0" smtClean="0"/>
              <a:t>Ambiguidade deve ser resolvida explicitamente via sobrescrita!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</a:t>
            </a:r>
            <a:r>
              <a:rPr lang="pt-BR" dirty="0" smtClean="0"/>
              <a:t>Extensão</a:t>
            </a:r>
            <a:r>
              <a:rPr lang="pt-BR" dirty="0"/>
              <a:t>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A, 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A.super.foo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métodos com código concreto, não operam sobre ESTADO, já que uma interface não possuir atributos, mas fornecem COMPORTAMENTO que pode ser herdado!</a:t>
            </a:r>
          </a:p>
          <a:p>
            <a:r>
              <a:rPr lang="pt-BR" dirty="0" smtClean="0"/>
              <a:t>IMPORTANTE:</a:t>
            </a:r>
          </a:p>
          <a:p>
            <a:pPr lvl="1"/>
            <a:r>
              <a:rPr lang="pt-BR" dirty="0" smtClean="0"/>
              <a:t>Deve-se deixar claro que método default é apenas uma construção para facilitar a definição de um método abstrato + implementação concreta sem quebrar </a:t>
            </a:r>
            <a:r>
              <a:rPr lang="pt-BR" dirty="0" err="1" smtClean="0"/>
              <a:t>APIs</a:t>
            </a:r>
            <a:r>
              <a:rPr lang="pt-BR" dirty="0" smtClean="0"/>
              <a:t> já existentes</a:t>
            </a:r>
          </a:p>
          <a:p>
            <a:pPr lvl="1"/>
            <a:r>
              <a:rPr lang="pt-BR" dirty="0" smtClean="0"/>
              <a:t>Deve-se deixar claro que método </a:t>
            </a:r>
            <a:r>
              <a:rPr lang="pt-BR" dirty="0" err="1" smtClean="0"/>
              <a:t>static</a:t>
            </a:r>
            <a:r>
              <a:rPr lang="pt-BR" dirty="0" smtClean="0"/>
              <a:t> é apenas uma construção para facilitar a organização de </a:t>
            </a:r>
            <a:r>
              <a:rPr lang="pt-BR" dirty="0" err="1" smtClean="0"/>
              <a:t>APIs</a:t>
            </a:r>
            <a:endParaRPr lang="pt-BR" dirty="0" smtClean="0"/>
          </a:p>
          <a:p>
            <a:pPr lvl="1"/>
            <a:r>
              <a:rPr lang="pt-BR" dirty="0" smtClean="0"/>
              <a:t>Interfaces continuam sendo contratos abstratos a serem implementados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acotes: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</a:t>
            </a:r>
            <a:r>
              <a:rPr lang="pt-BR" dirty="0" smtClean="0"/>
              <a:t> – pacote principal com base no calendário Gregoriano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java.time.chrono</a:t>
            </a:r>
            <a:r>
              <a:rPr lang="pt-BR" dirty="0" smtClean="0"/>
              <a:t> – pacote para representação de calendários diferentes do Gregoriano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java.time.format</a:t>
            </a:r>
            <a:r>
              <a:rPr lang="pt-BR" dirty="0" smtClean="0"/>
              <a:t> – pacote para objetos formatadores e </a:t>
            </a:r>
            <a:r>
              <a:rPr lang="pt-BR" dirty="0" err="1" smtClean="0"/>
              <a:t>parsers</a:t>
            </a:r>
            <a:endParaRPr lang="pt-BR" dirty="0" smtClean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java.time.temporal</a:t>
            </a:r>
            <a:r>
              <a:rPr lang="pt-BR" dirty="0" smtClean="0"/>
              <a:t> – pacote de extensão da API, com diversos cálculos sobre data e tempo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java.time.zone</a:t>
            </a:r>
            <a:r>
              <a:rPr lang="pt-BR" dirty="0" smtClean="0"/>
              <a:t> – pacote para suporte a zonas temporais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pouco de cultura!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Half</a:t>
            </a:r>
            <a:r>
              <a:rPr lang="pt-BR" dirty="0" smtClean="0"/>
              <a:t>-Life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3076" name="Picture 4" descr="http://media.moddb.com/images/groups/1/4/3489/half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371599"/>
            <a:ext cx="3712233" cy="47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Alonzo </a:t>
            </a:r>
            <a:r>
              <a:rPr lang="pt-BR" dirty="0" err="1" smtClean="0"/>
              <a:t>Church</a:t>
            </a:r>
            <a:r>
              <a:rPr lang="pt-BR" dirty="0" smtClean="0"/>
              <a:t> (1903-1995)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Lambda </a:t>
            </a:r>
            <a:r>
              <a:rPr lang="pt-BR" dirty="0" err="1" smtClean="0"/>
              <a:t>Calculus</a:t>
            </a:r>
            <a:r>
              <a:rPr lang="pt-BR" dirty="0" smtClean="0"/>
              <a:t> é um sistema formal para expressar computação com base em</a:t>
            </a:r>
          </a:p>
          <a:p>
            <a:pPr lvl="1"/>
            <a:r>
              <a:rPr lang="pt-BR" dirty="0" smtClean="0"/>
              <a:t>Abstração de funções</a:t>
            </a:r>
          </a:p>
          <a:p>
            <a:pPr lvl="1"/>
            <a:r>
              <a:rPr lang="pt-BR" dirty="0" smtClean="0"/>
              <a:t>Aplicação de funções</a:t>
            </a:r>
          </a:p>
          <a:p>
            <a:r>
              <a:rPr lang="pt-BR" dirty="0"/>
              <a:t>a</a:t>
            </a:r>
            <a:r>
              <a:rPr lang="pt-BR" dirty="0" smtClean="0"/>
              <a:t>través do uso de</a:t>
            </a:r>
          </a:p>
          <a:p>
            <a:pPr lvl="1"/>
            <a:r>
              <a:rPr lang="pt-BR" dirty="0" smtClean="0"/>
              <a:t>Amarração</a:t>
            </a:r>
          </a:p>
          <a:p>
            <a:pPr lvl="1"/>
            <a:r>
              <a:rPr lang="pt-BR" dirty="0" smtClean="0"/>
              <a:t>Substituição</a:t>
            </a:r>
          </a:p>
          <a:p>
            <a:r>
              <a:rPr lang="pt-BR" dirty="0"/>
              <a:t>d</a:t>
            </a:r>
            <a:r>
              <a:rPr lang="pt-BR" dirty="0" smtClean="0"/>
              <a:t>e variáveis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026" name="Picture 2" descr="Alonzo 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905000"/>
            <a:ext cx="3217971" cy="42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em Curva para a Esquerda 3">
            <a:hlinkClick r:id="rId3" action="ppaction://hlinksldjump"/>
          </p:cNvPr>
          <p:cNvSpPr/>
          <p:nvPr/>
        </p:nvSpPr>
        <p:spPr>
          <a:xfrm>
            <a:off x="11151914" y="715668"/>
            <a:ext cx="705394" cy="5093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151884" y="5638714"/>
                <a:ext cx="2389841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84" y="5638714"/>
                <a:ext cx="2389841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3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Haskell</a:t>
            </a:r>
            <a:r>
              <a:rPr lang="pt-BR" dirty="0" smtClean="0"/>
              <a:t> </a:t>
            </a:r>
            <a:r>
              <a:rPr lang="pt-BR" dirty="0" err="1" smtClean="0"/>
              <a:t>Curry</a:t>
            </a:r>
            <a:r>
              <a:rPr lang="pt-BR" dirty="0" smtClean="0"/>
              <a:t> (1900-1982)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Currying: técnica de transformar a avaliação de uma função de múltiplos argumentos em uma sequência de avaliações de funções de um único argumento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Seta em Curva para a Esquerda 4">
            <a:hlinkClick r:id="rId2" action="ppaction://hlinksldjump"/>
          </p:cNvPr>
          <p:cNvSpPr/>
          <p:nvPr/>
        </p:nvSpPr>
        <p:spPr>
          <a:xfrm>
            <a:off x="11151914" y="715668"/>
            <a:ext cx="705394" cy="5093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0" name="Picture 2" descr="HaskellBCu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6" y="2133600"/>
            <a:ext cx="3149328" cy="38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525264" y="3854033"/>
                <a:ext cx="2065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64" y="3854033"/>
                <a:ext cx="20651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525264" y="4513520"/>
                <a:ext cx="3667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𝑐𝑢𝑟𝑟𝑦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64" y="4513520"/>
                <a:ext cx="36678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77" y="1264555"/>
            <a:ext cx="10290649" cy="39951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77" y="5420813"/>
            <a:ext cx="6162675" cy="66675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5630</TotalTime>
  <Words>3618</Words>
  <Application>Microsoft Office PowerPoint</Application>
  <PresentationFormat>Widescreen</PresentationFormat>
  <Paragraphs>652</Paragraphs>
  <Slides>83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Cacho</vt:lpstr>
      <vt:lpstr>Java 8 – Atualizando-se!</vt:lpstr>
      <vt:lpstr>Referências</vt:lpstr>
      <vt:lpstr>Referências</vt:lpstr>
      <vt:lpstr>Ferramentas Úteis</vt:lpstr>
      <vt:lpstr>Java 8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Expressões Lambda</vt:lpstr>
      <vt:lpstr>Onde queremos chegar?</vt:lpstr>
      <vt:lpstr>Onde queremos chegar?</vt:lpstr>
      <vt:lpstr>Onde queremos chegar?</vt:lpstr>
      <vt:lpstr>Onde queremos chegar?</vt:lpstr>
      <vt:lpstr>Onde queremos chegar?</vt:lpstr>
      <vt:lpstr>O que são?</vt:lpstr>
      <vt:lpstr>Motivação</vt:lpstr>
      <vt:lpstr>Sintaxe</vt:lpstr>
      <vt:lpstr>Sintaxe</vt:lpstr>
      <vt:lpstr>Sintaxe</vt:lpstr>
      <vt:lpstr>Escopo</vt:lpstr>
      <vt:lpstr>Tipo da Expressão Lambda</vt:lpstr>
      <vt:lpstr>Tipo da Expressão Lambda</vt:lpstr>
      <vt:lpstr>Tipo da Expressão Lambda</vt:lpstr>
      <vt:lpstr>Tipo da Expressão Lambda</vt:lpstr>
      <vt:lpstr>Tipo da Expressão Lambda</vt:lpstr>
      <vt:lpstr>Tipo da Expressão Lambda</vt:lpstr>
      <vt:lpstr>Referências para Métodos</vt:lpstr>
      <vt:lpstr>Referências para Métodos</vt:lpstr>
      <vt:lpstr>Referências para Métodos</vt:lpstr>
      <vt:lpstr>Referências para Métodos</vt:lpstr>
      <vt:lpstr>Exercício</vt:lpstr>
      <vt:lpstr>Exercício</vt:lpstr>
      <vt:lpstr>Exercício</vt:lpstr>
      <vt:lpstr>Exercício</vt:lpstr>
      <vt:lpstr>Exercício</vt:lpstr>
      <vt:lpstr>Exercicio</vt:lpstr>
      <vt:lpstr>Em Resumo...</vt:lpstr>
      <vt:lpstr>API java.util.stream</vt:lpstr>
      <vt:lpstr>Streams</vt:lpstr>
      <vt:lpstr>Streams</vt:lpstr>
      <vt:lpstr>Streams</vt:lpstr>
      <vt:lpstr>Streams</vt:lpstr>
      <vt:lpstr>Streams</vt:lpstr>
      <vt:lpstr>Streams</vt:lpstr>
      <vt:lpstr>Fontes de Streams</vt:lpstr>
      <vt:lpstr>Operações sobre Streams</vt:lpstr>
      <vt:lpstr>Operações sobre Streams</vt:lpstr>
      <vt:lpstr>Operações sobre Streams</vt:lpstr>
      <vt:lpstr>Operações sobre Streams</vt:lpstr>
      <vt:lpstr>Optional&lt;T&gt;</vt:lpstr>
      <vt:lpstr>Operações sobre Streams</vt:lpstr>
      <vt:lpstr>Padrão Map-Reduce</vt:lpstr>
      <vt:lpstr>Operações sobre Streams</vt:lpstr>
      <vt:lpstr>Streams de Primitivos</vt:lpstr>
      <vt:lpstr>Operações sobre Streams</vt:lpstr>
      <vt:lpstr>Operações sobre Streams</vt:lpstr>
      <vt:lpstr>Operações sobre Streams</vt:lpstr>
      <vt:lpstr>Exercicio</vt:lpstr>
      <vt:lpstr>Exercicio</vt:lpstr>
      <vt:lpstr>Só para Complicar</vt:lpstr>
      <vt:lpstr>Interfaces</vt:lpstr>
      <vt:lpstr>Métodos Static</vt:lpstr>
      <vt:lpstr>Métodos de Extensão (Default)</vt:lpstr>
      <vt:lpstr>Métodos de Extensão (Default)</vt:lpstr>
      <vt:lpstr>Métodos de Extensão (Default)</vt:lpstr>
      <vt:lpstr>Métodos de Extensão (Default)</vt:lpstr>
      <vt:lpstr>Métodos de Extensão (Default)</vt:lpstr>
      <vt:lpstr>Métodos de Extensão (Default)</vt:lpstr>
      <vt:lpstr>Métodos de Extensão (Default)</vt:lpstr>
      <vt:lpstr>Interfaces</vt:lpstr>
      <vt:lpstr>Finalizando</vt:lpstr>
      <vt:lpstr>Half-Life</vt:lpstr>
      <vt:lpstr>Alonzo Church (1903-1995)</vt:lpstr>
      <vt:lpstr>Haskell Curry (1900-1982)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– Expressões Lambda</dc:title>
  <dc:creator>Júlio Machado</dc:creator>
  <cp:lastModifiedBy>Júlio Machado</cp:lastModifiedBy>
  <cp:revision>147</cp:revision>
  <dcterms:created xsi:type="dcterms:W3CDTF">2014-03-31T20:52:53Z</dcterms:created>
  <dcterms:modified xsi:type="dcterms:W3CDTF">2015-12-14T17:32:36Z</dcterms:modified>
</cp:coreProperties>
</file>