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4"/>
  </p:notesMasterIdLst>
  <p:sldIdLst>
    <p:sldId id="256" r:id="rId2"/>
    <p:sldId id="784" r:id="rId3"/>
    <p:sldId id="532" r:id="rId4"/>
    <p:sldId id="280" r:id="rId5"/>
    <p:sldId id="423" r:id="rId6"/>
    <p:sldId id="424" r:id="rId7"/>
    <p:sldId id="430" r:id="rId8"/>
    <p:sldId id="664" r:id="rId9"/>
    <p:sldId id="677" r:id="rId10"/>
    <p:sldId id="257" r:id="rId11"/>
    <p:sldId id="258" r:id="rId12"/>
    <p:sldId id="259" r:id="rId13"/>
    <p:sldId id="260" r:id="rId14"/>
    <p:sldId id="428" r:id="rId15"/>
    <p:sldId id="261" r:id="rId16"/>
    <p:sldId id="262" r:id="rId17"/>
    <p:sldId id="263" r:id="rId18"/>
    <p:sldId id="725" r:id="rId19"/>
    <p:sldId id="726" r:id="rId20"/>
    <p:sldId id="276" r:id="rId21"/>
    <p:sldId id="447" r:id="rId22"/>
    <p:sldId id="448" r:id="rId23"/>
    <p:sldId id="449" r:id="rId24"/>
    <p:sldId id="450" r:id="rId25"/>
    <p:sldId id="456" r:id="rId26"/>
    <p:sldId id="451" r:id="rId27"/>
    <p:sldId id="452" r:id="rId28"/>
    <p:sldId id="453" r:id="rId29"/>
    <p:sldId id="454" r:id="rId30"/>
    <p:sldId id="273" r:id="rId31"/>
    <p:sldId id="274" r:id="rId32"/>
    <p:sldId id="275" r:id="rId33"/>
    <p:sldId id="425" r:id="rId34"/>
    <p:sldId id="284" r:id="rId35"/>
    <p:sldId id="285" r:id="rId36"/>
    <p:sldId id="706" r:id="rId37"/>
    <p:sldId id="288" r:id="rId38"/>
    <p:sldId id="289" r:id="rId39"/>
    <p:sldId id="290" r:id="rId40"/>
    <p:sldId id="291" r:id="rId41"/>
    <p:sldId id="665" r:id="rId42"/>
    <p:sldId id="426" r:id="rId43"/>
    <p:sldId id="427" r:id="rId44"/>
    <p:sldId id="292" r:id="rId45"/>
    <p:sldId id="678" r:id="rId46"/>
    <p:sldId id="431" r:id="rId47"/>
    <p:sldId id="432" r:id="rId48"/>
    <p:sldId id="433" r:id="rId49"/>
    <p:sldId id="435" r:id="rId50"/>
    <p:sldId id="436" r:id="rId51"/>
    <p:sldId id="679" r:id="rId52"/>
    <p:sldId id="680" r:id="rId53"/>
    <p:sldId id="296" r:id="rId54"/>
    <p:sldId id="297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437" r:id="rId63"/>
    <p:sldId id="310" r:id="rId64"/>
    <p:sldId id="311" r:id="rId65"/>
    <p:sldId id="686" r:id="rId66"/>
    <p:sldId id="312" r:id="rId67"/>
    <p:sldId id="438" r:id="rId68"/>
    <p:sldId id="315" r:id="rId69"/>
    <p:sldId id="316" r:id="rId70"/>
    <p:sldId id="317" r:id="rId71"/>
    <p:sldId id="323" r:id="rId72"/>
    <p:sldId id="439" r:id="rId73"/>
    <p:sldId id="326" r:id="rId74"/>
    <p:sldId id="327" r:id="rId75"/>
    <p:sldId id="328" r:id="rId76"/>
    <p:sldId id="329" r:id="rId77"/>
    <p:sldId id="440" r:id="rId78"/>
    <p:sldId id="330" r:id="rId79"/>
    <p:sldId id="331" r:id="rId80"/>
    <p:sldId id="332" r:id="rId81"/>
    <p:sldId id="753" r:id="rId82"/>
    <p:sldId id="334" r:id="rId83"/>
    <p:sldId id="338" r:id="rId84"/>
    <p:sldId id="339" r:id="rId85"/>
    <p:sldId id="340" r:id="rId86"/>
    <p:sldId id="341" r:id="rId87"/>
    <p:sldId id="342" r:id="rId88"/>
    <p:sldId id="343" r:id="rId89"/>
    <p:sldId id="350" r:id="rId90"/>
    <p:sldId id="352" r:id="rId91"/>
    <p:sldId id="378" r:id="rId92"/>
    <p:sldId id="379" r:id="rId93"/>
    <p:sldId id="380" r:id="rId94"/>
    <p:sldId id="382" r:id="rId95"/>
    <p:sldId id="383" r:id="rId96"/>
    <p:sldId id="384" r:id="rId97"/>
    <p:sldId id="385" r:id="rId98"/>
    <p:sldId id="388" r:id="rId99"/>
    <p:sldId id="441" r:id="rId100"/>
    <p:sldId id="395" r:id="rId101"/>
    <p:sldId id="396" r:id="rId102"/>
    <p:sldId id="397" r:id="rId103"/>
    <p:sldId id="398" r:id="rId104"/>
    <p:sldId id="399" r:id="rId105"/>
    <p:sldId id="400" r:id="rId106"/>
    <p:sldId id="442" r:id="rId107"/>
    <p:sldId id="443" r:id="rId108"/>
    <p:sldId id="401" r:id="rId109"/>
    <p:sldId id="402" r:id="rId110"/>
    <p:sldId id="403" r:id="rId111"/>
    <p:sldId id="404" r:id="rId112"/>
    <p:sldId id="406" r:id="rId113"/>
    <p:sldId id="407" r:id="rId114"/>
    <p:sldId id="408" r:id="rId115"/>
    <p:sldId id="727" r:id="rId116"/>
    <p:sldId id="681" r:id="rId117"/>
    <p:sldId id="682" r:id="rId118"/>
    <p:sldId id="683" r:id="rId119"/>
    <p:sldId id="684" r:id="rId120"/>
    <p:sldId id="685" r:id="rId121"/>
    <p:sldId id="687" r:id="rId122"/>
    <p:sldId id="688" r:id="rId123"/>
    <p:sldId id="689" r:id="rId124"/>
    <p:sldId id="690" r:id="rId125"/>
    <p:sldId id="692" r:id="rId126"/>
    <p:sldId id="691" r:id="rId127"/>
    <p:sldId id="693" r:id="rId128"/>
    <p:sldId id="694" r:id="rId129"/>
    <p:sldId id="695" r:id="rId130"/>
    <p:sldId id="696" r:id="rId131"/>
    <p:sldId id="697" r:id="rId132"/>
    <p:sldId id="698" r:id="rId133"/>
    <p:sldId id="699" r:id="rId134"/>
    <p:sldId id="700" r:id="rId135"/>
    <p:sldId id="707" r:id="rId136"/>
    <p:sldId id="500" r:id="rId137"/>
    <p:sldId id="501" r:id="rId138"/>
    <p:sldId id="502" r:id="rId139"/>
    <p:sldId id="503" r:id="rId140"/>
    <p:sldId id="504" r:id="rId141"/>
    <p:sldId id="505" r:id="rId142"/>
    <p:sldId id="506" r:id="rId143"/>
    <p:sldId id="752" r:id="rId144"/>
    <p:sldId id="507" r:id="rId145"/>
    <p:sldId id="513" r:id="rId146"/>
    <p:sldId id="745" r:id="rId147"/>
    <p:sldId id="750" r:id="rId148"/>
    <p:sldId id="746" r:id="rId149"/>
    <p:sldId id="747" r:id="rId150"/>
    <p:sldId id="748" r:id="rId151"/>
    <p:sldId id="749" r:id="rId152"/>
    <p:sldId id="512" r:id="rId153"/>
    <p:sldId id="514" r:id="rId154"/>
    <p:sldId id="751" r:id="rId155"/>
    <p:sldId id="516" r:id="rId156"/>
    <p:sldId id="517" r:id="rId157"/>
    <p:sldId id="518" r:id="rId158"/>
    <p:sldId id="519" r:id="rId159"/>
    <p:sldId id="520" r:id="rId160"/>
    <p:sldId id="521" r:id="rId161"/>
    <p:sldId id="522" r:id="rId162"/>
    <p:sldId id="523" r:id="rId163"/>
    <p:sldId id="776" r:id="rId164"/>
    <p:sldId id="524" r:id="rId165"/>
    <p:sldId id="525" r:id="rId166"/>
    <p:sldId id="526" r:id="rId167"/>
    <p:sldId id="527" r:id="rId168"/>
    <p:sldId id="528" r:id="rId169"/>
    <p:sldId id="529" r:id="rId170"/>
    <p:sldId id="530" r:id="rId171"/>
    <p:sldId id="531" r:id="rId172"/>
    <p:sldId id="754" r:id="rId173"/>
    <p:sldId id="755" r:id="rId174"/>
    <p:sldId id="756" r:id="rId175"/>
    <p:sldId id="757" r:id="rId176"/>
    <p:sldId id="758" r:id="rId177"/>
    <p:sldId id="759" r:id="rId178"/>
    <p:sldId id="760" r:id="rId179"/>
    <p:sldId id="761" r:id="rId180"/>
    <p:sldId id="762" r:id="rId181"/>
    <p:sldId id="763" r:id="rId182"/>
    <p:sldId id="764" r:id="rId183"/>
    <p:sldId id="765" r:id="rId184"/>
    <p:sldId id="766" r:id="rId185"/>
    <p:sldId id="767" r:id="rId186"/>
    <p:sldId id="768" r:id="rId187"/>
    <p:sldId id="769" r:id="rId188"/>
    <p:sldId id="770" r:id="rId189"/>
    <p:sldId id="771" r:id="rId190"/>
    <p:sldId id="772" r:id="rId191"/>
    <p:sldId id="773" r:id="rId192"/>
    <p:sldId id="774" r:id="rId193"/>
    <p:sldId id="775" r:id="rId194"/>
    <p:sldId id="533" r:id="rId195"/>
    <p:sldId id="534" r:id="rId196"/>
    <p:sldId id="535" r:id="rId197"/>
    <p:sldId id="536" r:id="rId198"/>
    <p:sldId id="537" r:id="rId199"/>
    <p:sldId id="538" r:id="rId200"/>
    <p:sldId id="539" r:id="rId201"/>
    <p:sldId id="540" r:id="rId202"/>
    <p:sldId id="541" r:id="rId203"/>
    <p:sldId id="542" r:id="rId204"/>
    <p:sldId id="777" r:id="rId205"/>
    <p:sldId id="544" r:id="rId206"/>
    <p:sldId id="545" r:id="rId207"/>
    <p:sldId id="546" r:id="rId208"/>
    <p:sldId id="547" r:id="rId209"/>
    <p:sldId id="548" r:id="rId210"/>
    <p:sldId id="549" r:id="rId211"/>
    <p:sldId id="550" r:id="rId212"/>
    <p:sldId id="551" r:id="rId213"/>
    <p:sldId id="552" r:id="rId214"/>
    <p:sldId id="553" r:id="rId215"/>
    <p:sldId id="554" r:id="rId216"/>
    <p:sldId id="555" r:id="rId217"/>
    <p:sldId id="556" r:id="rId218"/>
    <p:sldId id="781" r:id="rId219"/>
    <p:sldId id="778" r:id="rId220"/>
    <p:sldId id="780" r:id="rId221"/>
    <p:sldId id="779" r:id="rId222"/>
    <p:sldId id="557" r:id="rId223"/>
    <p:sldId id="558" r:id="rId224"/>
    <p:sldId id="559" r:id="rId225"/>
    <p:sldId id="560" r:id="rId226"/>
    <p:sldId id="561" r:id="rId227"/>
    <p:sldId id="562" r:id="rId228"/>
    <p:sldId id="563" r:id="rId229"/>
    <p:sldId id="564" r:id="rId230"/>
    <p:sldId id="565" r:id="rId231"/>
    <p:sldId id="567" r:id="rId232"/>
    <p:sldId id="568" r:id="rId233"/>
    <p:sldId id="569" r:id="rId234"/>
    <p:sldId id="570" r:id="rId235"/>
    <p:sldId id="571" r:id="rId236"/>
    <p:sldId id="572" r:id="rId237"/>
    <p:sldId id="573" r:id="rId238"/>
    <p:sldId id="574" r:id="rId239"/>
    <p:sldId id="728" r:id="rId240"/>
    <p:sldId id="729" r:id="rId241"/>
    <p:sldId id="730" r:id="rId242"/>
    <p:sldId id="731" r:id="rId243"/>
    <p:sldId id="732" r:id="rId244"/>
    <p:sldId id="733" r:id="rId245"/>
    <p:sldId id="734" r:id="rId246"/>
    <p:sldId id="735" r:id="rId247"/>
    <p:sldId id="736" r:id="rId248"/>
    <p:sldId id="737" r:id="rId249"/>
    <p:sldId id="738" r:id="rId250"/>
    <p:sldId id="739" r:id="rId251"/>
    <p:sldId id="740" r:id="rId252"/>
    <p:sldId id="741" r:id="rId253"/>
    <p:sldId id="742" r:id="rId254"/>
    <p:sldId id="743" r:id="rId255"/>
    <p:sldId id="744" r:id="rId256"/>
    <p:sldId id="575" r:id="rId257"/>
    <p:sldId id="576" r:id="rId258"/>
    <p:sldId id="577" r:id="rId259"/>
    <p:sldId id="578" r:id="rId260"/>
    <p:sldId id="579" r:id="rId261"/>
    <p:sldId id="580" r:id="rId262"/>
    <p:sldId id="581" r:id="rId263"/>
    <p:sldId id="582" r:id="rId264"/>
    <p:sldId id="782" r:id="rId265"/>
    <p:sldId id="583" r:id="rId266"/>
    <p:sldId id="783" r:id="rId267"/>
    <p:sldId id="586" r:id="rId268"/>
    <p:sldId id="587" r:id="rId269"/>
    <p:sldId id="588" r:id="rId270"/>
    <p:sldId id="589" r:id="rId271"/>
    <p:sldId id="590" r:id="rId272"/>
    <p:sldId id="591" r:id="rId273"/>
    <p:sldId id="592" r:id="rId274"/>
    <p:sldId id="593" r:id="rId275"/>
    <p:sldId id="594" r:id="rId276"/>
    <p:sldId id="595" r:id="rId277"/>
    <p:sldId id="596" r:id="rId278"/>
    <p:sldId id="597" r:id="rId279"/>
    <p:sldId id="598" r:id="rId280"/>
    <p:sldId id="599" r:id="rId281"/>
    <p:sldId id="600" r:id="rId282"/>
    <p:sldId id="601" r:id="rId283"/>
    <p:sldId id="602" r:id="rId284"/>
    <p:sldId id="603" r:id="rId285"/>
    <p:sldId id="604" r:id="rId286"/>
    <p:sldId id="605" r:id="rId287"/>
    <p:sldId id="606" r:id="rId288"/>
    <p:sldId id="607" r:id="rId289"/>
    <p:sldId id="608" r:id="rId290"/>
    <p:sldId id="609" r:id="rId291"/>
    <p:sldId id="610" r:id="rId292"/>
    <p:sldId id="611" r:id="rId29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715" autoAdjust="0"/>
  </p:normalViewPr>
  <p:slideViewPr>
    <p:cSldViewPr>
      <p:cViewPr varScale="1">
        <p:scale>
          <a:sx n="52" d="100"/>
          <a:sy n="52" d="100"/>
        </p:scale>
        <p:origin x="19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71" Type="http://schemas.openxmlformats.org/officeDocument/2006/relationships/slide" Target="slides/slide270.xml"/><Relationship Id="rId276" Type="http://schemas.openxmlformats.org/officeDocument/2006/relationships/slide" Target="slides/slide275.xml"/><Relationship Id="rId292" Type="http://schemas.openxmlformats.org/officeDocument/2006/relationships/slide" Target="slides/slide291.xml"/><Relationship Id="rId297" Type="http://schemas.openxmlformats.org/officeDocument/2006/relationships/theme" Target="theme/theme1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282" Type="http://schemas.openxmlformats.org/officeDocument/2006/relationships/slide" Target="slides/slide28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tableStyles" Target="tableStyle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notesMaster" Target="notesMasters/notesMaster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presProps" Target="pres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viewProps" Target="viewProps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0001F-4B6C-4CB4-9C1C-1BD72C594018}" type="datetimeFigureOut">
              <a:rPr lang="pt-BR" smtClean="0"/>
              <a:pPr/>
              <a:t>04/01/2016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9BCA2-861D-4632-A71A-968CAD696A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78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487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215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529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223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100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143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28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930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736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544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780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6912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052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897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3684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2836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5708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248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5748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4718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0702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662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4971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2371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6103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7826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4578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4919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8036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0535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1792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847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985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1858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9818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2269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3966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9778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3473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4225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8043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3201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8823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174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1526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7107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7591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04740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Private em classes internas?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3163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Dois modificadores: citaste quatro!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963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5279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Latim: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Mutare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mutant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mutator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Mutante sofre a mudança e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mutator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causa a mudança.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9020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195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4308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145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64028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2612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24973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37015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72275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46413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70426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37811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46639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11053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UML: objetos não tem o compartimento de métodos!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80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83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80186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81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49980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82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34669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83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3548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84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87814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85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77872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86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77735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87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55302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88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88842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89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69362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90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256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49943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91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78526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92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84754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93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02317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94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40175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931E2-AF34-4796-8C10-672FA9812054}" type="slidenum">
              <a:rPr lang="en-US" smtClean="0">
                <a:latin typeface="Tahoma" charset="0"/>
              </a:rPr>
              <a:pPr/>
              <a:t>229</a:t>
            </a:fld>
            <a:endParaRPr lang="en-US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395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668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E2249F-66FF-46AE-9BFB-12779BB96EF6}" type="datetime1">
              <a:rPr lang="pt-BR" smtClean="0"/>
              <a:t>04/01/2016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77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A431E2FD-CE0E-478F-B3E8-A28381154844}" type="datetime1">
              <a:rPr lang="pt-BR" smtClean="0"/>
              <a:t>04/01/2016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0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1C2A071C-8F91-45DE-955A-1816DA67BD33}" type="datetime1">
              <a:rPr lang="pt-BR" smtClean="0"/>
              <a:t>04/01/2016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23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70CD7FB1-1658-4213-8125-6CCE6276A739}" type="datetime1">
              <a:rPr lang="pt-BR" smtClean="0"/>
              <a:t>04/01/2016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9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76D593E2-D188-443F-9250-C922C48F41DF}" type="datetime1">
              <a:rPr lang="pt-BR" smtClean="0"/>
              <a:t>04/01/2016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622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37826A37-4CD8-45DD-87FC-53976AC73F93}" type="datetime1">
              <a:rPr lang="pt-BR" smtClean="0"/>
              <a:t>04/01/2016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46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4F55CD0-BF3F-4845-8483-E50D7B849FE3}" type="datetime1">
              <a:rPr lang="pt-BR" smtClean="0"/>
              <a:t>04/01/2016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3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CD36E562-85A7-4950-86B8-EB8E8194570F}" type="datetime1">
              <a:rPr lang="pt-BR" smtClean="0"/>
              <a:t>04/01/2016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48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A8EF4A1-55A1-417D-8269-BAFC3BB793CD}" type="datetime1">
              <a:rPr lang="pt-BR" smtClean="0"/>
              <a:t>04/01/2016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4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27DEB24-AC31-4549-83FD-9E1BFC374D1D}" type="datetime1">
              <a:rPr lang="pt-BR" smtClean="0"/>
              <a:t>04/01/2016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57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6CAD4E1-A757-40E9-975A-650782678089}" type="datetime1">
              <a:rPr lang="pt-BR" smtClean="0"/>
              <a:t>04/01/2016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73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82E2A62-809F-4E51-96D3-28912FF0B5EE}" type="datetime1">
              <a:rPr lang="pt-BR" smtClean="0"/>
              <a:t>04/01/2016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7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.pucrs.br/juliopm/accentur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ulioapm/JavaBasico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index.html" TargetMode="External"/><Relationship Id="rId7" Type="http://schemas.openxmlformats.org/officeDocument/2006/relationships/hyperlink" Target="http://docs.oracle.com/javase/spec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repcode.com/" TargetMode="External"/><Relationship Id="rId5" Type="http://schemas.openxmlformats.org/officeDocument/2006/relationships/hyperlink" Target="http://docs.oracle.com/javase/6/docs/api/" TargetMode="External"/><Relationship Id="rId4" Type="http://schemas.openxmlformats.org/officeDocument/2006/relationships/hyperlink" Target="https://docs.oracle.com/javase/6/docs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Orientada a Objetos com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Júlio Machado</a:t>
            </a:r>
          </a:p>
          <a:p>
            <a:r>
              <a:rPr lang="pt-BR" dirty="0" smtClean="0"/>
              <a:t>julio.machado@pucrs.br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Paradigma</a:t>
            </a:r>
            <a:endParaRPr lang="pt-BR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um paradigma de programação?</a:t>
            </a:r>
          </a:p>
          <a:p>
            <a:pPr lvl="1"/>
            <a:r>
              <a:rPr lang="pt-BR" dirty="0" smtClean="0"/>
              <a:t>É um padrão conceitual que orienta soluções de projeto e implementação</a:t>
            </a:r>
          </a:p>
          <a:p>
            <a:pPr lvl="1"/>
            <a:r>
              <a:rPr lang="pt-BR" dirty="0" smtClean="0"/>
              <a:t>Paradigmas explicam como os elementos que compõem um programa são organizados e como interagem entre si</a:t>
            </a:r>
          </a:p>
          <a:p>
            <a:pPr lvl="2"/>
            <a:r>
              <a:rPr lang="pt-BR" dirty="0" err="1" smtClean="0"/>
              <a:t>Exs</a:t>
            </a:r>
            <a:r>
              <a:rPr lang="pt-BR" dirty="0" smtClean="0"/>
              <a:t>.: </a:t>
            </a:r>
            <a:r>
              <a:rPr lang="pt-BR" dirty="0" err="1" smtClean="0"/>
              <a:t>procedural</a:t>
            </a:r>
            <a:r>
              <a:rPr lang="pt-BR" dirty="0" smtClean="0"/>
              <a:t>, funcional, orientado a objetos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Atributos e Métodos de Classe</a:t>
            </a:r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Java permite declarar duas categorias distintas de atributos e métodos:</a:t>
            </a:r>
          </a:p>
          <a:p>
            <a:pPr lvl="1"/>
            <a:r>
              <a:rPr lang="pt-BR" smtClean="0"/>
              <a:t>atributos de instância</a:t>
            </a:r>
          </a:p>
          <a:p>
            <a:pPr lvl="1"/>
            <a:r>
              <a:rPr lang="pt-BR" smtClean="0"/>
              <a:t>atributos de classe</a:t>
            </a:r>
          </a:p>
          <a:p>
            <a:pPr lvl="1"/>
            <a:r>
              <a:rPr lang="pt-BR" smtClean="0"/>
              <a:t>métodos de instância</a:t>
            </a:r>
          </a:p>
          <a:p>
            <a:pPr lvl="1"/>
            <a:r>
              <a:rPr lang="pt-BR" smtClean="0"/>
              <a:t>métodos de classe</a:t>
            </a:r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100</a:t>
            </a:fld>
            <a:endParaRPr lang="pt-BR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Atributos de Classe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Cada objeto de uma classe possui sua própria cópia de todos os atributos de instância da </a:t>
            </a:r>
            <a:r>
              <a:rPr lang="pt-BR" sz="2800" dirty="0" smtClean="0"/>
              <a:t>classe</a:t>
            </a:r>
            <a:endParaRPr lang="pt-BR" sz="2800" dirty="0"/>
          </a:p>
          <a:p>
            <a:r>
              <a:rPr kumimoji="0" lang="pt-BR" sz="2800" dirty="0"/>
              <a:t>Em certos casos, entretanto, é interessante que apenas uma cópia de um atributo em particular seja compartilhada por todos os objetos de uma </a:t>
            </a:r>
            <a:r>
              <a:rPr kumimoji="0" lang="pt-BR" sz="2800" dirty="0" smtClean="0"/>
              <a:t>classe</a:t>
            </a:r>
            <a:endParaRPr kumimoji="0" lang="pt-BR" sz="2800" dirty="0"/>
          </a:p>
          <a:p>
            <a:r>
              <a:rPr lang="pt-BR" sz="2800" dirty="0"/>
              <a:t>Exemplo: constantes da classe </a:t>
            </a:r>
            <a:r>
              <a:rPr lang="pt-BR" sz="2800" i="1" dirty="0" err="1"/>
              <a:t>Math</a:t>
            </a:r>
            <a:endParaRPr lang="pt-BR" sz="2800" i="1" dirty="0"/>
          </a:p>
          <a:p>
            <a:pPr lvl="1"/>
            <a:r>
              <a:rPr kumimoji="0" lang="pt-BR" sz="2400" dirty="0"/>
              <a:t>As constantes matemáticas E </a:t>
            </a:r>
            <a:r>
              <a:rPr kumimoji="0" lang="pt-BR" sz="2400" dirty="0" err="1"/>
              <a:t>e</a:t>
            </a:r>
            <a:r>
              <a:rPr kumimoji="0" lang="pt-BR" sz="2400" dirty="0"/>
              <a:t> PI são armazenadas em um única cópia e então </a:t>
            </a:r>
            <a:r>
              <a:rPr kumimoji="0" lang="pt-BR" sz="2400" dirty="0" smtClean="0"/>
              <a:t>compartilhadas</a:t>
            </a:r>
            <a:endParaRPr kumimoji="0"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101</a:t>
            </a:fld>
            <a:endParaRPr lang="pt-BR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de Classe</a:t>
            </a:r>
            <a:endParaRPr lang="pt-BR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pt-BR" sz="2400" dirty="0" err="1">
                <a:latin typeface="Courier New" pitchFamily="49" charset="0"/>
              </a:rPr>
              <a:t>public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class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TestaMath</a:t>
            </a:r>
            <a:r>
              <a:rPr lang="pt-BR" sz="2400" dirty="0">
                <a:latin typeface="Courier New" pitchFamily="49" charset="0"/>
              </a:rPr>
              <a:t> {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  </a:t>
            </a:r>
            <a:r>
              <a:rPr lang="pt-BR" sz="2400" dirty="0" err="1">
                <a:latin typeface="Courier New" pitchFamily="49" charset="0"/>
              </a:rPr>
              <a:t>public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static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void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main</a:t>
            </a:r>
            <a:r>
              <a:rPr lang="pt-BR" sz="2400" dirty="0">
                <a:latin typeface="Courier New" pitchFamily="49" charset="0"/>
              </a:rPr>
              <a:t>(String </a:t>
            </a:r>
            <a:r>
              <a:rPr lang="pt-BR" sz="2400" dirty="0" err="1">
                <a:latin typeface="Courier New" pitchFamily="49" charset="0"/>
              </a:rPr>
              <a:t>args</a:t>
            </a:r>
            <a:r>
              <a:rPr lang="pt-BR" sz="2400" dirty="0">
                <a:latin typeface="Courier New" pitchFamily="49" charset="0"/>
              </a:rPr>
              <a:t>[]) {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    System.</a:t>
            </a:r>
            <a:r>
              <a:rPr lang="pt-BR" sz="2400" dirty="0" err="1">
                <a:latin typeface="Courier New" pitchFamily="49" charset="0"/>
              </a:rPr>
              <a:t>out.println</a:t>
            </a:r>
            <a:r>
              <a:rPr lang="pt-BR" sz="2400" dirty="0">
                <a:latin typeface="Courier New" pitchFamily="49" charset="0"/>
              </a:rPr>
              <a:t>(”PI = " + </a:t>
            </a:r>
            <a:r>
              <a:rPr lang="pt-BR" sz="2400" b="1" dirty="0" err="1">
                <a:solidFill>
                  <a:schemeClr val="tx2"/>
                </a:solidFill>
                <a:latin typeface="Courier New" pitchFamily="49" charset="0"/>
              </a:rPr>
              <a:t>Math</a:t>
            </a:r>
            <a:r>
              <a:rPr lang="pt-BR" sz="2400" b="1" dirty="0">
                <a:solidFill>
                  <a:schemeClr val="tx2"/>
                </a:solidFill>
                <a:latin typeface="Courier New" pitchFamily="49" charset="0"/>
              </a:rPr>
              <a:t>.PI</a:t>
            </a:r>
            <a:r>
              <a:rPr lang="pt-BR" sz="2400" dirty="0">
                <a:latin typeface="Courier New" pitchFamily="49" charset="0"/>
              </a:rPr>
              <a:t>);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    System.</a:t>
            </a:r>
            <a:r>
              <a:rPr lang="pt-BR" sz="2400" dirty="0" err="1">
                <a:latin typeface="Courier New" pitchFamily="49" charset="0"/>
              </a:rPr>
              <a:t>out.println</a:t>
            </a:r>
            <a:r>
              <a:rPr lang="pt-BR" sz="2400" dirty="0">
                <a:latin typeface="Courier New" pitchFamily="49" charset="0"/>
              </a:rPr>
              <a:t>(”E = " + </a:t>
            </a:r>
            <a:r>
              <a:rPr lang="pt-BR" sz="2400" b="1" dirty="0" err="1">
                <a:solidFill>
                  <a:schemeClr val="tx2"/>
                </a:solidFill>
                <a:latin typeface="Courier New" pitchFamily="49" charset="0"/>
              </a:rPr>
              <a:t>Math</a:t>
            </a:r>
            <a:r>
              <a:rPr lang="pt-BR" sz="2400" b="1" dirty="0">
                <a:solidFill>
                  <a:schemeClr val="tx2"/>
                </a:solidFill>
                <a:latin typeface="Courier New" pitchFamily="49" charset="0"/>
              </a:rPr>
              <a:t>.E</a:t>
            </a:r>
            <a:r>
              <a:rPr lang="pt-BR" sz="2400" dirty="0">
                <a:latin typeface="Courier New" pitchFamily="49" charset="0"/>
              </a:rPr>
              <a:t>);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  }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}</a:t>
            </a:r>
            <a:endParaRPr lang="pt-BR" dirty="0"/>
          </a:p>
          <a:p>
            <a:r>
              <a:rPr lang="pt-BR" dirty="0"/>
              <a:t>Note que os atributos públicos não são acessados a partir de um objeto!</a:t>
            </a:r>
          </a:p>
          <a:p>
            <a:r>
              <a:rPr lang="pt-BR" dirty="0"/>
              <a:t>Atributos acessados pelo nome da </a:t>
            </a:r>
            <a:r>
              <a:rPr lang="pt-BR" dirty="0" smtClean="0"/>
              <a:t>classe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102</a:t>
            </a:fld>
            <a:endParaRPr lang="pt-BR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de Classe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Atributos de Instância:</a:t>
            </a:r>
          </a:p>
          <a:p>
            <a:pPr lvl="1"/>
            <a:r>
              <a:rPr lang="pt-BR" sz="2400" dirty="0"/>
              <a:t>Cada objeto possui uma cópia particular com seus </a:t>
            </a:r>
            <a:r>
              <a:rPr lang="pt-BR" sz="2400" dirty="0" smtClean="0"/>
              <a:t>valores</a:t>
            </a:r>
            <a:endParaRPr lang="pt-BR" sz="2400" dirty="0"/>
          </a:p>
          <a:p>
            <a:pPr lvl="1"/>
            <a:r>
              <a:rPr lang="pt-BR" sz="2400" dirty="0"/>
              <a:t>Representam o estado de um objeto em </a:t>
            </a:r>
            <a:r>
              <a:rPr lang="pt-BR" sz="2400" dirty="0" smtClean="0"/>
              <a:t>particular</a:t>
            </a:r>
            <a:endParaRPr lang="pt-BR" sz="2400" dirty="0"/>
          </a:p>
          <a:p>
            <a:r>
              <a:rPr lang="pt-BR" sz="2800" dirty="0"/>
              <a:t>Atributos de Classe:</a:t>
            </a:r>
          </a:p>
          <a:p>
            <a:pPr lvl="1"/>
            <a:r>
              <a:rPr lang="pt-BR" sz="2400" dirty="0"/>
              <a:t>Cada classe possui uma única cópia do atributo, independente do número de objetos instanciados a partir da </a:t>
            </a:r>
            <a:r>
              <a:rPr lang="pt-BR" sz="2400" dirty="0" smtClean="0"/>
              <a:t>classe</a:t>
            </a:r>
            <a:endParaRPr lang="pt-BR" sz="2400" dirty="0"/>
          </a:p>
          <a:p>
            <a:pPr lvl="1"/>
            <a:r>
              <a:rPr lang="pt-BR" sz="2400" dirty="0"/>
              <a:t>Objetos compartilham os atributos de </a:t>
            </a:r>
            <a:r>
              <a:rPr lang="pt-BR" sz="2400" dirty="0" smtClean="0"/>
              <a:t>classe</a:t>
            </a:r>
            <a:endParaRPr lang="pt-BR" sz="2400" dirty="0"/>
          </a:p>
          <a:p>
            <a:pPr lvl="1"/>
            <a:r>
              <a:rPr lang="pt-BR" sz="2400" dirty="0"/>
              <a:t>São declarados pela palavra-chave </a:t>
            </a:r>
            <a:r>
              <a:rPr lang="pt-BR" sz="2400" i="1" dirty="0" err="1" smtClean="0"/>
              <a:t>static</a:t>
            </a:r>
            <a:endParaRPr lang="pt-BR" sz="24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103</a:t>
            </a:fld>
            <a:endParaRPr lang="pt-BR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de Classe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Exemplo: classe Circulo</a:t>
            </a:r>
          </a:p>
          <a:p>
            <a:pPr lvl="1"/>
            <a:r>
              <a:rPr lang="pt-BR" dirty="0"/>
              <a:t>Nos métodos de cálculo da área e circunferência, percebe-se a presença de um valor importante em cálculos geométricos que se repete para todas as </a:t>
            </a:r>
            <a:r>
              <a:rPr lang="pt-BR" dirty="0" smtClean="0"/>
              <a:t>instâncias</a:t>
            </a:r>
          </a:p>
          <a:p>
            <a:pPr lvl="2"/>
            <a:r>
              <a:rPr lang="pt-BR" dirty="0" smtClean="0"/>
              <a:t>Esse </a:t>
            </a:r>
            <a:r>
              <a:rPr lang="pt-BR" dirty="0"/>
              <a:t>valor é a constante </a:t>
            </a:r>
            <a:r>
              <a:rPr lang="pt-BR" dirty="0" err="1" smtClean="0"/>
              <a:t>Pi</a:t>
            </a:r>
            <a:endParaRPr lang="pt-BR" dirty="0"/>
          </a:p>
          <a:p>
            <a:pPr lvl="1"/>
            <a:r>
              <a:rPr lang="pt-BR" dirty="0"/>
              <a:t>Pode ser desejado manter somente uma cópia desse valor, com a aproximação desejada no número de suas casas decimais de uma forma consistente, impedindo que em um método seja utilizado o valor 3,14 e em outro </a:t>
            </a:r>
            <a:r>
              <a:rPr lang="pt-BR" dirty="0" smtClean="0"/>
              <a:t>3,1415</a:t>
            </a:r>
            <a:endParaRPr lang="pt-BR" dirty="0"/>
          </a:p>
          <a:p>
            <a:pPr lvl="1"/>
            <a:r>
              <a:rPr lang="pt-BR" dirty="0"/>
              <a:t>PI será declarado como atributo de classe (</a:t>
            </a:r>
            <a:r>
              <a:rPr lang="pt-BR" i="1" dirty="0" err="1" smtClean="0"/>
              <a:t>static</a:t>
            </a:r>
            <a:r>
              <a:rPr lang="pt-BR" dirty="0" smtClean="0"/>
              <a:t>), constante </a:t>
            </a:r>
            <a:r>
              <a:rPr lang="pt-BR" dirty="0"/>
              <a:t>(</a:t>
            </a:r>
            <a:r>
              <a:rPr lang="pt-BR" i="1" dirty="0"/>
              <a:t>final</a:t>
            </a:r>
            <a:r>
              <a:rPr lang="pt-BR" dirty="0" smtClean="0"/>
              <a:t>) e público (</a:t>
            </a:r>
            <a:r>
              <a:rPr lang="pt-BR" i="1" dirty="0" err="1" smtClean="0"/>
              <a:t>public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104</a:t>
            </a:fld>
            <a:endParaRPr lang="pt-BR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de Classe</a:t>
            </a:r>
            <a:endParaRPr lang="pt-BR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Circulo {</a:t>
            </a:r>
          </a:p>
          <a:p>
            <a:pPr>
              <a:buNone/>
            </a:pPr>
            <a:r>
              <a:rPr lang="pt-BR" dirty="0" smtClean="0"/>
              <a:t>  </a:t>
            </a:r>
            <a:r>
              <a:rPr lang="pt-BR" dirty="0" err="1" smtClean="0">
                <a:solidFill>
                  <a:srgbClr val="FF0000"/>
                </a:solidFill>
              </a:rPr>
              <a:t>public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static</a:t>
            </a:r>
            <a:r>
              <a:rPr lang="pt-BR" dirty="0" smtClean="0">
                <a:solidFill>
                  <a:srgbClr val="FF0000"/>
                </a:solidFill>
              </a:rPr>
              <a:t> final </a:t>
            </a:r>
            <a:r>
              <a:rPr lang="pt-BR" dirty="0" err="1" smtClean="0">
                <a:solidFill>
                  <a:srgbClr val="FF0000"/>
                </a:solidFill>
              </a:rPr>
              <a:t>double</a:t>
            </a:r>
            <a:r>
              <a:rPr lang="pt-BR" dirty="0" smtClean="0">
                <a:solidFill>
                  <a:srgbClr val="FF0000"/>
                </a:solidFill>
              </a:rPr>
              <a:t> PI = 3.14;</a:t>
            </a:r>
          </a:p>
          <a:p>
            <a:pPr>
              <a:buNone/>
            </a:pPr>
            <a:r>
              <a:rPr lang="pt-BR" dirty="0" smtClean="0"/>
              <a:t>  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centrox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centroy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raio;</a:t>
            </a:r>
          </a:p>
          <a:p>
            <a:pPr>
              <a:buNone/>
            </a:pPr>
            <a:r>
              <a:rPr lang="pt-BR" dirty="0" smtClean="0"/>
              <a:t>  ...</a:t>
            </a:r>
          </a:p>
          <a:p>
            <a:pPr>
              <a:buNone/>
            </a:pPr>
            <a:r>
              <a:rPr lang="pt-BR" dirty="0" smtClean="0"/>
              <a:t>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double</a:t>
            </a:r>
            <a:r>
              <a:rPr lang="pt-BR" dirty="0" smtClean="0"/>
              <a:t> </a:t>
            </a:r>
            <a:r>
              <a:rPr lang="pt-BR" dirty="0" err="1" smtClean="0"/>
              <a:t>area</a:t>
            </a:r>
            <a:r>
              <a:rPr lang="pt-BR" dirty="0" smtClean="0"/>
              <a:t>() {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return</a:t>
            </a:r>
            <a:r>
              <a:rPr lang="pt-BR" dirty="0" smtClean="0"/>
              <a:t> PI * raio * raio;</a:t>
            </a:r>
          </a:p>
          <a:p>
            <a:pPr>
              <a:buNone/>
            </a:pPr>
            <a:r>
              <a:rPr lang="pt-BR" dirty="0" smtClean="0"/>
              <a:t>  }</a:t>
            </a:r>
          </a:p>
          <a:p>
            <a:pPr>
              <a:buNone/>
            </a:pPr>
            <a:r>
              <a:rPr lang="pt-BR" dirty="0" smtClean="0"/>
              <a:t>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double</a:t>
            </a:r>
            <a:r>
              <a:rPr lang="pt-BR" dirty="0" smtClean="0"/>
              <a:t> </a:t>
            </a:r>
            <a:r>
              <a:rPr lang="pt-BR" dirty="0" err="1" smtClean="0"/>
              <a:t>circunferencia</a:t>
            </a:r>
            <a:r>
              <a:rPr lang="pt-BR" dirty="0" smtClean="0"/>
              <a:t>() {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return</a:t>
            </a:r>
            <a:r>
              <a:rPr lang="pt-BR" dirty="0" smtClean="0"/>
              <a:t> 2 * PI * raio;</a:t>
            </a:r>
          </a:p>
          <a:p>
            <a:pPr>
              <a:buNone/>
            </a:pPr>
            <a:r>
              <a:rPr lang="pt-BR" dirty="0" smtClean="0"/>
              <a:t>  }</a:t>
            </a:r>
          </a:p>
          <a:p>
            <a:pPr>
              <a:buNone/>
            </a:pPr>
            <a:r>
              <a:rPr lang="pt-BR" dirty="0" smtClean="0"/>
              <a:t>  ...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105</a:t>
            </a:fld>
            <a:endParaRPr lang="pt-BR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Inicialização de Atributos de Classe</a:t>
            </a:r>
            <a:endParaRPr lang="pt-B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Convém destacar que a forma de inicialização dos atributos de classe é usualmente no momento de sua declaração, pois eles não pertencem às instâncias e portanto não dependem do construtor para serem inicializados</a:t>
            </a:r>
          </a:p>
          <a:p>
            <a:pPr lvl="1"/>
            <a:r>
              <a:rPr lang="pt-BR" dirty="0" smtClean="0"/>
              <a:t>Se a inicialização com valores padrão for suficiente, não é necessário inicializar o atributo explicitamente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106</a:t>
            </a:fld>
            <a:endParaRPr lang="pt-BR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Inicialização de Atributos de Classe</a:t>
            </a:r>
            <a:endParaRPr lang="pt-BR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Para inicializar atributos de classe que necessitam de uma forma mais complexa, Java fornece um bloco de inicialização estático</a:t>
            </a:r>
          </a:p>
          <a:p>
            <a:pPr lvl="1"/>
            <a:r>
              <a:rPr lang="pt-BR" dirty="0" smtClean="0"/>
              <a:t>Não possui nome</a:t>
            </a:r>
          </a:p>
          <a:p>
            <a:pPr lvl="1"/>
            <a:r>
              <a:rPr lang="pt-BR" dirty="0" smtClean="0"/>
              <a:t>Não possui tipo de retorno</a:t>
            </a:r>
          </a:p>
          <a:p>
            <a:pPr lvl="1"/>
            <a:r>
              <a:rPr lang="pt-BR" dirty="0" smtClean="0"/>
              <a:t>Começa pela palavra-chave </a:t>
            </a:r>
            <a:r>
              <a:rPr lang="pt-BR" i="1" dirty="0" err="1" smtClean="0"/>
              <a:t>static</a:t>
            </a:r>
            <a:r>
              <a:rPr lang="pt-BR" dirty="0" smtClean="0"/>
              <a:t>, seguido de um bloco de código entre chaves</a:t>
            </a:r>
          </a:p>
          <a:p>
            <a:pPr lvl="1"/>
            <a:r>
              <a:rPr lang="pt-BR" dirty="0" smtClean="0"/>
              <a:t>Executa somente uma vez quando a classe é carregada em memória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UmaClasse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...</a:t>
            </a:r>
          </a:p>
          <a:p>
            <a:pPr>
              <a:buNone/>
            </a:pPr>
            <a:r>
              <a:rPr lang="pt-BR" dirty="0" smtClean="0"/>
              <a:t>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atributo;</a:t>
            </a:r>
          </a:p>
          <a:p>
            <a:pPr>
              <a:buNone/>
            </a:pPr>
            <a:r>
              <a:rPr lang="pt-BR" dirty="0" smtClean="0"/>
              <a:t>  </a:t>
            </a:r>
            <a:r>
              <a:rPr lang="pt-BR" dirty="0" err="1" smtClean="0"/>
              <a:t>static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//código de inicialização de atributos estáticos</a:t>
            </a:r>
          </a:p>
          <a:p>
            <a:pPr>
              <a:buNone/>
            </a:pPr>
            <a:r>
              <a:rPr lang="pt-BR" dirty="0" smtClean="0"/>
              <a:t>  }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107</a:t>
            </a:fld>
            <a:endParaRPr lang="pt-BR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Classe</a:t>
            </a:r>
            <a:endParaRPr lang="pt-BR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muitos exemplos de classes pode-se notar alguns métodos que não acessam nenhum atributo de uma instância</a:t>
            </a:r>
          </a:p>
          <a:p>
            <a:r>
              <a:rPr lang="pt-BR" dirty="0" smtClean="0"/>
              <a:t>Exemplo: funções trigonométricas da classe </a:t>
            </a:r>
            <a:r>
              <a:rPr lang="pt-BR" i="1" dirty="0" err="1" smtClean="0"/>
              <a:t>Math</a:t>
            </a:r>
            <a:endParaRPr lang="pt-BR" i="1" dirty="0" smtClean="0"/>
          </a:p>
          <a:p>
            <a:pPr lvl="1"/>
            <a:r>
              <a:rPr lang="pt-BR" dirty="0" smtClean="0"/>
              <a:t>Os métodos </a:t>
            </a:r>
            <a:r>
              <a:rPr lang="pt-BR" dirty="0" err="1" smtClean="0"/>
              <a:t>sin</a:t>
            </a:r>
            <a:r>
              <a:rPr lang="pt-BR" dirty="0" smtClean="0"/>
              <a:t>, </a:t>
            </a:r>
            <a:r>
              <a:rPr lang="pt-BR" dirty="0" err="1" smtClean="0"/>
              <a:t>cos</a:t>
            </a:r>
            <a:r>
              <a:rPr lang="pt-BR" dirty="0" smtClean="0"/>
              <a:t> e </a:t>
            </a:r>
            <a:r>
              <a:rPr lang="pt-BR" dirty="0" err="1" smtClean="0"/>
              <a:t>tan</a:t>
            </a:r>
            <a:r>
              <a:rPr lang="pt-BR" dirty="0" smtClean="0"/>
              <a:t> recebem o valor do ângulo (em radianos) por parâmetro e devolvem o seno, cosseno ou a tangente correspondente calculados unicamente a partir do valor recebido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108</a:t>
            </a:fld>
            <a:endParaRPr lang="pt-BR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Classe</a:t>
            </a:r>
            <a:endParaRPr lang="pt-BR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pt-BR" sz="2400" dirty="0" err="1">
                <a:latin typeface="Courier New" pitchFamily="49" charset="0"/>
              </a:rPr>
              <a:t>public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class</a:t>
            </a:r>
            <a:r>
              <a:rPr lang="pt-BR" sz="2400" dirty="0">
                <a:latin typeface="Courier New" pitchFamily="49" charset="0"/>
              </a:rPr>
              <a:t> Trigonometria {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  </a:t>
            </a:r>
            <a:r>
              <a:rPr lang="pt-BR" sz="2400" dirty="0" err="1">
                <a:latin typeface="Courier New" pitchFamily="49" charset="0"/>
              </a:rPr>
              <a:t>public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static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void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main</a:t>
            </a:r>
            <a:r>
              <a:rPr lang="pt-BR" sz="2400" dirty="0">
                <a:latin typeface="Courier New" pitchFamily="49" charset="0"/>
              </a:rPr>
              <a:t>(String </a:t>
            </a:r>
            <a:r>
              <a:rPr lang="pt-BR" sz="2400" dirty="0" err="1">
                <a:latin typeface="Courier New" pitchFamily="49" charset="0"/>
              </a:rPr>
              <a:t>args</a:t>
            </a:r>
            <a:r>
              <a:rPr lang="pt-BR" sz="2400" dirty="0">
                <a:latin typeface="Courier New" pitchFamily="49" charset="0"/>
              </a:rPr>
              <a:t>[]) {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    System.</a:t>
            </a:r>
            <a:r>
              <a:rPr lang="pt-BR" sz="2400" dirty="0" err="1">
                <a:latin typeface="Courier New" pitchFamily="49" charset="0"/>
              </a:rPr>
              <a:t>out.println</a:t>
            </a:r>
            <a:r>
              <a:rPr lang="pt-BR" sz="2400" dirty="0">
                <a:latin typeface="Courier New" pitchFamily="49" charset="0"/>
              </a:rPr>
              <a:t>("Seno(45) = " + </a:t>
            </a:r>
            <a:r>
              <a:rPr lang="pt-BR" sz="2400" b="1" dirty="0" err="1">
                <a:latin typeface="Courier New" pitchFamily="49" charset="0"/>
              </a:rPr>
              <a:t>Math</a:t>
            </a:r>
            <a:r>
              <a:rPr lang="pt-BR" sz="2400" b="1" dirty="0">
                <a:latin typeface="Courier New" pitchFamily="49" charset="0"/>
              </a:rPr>
              <a:t>.</a:t>
            </a:r>
            <a:r>
              <a:rPr lang="pt-BR" sz="2400" b="1" dirty="0" err="1">
                <a:latin typeface="Courier New" pitchFamily="49" charset="0"/>
              </a:rPr>
              <a:t>sin</a:t>
            </a:r>
            <a:r>
              <a:rPr lang="pt-BR" sz="2400" dirty="0">
                <a:latin typeface="Courier New" pitchFamily="49" charset="0"/>
              </a:rPr>
              <a:t>(</a:t>
            </a:r>
            <a:r>
              <a:rPr lang="pt-BR" sz="2400" dirty="0" err="1">
                <a:latin typeface="Courier New" pitchFamily="49" charset="0"/>
              </a:rPr>
              <a:t>Math</a:t>
            </a:r>
            <a:r>
              <a:rPr lang="pt-BR" sz="2400" dirty="0">
                <a:latin typeface="Courier New" pitchFamily="49" charset="0"/>
              </a:rPr>
              <a:t>.PI/4));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    System.</a:t>
            </a:r>
            <a:r>
              <a:rPr lang="pt-BR" sz="2400" dirty="0" err="1">
                <a:latin typeface="Courier New" pitchFamily="49" charset="0"/>
              </a:rPr>
              <a:t>out.println</a:t>
            </a:r>
            <a:r>
              <a:rPr lang="pt-BR" sz="2400" dirty="0">
                <a:latin typeface="Courier New" pitchFamily="49" charset="0"/>
              </a:rPr>
              <a:t>("Coseno(45) = " + </a:t>
            </a:r>
            <a:r>
              <a:rPr lang="pt-BR" sz="2400" b="1" dirty="0" err="1">
                <a:latin typeface="Courier New" pitchFamily="49" charset="0"/>
              </a:rPr>
              <a:t>Math</a:t>
            </a:r>
            <a:r>
              <a:rPr lang="pt-BR" sz="2400" b="1" dirty="0">
                <a:latin typeface="Courier New" pitchFamily="49" charset="0"/>
              </a:rPr>
              <a:t>.</a:t>
            </a:r>
            <a:r>
              <a:rPr lang="pt-BR" sz="2400" b="1" dirty="0" err="1">
                <a:latin typeface="Courier New" pitchFamily="49" charset="0"/>
              </a:rPr>
              <a:t>cos</a:t>
            </a:r>
            <a:r>
              <a:rPr lang="pt-BR" sz="2400" dirty="0">
                <a:latin typeface="Courier New" pitchFamily="49" charset="0"/>
              </a:rPr>
              <a:t>(</a:t>
            </a:r>
            <a:r>
              <a:rPr lang="pt-BR" sz="2400" dirty="0" err="1">
                <a:latin typeface="Courier New" pitchFamily="49" charset="0"/>
              </a:rPr>
              <a:t>Math</a:t>
            </a:r>
            <a:r>
              <a:rPr lang="pt-BR" sz="2400" dirty="0">
                <a:latin typeface="Courier New" pitchFamily="49" charset="0"/>
              </a:rPr>
              <a:t>.PI/4));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    System.</a:t>
            </a:r>
            <a:r>
              <a:rPr lang="pt-BR" sz="2400" dirty="0" err="1">
                <a:latin typeface="Courier New" pitchFamily="49" charset="0"/>
              </a:rPr>
              <a:t>out.println</a:t>
            </a:r>
            <a:r>
              <a:rPr lang="pt-BR" sz="2400" dirty="0">
                <a:latin typeface="Courier New" pitchFamily="49" charset="0"/>
              </a:rPr>
              <a:t>("Tangente(45) = " + </a:t>
            </a:r>
            <a:r>
              <a:rPr lang="pt-BR" sz="2400" b="1" dirty="0" err="1">
                <a:latin typeface="Courier New" pitchFamily="49" charset="0"/>
              </a:rPr>
              <a:t>Math</a:t>
            </a:r>
            <a:r>
              <a:rPr lang="pt-BR" sz="2400" b="1" dirty="0">
                <a:latin typeface="Courier New" pitchFamily="49" charset="0"/>
              </a:rPr>
              <a:t>.</a:t>
            </a:r>
            <a:r>
              <a:rPr lang="pt-BR" sz="2400" b="1" dirty="0" err="1">
                <a:latin typeface="Courier New" pitchFamily="49" charset="0"/>
              </a:rPr>
              <a:t>tan</a:t>
            </a:r>
            <a:r>
              <a:rPr lang="pt-BR" sz="2400" dirty="0">
                <a:latin typeface="Courier New" pitchFamily="49" charset="0"/>
              </a:rPr>
              <a:t>(</a:t>
            </a:r>
            <a:r>
              <a:rPr lang="pt-BR" sz="2400" dirty="0" err="1">
                <a:latin typeface="Courier New" pitchFamily="49" charset="0"/>
              </a:rPr>
              <a:t>Math</a:t>
            </a:r>
            <a:r>
              <a:rPr lang="pt-BR" sz="2400" dirty="0">
                <a:latin typeface="Courier New" pitchFamily="49" charset="0"/>
              </a:rPr>
              <a:t>.PI/4));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  }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}</a:t>
            </a:r>
            <a:endParaRPr lang="pt-BR" dirty="0"/>
          </a:p>
          <a:p>
            <a:r>
              <a:rPr lang="pt-BR" dirty="0"/>
              <a:t>Note que os métodos de cálculo não são executados sobre um objeto!</a:t>
            </a:r>
          </a:p>
          <a:p>
            <a:r>
              <a:rPr lang="pt-BR" dirty="0"/>
              <a:t>Métodos acessados pelo nome da </a:t>
            </a:r>
            <a:r>
              <a:rPr lang="pt-BR" dirty="0" smtClean="0"/>
              <a:t>classe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109</a:t>
            </a:fld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Orientação a Objetos e baseada na modelagem de objetos do mundo real</a:t>
            </a:r>
          </a:p>
          <a:p>
            <a:r>
              <a:rPr lang="pt-BR" dirty="0" smtClean="0"/>
              <a:t>O que é um objeto?</a:t>
            </a:r>
          </a:p>
          <a:p>
            <a:pPr lvl="1"/>
            <a:r>
              <a:rPr lang="pt-BR" dirty="0" smtClean="0"/>
              <a:t>Uma entidade que você pode reconhecer</a:t>
            </a:r>
          </a:p>
          <a:p>
            <a:pPr lvl="1"/>
            <a:r>
              <a:rPr lang="pt-BR" dirty="0" smtClean="0"/>
              <a:t>Uma abstração de um objeto do mundo real</a:t>
            </a:r>
          </a:p>
          <a:p>
            <a:pPr lvl="1"/>
            <a:r>
              <a:rPr lang="pt-BR" dirty="0" smtClean="0"/>
              <a:t>Uma estrutura composta de dados e operações sobre esses dados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Classe</a:t>
            </a:r>
            <a:endParaRPr lang="pt-BR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800" dirty="0"/>
              <a:t>Métodos de Instância:</a:t>
            </a:r>
          </a:p>
          <a:p>
            <a:pPr lvl="1"/>
            <a:r>
              <a:rPr lang="pt-BR" sz="2400" dirty="0"/>
              <a:t>Fornecem o comportamento dos objetos instanciados a partir de uma </a:t>
            </a:r>
            <a:r>
              <a:rPr lang="pt-BR" sz="2400" dirty="0" smtClean="0"/>
              <a:t>classe</a:t>
            </a:r>
            <a:endParaRPr lang="pt-BR" sz="2400" dirty="0"/>
          </a:p>
          <a:p>
            <a:pPr lvl="1"/>
            <a:r>
              <a:rPr lang="pt-BR" sz="2400" dirty="0"/>
              <a:t>Trabalham sobre os </a:t>
            </a:r>
            <a:r>
              <a:rPr lang="pt-BR" sz="2400" dirty="0" smtClean="0"/>
              <a:t>atributos de instância </a:t>
            </a:r>
            <a:r>
              <a:rPr lang="pt-BR" sz="2400" dirty="0"/>
              <a:t>de um objeto dessa </a:t>
            </a:r>
            <a:r>
              <a:rPr lang="pt-BR" sz="2400" dirty="0" smtClean="0"/>
              <a:t>classe</a:t>
            </a:r>
            <a:endParaRPr lang="pt-BR" sz="2400" dirty="0"/>
          </a:p>
          <a:p>
            <a:r>
              <a:rPr lang="pt-BR" sz="2800" dirty="0"/>
              <a:t>Métodos de Classe:</a:t>
            </a:r>
          </a:p>
          <a:p>
            <a:pPr lvl="1"/>
            <a:r>
              <a:rPr lang="pt-BR" sz="2400" dirty="0"/>
              <a:t>Fornecem um comportamento que é independente da existência de objetos de uma </a:t>
            </a:r>
            <a:r>
              <a:rPr lang="pt-BR" sz="2400" dirty="0" smtClean="0"/>
              <a:t>classe</a:t>
            </a:r>
            <a:endParaRPr lang="pt-BR" sz="2400" dirty="0"/>
          </a:p>
          <a:p>
            <a:pPr lvl="1"/>
            <a:r>
              <a:rPr lang="pt-BR" sz="2400" dirty="0"/>
              <a:t>Pertencem à classe e são compartilhados por todas as instâncias da </a:t>
            </a:r>
            <a:r>
              <a:rPr lang="pt-BR" sz="2400" dirty="0" smtClean="0"/>
              <a:t>classe</a:t>
            </a:r>
            <a:endParaRPr lang="pt-BR" sz="2400" dirty="0"/>
          </a:p>
          <a:p>
            <a:pPr lvl="1"/>
            <a:r>
              <a:rPr lang="pt-BR" sz="2400" dirty="0" smtClean="0"/>
              <a:t>Podem acessar </a:t>
            </a:r>
            <a:r>
              <a:rPr lang="pt-BR" sz="2400" dirty="0"/>
              <a:t>os atributos de </a:t>
            </a:r>
            <a:r>
              <a:rPr lang="pt-BR" sz="2400" dirty="0" smtClean="0"/>
              <a:t>classe, mas não os atributos de instância diretamente</a:t>
            </a:r>
            <a:endParaRPr lang="pt-BR" sz="2400" dirty="0"/>
          </a:p>
          <a:p>
            <a:pPr lvl="1"/>
            <a:r>
              <a:rPr lang="pt-BR" sz="2400" dirty="0"/>
              <a:t>Indicados pela palavra-chave </a:t>
            </a:r>
            <a:r>
              <a:rPr lang="pt-BR" sz="2400" i="1" dirty="0" err="1" smtClean="0"/>
              <a:t>static</a:t>
            </a:r>
            <a:endParaRPr lang="pt-BR" sz="2400" dirty="0"/>
          </a:p>
          <a:p>
            <a:pPr lvl="1"/>
            <a:r>
              <a:rPr lang="pt-BR" sz="2400" dirty="0"/>
              <a:t>Invocação</a:t>
            </a:r>
          </a:p>
          <a:p>
            <a:pPr lvl="1">
              <a:buFontTx/>
              <a:buNone/>
            </a:pPr>
            <a:r>
              <a:rPr lang="pt-BR" sz="2400" dirty="0"/>
              <a:t>&lt;</a:t>
            </a:r>
            <a:r>
              <a:rPr lang="pt-BR" sz="2400" dirty="0" err="1"/>
              <a:t>nome_classe</a:t>
            </a:r>
            <a:r>
              <a:rPr lang="pt-BR" sz="2400" dirty="0"/>
              <a:t>&gt;.&lt;</a:t>
            </a:r>
            <a:r>
              <a:rPr lang="pt-BR" sz="2400" dirty="0" err="1"/>
              <a:t>nome_método</a:t>
            </a:r>
            <a:r>
              <a:rPr lang="pt-BR" sz="2400" dirty="0"/>
              <a:t>&gt;(&lt;parâmetros&gt;)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110</a:t>
            </a:fld>
            <a:endParaRPr lang="pt-BR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Classe</a:t>
            </a:r>
            <a:endParaRPr lang="pt-BR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Exemplo: classe Circulo</a:t>
            </a:r>
          </a:p>
          <a:p>
            <a:pPr lvl="1"/>
            <a:r>
              <a:rPr lang="pt-BR" dirty="0"/>
              <a:t>O método </a:t>
            </a:r>
            <a:r>
              <a:rPr lang="pt-BR" i="1" dirty="0" err="1"/>
              <a:t>equacaoGeral</a:t>
            </a:r>
            <a:r>
              <a:rPr lang="pt-BR" dirty="0"/>
              <a:t> será acrescentado à classe </a:t>
            </a:r>
            <a:r>
              <a:rPr lang="pt-BR" dirty="0" smtClean="0"/>
              <a:t>Circulo</a:t>
            </a:r>
            <a:endParaRPr lang="pt-BR" dirty="0"/>
          </a:p>
          <a:p>
            <a:pPr lvl="1"/>
            <a:r>
              <a:rPr lang="pt-BR" dirty="0"/>
              <a:t>Seu propósito é, a partir dos valores de centro e raio de um círculo, obter a representação textual da chamada equação geral da </a:t>
            </a:r>
            <a:r>
              <a:rPr lang="pt-BR" dirty="0" smtClean="0"/>
              <a:t>circunferência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111</a:t>
            </a:fld>
            <a:endParaRPr lang="pt-BR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Classe</a:t>
            </a:r>
            <a:endParaRPr lang="pt-BR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Monotype Sorts" pitchFamily="2" charset="2"/>
              <a:buNone/>
            </a:pPr>
            <a:r>
              <a:rPr lang="pt-BR" sz="1800">
                <a:latin typeface="Courier New" pitchFamily="49" charset="0"/>
              </a:rPr>
              <a:t>public class Circulo {</a:t>
            </a:r>
          </a:p>
          <a:p>
            <a:pPr>
              <a:buFont typeface="Monotype Sorts" pitchFamily="2" charset="2"/>
              <a:buNone/>
            </a:pPr>
            <a:r>
              <a:rPr lang="pt-BR" sz="1800">
                <a:latin typeface="Courier New" pitchFamily="49" charset="0"/>
              </a:rPr>
              <a:t>  ...</a:t>
            </a:r>
          </a:p>
          <a:p>
            <a:pPr>
              <a:buFont typeface="Monotype Sorts" pitchFamily="2" charset="2"/>
              <a:buNone/>
            </a:pPr>
            <a:r>
              <a:rPr lang="pt-BR" sz="1800">
                <a:latin typeface="Courier New" pitchFamily="49" charset="0"/>
              </a:rPr>
              <a:t>  public static String equacaoGeral(int x, int y, int r) {</a:t>
            </a:r>
          </a:p>
          <a:p>
            <a:pPr>
              <a:buFont typeface="Monotype Sorts" pitchFamily="2" charset="2"/>
              <a:buNone/>
            </a:pPr>
            <a:r>
              <a:rPr lang="pt-BR" sz="1800">
                <a:latin typeface="Courier New" pitchFamily="49" charset="0"/>
              </a:rPr>
              <a:t>    int a = -2 * x;</a:t>
            </a:r>
          </a:p>
          <a:p>
            <a:pPr>
              <a:buFont typeface="Monotype Sorts" pitchFamily="2" charset="2"/>
              <a:buNone/>
            </a:pPr>
            <a:r>
              <a:rPr lang="pt-BR" sz="1800">
                <a:latin typeface="Courier New" pitchFamily="49" charset="0"/>
              </a:rPr>
              <a:t>    int b = -2 * y;</a:t>
            </a:r>
          </a:p>
          <a:p>
            <a:pPr>
              <a:buFont typeface="Monotype Sorts" pitchFamily="2" charset="2"/>
              <a:buNone/>
            </a:pPr>
            <a:r>
              <a:rPr lang="pt-BR" sz="1800">
                <a:latin typeface="Courier New" pitchFamily="49" charset="0"/>
              </a:rPr>
              <a:t>    int c = (x*x) + (y*y) - (r*r);</a:t>
            </a:r>
          </a:p>
          <a:p>
            <a:pPr>
              <a:buFont typeface="Monotype Sorts" pitchFamily="2" charset="2"/>
              <a:buNone/>
            </a:pPr>
            <a:r>
              <a:rPr lang="pt-BR" sz="1800">
                <a:latin typeface="Courier New" pitchFamily="49" charset="0"/>
              </a:rPr>
              <a:t>    StringBuffer eq = new StringBuffer("x2 + y2");</a:t>
            </a:r>
          </a:p>
          <a:p>
            <a:pPr>
              <a:buFont typeface="Monotype Sorts" pitchFamily="2" charset="2"/>
              <a:buNone/>
            </a:pPr>
            <a:r>
              <a:rPr lang="pt-BR" sz="1800">
                <a:latin typeface="Courier New" pitchFamily="49" charset="0"/>
              </a:rPr>
              <a:t>    if (a &gt; 0) {</a:t>
            </a:r>
          </a:p>
          <a:p>
            <a:pPr>
              <a:buFont typeface="Monotype Sorts" pitchFamily="2" charset="2"/>
              <a:buNone/>
            </a:pPr>
            <a:r>
              <a:rPr lang="pt-BR" sz="1800">
                <a:latin typeface="Courier New" pitchFamily="49" charset="0"/>
              </a:rPr>
              <a:t>      eq.append(" + ");</a:t>
            </a:r>
          </a:p>
          <a:p>
            <a:pPr>
              <a:buFont typeface="Monotype Sorts" pitchFamily="2" charset="2"/>
              <a:buNone/>
            </a:pPr>
            <a:r>
              <a:rPr lang="pt-BR" sz="1800">
                <a:latin typeface="Courier New" pitchFamily="49" charset="0"/>
              </a:rPr>
              <a:t>      eq.append(a);</a:t>
            </a:r>
          </a:p>
          <a:p>
            <a:pPr>
              <a:buFont typeface="Monotype Sorts" pitchFamily="2" charset="2"/>
              <a:buNone/>
            </a:pPr>
            <a:r>
              <a:rPr lang="pt-BR" sz="1800">
                <a:latin typeface="Courier New" pitchFamily="49" charset="0"/>
              </a:rPr>
              <a:t>      eq.append("x");</a:t>
            </a:r>
          </a:p>
          <a:p>
            <a:pPr>
              <a:buFont typeface="Monotype Sorts" pitchFamily="2" charset="2"/>
              <a:buNone/>
            </a:pPr>
            <a:r>
              <a:rPr lang="pt-BR" sz="1800">
                <a:latin typeface="Courier New" pitchFamily="49" charset="0"/>
              </a:rPr>
              <a:t>    }</a:t>
            </a:r>
          </a:p>
          <a:p>
            <a:pPr>
              <a:buFont typeface="Monotype Sorts" pitchFamily="2" charset="2"/>
              <a:buNone/>
            </a:pPr>
            <a:r>
              <a:rPr lang="pt-BR" sz="1800">
                <a:latin typeface="Courier New" pitchFamily="49" charset="0"/>
              </a:rPr>
              <a:t>    else if (a &lt; 0) {</a:t>
            </a:r>
          </a:p>
          <a:p>
            <a:pPr>
              <a:buFont typeface="Monotype Sorts" pitchFamily="2" charset="2"/>
              <a:buNone/>
            </a:pPr>
            <a:r>
              <a:rPr lang="pt-BR" sz="1800">
                <a:latin typeface="Courier New" pitchFamily="49" charset="0"/>
              </a:rPr>
              <a:t>      eq.append(" ");</a:t>
            </a:r>
          </a:p>
          <a:p>
            <a:pPr>
              <a:buFont typeface="Monotype Sorts" pitchFamily="2" charset="2"/>
              <a:buNone/>
            </a:pPr>
            <a:r>
              <a:rPr lang="pt-BR" sz="1800">
                <a:latin typeface="Courier New" pitchFamily="49" charset="0"/>
              </a:rPr>
              <a:t>      eq.append(a);</a:t>
            </a:r>
          </a:p>
          <a:p>
            <a:pPr>
              <a:buFont typeface="Monotype Sorts" pitchFamily="2" charset="2"/>
              <a:buNone/>
            </a:pPr>
            <a:r>
              <a:rPr lang="pt-BR" sz="1800">
                <a:latin typeface="Courier New" pitchFamily="49" charset="0"/>
              </a:rPr>
              <a:t>      eq.append("x");</a:t>
            </a:r>
          </a:p>
          <a:p>
            <a:pPr>
              <a:buFont typeface="Monotype Sorts" pitchFamily="2" charset="2"/>
              <a:buNone/>
            </a:pPr>
            <a:r>
              <a:rPr lang="pt-BR" sz="1800">
                <a:latin typeface="Courier New" pitchFamily="49" charset="0"/>
              </a:rPr>
              <a:t>    }</a:t>
            </a:r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112</a:t>
            </a:fld>
            <a:endParaRPr lang="pt-BR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Classe</a:t>
            </a:r>
            <a:endParaRPr lang="pt-BR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Monotype Sorts" pitchFamily="2" charset="2"/>
              <a:buNone/>
            </a:pPr>
            <a:r>
              <a:rPr lang="pt-BR" sz="1600" dirty="0">
                <a:latin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</a:rPr>
              <a:t>if</a:t>
            </a:r>
            <a:r>
              <a:rPr lang="pt-BR" sz="1600" dirty="0">
                <a:latin typeface="Courier New" pitchFamily="49" charset="0"/>
              </a:rPr>
              <a:t> (b &gt; 0) {</a:t>
            </a:r>
          </a:p>
          <a:p>
            <a:pPr>
              <a:buFont typeface="Monotype Sorts" pitchFamily="2" charset="2"/>
              <a:buNone/>
            </a:pPr>
            <a:r>
              <a:rPr lang="pt-BR" sz="1600" dirty="0">
                <a:latin typeface="Courier New" pitchFamily="49" charset="0"/>
              </a:rPr>
              <a:t>      </a:t>
            </a:r>
            <a:r>
              <a:rPr lang="pt-BR" sz="1600" dirty="0" err="1">
                <a:latin typeface="Courier New" pitchFamily="49" charset="0"/>
              </a:rPr>
              <a:t>eq.append</a:t>
            </a:r>
            <a:r>
              <a:rPr lang="pt-BR" sz="1600" dirty="0">
                <a:latin typeface="Courier New" pitchFamily="49" charset="0"/>
              </a:rPr>
              <a:t>(" + ");</a:t>
            </a:r>
          </a:p>
          <a:p>
            <a:pPr>
              <a:buFont typeface="Monotype Sorts" pitchFamily="2" charset="2"/>
              <a:buNone/>
            </a:pPr>
            <a:r>
              <a:rPr lang="pt-BR" sz="1600" dirty="0">
                <a:latin typeface="Courier New" pitchFamily="49" charset="0"/>
              </a:rPr>
              <a:t>      </a:t>
            </a:r>
            <a:r>
              <a:rPr lang="pt-BR" sz="1600" dirty="0" err="1">
                <a:latin typeface="Courier New" pitchFamily="49" charset="0"/>
              </a:rPr>
              <a:t>eq.append</a:t>
            </a:r>
            <a:r>
              <a:rPr lang="pt-BR" sz="1600" dirty="0">
                <a:latin typeface="Courier New" pitchFamily="49" charset="0"/>
              </a:rPr>
              <a:t>(b);</a:t>
            </a:r>
          </a:p>
          <a:p>
            <a:pPr>
              <a:buFont typeface="Monotype Sorts" pitchFamily="2" charset="2"/>
              <a:buNone/>
            </a:pPr>
            <a:r>
              <a:rPr lang="pt-BR" sz="1600" dirty="0">
                <a:latin typeface="Courier New" pitchFamily="49" charset="0"/>
              </a:rPr>
              <a:t>      </a:t>
            </a:r>
            <a:r>
              <a:rPr lang="pt-BR" sz="1600" dirty="0" err="1">
                <a:latin typeface="Courier New" pitchFamily="49" charset="0"/>
              </a:rPr>
              <a:t>eq.append</a:t>
            </a:r>
            <a:r>
              <a:rPr lang="pt-BR" sz="1600" dirty="0">
                <a:latin typeface="Courier New" pitchFamily="49" charset="0"/>
              </a:rPr>
              <a:t>("y");</a:t>
            </a:r>
          </a:p>
          <a:p>
            <a:pPr>
              <a:buFont typeface="Monotype Sorts" pitchFamily="2" charset="2"/>
              <a:buNone/>
            </a:pPr>
            <a:r>
              <a:rPr lang="pt-BR" sz="1600" dirty="0">
                <a:latin typeface="Courier New" pitchFamily="49" charset="0"/>
              </a:rPr>
              <a:t>    }</a:t>
            </a:r>
          </a:p>
          <a:p>
            <a:pPr>
              <a:buFont typeface="Monotype Sorts" pitchFamily="2" charset="2"/>
              <a:buNone/>
            </a:pPr>
            <a:r>
              <a:rPr lang="pt-BR" sz="1600" dirty="0">
                <a:latin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</a:rPr>
              <a:t>else</a:t>
            </a:r>
            <a:r>
              <a:rPr lang="pt-BR" sz="1600" dirty="0">
                <a:latin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</a:rPr>
              <a:t>if</a:t>
            </a:r>
            <a:r>
              <a:rPr lang="pt-BR" sz="1600" dirty="0">
                <a:latin typeface="Courier New" pitchFamily="49" charset="0"/>
              </a:rPr>
              <a:t> (b &lt; 0) {</a:t>
            </a:r>
          </a:p>
          <a:p>
            <a:pPr>
              <a:buFont typeface="Monotype Sorts" pitchFamily="2" charset="2"/>
              <a:buNone/>
            </a:pPr>
            <a:r>
              <a:rPr lang="pt-BR" sz="1600" dirty="0">
                <a:latin typeface="Courier New" pitchFamily="49" charset="0"/>
              </a:rPr>
              <a:t>      </a:t>
            </a:r>
            <a:r>
              <a:rPr lang="pt-BR" sz="1600" dirty="0" err="1">
                <a:latin typeface="Courier New" pitchFamily="49" charset="0"/>
              </a:rPr>
              <a:t>eq.append</a:t>
            </a:r>
            <a:r>
              <a:rPr lang="pt-BR" sz="1600" dirty="0">
                <a:latin typeface="Courier New" pitchFamily="49" charset="0"/>
              </a:rPr>
              <a:t>(" ");</a:t>
            </a:r>
          </a:p>
          <a:p>
            <a:pPr>
              <a:buFont typeface="Monotype Sorts" pitchFamily="2" charset="2"/>
              <a:buNone/>
            </a:pPr>
            <a:r>
              <a:rPr lang="pt-BR" sz="1600" dirty="0">
                <a:latin typeface="Courier New" pitchFamily="49" charset="0"/>
              </a:rPr>
              <a:t>      </a:t>
            </a:r>
            <a:r>
              <a:rPr lang="pt-BR" sz="1600" dirty="0" err="1">
                <a:latin typeface="Courier New" pitchFamily="49" charset="0"/>
              </a:rPr>
              <a:t>eq.append</a:t>
            </a:r>
            <a:r>
              <a:rPr lang="pt-BR" sz="1600" dirty="0">
                <a:latin typeface="Courier New" pitchFamily="49" charset="0"/>
              </a:rPr>
              <a:t>(b);</a:t>
            </a:r>
          </a:p>
          <a:p>
            <a:pPr>
              <a:buFont typeface="Monotype Sorts" pitchFamily="2" charset="2"/>
              <a:buNone/>
            </a:pPr>
            <a:r>
              <a:rPr lang="pt-BR" sz="1600" dirty="0">
                <a:latin typeface="Courier New" pitchFamily="49" charset="0"/>
              </a:rPr>
              <a:t>      </a:t>
            </a:r>
            <a:r>
              <a:rPr lang="pt-BR" sz="1600" dirty="0" err="1">
                <a:latin typeface="Courier New" pitchFamily="49" charset="0"/>
              </a:rPr>
              <a:t>eq.append</a:t>
            </a:r>
            <a:r>
              <a:rPr lang="pt-BR" sz="1600" dirty="0">
                <a:latin typeface="Courier New" pitchFamily="49" charset="0"/>
              </a:rPr>
              <a:t>("y");</a:t>
            </a:r>
          </a:p>
          <a:p>
            <a:pPr>
              <a:buFont typeface="Monotype Sorts" pitchFamily="2" charset="2"/>
              <a:buNone/>
            </a:pPr>
            <a:r>
              <a:rPr lang="pt-BR" sz="1600" dirty="0">
                <a:latin typeface="Courier New" pitchFamily="49" charset="0"/>
              </a:rPr>
              <a:t>    }</a:t>
            </a:r>
          </a:p>
          <a:p>
            <a:pPr>
              <a:buFont typeface="Monotype Sorts" pitchFamily="2" charset="2"/>
              <a:buNone/>
            </a:pPr>
            <a:r>
              <a:rPr lang="pt-BR" sz="1600" dirty="0">
                <a:latin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</a:rPr>
              <a:t>if</a:t>
            </a:r>
            <a:r>
              <a:rPr lang="pt-BR" sz="1600" dirty="0">
                <a:latin typeface="Courier New" pitchFamily="49" charset="0"/>
              </a:rPr>
              <a:t> (c &gt; 0) {</a:t>
            </a:r>
          </a:p>
          <a:p>
            <a:pPr>
              <a:buFont typeface="Monotype Sorts" pitchFamily="2" charset="2"/>
              <a:buNone/>
            </a:pPr>
            <a:r>
              <a:rPr lang="pt-BR" sz="1600" dirty="0">
                <a:latin typeface="Courier New" pitchFamily="49" charset="0"/>
              </a:rPr>
              <a:t>      </a:t>
            </a:r>
            <a:r>
              <a:rPr lang="pt-BR" sz="1600" dirty="0" err="1">
                <a:latin typeface="Courier New" pitchFamily="49" charset="0"/>
              </a:rPr>
              <a:t>eq.append</a:t>
            </a:r>
            <a:r>
              <a:rPr lang="pt-BR" sz="1600" dirty="0">
                <a:latin typeface="Courier New" pitchFamily="49" charset="0"/>
              </a:rPr>
              <a:t>(" + ");</a:t>
            </a:r>
          </a:p>
          <a:p>
            <a:pPr>
              <a:buFont typeface="Monotype Sorts" pitchFamily="2" charset="2"/>
              <a:buNone/>
            </a:pPr>
            <a:r>
              <a:rPr lang="pt-BR" sz="1600" dirty="0">
                <a:latin typeface="Courier New" pitchFamily="49" charset="0"/>
              </a:rPr>
              <a:t>      </a:t>
            </a:r>
            <a:r>
              <a:rPr lang="pt-BR" sz="1600" dirty="0" err="1">
                <a:latin typeface="Courier New" pitchFamily="49" charset="0"/>
              </a:rPr>
              <a:t>eq.append</a:t>
            </a:r>
            <a:r>
              <a:rPr lang="pt-BR" sz="1600" dirty="0">
                <a:latin typeface="Courier New" pitchFamily="49" charset="0"/>
              </a:rPr>
              <a:t>(c);</a:t>
            </a:r>
          </a:p>
          <a:p>
            <a:pPr>
              <a:buFont typeface="Monotype Sorts" pitchFamily="2" charset="2"/>
              <a:buNone/>
            </a:pPr>
            <a:r>
              <a:rPr lang="pt-BR" sz="1600" dirty="0">
                <a:latin typeface="Courier New" pitchFamily="49" charset="0"/>
              </a:rPr>
              <a:t>    }</a:t>
            </a:r>
          </a:p>
          <a:p>
            <a:pPr>
              <a:buFont typeface="Monotype Sorts" pitchFamily="2" charset="2"/>
              <a:buNone/>
            </a:pPr>
            <a:r>
              <a:rPr lang="pt-BR" sz="1600" dirty="0">
                <a:latin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</a:rPr>
              <a:t>else</a:t>
            </a:r>
            <a:r>
              <a:rPr lang="pt-BR" sz="1600" dirty="0">
                <a:latin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</a:rPr>
              <a:t>if</a:t>
            </a:r>
            <a:r>
              <a:rPr lang="pt-BR" sz="1600" dirty="0">
                <a:latin typeface="Courier New" pitchFamily="49" charset="0"/>
              </a:rPr>
              <a:t> (c &lt; 0) {</a:t>
            </a:r>
          </a:p>
          <a:p>
            <a:pPr>
              <a:buFont typeface="Monotype Sorts" pitchFamily="2" charset="2"/>
              <a:buNone/>
            </a:pPr>
            <a:r>
              <a:rPr lang="pt-BR" sz="1600" dirty="0">
                <a:latin typeface="Courier New" pitchFamily="49" charset="0"/>
              </a:rPr>
              <a:t>      </a:t>
            </a:r>
            <a:r>
              <a:rPr lang="pt-BR" sz="1600" dirty="0" err="1">
                <a:latin typeface="Courier New" pitchFamily="49" charset="0"/>
              </a:rPr>
              <a:t>eq.append</a:t>
            </a:r>
            <a:r>
              <a:rPr lang="pt-BR" sz="1600" dirty="0">
                <a:latin typeface="Courier New" pitchFamily="49" charset="0"/>
              </a:rPr>
              <a:t>(" ");</a:t>
            </a:r>
          </a:p>
          <a:p>
            <a:pPr>
              <a:buFont typeface="Monotype Sorts" pitchFamily="2" charset="2"/>
              <a:buNone/>
            </a:pPr>
            <a:r>
              <a:rPr lang="pt-BR" sz="1600" dirty="0">
                <a:latin typeface="Courier New" pitchFamily="49" charset="0"/>
              </a:rPr>
              <a:t>      </a:t>
            </a:r>
            <a:r>
              <a:rPr lang="pt-BR" sz="1600" dirty="0" err="1">
                <a:latin typeface="Courier New" pitchFamily="49" charset="0"/>
              </a:rPr>
              <a:t>eq.append</a:t>
            </a:r>
            <a:r>
              <a:rPr lang="pt-BR" sz="1600" dirty="0">
                <a:latin typeface="Courier New" pitchFamily="49" charset="0"/>
              </a:rPr>
              <a:t>(c);</a:t>
            </a:r>
          </a:p>
          <a:p>
            <a:pPr>
              <a:buFont typeface="Monotype Sorts" pitchFamily="2" charset="2"/>
              <a:buNone/>
            </a:pPr>
            <a:r>
              <a:rPr lang="pt-BR" sz="1600" dirty="0">
                <a:latin typeface="Courier New" pitchFamily="49" charset="0"/>
              </a:rPr>
              <a:t>    }</a:t>
            </a:r>
          </a:p>
          <a:p>
            <a:pPr>
              <a:buFont typeface="Monotype Sorts" pitchFamily="2" charset="2"/>
              <a:buNone/>
            </a:pPr>
            <a:r>
              <a:rPr lang="pt-BR" sz="1600" dirty="0">
                <a:latin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</a:rPr>
              <a:t>eq.append</a:t>
            </a:r>
            <a:r>
              <a:rPr lang="pt-BR" sz="1600" dirty="0">
                <a:latin typeface="Courier New" pitchFamily="49" charset="0"/>
              </a:rPr>
              <a:t>(" = 0");</a:t>
            </a:r>
          </a:p>
          <a:p>
            <a:pPr>
              <a:buFont typeface="Monotype Sorts" pitchFamily="2" charset="2"/>
              <a:buNone/>
            </a:pPr>
            <a:r>
              <a:rPr lang="pt-BR" sz="1600" dirty="0">
                <a:latin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</a:rPr>
              <a:t>return</a:t>
            </a:r>
            <a:r>
              <a:rPr lang="pt-BR" sz="1600" dirty="0">
                <a:latin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</a:rPr>
              <a:t>eq.toString</a:t>
            </a:r>
            <a:r>
              <a:rPr lang="pt-BR" sz="1600" dirty="0">
                <a:latin typeface="Courier New" pitchFamily="49" charset="0"/>
              </a:rPr>
              <a:t>();</a:t>
            </a:r>
          </a:p>
          <a:p>
            <a:pPr>
              <a:buFont typeface="Monotype Sorts" pitchFamily="2" charset="2"/>
              <a:buNone/>
            </a:pPr>
            <a:r>
              <a:rPr lang="pt-BR" sz="1600" dirty="0">
                <a:latin typeface="Courier New" pitchFamily="49" charset="0"/>
              </a:rPr>
              <a:t>  }</a:t>
            </a:r>
          </a:p>
          <a:p>
            <a:pPr>
              <a:buFont typeface="Monotype Sorts" pitchFamily="2" charset="2"/>
              <a:buNone/>
            </a:pPr>
            <a:r>
              <a:rPr lang="pt-BR" sz="1600" dirty="0">
                <a:latin typeface="Courier New" pitchFamily="49" charset="0"/>
              </a:rPr>
              <a:t>}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113</a:t>
            </a:fld>
            <a:endParaRPr lang="pt-BR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Classe</a:t>
            </a:r>
            <a:endParaRPr lang="pt-BR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/>
              <a:t>Utilizando a nova definição em um exemplo:</a:t>
            </a:r>
          </a:p>
          <a:p>
            <a:pPr>
              <a:buFont typeface="Monotype Sorts" pitchFamily="2" charset="2"/>
              <a:buNone/>
            </a:pPr>
            <a:r>
              <a:rPr lang="pt-BR" sz="2400">
                <a:latin typeface="Courier New" pitchFamily="49" charset="0"/>
              </a:rPr>
              <a:t>String eq = Circulo.equacaoGeral(2,3,1);</a:t>
            </a:r>
            <a:endParaRPr lang="pt-BR"/>
          </a:p>
          <a:p>
            <a:pPr>
              <a:buFont typeface="Monotype Sorts" pitchFamily="2" charset="2"/>
              <a:buNone/>
            </a:pPr>
            <a:endParaRPr lang="pt-BR"/>
          </a:p>
          <a:p>
            <a:pPr>
              <a:buFont typeface="Monotype Sorts" pitchFamily="2" charset="2"/>
              <a:buNone/>
            </a:pPr>
            <a:endParaRPr lang="pt-BR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035203" y="3157835"/>
            <a:ext cx="1371600" cy="1711325"/>
            <a:chOff x="3792" y="1178"/>
            <a:chExt cx="864" cy="1078"/>
          </a:xfrm>
        </p:grpSpPr>
        <p:sp>
          <p:nvSpPr>
            <p:cNvPr id="14340" name="Rectangle 4"/>
            <p:cNvSpPr>
              <a:spLocks noChangeArrowheads="1"/>
            </p:cNvSpPr>
            <p:nvPr/>
          </p:nvSpPr>
          <p:spPr bwMode="auto">
            <a:xfrm>
              <a:off x="3792" y="1200"/>
              <a:ext cx="864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41" name="Text Box 5"/>
            <p:cNvSpPr txBox="1">
              <a:spLocks noChangeArrowheads="1"/>
            </p:cNvSpPr>
            <p:nvPr/>
          </p:nvSpPr>
          <p:spPr bwMode="auto">
            <a:xfrm>
              <a:off x="3888" y="1178"/>
              <a:ext cx="6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/>
                <a:t>Circulo</a:t>
              </a:r>
            </a:p>
          </p:txBody>
        </p:sp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>
              <a:off x="3792" y="144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>
              <a:off x="3792" y="18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596803" y="3329285"/>
            <a:ext cx="2286000" cy="396875"/>
            <a:chOff x="2256" y="1430"/>
            <a:chExt cx="1440" cy="250"/>
          </a:xfrm>
        </p:grpSpPr>
        <p:sp>
          <p:nvSpPr>
            <p:cNvPr id="14345" name="Text Box 9"/>
            <p:cNvSpPr txBox="1">
              <a:spLocks noChangeArrowheads="1"/>
            </p:cNvSpPr>
            <p:nvPr/>
          </p:nvSpPr>
          <p:spPr bwMode="auto">
            <a:xfrm>
              <a:off x="2256" y="1430"/>
              <a:ext cx="14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2000"/>
                <a:t>equacaoGeral(2,3,1)</a:t>
              </a:r>
            </a:p>
          </p:txBody>
        </p:sp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>
              <a:off x="2256" y="1680"/>
              <a:ext cx="1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123728" y="4167485"/>
            <a:ext cx="2911475" cy="396875"/>
            <a:chOff x="1958" y="1958"/>
            <a:chExt cx="1834" cy="250"/>
          </a:xfrm>
        </p:grpSpPr>
        <p:sp>
          <p:nvSpPr>
            <p:cNvPr id="14347" name="Text Box 11"/>
            <p:cNvSpPr txBox="1">
              <a:spLocks noChangeArrowheads="1"/>
            </p:cNvSpPr>
            <p:nvPr/>
          </p:nvSpPr>
          <p:spPr bwMode="auto">
            <a:xfrm>
              <a:off x="1958" y="1958"/>
              <a:ext cx="18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2000"/>
                <a:t>“x2 + y2 -4x -6y + 12 = 0”</a:t>
              </a:r>
            </a:p>
          </p:txBody>
        </p:sp>
        <p:sp>
          <p:nvSpPr>
            <p:cNvPr id="14348" name="Line 12"/>
            <p:cNvSpPr>
              <a:spLocks noChangeShapeType="1"/>
            </p:cNvSpPr>
            <p:nvPr/>
          </p:nvSpPr>
          <p:spPr bwMode="auto">
            <a:xfrm flipH="1">
              <a:off x="2256" y="220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enumerações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83664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Enumeração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enumeração </a:t>
            </a:r>
            <a:r>
              <a:rPr lang="pt-BR" dirty="0"/>
              <a:t>(ou tipo enumerado) é um tipo para qual os valores são conhecidos quando o tipo é definido</a:t>
            </a:r>
          </a:p>
          <a:p>
            <a:r>
              <a:rPr lang="pt-BR" dirty="0"/>
              <a:t>Exemplos:</a:t>
            </a:r>
          </a:p>
          <a:p>
            <a:pPr lvl="1"/>
            <a:r>
              <a:rPr lang="pt-BR" dirty="0"/>
              <a:t>Naipes, dias da semana, meses do ano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90313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Enumeração</a:t>
            </a:r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Declaração básica:</a:t>
            </a:r>
            <a:endParaRPr lang="pt-BR" dirty="0"/>
          </a:p>
          <a:p>
            <a:pPr lvl="1"/>
            <a:r>
              <a:rPr lang="pt-BR" dirty="0"/>
              <a:t>Palavra-chave </a:t>
            </a:r>
            <a:r>
              <a:rPr lang="pt-BR" i="1" dirty="0" err="1"/>
              <a:t>enum</a:t>
            </a:r>
            <a:endParaRPr lang="pt-BR" dirty="0"/>
          </a:p>
          <a:p>
            <a:pPr lvl="1"/>
            <a:r>
              <a:rPr lang="pt-BR" dirty="0"/>
              <a:t>Identificador da enumeração</a:t>
            </a:r>
          </a:p>
          <a:p>
            <a:pPr lvl="1"/>
            <a:r>
              <a:rPr lang="pt-BR" dirty="0"/>
              <a:t>Lista de constantes da enumeração entre chaves e separadas por vírgula</a:t>
            </a:r>
          </a:p>
          <a:p>
            <a:r>
              <a:rPr lang="pt-BR" dirty="0"/>
              <a:t>Exemplo:</a:t>
            </a:r>
          </a:p>
          <a:p>
            <a:pPr>
              <a:buFont typeface="Monotype Sorts" pitchFamily="2" charset="2"/>
              <a:buNone/>
            </a:pPr>
            <a:r>
              <a:rPr lang="pt-BR" sz="2400" dirty="0" err="1">
                <a:latin typeface="Courier New" pitchFamily="49" charset="0"/>
              </a:rPr>
              <a:t>enum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smtClean="0">
                <a:latin typeface="Courier New" pitchFamily="49" charset="0"/>
              </a:rPr>
              <a:t>Naipes </a:t>
            </a:r>
            <a:r>
              <a:rPr lang="pt-BR" sz="2400" dirty="0">
                <a:latin typeface="Courier New" pitchFamily="49" charset="0"/>
              </a:rPr>
              <a:t>{PAUS,OUROS,COPAS,ESPADAS}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36728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Enumeração</a:t>
            </a: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Uso</a:t>
            </a:r>
          </a:p>
          <a:p>
            <a:pPr lvl="1"/>
            <a:r>
              <a:rPr lang="pt-BR" dirty="0" smtClean="0"/>
              <a:t>Enumerações são seguras quanto ao tipo</a:t>
            </a:r>
          </a:p>
          <a:p>
            <a:pPr lvl="2"/>
            <a:r>
              <a:rPr lang="pt-BR" dirty="0" smtClean="0"/>
              <a:t>Somente os valores declarados e </a:t>
            </a:r>
            <a:r>
              <a:rPr lang="pt-BR" dirty="0" err="1" smtClean="0"/>
              <a:t>null</a:t>
            </a:r>
            <a:endParaRPr lang="pt-BR" dirty="0" smtClean="0"/>
          </a:p>
          <a:p>
            <a:pPr lvl="1"/>
            <a:r>
              <a:rPr lang="pt-BR" dirty="0" smtClean="0"/>
              <a:t>Declara-se uma variável do tipo da enumeração</a:t>
            </a:r>
          </a:p>
          <a:p>
            <a:pPr lvl="1"/>
            <a:r>
              <a:rPr lang="pt-BR" dirty="0" smtClean="0"/>
              <a:t>É possível utilizar comparação via ==</a:t>
            </a:r>
          </a:p>
          <a:p>
            <a:pPr lvl="1"/>
            <a:r>
              <a:rPr lang="pt-BR" dirty="0" smtClean="0"/>
              <a:t>Pode ser utilizado com comando switch</a:t>
            </a:r>
          </a:p>
          <a:p>
            <a:pPr lvl="1"/>
            <a:r>
              <a:rPr lang="pt-BR" dirty="0" smtClean="0"/>
              <a:t>Possuem implicitamente métodos estáticos </a:t>
            </a:r>
            <a:r>
              <a:rPr lang="pt-BR" i="1" dirty="0" err="1" smtClean="0"/>
              <a:t>values</a:t>
            </a:r>
            <a:r>
              <a:rPr lang="pt-BR" i="1" dirty="0" smtClean="0"/>
              <a:t>()</a:t>
            </a:r>
            <a:r>
              <a:rPr lang="pt-BR" dirty="0" smtClean="0"/>
              <a:t> e </a:t>
            </a:r>
            <a:r>
              <a:rPr lang="pt-BR" i="1" dirty="0" err="1" smtClean="0"/>
              <a:t>valueOf</a:t>
            </a:r>
            <a:r>
              <a:rPr lang="pt-BR" i="1" dirty="0" smtClean="0"/>
              <a:t>()</a:t>
            </a:r>
            <a:endParaRPr lang="pt-BR" dirty="0" smtClean="0"/>
          </a:p>
          <a:p>
            <a:r>
              <a:rPr lang="pt-BR" dirty="0" smtClean="0"/>
              <a:t>Exemplo: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Naipes n = </a:t>
            </a:r>
            <a:r>
              <a:rPr lang="pt-BR" dirty="0" err="1" smtClean="0"/>
              <a:t>Naipes.OUROS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err="1" smtClean="0"/>
              <a:t>if</a:t>
            </a:r>
            <a:r>
              <a:rPr lang="pt-BR" dirty="0" smtClean="0"/>
              <a:t>(n == </a:t>
            </a:r>
            <a:r>
              <a:rPr lang="pt-BR" dirty="0" err="1" smtClean="0"/>
              <a:t>Naipes.OUROS</a:t>
            </a:r>
            <a:r>
              <a:rPr lang="pt-BR" dirty="0" smtClean="0"/>
              <a:t>)...</a:t>
            </a:r>
          </a:p>
          <a:p>
            <a:pPr>
              <a:buNone/>
            </a:pPr>
            <a:r>
              <a:rPr lang="pt-BR" dirty="0" smtClean="0"/>
              <a:t>switch(n){</a:t>
            </a:r>
          </a:p>
          <a:p>
            <a:pPr>
              <a:buNone/>
            </a:pPr>
            <a:r>
              <a:rPr lang="pt-BR" dirty="0" smtClean="0"/>
              <a:t>   case PAUS : ...</a:t>
            </a:r>
          </a:p>
          <a:p>
            <a:pPr>
              <a:buNone/>
            </a:pPr>
            <a:r>
              <a:rPr lang="pt-BR" dirty="0" smtClean="0"/>
              <a:t>   ...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en-US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22031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Enumeração</a:t>
            </a:r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Declaração “rica”:</a:t>
            </a:r>
            <a:endParaRPr lang="pt-BR" dirty="0"/>
          </a:p>
          <a:p>
            <a:pPr lvl="1"/>
            <a:r>
              <a:rPr lang="pt-BR" dirty="0"/>
              <a:t>Palavra-chave </a:t>
            </a:r>
            <a:r>
              <a:rPr lang="pt-BR" i="1" dirty="0" err="1"/>
              <a:t>enum</a:t>
            </a:r>
            <a:endParaRPr lang="pt-BR" dirty="0"/>
          </a:p>
          <a:p>
            <a:pPr lvl="1"/>
            <a:r>
              <a:rPr lang="pt-BR" dirty="0"/>
              <a:t>Identificador da enumeração</a:t>
            </a:r>
          </a:p>
          <a:p>
            <a:pPr lvl="1"/>
            <a:r>
              <a:rPr lang="pt-BR" dirty="0"/>
              <a:t>Lista de constantes da enumeração entre chaves e separadas por </a:t>
            </a:r>
            <a:r>
              <a:rPr lang="pt-BR" dirty="0" smtClean="0"/>
              <a:t>vírgula</a:t>
            </a:r>
          </a:p>
          <a:p>
            <a:pPr lvl="1"/>
            <a:r>
              <a:rPr lang="pt-BR" dirty="0" smtClean="0"/>
              <a:t>Atributos e métodos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777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Objetos</a:t>
            </a:r>
            <a:endParaRPr lang="pt-BR"/>
          </a:p>
        </p:txBody>
      </p:sp>
      <p:sp>
        <p:nvSpPr>
          <p:cNvPr id="1946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objeto possui características (atributos) e comportamento (operações)</a:t>
            </a:r>
          </a:p>
          <a:p>
            <a:pPr lvl="1"/>
            <a:r>
              <a:rPr lang="pt-BR" dirty="0" smtClean="0"/>
              <a:t>Ex.: lâmpada</a:t>
            </a:r>
          </a:p>
          <a:p>
            <a:pPr lvl="2"/>
            <a:r>
              <a:rPr lang="pt-BR" dirty="0" smtClean="0"/>
              <a:t>características: ligada (sim/não), potência, voltagem</a:t>
            </a:r>
          </a:p>
          <a:p>
            <a:pPr lvl="2"/>
            <a:r>
              <a:rPr lang="pt-BR" dirty="0" smtClean="0"/>
              <a:t>comportamento: ligar, desligar, queimar</a:t>
            </a:r>
          </a:p>
          <a:p>
            <a:pPr lvl="1"/>
            <a:r>
              <a:rPr lang="pt-BR" dirty="0" smtClean="0"/>
              <a:t>Ex.: produto</a:t>
            </a:r>
          </a:p>
          <a:p>
            <a:pPr lvl="2"/>
            <a:r>
              <a:rPr lang="pt-BR" dirty="0" smtClean="0"/>
              <a:t>características: descrição, preço, data de validade</a:t>
            </a:r>
          </a:p>
          <a:p>
            <a:pPr lvl="2"/>
            <a:r>
              <a:rPr lang="pt-BR" dirty="0" smtClean="0"/>
              <a:t>comportamento: alterar preço, calcular preço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Enumeração</a:t>
            </a:r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pPr>
              <a:buFont typeface="Monotype Sorts" pitchFamily="2" charset="2"/>
              <a:buNone/>
            </a:pPr>
            <a:r>
              <a:rPr lang="pt-BR" sz="2400" dirty="0" err="1" smtClean="0">
                <a:latin typeface="Courier New" pitchFamily="49" charset="0"/>
              </a:rPr>
              <a:t>public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enum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Coin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pt-BR" sz="2400" dirty="0" smtClean="0">
                <a:latin typeface="Courier New" pitchFamily="49" charset="0"/>
              </a:rPr>
              <a:t> PENNY(1), NICKEL(5), DIME(10), QUARTER(25);</a:t>
            </a:r>
          </a:p>
          <a:p>
            <a:pPr>
              <a:buFont typeface="Monotype Sorts" pitchFamily="2" charset="2"/>
              <a:buNone/>
            </a:pP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private</a:t>
            </a:r>
            <a:r>
              <a:rPr lang="pt-BR" dirty="0" smtClean="0">
                <a:latin typeface="Courier New" pitchFamily="49" charset="0"/>
              </a:rPr>
              <a:t> final </a:t>
            </a:r>
            <a:r>
              <a:rPr lang="pt-BR" dirty="0" err="1" smtClean="0">
                <a:latin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value</a:t>
            </a:r>
            <a:r>
              <a:rPr lang="pt-BR" dirty="0" smtClean="0">
                <a:latin typeface="Courier New" pitchFamily="49" charset="0"/>
              </a:rPr>
              <a:t>; </a:t>
            </a:r>
          </a:p>
          <a:p>
            <a:pPr>
              <a:buFont typeface="Monotype Sorts" pitchFamily="2" charset="2"/>
              <a:buNone/>
            </a:pP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Coin</a:t>
            </a:r>
            <a:r>
              <a:rPr lang="pt-BR" dirty="0" smtClean="0">
                <a:latin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value</a:t>
            </a:r>
            <a:r>
              <a:rPr lang="pt-BR" dirty="0" smtClean="0">
                <a:latin typeface="Courier New" pitchFamily="49" charset="0"/>
              </a:rPr>
              <a:t>) {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smtClean="0">
                <a:latin typeface="Courier New" pitchFamily="49" charset="0"/>
              </a:rPr>
              <a:t>  </a:t>
            </a:r>
            <a:r>
              <a:rPr lang="pt-BR" sz="2400" dirty="0" err="1" smtClean="0">
                <a:latin typeface="Courier New" pitchFamily="49" charset="0"/>
              </a:rPr>
              <a:t>this.value</a:t>
            </a:r>
            <a:r>
              <a:rPr lang="pt-BR" sz="2400" dirty="0" smtClean="0">
                <a:latin typeface="Courier New" pitchFamily="49" charset="0"/>
              </a:rPr>
              <a:t> = </a:t>
            </a:r>
            <a:r>
              <a:rPr lang="pt-BR" sz="2400" dirty="0" err="1" smtClean="0">
                <a:latin typeface="Courier New" pitchFamily="49" charset="0"/>
              </a:rPr>
              <a:t>value</a:t>
            </a:r>
            <a:r>
              <a:rPr lang="pt-BR" sz="2400" dirty="0" smtClean="0">
                <a:latin typeface="Courier New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pt-BR" dirty="0">
                <a:latin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public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int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value</a:t>
            </a:r>
            <a:r>
              <a:rPr lang="pt-BR" sz="2400" dirty="0" smtClean="0">
                <a:latin typeface="Courier New" pitchFamily="49" charset="0"/>
              </a:rPr>
              <a:t>() {</a:t>
            </a:r>
          </a:p>
          <a:p>
            <a:pPr>
              <a:buFont typeface="Monotype Sorts" pitchFamily="2" charset="2"/>
              <a:buNone/>
            </a:pPr>
            <a:r>
              <a:rPr lang="pt-BR" dirty="0">
                <a:latin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</a:rPr>
              <a:t>  </a:t>
            </a:r>
            <a:r>
              <a:rPr lang="pt-BR" dirty="0" err="1" smtClean="0">
                <a:latin typeface="Courier New" pitchFamily="49" charset="0"/>
              </a:rPr>
              <a:t>return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value</a:t>
            </a:r>
            <a:r>
              <a:rPr lang="pt-BR" dirty="0" smtClean="0">
                <a:latin typeface="Courier New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pt-BR" dirty="0" smtClean="0">
                <a:latin typeface="Courier New" pitchFamily="49" charset="0"/>
              </a:rPr>
              <a:t> }</a:t>
            </a:r>
            <a:endParaRPr lang="pt-BR" sz="2400" dirty="0" smtClean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pt-BR" sz="2400" dirty="0" smtClean="0">
                <a:latin typeface="Courier New" pitchFamily="49" charset="0"/>
              </a:rPr>
              <a:t>}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28044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30162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126983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Arrays</a:t>
            </a:r>
            <a:r>
              <a:rPr lang="pt-BR" dirty="0" smtClean="0"/>
              <a:t> são estruturas que armazenam uma sequência de itens do mesmo tipo</a:t>
            </a:r>
          </a:p>
          <a:p>
            <a:pPr lvl="1"/>
            <a:r>
              <a:rPr lang="pt-BR" dirty="0" smtClean="0"/>
              <a:t>Tipos primitivos</a:t>
            </a:r>
          </a:p>
          <a:p>
            <a:pPr lvl="1"/>
            <a:r>
              <a:rPr lang="pt-BR" dirty="0" smtClean="0"/>
              <a:t>Objetos</a:t>
            </a:r>
          </a:p>
          <a:p>
            <a:r>
              <a:rPr lang="pt-BR" dirty="0" smtClean="0"/>
              <a:t>É uma estrutura estática</a:t>
            </a:r>
          </a:p>
          <a:p>
            <a:pPr lvl="1"/>
            <a:r>
              <a:rPr lang="pt-BR" dirty="0" smtClean="0"/>
              <a:t>Seu tamanho não pode ser alterado após a criação</a:t>
            </a:r>
          </a:p>
          <a:p>
            <a:r>
              <a:rPr lang="pt-BR" dirty="0" smtClean="0"/>
              <a:t>Java permite a criação de arranjos de múltiplas dimensões</a:t>
            </a:r>
          </a:p>
          <a:p>
            <a:pPr lvl="1"/>
            <a:r>
              <a:rPr lang="pt-BR" dirty="0" err="1" smtClean="0"/>
              <a:t>Arrays</a:t>
            </a:r>
            <a:r>
              <a:rPr lang="pt-BR" dirty="0" smtClean="0"/>
              <a:t> cujos componentes são </a:t>
            </a:r>
            <a:r>
              <a:rPr lang="pt-BR" dirty="0" err="1" smtClean="0"/>
              <a:t>arrays</a:t>
            </a:r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68593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r>
              <a:rPr lang="pt-BR" dirty="0" smtClean="0"/>
              <a:t> Unidimensionais</a:t>
            </a:r>
            <a:endParaRPr lang="en-US" dirty="0"/>
          </a:p>
        </p:txBody>
      </p:sp>
      <p:sp>
        <p:nvSpPr>
          <p:cNvPr id="13517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Declaração de um </a:t>
            </a:r>
            <a:r>
              <a:rPr lang="pt-BR" dirty="0" err="1" smtClean="0"/>
              <a:t>array</a:t>
            </a:r>
            <a:r>
              <a:rPr lang="pt-BR" dirty="0" smtClean="0"/>
              <a:t> é feita em duas etapas:</a:t>
            </a:r>
          </a:p>
          <a:p>
            <a:pPr lvl="1"/>
            <a:r>
              <a:rPr lang="pt-BR" dirty="0" smtClean="0"/>
              <a:t>Declaração da referência </a:t>
            </a:r>
            <a:r>
              <a:rPr lang="pt-BR" dirty="0" smtClean="0">
                <a:sym typeface="Symbol" pitchFamily="18" charset="2"/>
              </a:rPr>
              <a:t>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valores;</a:t>
            </a:r>
          </a:p>
          <a:p>
            <a:pPr lvl="1"/>
            <a:r>
              <a:rPr lang="pt-BR" dirty="0" smtClean="0"/>
              <a:t>Instanciação do objeto </a:t>
            </a:r>
            <a:r>
              <a:rPr lang="pt-BR" dirty="0" smtClean="0">
                <a:sym typeface="Symbol" pitchFamily="18" charset="2"/>
              </a:rPr>
              <a:t></a:t>
            </a:r>
            <a:r>
              <a:rPr lang="pt-BR" dirty="0" smtClean="0"/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valores =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[5];</a:t>
            </a:r>
          </a:p>
          <a:p>
            <a:r>
              <a:rPr lang="pt-BR" dirty="0" smtClean="0"/>
              <a:t>Em um única linha:</a:t>
            </a:r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valores =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62279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r>
              <a:rPr lang="pt-BR" dirty="0" smtClean="0"/>
              <a:t> Unidimensionais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Valores do arranjo são inicializados automaticamente, por exemplo:</a:t>
            </a:r>
          </a:p>
          <a:p>
            <a:pPr lvl="1"/>
            <a:r>
              <a:rPr lang="pt-BR" dirty="0" smtClean="0"/>
              <a:t>números : 0</a:t>
            </a:r>
          </a:p>
          <a:p>
            <a:pPr lvl="1"/>
            <a:r>
              <a:rPr lang="pt-BR" dirty="0" err="1" smtClean="0"/>
              <a:t>boolean</a:t>
            </a:r>
            <a:r>
              <a:rPr lang="pt-BR" dirty="0" smtClean="0"/>
              <a:t> : </a:t>
            </a:r>
            <a:r>
              <a:rPr lang="pt-BR" dirty="0" err="1" smtClean="0"/>
              <a:t>false</a:t>
            </a:r>
            <a:endParaRPr lang="pt-BR" dirty="0" smtClean="0"/>
          </a:p>
          <a:p>
            <a:pPr lvl="1"/>
            <a:r>
              <a:rPr lang="pt-BR" dirty="0" smtClean="0"/>
              <a:t>objetos : </a:t>
            </a:r>
            <a:r>
              <a:rPr lang="pt-BR" dirty="0" err="1" smtClean="0"/>
              <a:t>null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06942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r>
              <a:rPr lang="pt-BR" dirty="0" smtClean="0"/>
              <a:t> </a:t>
            </a:r>
            <a:r>
              <a:rPr lang="pt-BR" dirty="0"/>
              <a:t>Unidimensionais</a:t>
            </a:r>
            <a:endParaRPr lang="en-US" dirty="0"/>
          </a:p>
        </p:txBody>
      </p:sp>
      <p:sp>
        <p:nvSpPr>
          <p:cNvPr id="12800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inicializar um </a:t>
            </a:r>
            <a:r>
              <a:rPr lang="pt-BR" dirty="0" err="1"/>
              <a:t>array</a:t>
            </a:r>
            <a:r>
              <a:rPr lang="pt-BR" dirty="0"/>
              <a:t> com valores </a:t>
            </a:r>
            <a:r>
              <a:rPr lang="pt-BR" dirty="0" smtClean="0"/>
              <a:t>literais</a:t>
            </a:r>
            <a:endParaRPr lang="pt-BR" dirty="0"/>
          </a:p>
          <a:p>
            <a:pPr lvl="1"/>
            <a:r>
              <a:rPr lang="pt-BR" dirty="0"/>
              <a:t>Exemplos:</a:t>
            </a:r>
          </a:p>
          <a:p>
            <a:pPr lvl="1">
              <a:buFontTx/>
              <a:buNone/>
            </a:pPr>
            <a:r>
              <a:rPr lang="pt-BR" dirty="0" err="1">
                <a:latin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</a:rPr>
              <a:t>[] valores = {1,2,3,4,5};</a:t>
            </a:r>
          </a:p>
          <a:p>
            <a:pPr lvl="1">
              <a:buFontTx/>
              <a:buNone/>
            </a:pPr>
            <a:r>
              <a:rPr lang="pt-BR" dirty="0" err="1">
                <a:latin typeface="Courier New" pitchFamily="49" charset="0"/>
              </a:rPr>
              <a:t>String</a:t>
            </a:r>
            <a:r>
              <a:rPr lang="pt-BR" dirty="0">
                <a:latin typeface="Courier New" pitchFamily="49" charset="0"/>
              </a:rPr>
              <a:t>[] nomes = {"</a:t>
            </a:r>
            <a:r>
              <a:rPr lang="pt-BR" dirty="0" err="1">
                <a:latin typeface="Courier New" pitchFamily="49" charset="0"/>
              </a:rPr>
              <a:t>eu","tu</a:t>
            </a:r>
            <a:r>
              <a:rPr lang="pt-BR" dirty="0">
                <a:latin typeface="Courier New" pitchFamily="49" charset="0"/>
              </a:rPr>
              <a:t>"};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84515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r>
              <a:rPr lang="pt-BR" dirty="0" smtClean="0"/>
              <a:t> Unidimensionais</a:t>
            </a:r>
            <a:endParaRPr lang="en-US" dirty="0"/>
          </a:p>
        </p:txBody>
      </p:sp>
      <p:sp>
        <p:nvSpPr>
          <p:cNvPr id="13517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Dado um </a:t>
            </a:r>
            <a:r>
              <a:rPr lang="pt-BR" dirty="0" err="1" smtClean="0"/>
              <a:t>array</a:t>
            </a:r>
            <a:r>
              <a:rPr lang="pt-BR" dirty="0" smtClean="0"/>
              <a:t> de tamanho N:</a:t>
            </a:r>
          </a:p>
          <a:p>
            <a:pPr lvl="1"/>
            <a:r>
              <a:rPr lang="pt-BR" dirty="0" smtClean="0"/>
              <a:t>Primeira posição com índice 0</a:t>
            </a:r>
          </a:p>
          <a:p>
            <a:pPr lvl="1"/>
            <a:r>
              <a:rPr lang="pt-BR" dirty="0" smtClean="0"/>
              <a:t>Última posição com índice N-1</a:t>
            </a:r>
          </a:p>
          <a:p>
            <a:pPr lvl="1"/>
            <a:r>
              <a:rPr lang="pt-BR" dirty="0" smtClean="0"/>
              <a:t>Acesso a uma posição inválida acarreta uma exceção </a:t>
            </a:r>
            <a:r>
              <a:rPr lang="pt-BR" dirty="0" err="1" smtClean="0"/>
              <a:t>IndexOutOfBoundsException</a:t>
            </a:r>
            <a:endParaRPr lang="pt-BR" dirty="0" smtClean="0"/>
          </a:p>
          <a:p>
            <a:r>
              <a:rPr lang="pt-BR" dirty="0" smtClean="0"/>
              <a:t>Para referenciar elementos:</a:t>
            </a:r>
          </a:p>
          <a:p>
            <a:pPr lvl="1"/>
            <a:r>
              <a:rPr lang="pt-BR" dirty="0" err="1" smtClean="0"/>
              <a:t>nome_do_array</a:t>
            </a:r>
            <a:r>
              <a:rPr lang="pt-BR" dirty="0" smtClean="0"/>
              <a:t>[índice]</a:t>
            </a:r>
          </a:p>
          <a:p>
            <a:pPr lvl="1"/>
            <a:r>
              <a:rPr lang="pt-BR" dirty="0" smtClean="0"/>
              <a:t>Exemplo:</a:t>
            </a:r>
          </a:p>
          <a:p>
            <a:pPr lvl="2"/>
            <a:r>
              <a:rPr lang="pt-BR" dirty="0" smtClean="0"/>
              <a:t>valores[0]</a:t>
            </a:r>
          </a:p>
          <a:p>
            <a:pPr lvl="2"/>
            <a:r>
              <a:rPr lang="pt-BR" dirty="0" smtClean="0"/>
              <a:t>valores[4]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40844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r>
              <a:rPr lang="pt-BR" dirty="0" smtClean="0"/>
              <a:t> Unidimensionais</a:t>
            </a:r>
            <a:endParaRPr lang="pt-BR" dirty="0"/>
          </a:p>
        </p:txBody>
      </p:sp>
      <p:sp>
        <p:nvSpPr>
          <p:cNvPr id="13005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/>
              <a:t>O que acontece nos seguintes casos? (Lembre-se que em Java temos referências para objetos!)</a:t>
            </a:r>
          </a:p>
          <a:p>
            <a:pPr lvl="1"/>
            <a:r>
              <a:rPr lang="pt-BR">
                <a:latin typeface="Courier New" pitchFamily="49" charset="0"/>
              </a:rPr>
              <a:t>int[] nums;</a:t>
            </a:r>
            <a:br>
              <a:rPr lang="pt-BR">
                <a:latin typeface="Courier New" pitchFamily="49" charset="0"/>
              </a:rPr>
            </a:br>
            <a:r>
              <a:rPr lang="pt-BR">
                <a:latin typeface="Courier New" pitchFamily="49" charset="0"/>
              </a:rPr>
              <a:t>nums = new int[10];</a:t>
            </a:r>
            <a:br>
              <a:rPr lang="pt-BR">
                <a:latin typeface="Courier New" pitchFamily="49" charset="0"/>
              </a:rPr>
            </a:br>
            <a:r>
              <a:rPr lang="pt-BR">
                <a:latin typeface="Courier New" pitchFamily="49" charset="0"/>
              </a:rPr>
              <a:t>...</a:t>
            </a:r>
            <a:br>
              <a:rPr lang="pt-BR">
                <a:latin typeface="Courier New" pitchFamily="49" charset="0"/>
              </a:rPr>
            </a:br>
            <a:r>
              <a:rPr lang="pt-BR">
                <a:latin typeface="Courier New" pitchFamily="49" charset="0"/>
              </a:rPr>
              <a:t>nums = new int[20];</a:t>
            </a:r>
          </a:p>
          <a:p>
            <a:pPr lvl="1"/>
            <a:endParaRPr lang="pt-BR">
              <a:latin typeface="Courier New" pitchFamily="49" charset="0"/>
            </a:endParaRPr>
          </a:p>
          <a:p>
            <a:pPr lvl="1"/>
            <a:r>
              <a:rPr lang="pt-BR">
                <a:latin typeface="Courier New" pitchFamily="49" charset="0"/>
              </a:rPr>
              <a:t>int[] nums = {1,2,3};</a:t>
            </a:r>
            <a:br>
              <a:rPr lang="pt-BR">
                <a:latin typeface="Courier New" pitchFamily="49" charset="0"/>
              </a:rPr>
            </a:br>
            <a:r>
              <a:rPr lang="pt-BR">
                <a:latin typeface="Courier New" pitchFamily="49" charset="0"/>
              </a:rPr>
              <a:t>int[] outros = nums;</a:t>
            </a:r>
            <a:endParaRPr lang="pt-BR"/>
          </a:p>
        </p:txBody>
      </p:sp>
      <p:sp>
        <p:nvSpPr>
          <p:cNvPr id="130051" name="AutoShape 3"/>
          <p:cNvSpPr>
            <a:spLocks noChangeArrowheads="1"/>
          </p:cNvSpPr>
          <p:nvPr/>
        </p:nvSpPr>
        <p:spPr bwMode="auto">
          <a:xfrm>
            <a:off x="5364088" y="2636912"/>
            <a:ext cx="2746648" cy="1219200"/>
          </a:xfrm>
          <a:prstGeom prst="wedgeRectCallout">
            <a:avLst>
              <a:gd name="adj1" fmla="val -86263"/>
              <a:gd name="adj2" fmla="val 20051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pt-BR" sz="1600" i="1" dirty="0" err="1"/>
              <a:t>nums</a:t>
            </a:r>
            <a:r>
              <a:rPr lang="pt-BR" sz="1600" dirty="0"/>
              <a:t> referencia um novo</a:t>
            </a:r>
          </a:p>
          <a:p>
            <a:r>
              <a:rPr lang="pt-BR" sz="1600" dirty="0"/>
              <a:t>objeto </a:t>
            </a:r>
            <a:r>
              <a:rPr lang="pt-BR" sz="1600" dirty="0" err="1"/>
              <a:t>array</a:t>
            </a:r>
            <a:r>
              <a:rPr lang="pt-BR" sz="1600" dirty="0"/>
              <a:t>, perdendo a</a:t>
            </a:r>
            <a:br>
              <a:rPr lang="pt-BR" sz="1600" dirty="0"/>
            </a:br>
            <a:r>
              <a:rPr lang="pt-BR" sz="1600" dirty="0"/>
              <a:t>referência para o </a:t>
            </a:r>
            <a:r>
              <a:rPr lang="pt-BR" sz="1600" dirty="0" err="1"/>
              <a:t>array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>anterior</a:t>
            </a:r>
          </a:p>
        </p:txBody>
      </p:sp>
      <p:sp>
        <p:nvSpPr>
          <p:cNvPr id="130052" name="AutoShape 4"/>
          <p:cNvSpPr>
            <a:spLocks noChangeArrowheads="1"/>
          </p:cNvSpPr>
          <p:nvPr/>
        </p:nvSpPr>
        <p:spPr bwMode="auto">
          <a:xfrm>
            <a:off x="5353816" y="4252156"/>
            <a:ext cx="2746648" cy="609600"/>
          </a:xfrm>
          <a:prstGeom prst="wedgeRectCallout">
            <a:avLst>
              <a:gd name="adj1" fmla="val -84678"/>
              <a:gd name="adj2" fmla="val -3318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pt-BR" sz="1600" i="1" dirty="0" err="1"/>
              <a:t>nums</a:t>
            </a:r>
            <a:r>
              <a:rPr lang="pt-BR" sz="1600" dirty="0"/>
              <a:t> e </a:t>
            </a:r>
            <a:r>
              <a:rPr lang="pt-BR" sz="1600" i="1" dirty="0"/>
              <a:t>outros</a:t>
            </a:r>
            <a:r>
              <a:rPr lang="pt-BR" sz="1600" dirty="0"/>
              <a:t> referenciam</a:t>
            </a:r>
            <a:br>
              <a:rPr lang="pt-BR" sz="1600" dirty="0"/>
            </a:br>
            <a:r>
              <a:rPr lang="pt-BR" sz="1600" dirty="0"/>
              <a:t>o mesmo objeto </a:t>
            </a:r>
            <a:r>
              <a:rPr lang="pt-BR" sz="1600" dirty="0" err="1"/>
              <a:t>array</a:t>
            </a:r>
            <a:endParaRPr lang="pt-BR" sz="16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6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animBg="1" autoUpdateAnimBg="0"/>
      <p:bldP spid="130052" grpId="0" animBg="1" autoUpdateAnimBg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r>
              <a:rPr lang="pt-BR" dirty="0" smtClean="0"/>
              <a:t> Unidimensionais</a:t>
            </a:r>
            <a:endParaRPr lang="pt-BR" dirty="0"/>
          </a:p>
        </p:txBody>
      </p:sp>
      <p:sp>
        <p:nvSpPr>
          <p:cNvPr id="12902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Arrays</a:t>
            </a:r>
            <a:r>
              <a:rPr lang="pt-BR" dirty="0"/>
              <a:t> de objetos contêm referências para os outros </a:t>
            </a:r>
            <a:r>
              <a:rPr lang="pt-BR" dirty="0" smtClean="0"/>
              <a:t>objetos</a:t>
            </a:r>
            <a:endParaRPr lang="pt-BR" dirty="0"/>
          </a:p>
          <a:p>
            <a:pPr lvl="1"/>
            <a:r>
              <a:rPr lang="pt-BR" dirty="0"/>
              <a:t>Por exemplo, um </a:t>
            </a:r>
            <a:r>
              <a:rPr lang="pt-BR" dirty="0" err="1"/>
              <a:t>array</a:t>
            </a:r>
            <a:r>
              <a:rPr lang="pt-BR" dirty="0"/>
              <a:t> que armazena </a:t>
            </a:r>
            <a:r>
              <a:rPr lang="pt-BR" dirty="0" smtClean="0"/>
              <a:t>professores</a:t>
            </a:r>
          </a:p>
          <a:p>
            <a:pPr lvl="1">
              <a:buNone/>
            </a:pPr>
            <a:endParaRPr lang="pt-BR" dirty="0"/>
          </a:p>
          <a:p>
            <a:pPr lvl="1">
              <a:buFontTx/>
              <a:buNone/>
            </a:pPr>
            <a:r>
              <a:rPr lang="pt-BR" sz="2400" dirty="0">
                <a:latin typeface="Courier New" pitchFamily="49" charset="0"/>
              </a:rPr>
              <a:t>Professor[] lista = </a:t>
            </a:r>
            <a:r>
              <a:rPr lang="pt-BR" sz="2400" dirty="0" err="1">
                <a:latin typeface="Courier New" pitchFamily="49" charset="0"/>
              </a:rPr>
              <a:t>new</a:t>
            </a:r>
            <a:r>
              <a:rPr lang="pt-BR" sz="2400" dirty="0">
                <a:latin typeface="Courier New" pitchFamily="49" charset="0"/>
              </a:rPr>
              <a:t> Professor[10];</a:t>
            </a:r>
          </a:p>
          <a:p>
            <a:pPr lvl="1">
              <a:buFontTx/>
              <a:buNone/>
            </a:pPr>
            <a:r>
              <a:rPr lang="pt-BR" sz="2400" dirty="0">
                <a:latin typeface="Courier New" pitchFamily="49" charset="0"/>
              </a:rPr>
              <a:t>lista[0] = new Professor("Maria</a:t>
            </a:r>
            <a:r>
              <a:rPr lang="pt-BR" sz="2400" dirty="0" smtClean="0">
                <a:latin typeface="Courier New" pitchFamily="49" charset="0"/>
              </a:rPr>
              <a:t>","13",12</a:t>
            </a:r>
            <a:r>
              <a:rPr lang="pt-BR" sz="2400" dirty="0">
                <a:latin typeface="Courier New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pt-BR" sz="2400" dirty="0">
                <a:latin typeface="Courier New" pitchFamily="49" charset="0"/>
              </a:rPr>
              <a:t>lista[1] = new Professor("José</a:t>
            </a:r>
            <a:r>
              <a:rPr lang="pt-BR" sz="2400" dirty="0" smtClean="0">
                <a:latin typeface="Courier New" pitchFamily="49" charset="0"/>
              </a:rPr>
              <a:t>","234",8</a:t>
            </a:r>
            <a:r>
              <a:rPr lang="pt-BR" sz="2400" dirty="0">
                <a:latin typeface="Courier New" pitchFamily="49" charset="0"/>
              </a:rPr>
              <a:t>);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74775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r>
              <a:rPr lang="pt-BR" dirty="0" smtClean="0"/>
              <a:t> </a:t>
            </a:r>
            <a:r>
              <a:rPr lang="pt-BR" dirty="0"/>
              <a:t>Unidimensionais</a:t>
            </a:r>
            <a:endParaRPr lang="en-US" dirty="0"/>
          </a:p>
        </p:txBody>
      </p:sp>
      <p:sp>
        <p:nvSpPr>
          <p:cNvPr id="1310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Atributos e </a:t>
            </a:r>
            <a:r>
              <a:rPr lang="pt-BR" dirty="0" smtClean="0"/>
              <a:t>métodos </a:t>
            </a:r>
            <a:r>
              <a:rPr lang="pt-BR" dirty="0"/>
              <a:t>de </a:t>
            </a:r>
            <a:r>
              <a:rPr lang="pt-BR" dirty="0" err="1"/>
              <a:t>arrays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Definidos no pacote </a:t>
            </a:r>
            <a:r>
              <a:rPr lang="pt-BR" dirty="0" err="1">
                <a:latin typeface="Courier New" pitchFamily="49" charset="0"/>
              </a:rPr>
              <a:t>java</a:t>
            </a:r>
            <a:r>
              <a:rPr lang="pt-BR" dirty="0">
                <a:latin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</a:rPr>
              <a:t>util</a:t>
            </a:r>
            <a:endParaRPr lang="pt-BR" dirty="0">
              <a:latin typeface="Courier New" pitchFamily="49" charset="0"/>
            </a:endParaRPr>
          </a:p>
          <a:p>
            <a:pPr lvl="1"/>
            <a:r>
              <a:rPr lang="pt-BR" dirty="0"/>
              <a:t>Tamanho:</a:t>
            </a:r>
          </a:p>
          <a:p>
            <a:pPr lvl="2"/>
            <a:r>
              <a:rPr lang="pt-BR" dirty="0" err="1">
                <a:latin typeface="Courier New" pitchFamily="49" charset="0"/>
              </a:rPr>
              <a:t>length</a:t>
            </a:r>
            <a:endParaRPr lang="pt-BR" dirty="0">
              <a:latin typeface="Courier New" pitchFamily="49" charset="0"/>
            </a:endParaRPr>
          </a:p>
          <a:p>
            <a:pPr lvl="2"/>
            <a:r>
              <a:rPr lang="pt-BR" dirty="0">
                <a:latin typeface="Courier New" pitchFamily="49" charset="0"/>
              </a:rPr>
              <a:t>System.</a:t>
            </a:r>
            <a:r>
              <a:rPr lang="pt-BR" dirty="0" err="1">
                <a:latin typeface="Courier New" pitchFamily="49" charset="0"/>
              </a:rPr>
              <a:t>out.println</a:t>
            </a:r>
            <a:r>
              <a:rPr lang="pt-BR" dirty="0">
                <a:latin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</a:rPr>
              <a:t>nums</a:t>
            </a:r>
            <a:r>
              <a:rPr lang="pt-BR" dirty="0">
                <a:latin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</a:rPr>
              <a:t>length</a:t>
            </a:r>
            <a:r>
              <a:rPr lang="pt-BR" dirty="0">
                <a:latin typeface="Courier New" pitchFamily="49" charset="0"/>
              </a:rPr>
              <a:t>);</a:t>
            </a:r>
            <a:endParaRPr lang="pt-BR" dirty="0"/>
          </a:p>
          <a:p>
            <a:pPr lvl="1"/>
            <a:r>
              <a:rPr lang="pt-BR" dirty="0"/>
              <a:t>Ordenação em ordem crescente:</a:t>
            </a:r>
          </a:p>
          <a:p>
            <a:pPr lvl="2"/>
            <a:r>
              <a:rPr lang="pt-BR" dirty="0" err="1">
                <a:latin typeface="Courier New" pitchFamily="49" charset="0"/>
              </a:rPr>
              <a:t>Arrays</a:t>
            </a:r>
            <a:r>
              <a:rPr lang="pt-BR" dirty="0">
                <a:latin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</a:rPr>
              <a:t>sort</a:t>
            </a:r>
            <a:r>
              <a:rPr lang="pt-BR" dirty="0">
                <a:latin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</a:rPr>
              <a:t>nome_do_array</a:t>
            </a:r>
            <a:r>
              <a:rPr lang="pt-BR" dirty="0">
                <a:latin typeface="Courier New" pitchFamily="49" charset="0"/>
              </a:rPr>
              <a:t>)</a:t>
            </a:r>
          </a:p>
          <a:p>
            <a:pPr lvl="2"/>
            <a:r>
              <a:rPr lang="pt-BR" dirty="0" err="1">
                <a:latin typeface="Courier New" pitchFamily="49" charset="0"/>
              </a:rPr>
              <a:t>Arrays</a:t>
            </a:r>
            <a:r>
              <a:rPr lang="pt-BR" dirty="0">
                <a:latin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</a:rPr>
              <a:t>sort</a:t>
            </a:r>
            <a:r>
              <a:rPr lang="pt-BR" dirty="0">
                <a:latin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</a:rPr>
              <a:t>nums</a:t>
            </a:r>
            <a:r>
              <a:rPr lang="pt-BR" dirty="0">
                <a:latin typeface="Courier New" pitchFamily="49" charset="0"/>
              </a:rPr>
              <a:t>);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205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Objetos</a:t>
            </a:r>
            <a:endParaRPr lang="pt-BR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 programa orientado a objetos é estruturado como uma comunidade de objetos que interagem entre si</a:t>
            </a:r>
          </a:p>
          <a:p>
            <a:pPr lvl="1"/>
            <a:r>
              <a:rPr lang="pt-BR" dirty="0" smtClean="0"/>
              <a:t>Cada objeto tem um papel a cumprir</a:t>
            </a:r>
          </a:p>
          <a:p>
            <a:pPr lvl="1"/>
            <a:r>
              <a:rPr lang="pt-BR" dirty="0" smtClean="0"/>
              <a:t>Cada objeto oferece um serviço ou realiza uma ação que é usada por outros objetos</a:t>
            </a:r>
          </a:p>
          <a:p>
            <a:pPr lvl="1"/>
            <a:r>
              <a:rPr lang="pt-BR" dirty="0" smtClean="0"/>
              <a:t>Ex.: um objeto Lustre interage com diversos objetos Lâmpada</a:t>
            </a:r>
          </a:p>
          <a:p>
            <a:pPr lvl="1"/>
            <a:r>
              <a:rPr lang="pt-BR" dirty="0" smtClean="0"/>
              <a:t>Ex.: um objeto Venda agrega vários objetos Produto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r>
              <a:rPr lang="pt-BR" dirty="0" smtClean="0"/>
              <a:t> Unidimensionais</a:t>
            </a:r>
            <a:endParaRPr lang="pt-BR" dirty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Exemplo:</a:t>
            </a:r>
          </a:p>
          <a:p>
            <a:pPr>
              <a:buFont typeface="Monotype Sorts" pitchFamily="2" charset="2"/>
              <a:buNone/>
            </a:pPr>
            <a:r>
              <a:rPr lang="pt-BR" sz="2000" dirty="0" err="1">
                <a:latin typeface="Courier New" pitchFamily="49" charset="0"/>
              </a:rPr>
              <a:t>import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java</a:t>
            </a:r>
            <a:r>
              <a:rPr lang="pt-BR" sz="2000" dirty="0">
                <a:latin typeface="Courier New" pitchFamily="49" charset="0"/>
              </a:rPr>
              <a:t>.</a:t>
            </a:r>
            <a:r>
              <a:rPr lang="pt-BR" sz="2000" dirty="0" err="1">
                <a:latin typeface="Courier New" pitchFamily="49" charset="0"/>
              </a:rPr>
              <a:t>util.Arrays;</a:t>
            </a:r>
            <a:endParaRPr lang="pt-BR" sz="2000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pt-BR" sz="2000" dirty="0" err="1">
                <a:latin typeface="Courier New" pitchFamily="49" charset="0"/>
              </a:rPr>
              <a:t>public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class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TesteArray</a:t>
            </a:r>
            <a:r>
              <a:rPr lang="pt-BR" sz="2000" dirty="0">
                <a:latin typeface="Courier New" pitchFamily="49" charset="0"/>
              </a:rPr>
              <a:t> {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  </a:t>
            </a:r>
            <a:r>
              <a:rPr lang="pt-BR" sz="2000" dirty="0" err="1">
                <a:latin typeface="Courier New" pitchFamily="49" charset="0"/>
              </a:rPr>
              <a:t>public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static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void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main</a:t>
            </a:r>
            <a:r>
              <a:rPr lang="pt-BR" sz="2000" dirty="0">
                <a:latin typeface="Courier New" pitchFamily="49" charset="0"/>
              </a:rPr>
              <a:t>(String[] </a:t>
            </a:r>
            <a:r>
              <a:rPr lang="pt-BR" sz="2000" dirty="0" err="1">
                <a:latin typeface="Courier New" pitchFamily="49" charset="0"/>
              </a:rPr>
              <a:t>args</a:t>
            </a:r>
            <a:r>
              <a:rPr lang="pt-BR" sz="2000" dirty="0">
                <a:latin typeface="Courier New" pitchFamily="49" charset="0"/>
              </a:rPr>
              <a:t>) {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    </a:t>
            </a:r>
            <a:r>
              <a:rPr lang="pt-BR" sz="2000" dirty="0" err="1">
                <a:latin typeface="Courier New" pitchFamily="49" charset="0"/>
              </a:rPr>
              <a:t>int</a:t>
            </a:r>
            <a:r>
              <a:rPr lang="pt-BR" sz="2000" dirty="0">
                <a:latin typeface="Courier New" pitchFamily="49" charset="0"/>
              </a:rPr>
              <a:t>[] </a:t>
            </a:r>
            <a:r>
              <a:rPr lang="pt-BR" sz="2000" dirty="0" err="1">
                <a:latin typeface="Courier New" pitchFamily="49" charset="0"/>
              </a:rPr>
              <a:t>nums</a:t>
            </a:r>
            <a:r>
              <a:rPr lang="pt-BR" sz="2000" dirty="0">
                <a:latin typeface="Courier New" pitchFamily="49" charset="0"/>
              </a:rPr>
              <a:t> = {32, 15, 3, 23, 4, 0, 1};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    for (</a:t>
            </a:r>
            <a:r>
              <a:rPr lang="pt-BR" sz="2000" dirty="0" err="1">
                <a:latin typeface="Courier New" pitchFamily="49" charset="0"/>
              </a:rPr>
              <a:t>int</a:t>
            </a:r>
            <a:r>
              <a:rPr lang="pt-BR" sz="2000" dirty="0">
                <a:latin typeface="Courier New" pitchFamily="49" charset="0"/>
              </a:rPr>
              <a:t> i = 0; i &lt; </a:t>
            </a:r>
            <a:r>
              <a:rPr lang="pt-BR" sz="2000" dirty="0" err="1">
                <a:latin typeface="Courier New" pitchFamily="49" charset="0"/>
              </a:rPr>
              <a:t>nums</a:t>
            </a:r>
            <a:r>
              <a:rPr lang="pt-BR" sz="2000" dirty="0">
                <a:latin typeface="Courier New" pitchFamily="49" charset="0"/>
              </a:rPr>
              <a:t>.</a:t>
            </a:r>
            <a:r>
              <a:rPr lang="pt-BR" sz="2000" dirty="0" err="1">
                <a:latin typeface="Courier New" pitchFamily="49" charset="0"/>
              </a:rPr>
              <a:t>length</a:t>
            </a:r>
            <a:r>
              <a:rPr lang="pt-BR" sz="2000" dirty="0">
                <a:latin typeface="Courier New" pitchFamily="49" charset="0"/>
              </a:rPr>
              <a:t>; i++) {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      System.</a:t>
            </a:r>
            <a:r>
              <a:rPr lang="pt-BR" sz="2000" dirty="0" err="1">
                <a:latin typeface="Courier New" pitchFamily="49" charset="0"/>
              </a:rPr>
              <a:t>out.println</a:t>
            </a:r>
            <a:r>
              <a:rPr lang="pt-BR" sz="2000" dirty="0">
                <a:latin typeface="Courier New" pitchFamily="49" charset="0"/>
              </a:rPr>
              <a:t>("</a:t>
            </a:r>
            <a:r>
              <a:rPr lang="pt-BR" sz="2000" dirty="0" err="1">
                <a:latin typeface="Courier New" pitchFamily="49" charset="0"/>
              </a:rPr>
              <a:t>nums</a:t>
            </a:r>
            <a:r>
              <a:rPr lang="pt-BR" sz="2000" dirty="0">
                <a:latin typeface="Courier New" pitchFamily="49" charset="0"/>
              </a:rPr>
              <a:t> [“ + i + "]="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                         + </a:t>
            </a:r>
            <a:r>
              <a:rPr lang="pt-BR" sz="2000" dirty="0" err="1">
                <a:latin typeface="Courier New" pitchFamily="49" charset="0"/>
              </a:rPr>
              <a:t>nums</a:t>
            </a:r>
            <a:r>
              <a:rPr lang="pt-BR" sz="2000" dirty="0">
                <a:latin typeface="Courier New" pitchFamily="49" charset="0"/>
              </a:rPr>
              <a:t>[i] + "\n");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    }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    </a:t>
            </a:r>
            <a:r>
              <a:rPr lang="pt-BR" sz="2000" dirty="0" err="1">
                <a:latin typeface="Courier New" pitchFamily="49" charset="0"/>
              </a:rPr>
              <a:t>Arrays</a:t>
            </a:r>
            <a:r>
              <a:rPr lang="pt-BR" sz="2000" dirty="0">
                <a:latin typeface="Courier New" pitchFamily="49" charset="0"/>
              </a:rPr>
              <a:t>.</a:t>
            </a:r>
            <a:r>
              <a:rPr lang="pt-BR" sz="2000" dirty="0" err="1">
                <a:latin typeface="Courier New" pitchFamily="49" charset="0"/>
              </a:rPr>
              <a:t>sort</a:t>
            </a:r>
            <a:r>
              <a:rPr lang="pt-BR" sz="2000" dirty="0">
                <a:latin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</a:rPr>
              <a:t>nums</a:t>
            </a:r>
            <a:r>
              <a:rPr lang="pt-BR" sz="2000" dirty="0">
                <a:latin typeface="Courier New" pitchFamily="49" charset="0"/>
              </a:rPr>
              <a:t>);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    for (</a:t>
            </a:r>
            <a:r>
              <a:rPr lang="pt-BR" sz="2000" dirty="0" err="1">
                <a:latin typeface="Courier New" pitchFamily="49" charset="0"/>
              </a:rPr>
              <a:t>int</a:t>
            </a:r>
            <a:r>
              <a:rPr lang="pt-BR" sz="2000" dirty="0">
                <a:latin typeface="Courier New" pitchFamily="49" charset="0"/>
              </a:rPr>
              <a:t> i = 0; i &lt; </a:t>
            </a:r>
            <a:r>
              <a:rPr lang="pt-BR" sz="2000" dirty="0" err="1">
                <a:latin typeface="Courier New" pitchFamily="49" charset="0"/>
              </a:rPr>
              <a:t>nums</a:t>
            </a:r>
            <a:r>
              <a:rPr lang="pt-BR" sz="2000" dirty="0">
                <a:latin typeface="Courier New" pitchFamily="49" charset="0"/>
              </a:rPr>
              <a:t>.</a:t>
            </a:r>
            <a:r>
              <a:rPr lang="pt-BR" sz="2000" dirty="0" err="1">
                <a:latin typeface="Courier New" pitchFamily="49" charset="0"/>
              </a:rPr>
              <a:t>length</a:t>
            </a:r>
            <a:r>
              <a:rPr lang="pt-BR" sz="2000" dirty="0">
                <a:latin typeface="Courier New" pitchFamily="49" charset="0"/>
              </a:rPr>
              <a:t>; i++) {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      System.</a:t>
            </a:r>
            <a:r>
              <a:rPr lang="pt-BR" sz="2000" dirty="0" err="1">
                <a:latin typeface="Courier New" pitchFamily="49" charset="0"/>
              </a:rPr>
              <a:t>out.println</a:t>
            </a:r>
            <a:r>
              <a:rPr lang="pt-BR" sz="2000" dirty="0">
                <a:latin typeface="Courier New" pitchFamily="49" charset="0"/>
              </a:rPr>
              <a:t>("</a:t>
            </a:r>
            <a:r>
              <a:rPr lang="pt-BR" sz="2000" dirty="0" err="1">
                <a:latin typeface="Courier New" pitchFamily="49" charset="0"/>
              </a:rPr>
              <a:t>nums</a:t>
            </a:r>
            <a:r>
              <a:rPr lang="pt-BR" sz="2000" dirty="0">
                <a:latin typeface="Courier New" pitchFamily="49" charset="0"/>
              </a:rPr>
              <a:t> [" + i + "]="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                         + </a:t>
            </a:r>
            <a:r>
              <a:rPr lang="pt-BR" sz="2000" dirty="0" err="1">
                <a:latin typeface="Courier New" pitchFamily="49" charset="0"/>
              </a:rPr>
              <a:t>nums</a:t>
            </a:r>
            <a:r>
              <a:rPr lang="pt-BR" sz="2000" dirty="0">
                <a:latin typeface="Courier New" pitchFamily="49" charset="0"/>
              </a:rPr>
              <a:t>[i] + "\n");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    }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  }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}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20878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r>
              <a:rPr lang="pt-BR" dirty="0" smtClean="0"/>
              <a:t> </a:t>
            </a:r>
            <a:r>
              <a:rPr lang="pt-BR" dirty="0"/>
              <a:t>Unidimensionais</a:t>
            </a:r>
            <a:endParaRPr lang="en-US" dirty="0"/>
          </a:p>
        </p:txBody>
      </p:sp>
      <p:sp>
        <p:nvSpPr>
          <p:cNvPr id="132102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Passagem de parâmetros:</a:t>
            </a:r>
          </a:p>
          <a:p>
            <a:pPr lvl="1">
              <a:lnSpc>
                <a:spcPct val="90000"/>
              </a:lnSpc>
            </a:pPr>
            <a:r>
              <a:rPr lang="pt-BR" dirty="0" err="1"/>
              <a:t>Arrays</a:t>
            </a:r>
            <a:r>
              <a:rPr lang="pt-BR" dirty="0"/>
              <a:t>, como são objetos, os parâmetros são </a:t>
            </a:r>
            <a:r>
              <a:rPr lang="pt-BR" dirty="0" smtClean="0"/>
              <a:t>referências</a:t>
            </a:r>
            <a:endParaRPr lang="pt-BR" dirty="0"/>
          </a:p>
          <a:p>
            <a:pPr lvl="2">
              <a:lnSpc>
                <a:spcPct val="90000"/>
              </a:lnSpc>
            </a:pPr>
            <a:r>
              <a:rPr lang="pt-BR" dirty="0"/>
              <a:t>Especificar o nome do </a:t>
            </a:r>
            <a:r>
              <a:rPr lang="pt-BR" dirty="0" err="1"/>
              <a:t>array</a:t>
            </a:r>
            <a:r>
              <a:rPr lang="pt-BR" dirty="0"/>
              <a:t> sem </a:t>
            </a:r>
            <a:r>
              <a:rPr lang="pt-BR" dirty="0" smtClean="0"/>
              <a:t>colchetes</a:t>
            </a:r>
            <a:endParaRPr lang="pt-BR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pt-BR" dirty="0" err="1">
                <a:latin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</a:rPr>
              <a:t>[] </a:t>
            </a:r>
            <a:r>
              <a:rPr lang="pt-BR" dirty="0" err="1">
                <a:latin typeface="Courier New" pitchFamily="49" charset="0"/>
              </a:rPr>
              <a:t>nums</a:t>
            </a:r>
            <a:r>
              <a:rPr lang="pt-BR" dirty="0">
                <a:latin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</a:rPr>
              <a:t>new</a:t>
            </a:r>
            <a:r>
              <a:rPr lang="pt-BR" dirty="0">
                <a:latin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</a:rPr>
              <a:t>[5];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pt-BR" dirty="0" err="1">
                <a:latin typeface="Courier New" pitchFamily="49" charset="0"/>
              </a:rPr>
              <a:t>modificaArray</a:t>
            </a:r>
            <a:r>
              <a:rPr lang="pt-BR" dirty="0">
                <a:latin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</a:rPr>
              <a:t>nums</a:t>
            </a:r>
            <a:r>
              <a:rPr lang="pt-BR" dirty="0">
                <a:latin typeface="Courier New" pitchFamily="49" charset="0"/>
              </a:rPr>
              <a:t>);</a:t>
            </a:r>
          </a:p>
          <a:p>
            <a:pPr lvl="2">
              <a:lnSpc>
                <a:spcPct val="90000"/>
              </a:lnSpc>
            </a:pPr>
            <a:r>
              <a:rPr lang="pt-BR" dirty="0"/>
              <a:t>Parâmetro do método declarado como uma referência ao </a:t>
            </a:r>
            <a:r>
              <a:rPr lang="pt-BR" dirty="0" err="1" smtClean="0"/>
              <a:t>array</a:t>
            </a:r>
            <a:endParaRPr lang="pt-BR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pt-BR" dirty="0" err="1">
                <a:latin typeface="Courier New" pitchFamily="49" charset="0"/>
              </a:rPr>
              <a:t>public</a:t>
            </a:r>
            <a:r>
              <a:rPr lang="pt-BR" dirty="0">
                <a:latin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</a:rPr>
              <a:t>void</a:t>
            </a:r>
            <a:r>
              <a:rPr lang="pt-BR" dirty="0">
                <a:latin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</a:rPr>
              <a:t>modificaArray</a:t>
            </a:r>
            <a:r>
              <a:rPr lang="pt-BR" dirty="0">
                <a:latin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</a:rPr>
              <a:t>[] </a:t>
            </a:r>
            <a:r>
              <a:rPr lang="pt-BR" dirty="0" err="1">
                <a:latin typeface="Courier New" pitchFamily="49" charset="0"/>
              </a:rPr>
              <a:t>vals</a:t>
            </a:r>
            <a:r>
              <a:rPr lang="pt-BR" dirty="0">
                <a:latin typeface="Courier New" pitchFamily="49" charset="0"/>
              </a:rPr>
              <a:t>){...}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26062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r>
              <a:rPr lang="pt-BR" dirty="0" smtClean="0"/>
              <a:t> Bidimensionais</a:t>
            </a:r>
            <a:endParaRPr lang="en-US" dirty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Declaração de um </a:t>
            </a:r>
            <a:r>
              <a:rPr lang="pt-BR" dirty="0" err="1" smtClean="0"/>
              <a:t>array</a:t>
            </a:r>
            <a:r>
              <a:rPr lang="pt-BR" dirty="0" smtClean="0"/>
              <a:t> é feita em duas etapas:</a:t>
            </a:r>
          </a:p>
          <a:p>
            <a:pPr lvl="1"/>
            <a:r>
              <a:rPr lang="pt-BR" dirty="0" smtClean="0"/>
              <a:t>Declaração da referência </a:t>
            </a:r>
            <a:r>
              <a:rPr lang="pt-BR" dirty="0" smtClean="0">
                <a:sym typeface="Symbol" pitchFamily="18" charset="2"/>
              </a:rPr>
              <a:t>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[][] valores;</a:t>
            </a:r>
          </a:p>
          <a:p>
            <a:pPr lvl="1"/>
            <a:r>
              <a:rPr lang="pt-BR" dirty="0" smtClean="0"/>
              <a:t>Instanciação do objeto </a:t>
            </a:r>
            <a:r>
              <a:rPr lang="pt-BR" dirty="0" smtClean="0">
                <a:sym typeface="Symbol" pitchFamily="18" charset="2"/>
              </a:rPr>
              <a:t></a:t>
            </a:r>
            <a:r>
              <a:rPr lang="pt-BR" dirty="0" smtClean="0"/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valores = new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[5][2];</a:t>
            </a:r>
          </a:p>
          <a:p>
            <a:r>
              <a:rPr lang="pt-BR" dirty="0" smtClean="0"/>
              <a:t>Em um única linha:</a:t>
            </a:r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[][] valores = new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[5][2];</a:t>
            </a:r>
          </a:p>
          <a:p>
            <a:r>
              <a:rPr lang="pt-BR" dirty="0" smtClean="0"/>
              <a:t>Para referenciar elementos:</a:t>
            </a:r>
          </a:p>
          <a:p>
            <a:pPr lvl="1"/>
            <a:r>
              <a:rPr lang="pt-BR" dirty="0" err="1" smtClean="0"/>
              <a:t>nome_do_array</a:t>
            </a:r>
            <a:r>
              <a:rPr lang="pt-BR" dirty="0" smtClean="0"/>
              <a:t>[</a:t>
            </a:r>
            <a:r>
              <a:rPr lang="pt-BR" dirty="0" err="1" smtClean="0"/>
              <a:t>índiceLinha</a:t>
            </a:r>
            <a:r>
              <a:rPr lang="pt-BR" dirty="0" smtClean="0"/>
              <a:t>][</a:t>
            </a:r>
            <a:r>
              <a:rPr lang="pt-BR" dirty="0" err="1" smtClean="0"/>
              <a:t>índiceColuna</a:t>
            </a:r>
            <a:r>
              <a:rPr lang="pt-BR" dirty="0" smtClean="0"/>
              <a:t>]</a:t>
            </a:r>
          </a:p>
          <a:p>
            <a:pPr lvl="1"/>
            <a:r>
              <a:rPr lang="pt-BR" dirty="0" smtClean="0"/>
              <a:t>Exemplo:</a:t>
            </a:r>
          </a:p>
          <a:p>
            <a:pPr lvl="2"/>
            <a:r>
              <a:rPr lang="pt-BR" dirty="0" smtClean="0"/>
              <a:t>valores[0][1]</a:t>
            </a:r>
          </a:p>
          <a:p>
            <a:pPr lvl="2"/>
            <a:r>
              <a:rPr lang="pt-BR" dirty="0" smtClean="0"/>
              <a:t>valores[4][0]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51021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r>
              <a:rPr lang="pt-BR" dirty="0" smtClean="0"/>
              <a:t> </a:t>
            </a:r>
            <a:r>
              <a:rPr lang="pt-BR" dirty="0"/>
              <a:t>Bidimensionais</a:t>
            </a:r>
            <a:endParaRPr lang="en-US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Inicialização:</a:t>
            </a:r>
          </a:p>
          <a:p>
            <a:pPr lvl="1"/>
            <a:r>
              <a:rPr lang="pt-BR"/>
              <a:t>Valores literais</a:t>
            </a:r>
          </a:p>
          <a:p>
            <a:pPr lvl="1">
              <a:buFontTx/>
              <a:buNone/>
            </a:pPr>
            <a:r>
              <a:rPr lang="pt-BR">
                <a:latin typeface="Courier New" pitchFamily="49" charset="0"/>
              </a:rPr>
              <a:t>int[][] valores = {{1,2},{3,4}};</a:t>
            </a:r>
            <a:endParaRPr lang="en-US">
              <a:latin typeface="Courier New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81238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r>
              <a:rPr lang="pt-BR" dirty="0" smtClean="0"/>
              <a:t> </a:t>
            </a:r>
            <a:r>
              <a:rPr lang="pt-BR" dirty="0"/>
              <a:t>Bidimensionais</a:t>
            </a:r>
            <a:endParaRPr lang="en-US" dirty="0"/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Inicialização:</a:t>
            </a:r>
          </a:p>
          <a:p>
            <a:pPr lvl="1"/>
            <a:r>
              <a:rPr lang="pt-BR" dirty="0"/>
              <a:t>Laços de repetição aninhados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</a:rPr>
              <a:t>for(</a:t>
            </a:r>
            <a:r>
              <a:rPr lang="pt-BR" dirty="0" err="1">
                <a:latin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</a:rPr>
              <a:t> i=0; i&lt;</a:t>
            </a:r>
            <a:r>
              <a:rPr lang="pt-BR" dirty="0" err="1">
                <a:latin typeface="Courier New" pitchFamily="49" charset="0"/>
              </a:rPr>
              <a:t>numLinhas</a:t>
            </a:r>
            <a:r>
              <a:rPr lang="pt-BR" dirty="0">
                <a:latin typeface="Courier New" pitchFamily="49" charset="0"/>
              </a:rPr>
              <a:t>; i++)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</a:rPr>
              <a:t> for(</a:t>
            </a:r>
            <a:r>
              <a:rPr lang="pt-BR" dirty="0" err="1">
                <a:latin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</a:rPr>
              <a:t> j=0; </a:t>
            </a:r>
            <a:r>
              <a:rPr lang="pt-BR" dirty="0" smtClean="0">
                <a:latin typeface="Courier New" pitchFamily="49" charset="0"/>
              </a:rPr>
              <a:t>j&lt;</a:t>
            </a:r>
            <a:r>
              <a:rPr lang="pt-BR" dirty="0" err="1" smtClean="0">
                <a:latin typeface="Courier New" pitchFamily="49" charset="0"/>
              </a:rPr>
              <a:t>numColunas</a:t>
            </a:r>
            <a:r>
              <a:rPr lang="pt-BR" dirty="0">
                <a:latin typeface="Courier New" pitchFamily="49" charset="0"/>
              </a:rPr>
              <a:t>; j++)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</a:rPr>
              <a:t>  valores[i][j] = 0;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65614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r>
              <a:rPr lang="pt-BR" dirty="0" smtClean="0"/>
              <a:t> N-dimensionais</a:t>
            </a:r>
            <a:endParaRPr lang="en-US" dirty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Declaração de um </a:t>
            </a:r>
            <a:r>
              <a:rPr lang="pt-BR" dirty="0" err="1" smtClean="0"/>
              <a:t>array</a:t>
            </a:r>
            <a:r>
              <a:rPr lang="pt-BR" dirty="0" smtClean="0"/>
              <a:t> é feita em várias etapas:</a:t>
            </a:r>
          </a:p>
          <a:p>
            <a:pPr lvl="1"/>
            <a:r>
              <a:rPr lang="pt-BR" dirty="0" smtClean="0"/>
              <a:t>Declaração da referência </a:t>
            </a:r>
            <a:r>
              <a:rPr lang="pt-BR" dirty="0" smtClean="0">
                <a:sym typeface="Symbol" pitchFamily="18" charset="2"/>
              </a:rPr>
              <a:t>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[][] valores;</a:t>
            </a:r>
          </a:p>
          <a:p>
            <a:pPr lvl="1"/>
            <a:r>
              <a:rPr lang="pt-BR" dirty="0" smtClean="0"/>
              <a:t>Instanciação dos objetos:</a:t>
            </a:r>
          </a:p>
          <a:p>
            <a:pPr lvl="2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valores = new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[2][];</a:t>
            </a:r>
          </a:p>
          <a:p>
            <a:pPr lvl="2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valores[0] = new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lvl="2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valores[1] = new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[6];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46500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86923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Herança é uma relação de generalização/especialização entre classes</a:t>
            </a:r>
          </a:p>
          <a:p>
            <a:r>
              <a:rPr lang="pt-BR" dirty="0" smtClean="0"/>
              <a:t>A ideia central de herança é que novas classes são criadas a partir de classes já existentes</a:t>
            </a:r>
          </a:p>
          <a:p>
            <a:pPr lvl="1"/>
            <a:r>
              <a:rPr lang="pt-BR" dirty="0" smtClean="0"/>
              <a:t>Superclasse: classe já existente</a:t>
            </a:r>
          </a:p>
          <a:p>
            <a:pPr lvl="1"/>
            <a:r>
              <a:rPr lang="pt-BR" dirty="0" smtClean="0"/>
              <a:t>Subclasse: classe criada a partir da superclasse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70587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Classes UML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Relacionamento de herança: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420888"/>
            <a:ext cx="2615158" cy="3352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38620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1027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457200" y="1600201"/>
            <a:ext cx="8229600" cy="2260847"/>
          </a:xfrm>
        </p:spPr>
        <p:txBody>
          <a:bodyPr>
            <a:normAutofit/>
          </a:bodyPr>
          <a:lstStyle/>
          <a:p>
            <a:r>
              <a:rPr lang="pt-BR" dirty="0" smtClean="0"/>
              <a:t>Herança cria uma estrutura hierárquica</a:t>
            </a:r>
          </a:p>
          <a:p>
            <a:r>
              <a:rPr lang="pt-BR" dirty="0" smtClean="0"/>
              <a:t>Ex.: uma hierarquia de classes para formas geométricas</a:t>
            </a:r>
          </a:p>
          <a:p>
            <a:pPr lvl="1"/>
            <a:r>
              <a:rPr lang="pt-BR" dirty="0" smtClean="0"/>
              <a:t>Uma forma geométrica pode ser especializada em dois tipos: bidimensional e tridimensional</a:t>
            </a:r>
          </a:p>
        </p:txBody>
      </p:sp>
      <p:sp>
        <p:nvSpPr>
          <p:cNvPr id="1028" name="AutoShape 5"/>
          <p:cNvSpPr>
            <a:spLocks noChangeArrowheads="1"/>
          </p:cNvSpPr>
          <p:nvPr/>
        </p:nvSpPr>
        <p:spPr bwMode="auto">
          <a:xfrm>
            <a:off x="827584" y="3718595"/>
            <a:ext cx="152400" cy="1981200"/>
          </a:xfrm>
          <a:prstGeom prst="downArrow">
            <a:avLst>
              <a:gd name="adj1" fmla="val 50000"/>
              <a:gd name="adj2" fmla="val 325000"/>
            </a:avLst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pt-BR"/>
          </a:p>
        </p:txBody>
      </p:sp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1043608" y="3862611"/>
            <a:ext cx="1939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/>
              <a:t>especialização</a:t>
            </a:r>
          </a:p>
        </p:txBody>
      </p:sp>
      <p:sp>
        <p:nvSpPr>
          <p:cNvPr id="1030" name="AutoShape 7"/>
          <p:cNvSpPr>
            <a:spLocks noChangeArrowheads="1"/>
          </p:cNvSpPr>
          <p:nvPr/>
        </p:nvSpPr>
        <p:spPr bwMode="auto">
          <a:xfrm rot="10800000">
            <a:off x="8465641" y="3727723"/>
            <a:ext cx="152400" cy="1981200"/>
          </a:xfrm>
          <a:prstGeom prst="downArrow">
            <a:avLst>
              <a:gd name="adj1" fmla="val 50000"/>
              <a:gd name="adj2" fmla="val 325000"/>
            </a:avLst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pt-BR"/>
          </a:p>
        </p:txBody>
      </p:sp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6899275" y="3862611"/>
            <a:ext cx="1855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/>
              <a:t>generalização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8750" y="3375484"/>
            <a:ext cx="42005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127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Classes</a:t>
            </a:r>
            <a:endParaRPr lang="pt-BR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é a definição </a:t>
            </a:r>
            <a:r>
              <a:rPr lang="pt-BR" dirty="0" smtClean="0"/>
              <a:t>explícita </a:t>
            </a:r>
            <a:r>
              <a:rPr lang="pt-BR" dirty="0" smtClean="0"/>
              <a:t>da estrutura de um objeto</a:t>
            </a:r>
          </a:p>
          <a:p>
            <a:r>
              <a:rPr lang="pt-BR" dirty="0" smtClean="0"/>
              <a:t>Objetos são instâncias de uma classe</a:t>
            </a:r>
          </a:p>
          <a:p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implementar herança em Java?</a:t>
            </a:r>
          </a:p>
          <a:p>
            <a:pPr lvl="1"/>
            <a:r>
              <a:rPr lang="pt-BR" dirty="0" smtClean="0"/>
              <a:t>Utiliza-se a palavra-chave </a:t>
            </a:r>
            <a:r>
              <a:rPr lang="pt-BR" dirty="0" err="1" smtClean="0">
                <a:latin typeface="Courier New" pitchFamily="49" charset="0"/>
              </a:rPr>
              <a:t>extends</a:t>
            </a:r>
            <a:r>
              <a:rPr lang="pt-BR" dirty="0" smtClean="0"/>
              <a:t> para definir herança de classes</a:t>
            </a:r>
          </a:p>
          <a:p>
            <a:pPr lvl="1"/>
            <a:r>
              <a:rPr lang="pt-BR" dirty="0" smtClean="0"/>
              <a:t>Somente é possível herdar de uma única superclasse!</a:t>
            </a:r>
          </a:p>
          <a:p>
            <a:pPr lvl="2"/>
            <a:r>
              <a:rPr lang="pt-BR" dirty="0" smtClean="0"/>
              <a:t>Java oferece o mecanismo de herança simples</a:t>
            </a:r>
          </a:p>
          <a:p>
            <a:pPr lvl="1"/>
            <a:endParaRPr lang="pt-BR" dirty="0" smtClean="0"/>
          </a:p>
          <a:p>
            <a:pPr lvl="1">
              <a:buFontTx/>
              <a:buNone/>
            </a:pPr>
            <a:r>
              <a:rPr lang="pt-BR" sz="2400" dirty="0" err="1" smtClean="0">
                <a:latin typeface="Courier New" pitchFamily="49" charset="0"/>
              </a:rPr>
              <a:t>class</a:t>
            </a:r>
            <a:r>
              <a:rPr lang="pt-BR" sz="2400" dirty="0" smtClean="0">
                <a:latin typeface="Courier New" pitchFamily="49" charset="0"/>
              </a:rPr>
              <a:t> Subclasse </a:t>
            </a:r>
            <a:r>
              <a:rPr lang="pt-BR" sz="2400" dirty="0" err="1" smtClean="0">
                <a:latin typeface="Courier New" pitchFamily="49" charset="0"/>
              </a:rPr>
              <a:t>extends</a:t>
            </a:r>
            <a:r>
              <a:rPr lang="pt-BR" sz="2400" dirty="0" smtClean="0">
                <a:latin typeface="Courier New" pitchFamily="49" charset="0"/>
              </a:rPr>
              <a:t> Superclasse {</a:t>
            </a:r>
            <a:br>
              <a:rPr lang="pt-BR" sz="2400" dirty="0" smtClean="0">
                <a:latin typeface="Courier New" pitchFamily="49" charset="0"/>
              </a:rPr>
            </a:br>
            <a:r>
              <a:rPr lang="pt-BR" sz="2400" dirty="0" smtClean="0">
                <a:latin typeface="Courier New" pitchFamily="49" charset="0"/>
              </a:rPr>
              <a:t>...</a:t>
            </a:r>
            <a:br>
              <a:rPr lang="pt-BR" sz="2400" dirty="0" smtClean="0">
                <a:latin typeface="Courier New" pitchFamily="49" charset="0"/>
              </a:rPr>
            </a:br>
            <a:r>
              <a:rPr lang="pt-BR" sz="24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66218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276872"/>
            <a:ext cx="4905375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AutoShape 25"/>
          <p:cNvSpPr>
            <a:spLocks noChangeArrowheads="1"/>
          </p:cNvSpPr>
          <p:nvPr/>
        </p:nvSpPr>
        <p:spPr bwMode="auto">
          <a:xfrm>
            <a:off x="5940152" y="2658616"/>
            <a:ext cx="2880320" cy="914400"/>
          </a:xfrm>
          <a:prstGeom prst="wedgeRectCallout">
            <a:avLst>
              <a:gd name="adj1" fmla="val -59082"/>
              <a:gd name="adj2" fmla="val 248008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pt-BR" sz="2000" dirty="0"/>
              <a:t>Não se repete a</a:t>
            </a:r>
          </a:p>
          <a:p>
            <a:r>
              <a:rPr lang="pt-BR" sz="2000" dirty="0"/>
              <a:t>declaração de atributos</a:t>
            </a:r>
          </a:p>
          <a:p>
            <a:r>
              <a:rPr lang="pt-BR" sz="2000" dirty="0"/>
              <a:t>e métodos herdados!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99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pPr lvl="1">
              <a:buFontTx/>
              <a:buNone/>
            </a:pPr>
            <a:r>
              <a:rPr lang="pt-BR" sz="2400" dirty="0" err="1" smtClean="0">
                <a:latin typeface="Courier New" pitchFamily="49" charset="0"/>
              </a:rPr>
              <a:t>public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class</a:t>
            </a:r>
            <a:r>
              <a:rPr lang="pt-BR" sz="2400" dirty="0" smtClean="0">
                <a:latin typeface="Courier New" pitchFamily="49" charset="0"/>
              </a:rPr>
              <a:t> Produto{...}</a:t>
            </a:r>
          </a:p>
          <a:p>
            <a:pPr lvl="1">
              <a:buFontTx/>
              <a:buNone/>
            </a:pPr>
            <a:r>
              <a:rPr lang="pt-BR" sz="2400" dirty="0" err="1" smtClean="0">
                <a:latin typeface="Courier New" pitchFamily="49" charset="0"/>
              </a:rPr>
              <a:t>public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class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ProdutoPerecivel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extends</a:t>
            </a:r>
            <a:r>
              <a:rPr lang="pt-BR" sz="2400" dirty="0" smtClean="0">
                <a:latin typeface="Courier New" pitchFamily="49" charset="0"/>
              </a:rPr>
              <a:t> Produto{...}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97844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Importante:</a:t>
            </a:r>
            <a:endParaRPr lang="pt-BR" i="1" dirty="0" smtClean="0"/>
          </a:p>
          <a:p>
            <a:pPr lvl="1"/>
            <a:r>
              <a:rPr lang="pt-BR" dirty="0" smtClean="0"/>
              <a:t>Em Java, todas as classes herdam diretamente ou indiretamente da classe </a:t>
            </a:r>
            <a:r>
              <a:rPr lang="pt-BR" dirty="0" err="1" smtClean="0">
                <a:latin typeface="Courier New" pitchFamily="49" charset="0"/>
              </a:rPr>
              <a:t>Object</a:t>
            </a:r>
            <a:endParaRPr lang="pt-BR" dirty="0" smtClean="0"/>
          </a:p>
          <a:p>
            <a:pPr lvl="1"/>
            <a:r>
              <a:rPr lang="pt-BR" dirty="0" err="1" smtClean="0">
                <a:latin typeface="Courier New" pitchFamily="49" charset="0"/>
              </a:rPr>
              <a:t>Object</a:t>
            </a:r>
            <a:r>
              <a:rPr lang="pt-BR" dirty="0" smtClean="0"/>
              <a:t> é o topo da hierarquia de classes em Java</a:t>
            </a:r>
          </a:p>
          <a:p>
            <a:pPr lvl="1"/>
            <a:r>
              <a:rPr lang="pt-BR" dirty="0" smtClean="0"/>
              <a:t>Toda classe criada sem explicitar uma superclasse, herda implicitamente da superclasse </a:t>
            </a:r>
            <a:r>
              <a:rPr lang="pt-BR" dirty="0" err="1" smtClean="0">
                <a:latin typeface="Courier New" pitchFamily="49" charset="0"/>
              </a:rPr>
              <a:t>Object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41087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Ao definir atributos da subclasse:</a:t>
            </a:r>
          </a:p>
          <a:p>
            <a:pPr lvl="1"/>
            <a:r>
              <a:rPr lang="pt-BR" dirty="0" smtClean="0"/>
              <a:t>Podemos herdar os atributos da superclasse</a:t>
            </a:r>
          </a:p>
          <a:p>
            <a:pPr lvl="2"/>
            <a:r>
              <a:rPr lang="pt-BR" dirty="0" smtClean="0"/>
              <a:t>Todos os atributos da superclasse são herdados automaticamente</a:t>
            </a:r>
          </a:p>
          <a:p>
            <a:pPr lvl="3"/>
            <a:r>
              <a:rPr lang="pt-BR" dirty="0" smtClean="0"/>
              <a:t>Ex.: atributos nome e preço de </a:t>
            </a:r>
            <a:r>
              <a:rPr lang="pt-BR" i="1" dirty="0" smtClean="0"/>
              <a:t>Produto</a:t>
            </a:r>
          </a:p>
          <a:p>
            <a:pPr lvl="2"/>
            <a:r>
              <a:rPr lang="pt-BR" dirty="0" smtClean="0"/>
              <a:t>Observar a acessibilidade do atributo herdado!</a:t>
            </a:r>
          </a:p>
          <a:p>
            <a:pPr lvl="3"/>
            <a:r>
              <a:rPr lang="pt-BR" dirty="0" smtClean="0"/>
              <a:t>Se um atributo herdado for </a:t>
            </a:r>
            <a:r>
              <a:rPr lang="pt-BR" i="1" dirty="0" err="1" smtClean="0"/>
              <a:t>private</a:t>
            </a:r>
            <a:r>
              <a:rPr lang="pt-BR" dirty="0" smtClean="0"/>
              <a:t>, não se tem acesso direto</a:t>
            </a:r>
          </a:p>
          <a:p>
            <a:pPr lvl="1"/>
            <a:r>
              <a:rPr lang="pt-BR" dirty="0" smtClean="0"/>
              <a:t>Podemos definir novos atributos</a:t>
            </a:r>
          </a:p>
          <a:p>
            <a:pPr lvl="2"/>
            <a:r>
              <a:rPr lang="pt-BR" dirty="0" smtClean="0"/>
              <a:t>Deve-se evitar criar atributos com o mesmo nome de atributos herdados</a:t>
            </a:r>
          </a:p>
          <a:p>
            <a:pPr lvl="3"/>
            <a:r>
              <a:rPr lang="pt-BR" dirty="0" smtClean="0"/>
              <a:t>Ex.: atributo </a:t>
            </a:r>
            <a:r>
              <a:rPr lang="pt-BR" i="1" dirty="0" smtClean="0"/>
              <a:t>validade</a:t>
            </a:r>
            <a:r>
              <a:rPr lang="pt-BR" dirty="0" smtClean="0"/>
              <a:t> de </a:t>
            </a:r>
            <a:r>
              <a:rPr lang="pt-BR" i="1" dirty="0" err="1" smtClean="0"/>
              <a:t>ProdutoPerecivel</a:t>
            </a:r>
            <a:endParaRPr lang="pt-BR" i="1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80884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Modificadores de acesso:</a:t>
            </a:r>
          </a:p>
          <a:p>
            <a:pPr lvl="1"/>
            <a:r>
              <a:rPr lang="pt-BR" i="1" dirty="0" err="1" smtClean="0"/>
              <a:t>public</a:t>
            </a:r>
            <a:r>
              <a:rPr lang="pt-BR" dirty="0" smtClean="0"/>
              <a:t>: acessível em qualquer classe em qualquer pacote</a:t>
            </a:r>
          </a:p>
          <a:p>
            <a:pPr lvl="1"/>
            <a:r>
              <a:rPr lang="pt-BR" i="1" dirty="0" err="1" smtClean="0"/>
              <a:t>private</a:t>
            </a:r>
            <a:r>
              <a:rPr lang="pt-BR" dirty="0" smtClean="0"/>
              <a:t>: acessível somente dentro da própria classe</a:t>
            </a:r>
          </a:p>
          <a:p>
            <a:pPr lvl="1"/>
            <a:r>
              <a:rPr lang="pt-BR" i="1" dirty="0" err="1" smtClean="0"/>
              <a:t>protected</a:t>
            </a:r>
            <a:r>
              <a:rPr lang="pt-BR" dirty="0" smtClean="0"/>
              <a:t>: acessível dentro da própria classe ou de uma subclasse, classes no mesmo pacote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17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pic>
        <p:nvPicPr>
          <p:cNvPr id="1026" name="Picture 2" descr="Pack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7" y="1916832"/>
            <a:ext cx="5724525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60161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Subclasses devem estruturar de maneira adequado um construtor para os atributos herdados</a:t>
            </a:r>
          </a:p>
          <a:p>
            <a:r>
              <a:rPr lang="pt-BR" dirty="0" smtClean="0"/>
              <a:t>Veja os seguintes exemplos: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52116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Exemplo:</a:t>
            </a:r>
          </a:p>
          <a:p>
            <a:pPr>
              <a:buNone/>
            </a:pPr>
            <a:r>
              <a:rPr lang="pt-BR" sz="2400" dirty="0" err="1" smtClean="0">
                <a:latin typeface="Courier New" pitchFamily="49" charset="0"/>
              </a:rPr>
              <a:t>public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class</a:t>
            </a:r>
            <a:r>
              <a:rPr lang="pt-BR" sz="2400" dirty="0" smtClean="0">
                <a:latin typeface="Courier New" pitchFamily="49" charset="0"/>
              </a:rPr>
              <a:t> Produto{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</a:t>
            </a:r>
            <a:r>
              <a:rPr lang="pt-BR" sz="2400" dirty="0" err="1" smtClean="0">
                <a:latin typeface="Courier New" pitchFamily="49" charset="0"/>
              </a:rPr>
              <a:t>private</a:t>
            </a:r>
            <a:r>
              <a:rPr lang="pt-BR" sz="2400" dirty="0" smtClean="0">
                <a:latin typeface="Courier New" pitchFamily="49" charset="0"/>
              </a:rPr>
              <a:t> String nome;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</a:t>
            </a:r>
            <a:r>
              <a:rPr lang="pt-BR" sz="2400" dirty="0" err="1" smtClean="0">
                <a:latin typeface="Courier New" pitchFamily="49" charset="0"/>
              </a:rPr>
              <a:t>private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double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preco</a:t>
            </a:r>
            <a:r>
              <a:rPr lang="pt-BR" sz="2400" dirty="0" smtClean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</a:t>
            </a:r>
            <a:r>
              <a:rPr lang="pt-BR" sz="2400" dirty="0" err="1" smtClean="0">
                <a:latin typeface="Courier New" pitchFamily="49" charset="0"/>
              </a:rPr>
              <a:t>public</a:t>
            </a:r>
            <a:r>
              <a:rPr lang="pt-BR" sz="2400" dirty="0" smtClean="0">
                <a:latin typeface="Courier New" pitchFamily="49" charset="0"/>
              </a:rPr>
              <a:t> Produto(String n, </a:t>
            </a:r>
            <a:r>
              <a:rPr lang="pt-BR" sz="2400" dirty="0" err="1" smtClean="0">
                <a:latin typeface="Courier New" pitchFamily="49" charset="0"/>
              </a:rPr>
              <a:t>double</a:t>
            </a:r>
            <a:r>
              <a:rPr lang="pt-BR" sz="2400" dirty="0" smtClean="0">
                <a:latin typeface="Courier New" pitchFamily="49" charset="0"/>
              </a:rPr>
              <a:t> p){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  nome = n;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  </a:t>
            </a:r>
            <a:r>
              <a:rPr lang="pt-BR" sz="2400" dirty="0" err="1" smtClean="0">
                <a:latin typeface="Courier New" pitchFamily="49" charset="0"/>
              </a:rPr>
              <a:t>preco</a:t>
            </a:r>
            <a:r>
              <a:rPr lang="pt-BR" sz="2400" dirty="0" smtClean="0">
                <a:latin typeface="Courier New" pitchFamily="49" charset="0"/>
              </a:rPr>
              <a:t> = p;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}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...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53077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Exemplo:</a:t>
            </a:r>
          </a:p>
          <a:p>
            <a:pPr>
              <a:buNone/>
            </a:pPr>
            <a:r>
              <a:rPr lang="pt-BR" sz="2400" dirty="0" err="1" smtClean="0">
                <a:latin typeface="Courier New" pitchFamily="49" charset="0"/>
              </a:rPr>
              <a:t>public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class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ProdutoPerecivel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extends</a:t>
            </a:r>
            <a:r>
              <a:rPr lang="pt-BR" sz="2400" dirty="0" smtClean="0">
                <a:latin typeface="Courier New" pitchFamily="49" charset="0"/>
              </a:rPr>
              <a:t> Produto{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</a:t>
            </a:r>
            <a:r>
              <a:rPr lang="pt-BR" sz="2400" dirty="0" err="1" smtClean="0">
                <a:latin typeface="Courier New" pitchFamily="49" charset="0"/>
              </a:rPr>
              <a:t>private</a:t>
            </a:r>
            <a:r>
              <a:rPr lang="pt-BR" sz="2400" dirty="0" smtClean="0">
                <a:latin typeface="Courier New" pitchFamily="49" charset="0"/>
              </a:rPr>
              <a:t> Date validade;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</a:t>
            </a:r>
            <a:r>
              <a:rPr lang="pt-BR" sz="2400" dirty="0" err="1" smtClean="0">
                <a:latin typeface="Courier New" pitchFamily="49" charset="0"/>
              </a:rPr>
              <a:t>public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ProdutoPerecivel</a:t>
            </a:r>
            <a:r>
              <a:rPr lang="pt-BR" sz="2400" dirty="0" smtClean="0">
                <a:latin typeface="Courier New" pitchFamily="49" charset="0"/>
              </a:rPr>
              <a:t>(String n, </a:t>
            </a:r>
            <a:r>
              <a:rPr lang="pt-BR" sz="2400" dirty="0" err="1" smtClean="0">
                <a:latin typeface="Courier New" pitchFamily="49" charset="0"/>
              </a:rPr>
              <a:t>double</a:t>
            </a:r>
            <a:r>
              <a:rPr lang="pt-BR" sz="2400" dirty="0" smtClean="0">
                <a:latin typeface="Courier New" pitchFamily="49" charset="0"/>
              </a:rPr>
              <a:t> p, </a:t>
            </a:r>
            <a:r>
              <a:rPr lang="pt-BR" sz="2400" dirty="0" err="1" smtClean="0">
                <a:latin typeface="Courier New" pitchFamily="49" charset="0"/>
              </a:rPr>
              <a:t>int</a:t>
            </a:r>
            <a:r>
              <a:rPr lang="pt-BR" sz="2400" dirty="0" smtClean="0">
                <a:latin typeface="Courier New" pitchFamily="49" charset="0"/>
              </a:rPr>
              <a:t> d, </a:t>
            </a:r>
            <a:r>
              <a:rPr lang="pt-BR" sz="2400" dirty="0" err="1" smtClean="0">
                <a:latin typeface="Courier New" pitchFamily="49" charset="0"/>
              </a:rPr>
              <a:t>int</a:t>
            </a:r>
            <a:r>
              <a:rPr lang="pt-BR" sz="2400" dirty="0" smtClean="0">
                <a:latin typeface="Courier New" pitchFamily="49" charset="0"/>
              </a:rPr>
              <a:t> m, </a:t>
            </a:r>
            <a:r>
              <a:rPr lang="pt-BR" sz="2400" dirty="0" err="1" smtClean="0">
                <a:latin typeface="Courier New" pitchFamily="49" charset="0"/>
              </a:rPr>
              <a:t>int</a:t>
            </a:r>
            <a:r>
              <a:rPr lang="pt-BR" sz="2400" dirty="0" smtClean="0">
                <a:latin typeface="Courier New" pitchFamily="49" charset="0"/>
              </a:rPr>
              <a:t> a){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  nome = n;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  </a:t>
            </a:r>
            <a:r>
              <a:rPr lang="pt-BR" sz="2400" dirty="0" err="1" smtClean="0">
                <a:latin typeface="Courier New" pitchFamily="49" charset="0"/>
              </a:rPr>
              <a:t>preco</a:t>
            </a:r>
            <a:r>
              <a:rPr lang="pt-BR" sz="2400" dirty="0" smtClean="0">
                <a:latin typeface="Courier New" pitchFamily="49" charset="0"/>
              </a:rPr>
              <a:t> = p;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  </a:t>
            </a:r>
            <a:r>
              <a:rPr lang="pt-BR" sz="2400" dirty="0" err="1" smtClean="0">
                <a:latin typeface="Courier New" pitchFamily="49" charset="0"/>
              </a:rPr>
              <a:t>GregorianCalendar</a:t>
            </a:r>
            <a:r>
              <a:rPr lang="pt-BR" sz="2400" dirty="0" smtClean="0">
                <a:latin typeface="Courier New" pitchFamily="49" charset="0"/>
              </a:rPr>
              <a:t> cal = new </a:t>
            </a:r>
            <a:r>
              <a:rPr lang="pt-BR" sz="2400" dirty="0" err="1" smtClean="0">
                <a:latin typeface="Courier New" pitchFamily="49" charset="0"/>
              </a:rPr>
              <a:t>GregorianCalendar</a:t>
            </a:r>
            <a:r>
              <a:rPr lang="pt-BR" sz="2400" dirty="0" smtClean="0">
                <a:latin typeface="Courier New" pitchFamily="49" charset="0"/>
              </a:rPr>
              <a:t>(a,m-1,d);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  validade = </a:t>
            </a:r>
            <a:r>
              <a:rPr lang="pt-BR" sz="2400" dirty="0" err="1" smtClean="0">
                <a:latin typeface="Courier New" pitchFamily="49" charset="0"/>
              </a:rPr>
              <a:t>cal.getTime</a:t>
            </a:r>
            <a:r>
              <a:rPr lang="pt-BR" sz="2400" dirty="0" smtClean="0">
                <a:latin typeface="Courier New" pitchFamily="49" charset="0"/>
              </a:rPr>
              <a:t>();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}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...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836368" y="3068960"/>
            <a:ext cx="3048000" cy="914400"/>
          </a:xfrm>
          <a:prstGeom prst="wedgeRectCallout">
            <a:avLst>
              <a:gd name="adj1" fmla="val -111715"/>
              <a:gd name="adj2" fmla="val 10351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pt-BR" sz="2000" dirty="0"/>
              <a:t>Não </a:t>
            </a:r>
            <a:r>
              <a:rPr lang="pt-BR" sz="2000" dirty="0" smtClean="0"/>
              <a:t>é a forma correta de</a:t>
            </a:r>
          </a:p>
          <a:p>
            <a:r>
              <a:rPr lang="pt-BR" sz="2000" dirty="0" smtClean="0"/>
              <a:t>Inicializar os atributos</a:t>
            </a:r>
          </a:p>
          <a:p>
            <a:r>
              <a:rPr lang="pt-BR" sz="2000" dirty="0" smtClean="0"/>
              <a:t>herdados!</a:t>
            </a:r>
            <a:endParaRPr lang="pt-BR" sz="20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47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Encapsulamento</a:t>
            </a:r>
            <a:endParaRPr lang="pt-BR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Encapsular é “esconder” como as coisas funcionam por trás de uma interface externa</a:t>
            </a:r>
          </a:p>
          <a:p>
            <a:pPr lvl="1"/>
            <a:r>
              <a:rPr lang="pt-BR" dirty="0" smtClean="0"/>
              <a:t>Interface são as características e comportamento públicos que o objeto fornece para os demais objetos</a:t>
            </a:r>
          </a:p>
          <a:p>
            <a:pPr lvl="1"/>
            <a:r>
              <a:rPr lang="pt-BR" dirty="0" smtClean="0"/>
              <a:t>É um dos conceitos básicos da Orientação a Objetos</a:t>
            </a:r>
          </a:p>
          <a:p>
            <a:r>
              <a:rPr lang="pt-BR" dirty="0" smtClean="0"/>
              <a:t>A ideia é de uma “caixa preta”:</a:t>
            </a:r>
          </a:p>
          <a:p>
            <a:pPr lvl="1"/>
            <a:r>
              <a:rPr lang="pt-BR" dirty="0" smtClean="0"/>
              <a:t>Não é necessário saber os detalhes de implementação do funcionamento interno do objeto, mas sim como utilizá-lo</a:t>
            </a:r>
          </a:p>
          <a:p>
            <a:r>
              <a:rPr lang="pt-BR" dirty="0" smtClean="0"/>
              <a:t>Ex.: caixa automático</a:t>
            </a:r>
          </a:p>
          <a:p>
            <a:pPr lvl="1"/>
            <a:r>
              <a:rPr lang="pt-BR" dirty="0" smtClean="0"/>
              <a:t>Como ele é implementado internamente?</a:t>
            </a:r>
          </a:p>
          <a:p>
            <a:pPr lvl="1"/>
            <a:r>
              <a:rPr lang="pt-BR" dirty="0" smtClean="0"/>
              <a:t>Utilizamos através de operações bem conhecidas!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Subclasse tem acesso a todos os métodos públicos da superclasse</a:t>
            </a:r>
          </a:p>
          <a:p>
            <a:r>
              <a:rPr lang="pt-BR" sz="2800" dirty="0" smtClean="0"/>
              <a:t>Logo...</a:t>
            </a:r>
          </a:p>
          <a:p>
            <a:r>
              <a:rPr lang="pt-BR" sz="2800" dirty="0" smtClean="0"/>
              <a:t>Podemos utilizar o construtor da superclasse para inicializar os atributos herdados</a:t>
            </a:r>
          </a:p>
          <a:p>
            <a:pPr lvl="1"/>
            <a:r>
              <a:rPr lang="pt-BR" sz="2400" dirty="0" smtClean="0"/>
              <a:t>Utiliza-se </a:t>
            </a:r>
            <a:r>
              <a:rPr lang="pt-BR" sz="2400" dirty="0" smtClean="0">
                <a:latin typeface="Courier New" pitchFamily="49" charset="0"/>
              </a:rPr>
              <a:t>super()</a:t>
            </a:r>
            <a:endParaRPr lang="pt-BR" sz="2400" dirty="0" smtClean="0"/>
          </a:p>
          <a:p>
            <a:pPr lvl="2"/>
            <a:r>
              <a:rPr lang="pt-BR" sz="2000" dirty="0" smtClean="0"/>
              <a:t>Deve ser o primeiro comando do construtor da subclasse</a:t>
            </a:r>
          </a:p>
          <a:p>
            <a:pPr lvl="2"/>
            <a:r>
              <a:rPr lang="pt-BR" sz="2000" dirty="0" smtClean="0"/>
              <a:t>Sempre é utilizado!</a:t>
            </a:r>
          </a:p>
          <a:p>
            <a:pPr lvl="3"/>
            <a:r>
              <a:rPr lang="pt-BR" dirty="0" smtClean="0"/>
              <a:t>Java introduz uma chamada ao construtor vazio da superclasse caso não se utilize uma chamada explícita em código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42600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Exemplo:</a:t>
            </a:r>
          </a:p>
          <a:p>
            <a:pPr>
              <a:buNone/>
            </a:pPr>
            <a:r>
              <a:rPr lang="pt-BR" sz="2400" dirty="0" err="1" smtClean="0">
                <a:latin typeface="Courier New" pitchFamily="49" charset="0"/>
              </a:rPr>
              <a:t>public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class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ProdutoPerecivel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extends</a:t>
            </a:r>
            <a:r>
              <a:rPr lang="pt-BR" sz="2400" dirty="0" smtClean="0">
                <a:latin typeface="Courier New" pitchFamily="49" charset="0"/>
              </a:rPr>
              <a:t> Produto{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</a:t>
            </a:r>
            <a:r>
              <a:rPr lang="pt-BR" sz="2400" dirty="0" err="1" smtClean="0">
                <a:latin typeface="Courier New" pitchFamily="49" charset="0"/>
              </a:rPr>
              <a:t>private</a:t>
            </a:r>
            <a:r>
              <a:rPr lang="pt-BR" sz="2400" dirty="0" smtClean="0">
                <a:latin typeface="Courier New" pitchFamily="49" charset="0"/>
              </a:rPr>
              <a:t> Date validade;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</a:t>
            </a:r>
            <a:r>
              <a:rPr lang="pt-BR" sz="2400" dirty="0" err="1" smtClean="0">
                <a:latin typeface="Courier New" pitchFamily="49" charset="0"/>
              </a:rPr>
              <a:t>public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ProdutoPerecivel</a:t>
            </a:r>
            <a:r>
              <a:rPr lang="pt-BR" sz="2400" dirty="0" smtClean="0">
                <a:latin typeface="Courier New" pitchFamily="49" charset="0"/>
              </a:rPr>
              <a:t>(String n, </a:t>
            </a:r>
            <a:r>
              <a:rPr lang="pt-BR" sz="2400" dirty="0" err="1" smtClean="0">
                <a:latin typeface="Courier New" pitchFamily="49" charset="0"/>
              </a:rPr>
              <a:t>double</a:t>
            </a:r>
            <a:r>
              <a:rPr lang="pt-BR" sz="2400" dirty="0" smtClean="0">
                <a:latin typeface="Courier New" pitchFamily="49" charset="0"/>
              </a:rPr>
              <a:t> p, </a:t>
            </a:r>
            <a:r>
              <a:rPr lang="pt-BR" sz="2400" dirty="0" err="1" smtClean="0">
                <a:latin typeface="Courier New" pitchFamily="49" charset="0"/>
              </a:rPr>
              <a:t>int</a:t>
            </a:r>
            <a:r>
              <a:rPr lang="pt-BR" sz="2400" dirty="0" smtClean="0">
                <a:latin typeface="Courier New" pitchFamily="49" charset="0"/>
              </a:rPr>
              <a:t> d, </a:t>
            </a:r>
            <a:r>
              <a:rPr lang="pt-BR" sz="2400" dirty="0" err="1" smtClean="0">
                <a:latin typeface="Courier New" pitchFamily="49" charset="0"/>
              </a:rPr>
              <a:t>int</a:t>
            </a:r>
            <a:r>
              <a:rPr lang="pt-BR" sz="2400" dirty="0" smtClean="0">
                <a:latin typeface="Courier New" pitchFamily="49" charset="0"/>
              </a:rPr>
              <a:t> m, </a:t>
            </a:r>
            <a:r>
              <a:rPr lang="pt-BR" sz="2400" dirty="0" err="1" smtClean="0">
                <a:latin typeface="Courier New" pitchFamily="49" charset="0"/>
              </a:rPr>
              <a:t>int</a:t>
            </a:r>
            <a:r>
              <a:rPr lang="pt-BR" sz="2400" dirty="0" smtClean="0">
                <a:latin typeface="Courier New" pitchFamily="49" charset="0"/>
              </a:rPr>
              <a:t> a){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  </a:t>
            </a:r>
            <a:r>
              <a:rPr lang="pt-BR" sz="2400" b="1" dirty="0" smtClean="0">
                <a:latin typeface="Courier New" pitchFamily="49" charset="0"/>
              </a:rPr>
              <a:t>super(n,p);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  </a:t>
            </a:r>
            <a:r>
              <a:rPr lang="pt-BR" sz="2400" dirty="0" err="1" smtClean="0">
                <a:latin typeface="Courier New" pitchFamily="49" charset="0"/>
              </a:rPr>
              <a:t>GregorianCalendar</a:t>
            </a:r>
            <a:r>
              <a:rPr lang="pt-BR" sz="2400" dirty="0" smtClean="0">
                <a:latin typeface="Courier New" pitchFamily="49" charset="0"/>
              </a:rPr>
              <a:t> cal = new </a:t>
            </a:r>
            <a:r>
              <a:rPr lang="pt-BR" sz="2400" dirty="0" err="1" smtClean="0">
                <a:latin typeface="Courier New" pitchFamily="49" charset="0"/>
              </a:rPr>
              <a:t>GregorianCalendar</a:t>
            </a:r>
            <a:r>
              <a:rPr lang="pt-BR" sz="2400" dirty="0" smtClean="0">
                <a:latin typeface="Courier New" pitchFamily="49" charset="0"/>
              </a:rPr>
              <a:t>(a,m-1,d);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  validade = </a:t>
            </a:r>
            <a:r>
              <a:rPr lang="pt-BR" sz="2400" dirty="0" err="1" smtClean="0">
                <a:latin typeface="Courier New" pitchFamily="49" charset="0"/>
              </a:rPr>
              <a:t>cal.getTime</a:t>
            </a:r>
            <a:r>
              <a:rPr lang="pt-BR" sz="2400" dirty="0" smtClean="0">
                <a:latin typeface="Courier New" pitchFamily="49" charset="0"/>
              </a:rPr>
              <a:t>();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}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...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9356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Ao definir métodos da subclasse: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Podemos herdar os métodos da superclasse</a:t>
            </a:r>
          </a:p>
          <a:p>
            <a:pPr lvl="2">
              <a:lnSpc>
                <a:spcPct val="90000"/>
              </a:lnSpc>
            </a:pPr>
            <a:r>
              <a:rPr lang="pt-BR" dirty="0" smtClean="0"/>
              <a:t>Os métodos são herdados automaticamente</a:t>
            </a:r>
          </a:p>
          <a:p>
            <a:pPr lvl="3">
              <a:lnSpc>
                <a:spcPct val="90000"/>
              </a:lnSpc>
            </a:pPr>
            <a:r>
              <a:rPr lang="pt-BR" dirty="0" smtClean="0"/>
              <a:t>Ex.: métodos </a:t>
            </a:r>
            <a:r>
              <a:rPr lang="pt-BR" i="1" dirty="0" err="1" smtClean="0"/>
              <a:t>getNome</a:t>
            </a:r>
            <a:r>
              <a:rPr lang="pt-BR" i="1" dirty="0" smtClean="0"/>
              <a:t>()</a:t>
            </a:r>
            <a:r>
              <a:rPr lang="pt-BR" dirty="0" smtClean="0"/>
              <a:t> e </a:t>
            </a:r>
            <a:r>
              <a:rPr lang="pt-BR" i="1" dirty="0" err="1" smtClean="0"/>
              <a:t>getPreco</a:t>
            </a:r>
            <a:r>
              <a:rPr lang="pt-BR" i="1" dirty="0" smtClean="0"/>
              <a:t>()</a:t>
            </a:r>
            <a:r>
              <a:rPr lang="pt-BR" dirty="0" smtClean="0"/>
              <a:t> de </a:t>
            </a:r>
            <a:r>
              <a:rPr lang="pt-BR" i="1" dirty="0" smtClean="0"/>
              <a:t>Produto</a:t>
            </a:r>
          </a:p>
          <a:p>
            <a:pPr lvl="2"/>
            <a:r>
              <a:rPr lang="pt-BR" dirty="0"/>
              <a:t>Observar a acessibilidade do </a:t>
            </a:r>
            <a:r>
              <a:rPr lang="pt-BR" dirty="0" smtClean="0"/>
              <a:t>método </a:t>
            </a:r>
            <a:r>
              <a:rPr lang="pt-BR" dirty="0"/>
              <a:t>herdado!</a:t>
            </a:r>
          </a:p>
          <a:p>
            <a:pPr lvl="3"/>
            <a:r>
              <a:rPr lang="pt-BR" dirty="0"/>
              <a:t>Se um </a:t>
            </a:r>
            <a:r>
              <a:rPr lang="pt-BR" dirty="0" smtClean="0"/>
              <a:t>método </a:t>
            </a:r>
            <a:r>
              <a:rPr lang="pt-BR" dirty="0"/>
              <a:t>herdado for </a:t>
            </a:r>
            <a:r>
              <a:rPr lang="pt-BR" i="1" dirty="0" err="1"/>
              <a:t>private</a:t>
            </a:r>
            <a:r>
              <a:rPr lang="pt-BR" dirty="0"/>
              <a:t>, não se tem acesso </a:t>
            </a:r>
            <a:r>
              <a:rPr lang="pt-BR" dirty="0" smtClean="0"/>
              <a:t>direto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Podemos definir novos métodos</a:t>
            </a:r>
          </a:p>
          <a:p>
            <a:pPr lvl="3">
              <a:lnSpc>
                <a:spcPct val="90000"/>
              </a:lnSpc>
            </a:pPr>
            <a:r>
              <a:rPr lang="pt-BR" dirty="0" smtClean="0"/>
              <a:t>Ex.: método </a:t>
            </a:r>
            <a:r>
              <a:rPr lang="pt-BR" i="1" dirty="0" err="1" smtClean="0"/>
              <a:t>getDataValidade</a:t>
            </a:r>
            <a:r>
              <a:rPr lang="pt-BR" i="1" dirty="0" smtClean="0"/>
              <a:t>()</a:t>
            </a:r>
            <a:r>
              <a:rPr lang="pt-BR" dirty="0" smtClean="0"/>
              <a:t> de </a:t>
            </a:r>
            <a:r>
              <a:rPr lang="pt-BR" i="1" dirty="0" err="1" smtClean="0"/>
              <a:t>ProdutoPerecivel</a:t>
            </a:r>
            <a:endParaRPr lang="pt-BR" i="1" dirty="0" smtClean="0"/>
          </a:p>
          <a:p>
            <a:pPr lvl="1">
              <a:lnSpc>
                <a:spcPct val="90000"/>
              </a:lnSpc>
            </a:pPr>
            <a:r>
              <a:rPr lang="pt-BR" dirty="0" smtClean="0"/>
              <a:t>Podemos </a:t>
            </a:r>
            <a:r>
              <a:rPr lang="pt-BR" u="sng" dirty="0" smtClean="0"/>
              <a:t>sobrescrever</a:t>
            </a:r>
            <a:r>
              <a:rPr lang="pt-BR" dirty="0" smtClean="0"/>
              <a:t> métodos da superclasse!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86062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Sobrescrita de Métodos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subclasse pode sobrescrever (“</a:t>
            </a:r>
            <a:r>
              <a:rPr lang="pt-BR" dirty="0" err="1" smtClean="0"/>
              <a:t>override</a:t>
            </a:r>
            <a:r>
              <a:rPr lang="pt-BR" dirty="0" smtClean="0"/>
              <a:t>”) métodos da superclasse</a:t>
            </a:r>
          </a:p>
          <a:p>
            <a:pPr lvl="1"/>
            <a:r>
              <a:rPr lang="pt-BR" dirty="0" smtClean="0"/>
              <a:t>Sobrescrita permite completar ou modificar um comportamento herdado</a:t>
            </a:r>
          </a:p>
          <a:p>
            <a:pPr lvl="1"/>
            <a:r>
              <a:rPr lang="pt-BR" dirty="0" smtClean="0"/>
              <a:t>Quando um método é referenciado em uma subclasse, a versão escrita para a subclasse é utilizada, ao invés do método na superclasse</a:t>
            </a:r>
          </a:p>
          <a:p>
            <a:pPr lvl="1"/>
            <a:r>
              <a:rPr lang="pt-BR" dirty="0" smtClean="0"/>
              <a:t>É possível acessar o método original da superclasse: </a:t>
            </a:r>
            <a:r>
              <a:rPr lang="pt-BR" sz="2400" dirty="0" smtClean="0">
                <a:latin typeface="Courier New" pitchFamily="49" charset="0"/>
              </a:rPr>
              <a:t>super.</a:t>
            </a:r>
            <a:r>
              <a:rPr lang="pt-BR" sz="2400" dirty="0" err="1" smtClean="0">
                <a:latin typeface="Courier New" pitchFamily="49" charset="0"/>
              </a:rPr>
              <a:t>nomeDoMetodo</a:t>
            </a:r>
            <a:r>
              <a:rPr lang="pt-BR" sz="2400" dirty="0" smtClean="0">
                <a:latin typeface="Courier New" pitchFamily="49" charset="0"/>
              </a:rPr>
              <a:t>()</a:t>
            </a:r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3891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Sobrescrita de Métodos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Cuidados na sobrescrita:</a:t>
            </a:r>
          </a:p>
          <a:p>
            <a:pPr lvl="1"/>
            <a:r>
              <a:rPr lang="pt-BR" dirty="0"/>
              <a:t>O nome do método, número e tipo dos parâmetros do método da subclasse devem ser o mesmo do método da superclasse</a:t>
            </a:r>
          </a:p>
          <a:p>
            <a:pPr lvl="1"/>
            <a:r>
              <a:rPr lang="pt-BR" dirty="0"/>
              <a:t>O modificador de acesso do método da subclasse pode relaxar o acesso, mas não o </a:t>
            </a:r>
            <a:r>
              <a:rPr lang="pt-BR" dirty="0" smtClean="0"/>
              <a:t>contrário</a:t>
            </a:r>
          </a:p>
          <a:p>
            <a:pPr lvl="2"/>
            <a:r>
              <a:rPr lang="pt-BR" dirty="0"/>
              <a:t>Ex.: um método </a:t>
            </a:r>
            <a:r>
              <a:rPr lang="pt-BR" i="1" dirty="0" err="1"/>
              <a:t>protected</a:t>
            </a:r>
            <a:r>
              <a:rPr lang="pt-BR" dirty="0"/>
              <a:t> na superclasse pode ser tornado </a:t>
            </a:r>
            <a:r>
              <a:rPr lang="pt-BR" i="1" dirty="0" err="1"/>
              <a:t>public</a:t>
            </a:r>
            <a:r>
              <a:rPr lang="pt-BR" dirty="0"/>
              <a:t> na subclasse, mas não </a:t>
            </a:r>
            <a:r>
              <a:rPr lang="pt-BR" i="1" dirty="0" err="1"/>
              <a:t>private</a:t>
            </a:r>
            <a:endParaRPr lang="pt-BR" dirty="0"/>
          </a:p>
          <a:p>
            <a:pPr lvl="1"/>
            <a:r>
              <a:rPr lang="pt-BR" dirty="0"/>
              <a:t>Uma subclasse não pode sobrescrever um método de </a:t>
            </a:r>
            <a:r>
              <a:rPr lang="pt-BR" dirty="0" smtClean="0"/>
              <a:t>classe (</a:t>
            </a:r>
            <a:r>
              <a:rPr lang="pt-BR" i="1" dirty="0" err="1" smtClean="0"/>
              <a:t>static</a:t>
            </a:r>
            <a:r>
              <a:rPr lang="pt-BR" dirty="0" smtClean="0"/>
              <a:t>) </a:t>
            </a:r>
            <a:r>
              <a:rPr lang="pt-BR" dirty="0"/>
              <a:t>da superclasse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9341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Sobrescrita de Métodos</a:t>
            </a:r>
            <a:endParaRPr lang="pt-BR" dirty="0"/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800" dirty="0"/>
              <a:t>Um exemplo de sobrescrita são os métodos herdados da classe </a:t>
            </a:r>
            <a:r>
              <a:rPr lang="pt-BR" sz="2800" i="1" dirty="0" err="1" smtClean="0"/>
              <a:t>Object</a:t>
            </a:r>
            <a:endParaRPr lang="pt-BR" sz="2800" dirty="0" smtClean="0"/>
          </a:p>
          <a:p>
            <a:r>
              <a:rPr lang="pt-BR" sz="2800" dirty="0" smtClean="0"/>
              <a:t>Alguns métodos herdados de </a:t>
            </a:r>
            <a:r>
              <a:rPr lang="pt-BR" sz="2800" dirty="0" err="1" smtClean="0">
                <a:latin typeface="Courier New" pitchFamily="49" charset="0"/>
              </a:rPr>
              <a:t>Object</a:t>
            </a:r>
            <a:r>
              <a:rPr lang="pt-BR" sz="2800" dirty="0" smtClean="0"/>
              <a:t>:</a:t>
            </a:r>
          </a:p>
          <a:p>
            <a:pPr lvl="1"/>
            <a:r>
              <a:rPr lang="pt-BR" sz="2400" dirty="0" err="1" smtClean="0">
                <a:latin typeface="Courier New" pitchFamily="49" charset="0"/>
              </a:rPr>
              <a:t>String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toString</a:t>
            </a:r>
            <a:r>
              <a:rPr lang="pt-BR" sz="2400" dirty="0" smtClean="0">
                <a:latin typeface="Courier New" pitchFamily="49" charset="0"/>
              </a:rPr>
              <a:t>()</a:t>
            </a:r>
            <a:r>
              <a:rPr lang="pt-BR" sz="2400" dirty="0" smtClean="0"/>
              <a:t> retorna uma representação de </a:t>
            </a:r>
            <a:r>
              <a:rPr lang="pt-BR" sz="2400" dirty="0" err="1" smtClean="0"/>
              <a:t>string</a:t>
            </a:r>
            <a:r>
              <a:rPr lang="pt-BR" sz="2400" dirty="0" smtClean="0"/>
              <a:t> do objeto</a:t>
            </a:r>
          </a:p>
          <a:p>
            <a:pPr lvl="2"/>
            <a:r>
              <a:rPr lang="pt-BR" sz="2000" dirty="0" smtClean="0"/>
              <a:t>Usualmente utilizado para realizar a depuração de programas</a:t>
            </a:r>
          </a:p>
          <a:p>
            <a:pPr lvl="2"/>
            <a:r>
              <a:rPr lang="pt-BR" sz="2000" dirty="0" smtClean="0"/>
              <a:t>Também é chamado implicitamente quando um objeto é utilizado em um contexto que uma </a:t>
            </a:r>
            <a:r>
              <a:rPr lang="pt-BR" sz="2000" dirty="0" err="1" smtClean="0"/>
              <a:t>string</a:t>
            </a:r>
            <a:r>
              <a:rPr lang="pt-BR" sz="2000" dirty="0" smtClean="0"/>
              <a:t> era esperada</a:t>
            </a:r>
          </a:p>
          <a:p>
            <a:pPr lvl="2"/>
            <a:r>
              <a:rPr lang="pt-BR" sz="2000" dirty="0" smtClean="0"/>
              <a:t>Implementação original retorna o nome da classe e o código </a:t>
            </a:r>
            <a:r>
              <a:rPr lang="pt-BR" sz="2000" i="1" dirty="0" err="1" smtClean="0"/>
              <a:t>hash</a:t>
            </a:r>
            <a:r>
              <a:rPr lang="pt-BR" sz="2000" dirty="0" smtClean="0"/>
              <a:t> do objeto</a:t>
            </a:r>
          </a:p>
          <a:p>
            <a:pPr lvl="1"/>
            <a:r>
              <a:rPr lang="pt-BR" sz="2400" dirty="0" err="1" smtClean="0">
                <a:latin typeface="Courier New" pitchFamily="49" charset="0"/>
              </a:rPr>
              <a:t>boolean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equals</a:t>
            </a:r>
            <a:r>
              <a:rPr lang="pt-BR" sz="2400" dirty="0" smtClean="0">
                <a:latin typeface="Courier New" pitchFamily="49" charset="0"/>
              </a:rPr>
              <a:t>(</a:t>
            </a:r>
            <a:r>
              <a:rPr lang="pt-BR" sz="2400" dirty="0" err="1" smtClean="0">
                <a:latin typeface="Courier New" pitchFamily="49" charset="0"/>
              </a:rPr>
              <a:t>Object</a:t>
            </a:r>
            <a:r>
              <a:rPr lang="pt-BR" sz="2400" dirty="0" smtClean="0">
                <a:latin typeface="Courier New" pitchFamily="49" charset="0"/>
              </a:rPr>
              <a:t> outro)</a:t>
            </a:r>
            <a:r>
              <a:rPr lang="pt-BR" sz="2400" dirty="0" smtClean="0"/>
              <a:t> testa se o objeto possui o mesmo estado que outro objeto</a:t>
            </a:r>
          </a:p>
          <a:p>
            <a:r>
              <a:rPr lang="pt-BR" sz="2800" dirty="0" smtClean="0"/>
              <a:t>Estes métodos são usualmente sobrescritos se forem utilizados em uma subclasse!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39428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Sobrescrita de Métodos</a:t>
            </a:r>
            <a:endParaRPr lang="pt-BR" dirty="0"/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i="1" dirty="0" smtClean="0"/>
              <a:t>Produto</a:t>
            </a:r>
            <a:r>
              <a:rPr lang="pt-BR" dirty="0" smtClean="0"/>
              <a:t> pode sobrescrever o método </a:t>
            </a:r>
            <a:r>
              <a:rPr lang="pt-BR" dirty="0" err="1" smtClean="0">
                <a:latin typeface="Courier New" pitchFamily="49" charset="0"/>
              </a:rPr>
              <a:t>toString</a:t>
            </a:r>
            <a:r>
              <a:rPr lang="pt-BR" dirty="0" smtClean="0">
                <a:latin typeface="Courier New" pitchFamily="49" charset="0"/>
              </a:rPr>
              <a:t>()</a:t>
            </a:r>
            <a:r>
              <a:rPr lang="pt-BR" dirty="0" smtClean="0"/>
              <a:t>de </a:t>
            </a:r>
            <a:r>
              <a:rPr lang="pt-BR" dirty="0" err="1" smtClean="0">
                <a:latin typeface="Courier New" pitchFamily="49" charset="0"/>
              </a:rPr>
              <a:t>Object</a:t>
            </a:r>
            <a:r>
              <a:rPr lang="pt-BR" dirty="0" smtClean="0"/>
              <a:t>:</a:t>
            </a:r>
          </a:p>
          <a:p>
            <a:pPr>
              <a:buFont typeface="Monotype Sorts" pitchFamily="2" charset="2"/>
              <a:buNone/>
            </a:pPr>
            <a:endParaRPr lang="pt-BR" dirty="0" smtClean="0"/>
          </a:p>
          <a:p>
            <a:pPr>
              <a:buFont typeface="Monotype Sorts" pitchFamily="2" charset="2"/>
              <a:buNone/>
            </a:pPr>
            <a:r>
              <a:rPr lang="pt-BR" sz="2400" dirty="0" err="1" smtClean="0">
                <a:latin typeface="Courier New" pitchFamily="49" charset="0"/>
              </a:rPr>
              <a:t>public</a:t>
            </a:r>
            <a:r>
              <a:rPr lang="pt-BR" sz="2400" dirty="0" smtClean="0">
                <a:latin typeface="Courier New" pitchFamily="49" charset="0"/>
              </a:rPr>
              <a:t> String </a:t>
            </a:r>
            <a:r>
              <a:rPr lang="pt-BR" sz="2400" dirty="0" err="1" smtClean="0">
                <a:latin typeface="Courier New" pitchFamily="49" charset="0"/>
              </a:rPr>
              <a:t>toString</a:t>
            </a:r>
            <a:r>
              <a:rPr lang="pt-BR" sz="2400" dirty="0" smtClean="0">
                <a:latin typeface="Courier New" pitchFamily="49" charset="0"/>
              </a:rPr>
              <a:t>(){</a:t>
            </a:r>
          </a:p>
          <a:p>
            <a:pPr>
              <a:buFont typeface="Monotype Sorts" pitchFamily="2" charset="2"/>
              <a:buNone/>
            </a:pPr>
            <a:r>
              <a:rPr lang="pt-BR" sz="2400" dirty="0" smtClean="0">
                <a:latin typeface="Courier New" pitchFamily="49" charset="0"/>
              </a:rPr>
              <a:t>  </a:t>
            </a:r>
            <a:r>
              <a:rPr lang="pt-BR" sz="2400" dirty="0" err="1" smtClean="0">
                <a:latin typeface="Courier New" pitchFamily="49" charset="0"/>
              </a:rPr>
              <a:t>return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b="1" dirty="0" smtClean="0">
                <a:latin typeface="Courier New" pitchFamily="49" charset="0"/>
              </a:rPr>
              <a:t>super.</a:t>
            </a:r>
            <a:r>
              <a:rPr lang="pt-BR" sz="2400" b="1" dirty="0" err="1" smtClean="0">
                <a:latin typeface="Courier New" pitchFamily="49" charset="0"/>
              </a:rPr>
              <a:t>toString</a:t>
            </a:r>
            <a:r>
              <a:rPr lang="pt-BR" sz="2400" b="1" dirty="0" smtClean="0">
                <a:latin typeface="Courier New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pt-BR" sz="2400" dirty="0" smtClean="0">
                <a:latin typeface="Courier New" pitchFamily="49" charset="0"/>
              </a:rPr>
              <a:t>         + "[nome=" + nome + ","</a:t>
            </a:r>
          </a:p>
          <a:p>
            <a:pPr>
              <a:buFont typeface="Monotype Sorts" pitchFamily="2" charset="2"/>
              <a:buNone/>
            </a:pPr>
            <a:r>
              <a:rPr lang="pt-BR" sz="2400" dirty="0" smtClean="0">
                <a:latin typeface="Courier New" pitchFamily="49" charset="0"/>
              </a:rPr>
              <a:t>         + "</a:t>
            </a:r>
            <a:r>
              <a:rPr lang="pt-BR" sz="2400" dirty="0" err="1" smtClean="0">
                <a:latin typeface="Courier New" pitchFamily="49" charset="0"/>
              </a:rPr>
              <a:t>preco</a:t>
            </a:r>
            <a:r>
              <a:rPr lang="pt-BR" sz="2400" dirty="0" smtClean="0">
                <a:latin typeface="Courier New" pitchFamily="49" charset="0"/>
              </a:rPr>
              <a:t>=" + </a:t>
            </a:r>
            <a:r>
              <a:rPr lang="pt-BR" sz="2400" dirty="0" err="1" smtClean="0">
                <a:latin typeface="Courier New" pitchFamily="49" charset="0"/>
              </a:rPr>
              <a:t>preco</a:t>
            </a:r>
            <a:r>
              <a:rPr lang="pt-BR" sz="2400" dirty="0" smtClean="0">
                <a:latin typeface="Courier New" pitchFamily="49" charset="0"/>
              </a:rPr>
              <a:t> + "]";</a:t>
            </a:r>
          </a:p>
          <a:p>
            <a:pPr>
              <a:buFont typeface="Monotype Sorts" pitchFamily="2" charset="2"/>
              <a:buNone/>
            </a:pPr>
            <a:r>
              <a:rPr lang="pt-BR" sz="24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28678" name="AutoShape 4"/>
          <p:cNvSpPr>
            <a:spLocks noChangeArrowheads="1"/>
          </p:cNvSpPr>
          <p:nvPr/>
        </p:nvSpPr>
        <p:spPr bwMode="auto">
          <a:xfrm>
            <a:off x="6215063" y="2863403"/>
            <a:ext cx="1962150" cy="709613"/>
          </a:xfrm>
          <a:prstGeom prst="wedgeRectCallout">
            <a:avLst>
              <a:gd name="adj1" fmla="val -103212"/>
              <a:gd name="adj2" fmla="val 84522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sz="1800"/>
              <a:t>Método herdado de Object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41824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Sobrescrita de Métodos</a:t>
            </a:r>
            <a:endParaRPr lang="pt-BR" dirty="0"/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i="1" dirty="0" err="1" smtClean="0"/>
              <a:t>ProdutoPerecivel</a:t>
            </a:r>
            <a:r>
              <a:rPr lang="pt-BR" dirty="0" smtClean="0"/>
              <a:t> pode sobrescrever o método </a:t>
            </a:r>
            <a:r>
              <a:rPr lang="pt-BR" dirty="0" err="1" smtClean="0">
                <a:latin typeface="Courier New" pitchFamily="49" charset="0"/>
              </a:rPr>
              <a:t>toString</a:t>
            </a:r>
            <a:r>
              <a:rPr lang="pt-BR" dirty="0" smtClean="0">
                <a:latin typeface="Courier New" pitchFamily="49" charset="0"/>
              </a:rPr>
              <a:t>()</a:t>
            </a:r>
            <a:r>
              <a:rPr lang="pt-BR" dirty="0" smtClean="0"/>
              <a:t>de Produto:</a:t>
            </a:r>
          </a:p>
          <a:p>
            <a:pPr>
              <a:buFont typeface="Monotype Sorts" pitchFamily="2" charset="2"/>
              <a:buNone/>
            </a:pPr>
            <a:endParaRPr lang="pt-BR" dirty="0" smtClean="0"/>
          </a:p>
          <a:p>
            <a:pPr>
              <a:buFont typeface="Monotype Sorts" pitchFamily="2" charset="2"/>
              <a:buNone/>
            </a:pPr>
            <a:r>
              <a:rPr lang="pt-BR" sz="2400" dirty="0" err="1" smtClean="0">
                <a:latin typeface="Courier New" pitchFamily="49" charset="0"/>
              </a:rPr>
              <a:t>public</a:t>
            </a:r>
            <a:r>
              <a:rPr lang="pt-BR" sz="2400" dirty="0" smtClean="0">
                <a:latin typeface="Courier New" pitchFamily="49" charset="0"/>
              </a:rPr>
              <a:t> String </a:t>
            </a:r>
            <a:r>
              <a:rPr lang="pt-BR" sz="2400" dirty="0" err="1" smtClean="0">
                <a:latin typeface="Courier New" pitchFamily="49" charset="0"/>
              </a:rPr>
              <a:t>toString</a:t>
            </a:r>
            <a:r>
              <a:rPr lang="pt-BR" sz="2400" dirty="0" smtClean="0">
                <a:latin typeface="Courier New" pitchFamily="49" charset="0"/>
              </a:rPr>
              <a:t>(){</a:t>
            </a:r>
          </a:p>
          <a:p>
            <a:pPr>
              <a:buFont typeface="Monotype Sorts" pitchFamily="2" charset="2"/>
              <a:buNone/>
            </a:pPr>
            <a:r>
              <a:rPr lang="pt-BR" sz="2400" dirty="0" smtClean="0">
                <a:latin typeface="Courier New" pitchFamily="49" charset="0"/>
              </a:rPr>
              <a:t>  </a:t>
            </a:r>
            <a:r>
              <a:rPr lang="pt-BR" sz="2400" dirty="0" err="1" smtClean="0">
                <a:latin typeface="Courier New" pitchFamily="49" charset="0"/>
              </a:rPr>
              <a:t>return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b="1" dirty="0" smtClean="0">
                <a:latin typeface="Courier New" pitchFamily="49" charset="0"/>
              </a:rPr>
              <a:t>super.</a:t>
            </a:r>
            <a:r>
              <a:rPr lang="pt-BR" sz="2400" b="1" dirty="0" err="1" smtClean="0">
                <a:latin typeface="Courier New" pitchFamily="49" charset="0"/>
              </a:rPr>
              <a:t>toString</a:t>
            </a:r>
            <a:r>
              <a:rPr lang="pt-BR" sz="2400" b="1" dirty="0" smtClean="0">
                <a:latin typeface="Courier New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pt-BR" sz="2400" dirty="0" smtClean="0">
                <a:latin typeface="Courier New" pitchFamily="49" charset="0"/>
              </a:rPr>
              <a:t>		+ "[validade=" + </a:t>
            </a:r>
            <a:r>
              <a:rPr lang="pt-BR" sz="2400" dirty="0" err="1" smtClean="0">
                <a:latin typeface="Courier New" pitchFamily="49" charset="0"/>
              </a:rPr>
              <a:t>DateFormat</a:t>
            </a:r>
            <a:r>
              <a:rPr lang="pt-BR" sz="2400" dirty="0" smtClean="0">
                <a:latin typeface="Courier New" pitchFamily="49" charset="0"/>
              </a:rPr>
              <a:t>.</a:t>
            </a:r>
            <a:r>
              <a:rPr lang="pt-BR" sz="2400" dirty="0" err="1" smtClean="0">
                <a:latin typeface="Courier New" pitchFamily="49" charset="0"/>
              </a:rPr>
              <a:t>getDateInstance</a:t>
            </a:r>
            <a:r>
              <a:rPr lang="pt-BR" sz="2400" dirty="0" smtClean="0">
                <a:latin typeface="Courier New" pitchFamily="49" charset="0"/>
              </a:rPr>
              <a:t>().</a:t>
            </a:r>
            <a:r>
              <a:rPr lang="pt-BR" sz="2400" dirty="0" err="1" smtClean="0">
                <a:latin typeface="Courier New" pitchFamily="49" charset="0"/>
              </a:rPr>
              <a:t>format</a:t>
            </a:r>
            <a:r>
              <a:rPr lang="pt-BR" sz="2400" dirty="0" smtClean="0">
                <a:latin typeface="Courier New" pitchFamily="49" charset="0"/>
              </a:rPr>
              <a:t>(validade) + "]";</a:t>
            </a:r>
          </a:p>
          <a:p>
            <a:pPr>
              <a:buFont typeface="Monotype Sorts" pitchFamily="2" charset="2"/>
              <a:buNone/>
            </a:pPr>
            <a:r>
              <a:rPr lang="pt-BR" sz="24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28678" name="AutoShape 4"/>
          <p:cNvSpPr>
            <a:spLocks noChangeArrowheads="1"/>
          </p:cNvSpPr>
          <p:nvPr/>
        </p:nvSpPr>
        <p:spPr bwMode="auto">
          <a:xfrm>
            <a:off x="6215063" y="2863403"/>
            <a:ext cx="1962150" cy="709613"/>
          </a:xfrm>
          <a:prstGeom prst="wedgeRectCallout">
            <a:avLst>
              <a:gd name="adj1" fmla="val -103212"/>
              <a:gd name="adj2" fmla="val 84522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sz="1800" dirty="0"/>
              <a:t>Método herdado de </a:t>
            </a:r>
            <a:r>
              <a:rPr lang="pt-BR" sz="1800" dirty="0" smtClean="0"/>
              <a:t>Produto</a:t>
            </a:r>
            <a:endParaRPr lang="pt-BR" sz="1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93846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Controle da Herança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Modificador </a:t>
            </a:r>
            <a:r>
              <a:rPr lang="pt-BR" dirty="0" smtClean="0">
                <a:latin typeface="Courier New" pitchFamily="49" charset="0"/>
              </a:rPr>
              <a:t>final</a:t>
            </a:r>
          </a:p>
          <a:p>
            <a:pPr lvl="1"/>
            <a:r>
              <a:rPr lang="pt-BR" dirty="0" smtClean="0"/>
              <a:t>Um método pode ser marcado como final para impedir que seja sobrescrito</a:t>
            </a:r>
          </a:p>
          <a:p>
            <a:pPr lvl="2"/>
            <a:r>
              <a:rPr lang="pt-BR" dirty="0" err="1" smtClean="0">
                <a:latin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</a:rPr>
              <a:t> final </a:t>
            </a:r>
            <a:r>
              <a:rPr lang="pt-BR" dirty="0" err="1" smtClean="0">
                <a:latin typeface="Courier New" pitchFamily="49" charset="0"/>
              </a:rPr>
              <a:t>void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meuMetodo</a:t>
            </a:r>
            <a:r>
              <a:rPr lang="pt-BR" dirty="0" smtClean="0">
                <a:latin typeface="Courier New" pitchFamily="49" charset="0"/>
              </a:rPr>
              <a:t>(){...}</a:t>
            </a:r>
          </a:p>
          <a:p>
            <a:pPr lvl="1"/>
            <a:r>
              <a:rPr lang="pt-BR" dirty="0" smtClean="0"/>
              <a:t>Uma classe pode ser marcada como final para impedir que possa ser estendida com subclasses</a:t>
            </a:r>
          </a:p>
          <a:p>
            <a:pPr lvl="2"/>
            <a:r>
              <a:rPr lang="pt-BR" dirty="0" err="1" smtClean="0">
                <a:latin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</a:rPr>
              <a:t> final </a:t>
            </a:r>
            <a:r>
              <a:rPr lang="pt-BR" dirty="0" err="1" smtClean="0">
                <a:latin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MinhaClasse</a:t>
            </a:r>
            <a:r>
              <a:rPr lang="pt-BR" dirty="0" smtClean="0">
                <a:latin typeface="Courier New" pitchFamily="49" charset="0"/>
              </a:rPr>
              <a:t>{...}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72190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Herança e Polimorfismo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“Polimorfismo é a característica única de linguagens orientadas a objetos que permite que diferentes objetos respondam a mesma mensagem cada um a sua maneira.” </a:t>
            </a:r>
            <a:endParaRPr lang="en-US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720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1447800" y="2846883"/>
            <a:ext cx="1981200" cy="1905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pt-BR"/>
          </a:p>
        </p:txBody>
      </p:sp>
      <p:sp>
        <p:nvSpPr>
          <p:cNvPr id="22530" name="Oval 2"/>
          <p:cNvSpPr>
            <a:spLocks noChangeArrowheads="1"/>
          </p:cNvSpPr>
          <p:nvPr/>
        </p:nvSpPr>
        <p:spPr bwMode="auto">
          <a:xfrm>
            <a:off x="1905000" y="3304083"/>
            <a:ext cx="1066800" cy="9906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pt-BR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800600" y="1322883"/>
            <a:ext cx="2219672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800600" y="4447083"/>
            <a:ext cx="1859632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Atributos</a:t>
            </a:r>
            <a:endParaRPr lang="pt-BR" dirty="0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 flipV="1">
            <a:off x="2743200" y="1627683"/>
            <a:ext cx="19812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2743200" y="3837483"/>
            <a:ext cx="1981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2027238" y="5021758"/>
            <a:ext cx="944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objeto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4937125" y="1973758"/>
            <a:ext cx="26054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pt-BR" dirty="0"/>
              <a:t>Interface pública declara</a:t>
            </a:r>
            <a:br>
              <a:rPr lang="pt-BR" dirty="0"/>
            </a:br>
            <a:r>
              <a:rPr lang="pt-BR" dirty="0"/>
              <a:t>as operações </a:t>
            </a:r>
            <a:r>
              <a:rPr lang="pt-BR" dirty="0" smtClean="0"/>
              <a:t>permitidas</a:t>
            </a:r>
            <a:endParaRPr lang="pt-BR" dirty="0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4860925" y="5097958"/>
            <a:ext cx="287495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pt-BR" dirty="0"/>
              <a:t>Acesso aos </a:t>
            </a:r>
            <a:r>
              <a:rPr lang="pt-BR" dirty="0" smtClean="0"/>
              <a:t>atributos </a:t>
            </a:r>
            <a:r>
              <a:rPr lang="pt-BR" dirty="0"/>
              <a:t>é feito</a:t>
            </a:r>
            <a:br>
              <a:rPr lang="pt-BR" dirty="0"/>
            </a:br>
            <a:r>
              <a:rPr lang="pt-BR" dirty="0"/>
              <a:t>através da chamada de um</a:t>
            </a:r>
            <a:br>
              <a:rPr lang="pt-BR" dirty="0"/>
            </a:br>
            <a:r>
              <a:rPr lang="pt-BR" dirty="0" smtClean="0"/>
              <a:t>método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e Polimorfismo (Variáveis)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 linguagem Java permite a utilização de variáveis com </a:t>
            </a:r>
            <a:r>
              <a:rPr lang="pt-BR" sz="2800" dirty="0" err="1" smtClean="0"/>
              <a:t>polimofismo</a:t>
            </a:r>
            <a:endParaRPr lang="pt-BR" sz="2800" dirty="0" smtClean="0"/>
          </a:p>
          <a:p>
            <a:pPr lvl="1"/>
            <a:r>
              <a:rPr lang="pt-BR" sz="2400" dirty="0" smtClean="0"/>
              <a:t>Uma mesma variável permite referência a objetos de tipos diferentes</a:t>
            </a:r>
          </a:p>
          <a:p>
            <a:pPr lvl="1"/>
            <a:r>
              <a:rPr lang="pt-BR" sz="2400" dirty="0" smtClean="0"/>
              <a:t>Os tipos permitidos são de uma determinada classe e todas as suas subclasses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6510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e Polimorfismo (Variáveis)</a:t>
            </a:r>
            <a:endParaRPr lang="pt-BR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pPr>
              <a:buFont typeface="Monotype Sorts" pitchFamily="2" charset="2"/>
              <a:buNone/>
            </a:pPr>
            <a:r>
              <a:rPr lang="pt-BR" sz="2000" dirty="0" smtClean="0">
                <a:latin typeface="Courier New" pitchFamily="49" charset="0"/>
              </a:rPr>
              <a:t>Produto p1 = </a:t>
            </a:r>
            <a:r>
              <a:rPr lang="pt-BR" sz="2000" dirty="0" err="1" smtClean="0">
                <a:latin typeface="Courier New" pitchFamily="49" charset="0"/>
              </a:rPr>
              <a:t>new</a:t>
            </a:r>
            <a:r>
              <a:rPr lang="pt-BR" sz="2000" dirty="0" smtClean="0">
                <a:latin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</a:rPr>
              <a:t>ProdutoPerecivel</a:t>
            </a:r>
            <a:r>
              <a:rPr lang="pt-BR" sz="2000" dirty="0" smtClean="0">
                <a:latin typeface="Courier New" pitchFamily="49" charset="0"/>
              </a:rPr>
              <a:t>(“a”,1.9,1,12,2011);</a:t>
            </a:r>
          </a:p>
          <a:p>
            <a:pPr>
              <a:buFont typeface="Monotype Sorts" pitchFamily="2" charset="2"/>
              <a:buNone/>
            </a:pPr>
            <a:r>
              <a:rPr lang="pt-BR" sz="2000" dirty="0" err="1" smtClean="0">
                <a:latin typeface="Courier New" pitchFamily="49" charset="0"/>
              </a:rPr>
              <a:t>ProdutoPerecivel</a:t>
            </a:r>
            <a:r>
              <a:rPr lang="pt-BR" sz="2000" dirty="0" smtClean="0">
                <a:latin typeface="Courier New" pitchFamily="49" charset="0"/>
              </a:rPr>
              <a:t> p2 = </a:t>
            </a:r>
            <a:r>
              <a:rPr lang="pt-BR" sz="2000" dirty="0" err="1" smtClean="0">
                <a:latin typeface="Courier New" pitchFamily="49" charset="0"/>
              </a:rPr>
              <a:t>new</a:t>
            </a:r>
            <a:r>
              <a:rPr lang="pt-BR" sz="2000" dirty="0" smtClean="0">
                <a:latin typeface="Courier New" pitchFamily="49" charset="0"/>
              </a:rPr>
              <a:t> Produto(“a”,1.9);</a:t>
            </a:r>
          </a:p>
          <a:p>
            <a:pPr>
              <a:buFont typeface="Monotype Sorts" pitchFamily="2" charset="2"/>
              <a:buNone/>
            </a:pPr>
            <a:endParaRPr lang="pt-BR" sz="2000" dirty="0" smtClean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pt-BR" sz="2000" dirty="0" smtClean="0">
                <a:latin typeface="Courier New" pitchFamily="49" charset="0"/>
              </a:rPr>
              <a:t>Produto </a:t>
            </a:r>
            <a:r>
              <a:rPr lang="pt-BR" sz="2000" dirty="0" err="1" smtClean="0">
                <a:latin typeface="Courier New" pitchFamily="49" charset="0"/>
              </a:rPr>
              <a:t>psuper</a:t>
            </a:r>
            <a:r>
              <a:rPr lang="pt-BR" sz="2000" dirty="0" smtClean="0">
                <a:latin typeface="Courier New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pt-BR" sz="2000" dirty="0" err="1" smtClean="0">
                <a:latin typeface="Courier New" pitchFamily="49" charset="0"/>
              </a:rPr>
              <a:t>ProdutoPerecivel</a:t>
            </a:r>
            <a:r>
              <a:rPr lang="pt-BR" sz="2000" dirty="0" smtClean="0">
                <a:latin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</a:rPr>
              <a:t>psub</a:t>
            </a:r>
            <a:r>
              <a:rPr lang="pt-BR" sz="2000" dirty="0" smtClean="0">
                <a:latin typeface="Courier New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pt-BR" sz="2000" dirty="0" err="1" smtClean="0">
                <a:latin typeface="Courier New" pitchFamily="49" charset="0"/>
              </a:rPr>
              <a:t>ProdutoPerecivel</a:t>
            </a:r>
            <a:r>
              <a:rPr lang="pt-BR" sz="2000" dirty="0" smtClean="0">
                <a:latin typeface="Courier New" pitchFamily="49" charset="0"/>
              </a:rPr>
              <a:t> p3 = </a:t>
            </a:r>
            <a:r>
              <a:rPr lang="pt-BR" sz="2000" dirty="0" err="1" smtClean="0">
                <a:latin typeface="Courier New" pitchFamily="49" charset="0"/>
              </a:rPr>
              <a:t>new</a:t>
            </a:r>
            <a:r>
              <a:rPr lang="pt-BR" sz="2000" dirty="0" smtClean="0">
                <a:latin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</a:rPr>
              <a:t>ProdutoPerecivel</a:t>
            </a:r>
            <a:r>
              <a:rPr lang="pt-BR" sz="2000" dirty="0" smtClean="0">
                <a:latin typeface="Courier New" pitchFamily="49" charset="0"/>
              </a:rPr>
              <a:t>(“a”,1.9,1,12,2011);</a:t>
            </a:r>
          </a:p>
          <a:p>
            <a:pPr>
              <a:buFont typeface="Monotype Sorts" pitchFamily="2" charset="2"/>
              <a:buNone/>
            </a:pPr>
            <a:r>
              <a:rPr lang="pt-BR" sz="2000" dirty="0" err="1" smtClean="0">
                <a:latin typeface="Courier New" pitchFamily="49" charset="0"/>
              </a:rPr>
              <a:t>psuper</a:t>
            </a:r>
            <a:r>
              <a:rPr lang="pt-BR" sz="2000" dirty="0" smtClean="0">
                <a:latin typeface="Courier New" pitchFamily="49" charset="0"/>
              </a:rPr>
              <a:t> = p3;</a:t>
            </a:r>
          </a:p>
          <a:p>
            <a:pPr>
              <a:buFont typeface="Monotype Sorts" pitchFamily="2" charset="2"/>
              <a:buNone/>
            </a:pPr>
            <a:r>
              <a:rPr lang="pt-BR" sz="2000" dirty="0" err="1" smtClean="0">
                <a:latin typeface="Courier New" pitchFamily="49" charset="0"/>
              </a:rPr>
              <a:t>psub</a:t>
            </a:r>
            <a:r>
              <a:rPr lang="pt-BR" sz="2000" dirty="0" smtClean="0">
                <a:latin typeface="Courier New" pitchFamily="49" charset="0"/>
              </a:rPr>
              <a:t> = </a:t>
            </a:r>
            <a:r>
              <a:rPr lang="pt-BR" sz="2000" dirty="0" err="1" smtClean="0">
                <a:latin typeface="Courier New" pitchFamily="49" charset="0"/>
              </a:rPr>
              <a:t>psuper</a:t>
            </a:r>
            <a:r>
              <a:rPr lang="pt-BR" sz="2000" dirty="0" smtClean="0">
                <a:latin typeface="Courier New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pt-BR" sz="2000" dirty="0" err="1" smtClean="0">
                <a:latin typeface="Courier New" pitchFamily="49" charset="0"/>
              </a:rPr>
              <a:t>psub</a:t>
            </a:r>
            <a:r>
              <a:rPr lang="pt-BR" sz="2000" dirty="0" smtClean="0">
                <a:latin typeface="Courier New" pitchFamily="49" charset="0"/>
              </a:rPr>
              <a:t> = (</a:t>
            </a:r>
            <a:r>
              <a:rPr lang="pt-BR" sz="2000" dirty="0" err="1" smtClean="0">
                <a:latin typeface="Courier New" pitchFamily="49" charset="0"/>
              </a:rPr>
              <a:t>ProdutoPerecivel</a:t>
            </a:r>
            <a:r>
              <a:rPr lang="pt-BR" sz="2000" dirty="0" smtClean="0">
                <a:latin typeface="Courier New" pitchFamily="49" charset="0"/>
              </a:rPr>
              <a:t>) </a:t>
            </a:r>
            <a:r>
              <a:rPr lang="pt-BR" sz="2000" dirty="0" err="1" smtClean="0">
                <a:latin typeface="Courier New" pitchFamily="49" charset="0"/>
              </a:rPr>
              <a:t>psuper</a:t>
            </a:r>
            <a:r>
              <a:rPr lang="pt-BR" sz="2000" dirty="0" smtClean="0">
                <a:latin typeface="Courier New" pitchFamily="49" charset="0"/>
              </a:rPr>
              <a:t>;</a:t>
            </a:r>
          </a:p>
        </p:txBody>
      </p:sp>
      <p:sp>
        <p:nvSpPr>
          <p:cNvPr id="218115" name="Text Box 3"/>
          <p:cNvSpPr txBox="1">
            <a:spLocks noChangeArrowheads="1"/>
          </p:cNvSpPr>
          <p:nvPr/>
        </p:nvSpPr>
        <p:spPr bwMode="auto">
          <a:xfrm>
            <a:off x="6300192" y="2308189"/>
            <a:ext cx="1046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8000"/>
                </a:solidFill>
              </a:rPr>
              <a:t>correto</a:t>
            </a:r>
            <a:endParaRPr lang="pt-BR" dirty="0"/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2771800" y="5192742"/>
            <a:ext cx="19341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CC3300"/>
                </a:solidFill>
              </a:rPr>
              <a:t>erro compilação</a:t>
            </a:r>
            <a:endParaRPr lang="pt-BR" dirty="0"/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7116478" y="2666741"/>
            <a:ext cx="18722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CC3300"/>
                </a:solidFill>
              </a:rPr>
              <a:t>erro compilação</a:t>
            </a:r>
            <a:endParaRPr lang="pt-BR" dirty="0"/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2392734" y="4844008"/>
            <a:ext cx="1046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8000"/>
                </a:solidFill>
              </a:rPr>
              <a:t>correto</a:t>
            </a:r>
            <a:endParaRPr lang="pt-BR" dirty="0"/>
          </a:p>
        </p:txBody>
      </p:sp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5650234" y="5562074"/>
            <a:ext cx="1046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8000"/>
                </a:solidFill>
              </a:rPr>
              <a:t>correto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39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autoUpdateAnimBg="0"/>
      <p:bldP spid="218116" grpId="0" autoUpdateAnimBg="0"/>
      <p:bldP spid="218117" grpId="0" autoUpdateAnimBg="0"/>
      <p:bldP spid="218118" grpId="0" autoUpdateAnimBg="0"/>
      <p:bldP spid="218119" grpId="0" autoUpdateAnimBg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e Polimorfismo (Variáveis)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Java possui o operador </a:t>
            </a:r>
            <a:r>
              <a:rPr lang="pt-BR" i="1" dirty="0" err="1" smtClean="0"/>
              <a:t>instanceof</a:t>
            </a:r>
            <a:r>
              <a:rPr lang="pt-BR" dirty="0" smtClean="0"/>
              <a:t> que permitir verificar o tipo de uma instância</a:t>
            </a:r>
          </a:p>
          <a:p>
            <a:pPr lvl="1">
              <a:defRPr/>
            </a:pPr>
            <a:r>
              <a:rPr lang="pt-BR" dirty="0" smtClean="0"/>
              <a:t>Retorna </a:t>
            </a:r>
            <a:r>
              <a:rPr lang="pt-BR" i="1" dirty="0" err="1" smtClean="0"/>
              <a:t>true</a:t>
            </a:r>
            <a:r>
              <a:rPr lang="pt-BR" dirty="0" smtClean="0"/>
              <a:t> se a expressão da esquerda é um objeto que possui compatibilidade de atribuição com o tipo à sua direita</a:t>
            </a:r>
          </a:p>
          <a:p>
            <a:pPr lvl="1">
              <a:defRPr/>
            </a:pPr>
            <a:r>
              <a:rPr lang="pt-BR" dirty="0" smtClean="0"/>
              <a:t>Retorna </a:t>
            </a:r>
            <a:r>
              <a:rPr lang="pt-BR" i="1" dirty="0" err="1" smtClean="0"/>
              <a:t>false</a:t>
            </a:r>
            <a:r>
              <a:rPr lang="pt-BR" dirty="0" smtClean="0"/>
              <a:t> caso contrário</a:t>
            </a:r>
          </a:p>
          <a:p>
            <a:pPr>
              <a:defRPr/>
            </a:pPr>
            <a:r>
              <a:rPr lang="pt-BR" dirty="0" smtClean="0"/>
              <a:t>Ex.:</a:t>
            </a:r>
          </a:p>
          <a:p>
            <a:pPr lvl="1">
              <a:buFontTx/>
              <a:buNone/>
              <a:defRPr/>
            </a:pP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(p1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Produto) {</a:t>
            </a:r>
          </a:p>
          <a:p>
            <a:pPr lvl="1">
              <a:buFontTx/>
              <a:buNone/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lvl="1">
              <a:buFontTx/>
              <a:buNone/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90841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e Polimorfismo (Variáveis)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Outra forma de verificar o tipo de uma instância é através do método </a:t>
            </a:r>
            <a:r>
              <a:rPr lang="pt-BR" i="1" dirty="0" err="1" smtClean="0"/>
              <a:t>getClass</a:t>
            </a:r>
            <a:r>
              <a:rPr lang="pt-BR" i="1" dirty="0" smtClean="0"/>
              <a:t>()</a:t>
            </a:r>
            <a:r>
              <a:rPr lang="pt-BR" dirty="0" smtClean="0"/>
              <a:t> herdado de </a:t>
            </a:r>
            <a:r>
              <a:rPr lang="pt-BR" i="1" dirty="0" err="1" smtClean="0"/>
              <a:t>Object</a:t>
            </a:r>
            <a:endParaRPr lang="pt-BR" i="1" dirty="0" smtClean="0"/>
          </a:p>
          <a:p>
            <a:pPr lvl="1">
              <a:defRPr/>
            </a:pPr>
            <a:r>
              <a:rPr lang="pt-BR" dirty="0" smtClean="0"/>
              <a:t>Retorna uma instância do objeto que representa a classe</a:t>
            </a:r>
          </a:p>
          <a:p>
            <a:pPr lvl="1">
              <a:defRPr/>
            </a:pPr>
            <a:r>
              <a:rPr lang="pt-BR" dirty="0" smtClean="0"/>
              <a:t>É muito utilizado para programação por reflexão</a:t>
            </a:r>
          </a:p>
          <a:p>
            <a:pPr>
              <a:defRPr/>
            </a:pPr>
            <a:r>
              <a:rPr lang="pt-BR" dirty="0" smtClean="0"/>
              <a:t>Ex.:</a:t>
            </a:r>
          </a:p>
          <a:p>
            <a:pPr lvl="1">
              <a:buFontTx/>
              <a:buNone/>
              <a:defRPr/>
            </a:pP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(p1.getClass() ==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Produto.class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>
              <a:buFontTx/>
              <a:buNone/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lvl="1">
              <a:buFontTx/>
              <a:buNone/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47773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e Polimorfismo (Métodos)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Em Java podemos utilizar métodos com polimorfismo</a:t>
            </a:r>
          </a:p>
          <a:p>
            <a:pPr lvl="1"/>
            <a:r>
              <a:rPr lang="pt-BR" dirty="0" smtClean="0"/>
              <a:t>Significa que uma mesma operação pode ser definida em diversas classes, cada uma implementando a operação de uma maneira própria</a:t>
            </a:r>
          </a:p>
          <a:p>
            <a:pPr lvl="1"/>
            <a:r>
              <a:rPr lang="pt-BR" dirty="0" smtClean="0"/>
              <a:t>Utiliza como base a sobrescrita de métodos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43109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e Polimorfismo (Métodos)</a:t>
            </a:r>
            <a:endParaRPr lang="pt-BR" dirty="0"/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pPr lvl="1"/>
            <a:r>
              <a:rPr lang="pt-BR" dirty="0" smtClean="0"/>
              <a:t>Qual a saída no console?</a:t>
            </a:r>
          </a:p>
          <a:p>
            <a:pPr lvl="1"/>
            <a:endParaRPr lang="pt-BR" dirty="0" smtClean="0"/>
          </a:p>
          <a:p>
            <a:pPr>
              <a:buFont typeface="Monotype Sorts" pitchFamily="2" charset="2"/>
              <a:buNone/>
            </a:pPr>
            <a:r>
              <a:rPr lang="en-US" sz="2000" dirty="0" err="1" smtClean="0">
                <a:latin typeface="Courier New" pitchFamily="49" charset="0"/>
              </a:rPr>
              <a:t>Produto</a:t>
            </a:r>
            <a:r>
              <a:rPr lang="en-US" sz="2000" dirty="0" smtClean="0">
                <a:latin typeface="Courier New" pitchFamily="49" charset="0"/>
              </a:rPr>
              <a:t> p = new </a:t>
            </a:r>
            <a:r>
              <a:rPr lang="en-US" sz="2000" dirty="0" err="1" smtClean="0">
                <a:latin typeface="Courier New" pitchFamily="49" charset="0"/>
              </a:rPr>
              <a:t>ProdutoPerecivel</a:t>
            </a:r>
            <a:r>
              <a:rPr lang="en-US" sz="2000" dirty="0" smtClean="0">
                <a:latin typeface="Courier New" pitchFamily="49" charset="0"/>
              </a:rPr>
              <a:t>(“a”,1.9,1,12,2011);</a:t>
            </a:r>
          </a:p>
          <a:p>
            <a:pPr>
              <a:buFont typeface="Monotype Sorts" pitchFamily="2" charset="2"/>
              <a:buNone/>
            </a:pP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(p);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2755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e Métodos Abstratos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Em uma hierarquia de classe, quanto mais alta a classe na hierarquia, mais “abstrata” é sua definição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Uma classe no topo da hierarquia define o comportamento e atributos que são comuns a todas as subclasses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Em alguns casos, a classe nem precisa ser instanciada alguma vez e cumpre apenas o papel de ser um repositório de comportamentos e atributos em comum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15781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e Métodos Abstratos</a:t>
            </a:r>
            <a:endParaRPr lang="pt-BR" dirty="0"/>
          </a:p>
        </p:txBody>
      </p:sp>
      <p:sp>
        <p:nvSpPr>
          <p:cNvPr id="5427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uma classe abstrata, </a:t>
            </a:r>
            <a:r>
              <a:rPr lang="pt-BR" dirty="0" smtClean="0"/>
              <a:t>métodos </a:t>
            </a:r>
            <a:r>
              <a:rPr lang="pt-BR" dirty="0"/>
              <a:t>podem ser declarados sem o código de implementação</a:t>
            </a:r>
          </a:p>
          <a:p>
            <a:pPr lvl="1"/>
            <a:r>
              <a:rPr lang="pt-BR" dirty="0"/>
              <a:t>São os métodos abstratos</a:t>
            </a:r>
          </a:p>
          <a:p>
            <a:r>
              <a:rPr lang="pt-BR" dirty="0" smtClean="0"/>
              <a:t>Classes abstratas são classes que não podem ser instanciadas</a:t>
            </a:r>
          </a:p>
          <a:p>
            <a:r>
              <a:rPr lang="pt-BR" dirty="0" smtClean="0"/>
              <a:t>São utilizadas apenas para permitir a derivação de novas classes</a:t>
            </a:r>
          </a:p>
          <a:p>
            <a:r>
              <a:rPr lang="pt-BR" dirty="0" smtClean="0"/>
              <a:t>Identificamos uma classe como abstrata pelo modificador </a:t>
            </a:r>
            <a:r>
              <a:rPr lang="pt-BR" dirty="0" smtClean="0">
                <a:latin typeface="Courier New" pitchFamily="49" charset="0"/>
              </a:rPr>
              <a:t>abstract</a:t>
            </a:r>
            <a:endParaRPr lang="pt-BR" dirty="0" smtClean="0"/>
          </a:p>
          <a:p>
            <a:pPr>
              <a:buFont typeface="Monotype Sorts" pitchFamily="2" charset="2"/>
              <a:buNone/>
            </a:pPr>
            <a:r>
              <a:rPr lang="pt-BR" sz="2400" dirty="0" err="1" smtClean="0">
                <a:latin typeface="Courier New" pitchFamily="49" charset="0"/>
              </a:rPr>
              <a:t>public</a:t>
            </a:r>
            <a:r>
              <a:rPr lang="pt-BR" sz="2400" dirty="0" smtClean="0">
                <a:latin typeface="Courier New" pitchFamily="49" charset="0"/>
              </a:rPr>
              <a:t> abstract </a:t>
            </a:r>
            <a:r>
              <a:rPr lang="pt-BR" sz="2400" dirty="0" err="1" smtClean="0">
                <a:latin typeface="Courier New" pitchFamily="49" charset="0"/>
              </a:rPr>
              <a:t>class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MinhaClasse</a:t>
            </a:r>
            <a:r>
              <a:rPr lang="pt-BR" sz="2400" dirty="0" smtClean="0">
                <a:latin typeface="Courier New" pitchFamily="49" charset="0"/>
              </a:rPr>
              <a:t>{...}</a:t>
            </a:r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729735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e Métodos Abstratos</a:t>
            </a:r>
            <a:endParaRPr lang="pt-BR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Métodos abstratos são métodos sem código de implementação</a:t>
            </a:r>
          </a:p>
          <a:p>
            <a:pPr lvl="1"/>
            <a:r>
              <a:rPr lang="pt-BR" dirty="0" smtClean="0"/>
              <a:t>São prefixados pela palavra </a:t>
            </a:r>
            <a:r>
              <a:rPr lang="pt-BR" dirty="0" smtClean="0">
                <a:latin typeface="Courier New" pitchFamily="49" charset="0"/>
              </a:rPr>
              <a:t>abstract</a:t>
            </a:r>
            <a:endParaRPr lang="pt-BR" dirty="0" smtClean="0"/>
          </a:p>
          <a:p>
            <a:pPr lvl="1"/>
            <a:r>
              <a:rPr lang="pt-BR" dirty="0" smtClean="0"/>
              <a:t>Não apresentam um corpo e </a:t>
            </a:r>
            <a:r>
              <a:rPr lang="pt-BR" dirty="0"/>
              <a:t>s</a:t>
            </a:r>
            <a:r>
              <a:rPr lang="pt-BR" dirty="0" smtClean="0"/>
              <a:t>ua declaração termina com “;” após a declaração dos parâmetros</a:t>
            </a:r>
          </a:p>
          <a:p>
            <a:r>
              <a:rPr lang="pt-BR" dirty="0" smtClean="0"/>
              <a:t>Ex.:</a:t>
            </a:r>
          </a:p>
          <a:p>
            <a:pPr>
              <a:buFont typeface="Monotype Sorts" pitchFamily="2" charset="2"/>
              <a:buNone/>
            </a:pPr>
            <a:r>
              <a:rPr lang="pt-BR" sz="2400" dirty="0" err="1" smtClean="0">
                <a:latin typeface="Courier New" pitchFamily="49" charset="0"/>
              </a:rPr>
              <a:t>public</a:t>
            </a:r>
            <a:r>
              <a:rPr lang="pt-BR" sz="2400" dirty="0" smtClean="0">
                <a:latin typeface="Courier New" pitchFamily="49" charset="0"/>
              </a:rPr>
              <a:t> abstract </a:t>
            </a:r>
            <a:r>
              <a:rPr lang="pt-BR" sz="2400" dirty="0" err="1" smtClean="0">
                <a:latin typeface="Courier New" pitchFamily="49" charset="0"/>
              </a:rPr>
              <a:t>void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metodo</a:t>
            </a:r>
            <a:r>
              <a:rPr lang="pt-BR" sz="2400" dirty="0" smtClean="0">
                <a:latin typeface="Courier New" pitchFamily="49" charset="0"/>
              </a:rPr>
              <a:t>(</a:t>
            </a:r>
            <a:r>
              <a:rPr lang="pt-BR" sz="2400" dirty="0" err="1" smtClean="0">
                <a:latin typeface="Courier New" pitchFamily="49" charset="0"/>
              </a:rPr>
              <a:t>int</a:t>
            </a:r>
            <a:r>
              <a:rPr lang="pt-BR" sz="2400" dirty="0" smtClean="0">
                <a:latin typeface="Courier New" pitchFamily="49" charset="0"/>
              </a:rPr>
              <a:t> p);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Um método abstrato indica que a classe não implementa aquele método e que ele deve ser obrigatoriamente implementado nas classes derivadas, pois é um comportamento comum das subclasses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96628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e Métodos Abstratos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4409" y="1988841"/>
            <a:ext cx="3518565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104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Encapsulamento</a:t>
            </a:r>
            <a:endParaRPr lang="pt-BR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Alguns benefícios:</a:t>
            </a:r>
          </a:p>
          <a:p>
            <a:pPr lvl="1"/>
            <a:r>
              <a:rPr lang="pt-BR" dirty="0" smtClean="0"/>
              <a:t>A implementação interna de um objeto pode mudar e o resto do sistema não é afetado (desde que a interface de acesso não mude)</a:t>
            </a:r>
          </a:p>
          <a:p>
            <a:pPr lvl="1"/>
            <a:r>
              <a:rPr lang="pt-BR" dirty="0" smtClean="0"/>
              <a:t>Maior segurança ao proteger os dados de um objeto de alterações indevidas por outros objetos (evita efeitos colaterais)</a:t>
            </a:r>
          </a:p>
          <a:p>
            <a:pPr lvl="1"/>
            <a:r>
              <a:rPr lang="pt-BR" dirty="0" smtClean="0"/>
              <a:t>Maior independência entre os objetos, pois eles só precisam conhecer a interface externa definida (facilita a manutenção de código)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e Métodos Abstratos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Exemplo:</a:t>
            </a:r>
          </a:p>
          <a:p>
            <a:pPr>
              <a:buNone/>
            </a:pPr>
            <a:r>
              <a:rPr lang="pt-BR" sz="2400" dirty="0" err="1" smtClean="0">
                <a:latin typeface="Courier New" pitchFamily="49" charset="0"/>
              </a:rPr>
              <a:t>public</a:t>
            </a:r>
            <a:r>
              <a:rPr lang="pt-BR" sz="2400" dirty="0" smtClean="0">
                <a:latin typeface="Courier New" pitchFamily="49" charset="0"/>
              </a:rPr>
              <a:t> abstract </a:t>
            </a:r>
            <a:r>
              <a:rPr lang="pt-BR" sz="2400" dirty="0" err="1" smtClean="0">
                <a:latin typeface="Courier New" pitchFamily="49" charset="0"/>
              </a:rPr>
              <a:t>class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FiguraBidimensional</a:t>
            </a:r>
            <a:r>
              <a:rPr lang="pt-BR" sz="2400" dirty="0" smtClean="0">
                <a:latin typeface="Courier New" pitchFamily="49" charset="0"/>
              </a:rPr>
              <a:t>{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</a:t>
            </a:r>
            <a:r>
              <a:rPr lang="pt-BR" sz="2400" dirty="0" err="1" smtClean="0">
                <a:latin typeface="Courier New" pitchFamily="49" charset="0"/>
              </a:rPr>
              <a:t>public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FiguraBidimensional</a:t>
            </a:r>
            <a:r>
              <a:rPr lang="pt-BR" sz="2400" dirty="0" smtClean="0">
                <a:latin typeface="Courier New" pitchFamily="49" charset="0"/>
              </a:rPr>
              <a:t>(</a:t>
            </a:r>
            <a:r>
              <a:rPr lang="pt-BR" sz="2400" dirty="0" err="1" smtClean="0">
                <a:latin typeface="Courier New" pitchFamily="49" charset="0"/>
              </a:rPr>
              <a:t>int</a:t>
            </a:r>
            <a:r>
              <a:rPr lang="pt-BR" sz="2400" dirty="0" smtClean="0">
                <a:latin typeface="Courier New" pitchFamily="49" charset="0"/>
              </a:rPr>
              <a:t> x, </a:t>
            </a:r>
            <a:r>
              <a:rPr lang="pt-BR" sz="2400" dirty="0" err="1" smtClean="0">
                <a:latin typeface="Courier New" pitchFamily="49" charset="0"/>
              </a:rPr>
              <a:t>int</a:t>
            </a:r>
            <a:r>
              <a:rPr lang="pt-BR" sz="2400" dirty="0" smtClean="0">
                <a:latin typeface="Courier New" pitchFamily="49" charset="0"/>
              </a:rPr>
              <a:t> y) {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  </a:t>
            </a:r>
            <a:r>
              <a:rPr lang="pt-BR" sz="2400" dirty="0" err="1" smtClean="0">
                <a:latin typeface="Courier New" pitchFamily="49" charset="0"/>
              </a:rPr>
              <a:t>centrox</a:t>
            </a:r>
            <a:r>
              <a:rPr lang="pt-BR" sz="2400" dirty="0" smtClean="0">
                <a:latin typeface="Courier New" pitchFamily="49" charset="0"/>
              </a:rPr>
              <a:t> = x;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  </a:t>
            </a:r>
            <a:r>
              <a:rPr lang="pt-BR" sz="2400" dirty="0" err="1" smtClean="0">
                <a:latin typeface="Courier New" pitchFamily="49" charset="0"/>
              </a:rPr>
              <a:t>centroy</a:t>
            </a:r>
            <a:r>
              <a:rPr lang="pt-BR" sz="2400" dirty="0" smtClean="0">
                <a:latin typeface="Courier New" pitchFamily="49" charset="0"/>
              </a:rPr>
              <a:t> = y;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}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</a:rPr>
              <a:t> abstract </a:t>
            </a:r>
            <a:r>
              <a:rPr lang="pt-BR" sz="2400" b="1" dirty="0" err="1" smtClean="0">
                <a:latin typeface="Courier New" pitchFamily="49" charset="0"/>
              </a:rPr>
              <a:t>double</a:t>
            </a:r>
            <a:r>
              <a:rPr lang="pt-BR" sz="2400" b="1" dirty="0" smtClean="0">
                <a:latin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</a:rPr>
              <a:t>area</a:t>
            </a:r>
            <a:r>
              <a:rPr lang="pt-BR" sz="2400" b="1" dirty="0" smtClean="0">
                <a:latin typeface="Courier New" pitchFamily="49" charset="0"/>
              </a:rPr>
              <a:t>();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...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03406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e Métodos Abstratos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Exemplo:</a:t>
            </a:r>
          </a:p>
          <a:p>
            <a:pPr>
              <a:buNone/>
            </a:pPr>
            <a:r>
              <a:rPr lang="pt-BR" sz="2400" dirty="0" err="1" smtClean="0">
                <a:latin typeface="Courier New" pitchFamily="49" charset="0"/>
              </a:rPr>
              <a:t>public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class</a:t>
            </a:r>
            <a:r>
              <a:rPr lang="pt-BR" sz="2400" dirty="0" smtClean="0">
                <a:latin typeface="Courier New" pitchFamily="49" charset="0"/>
              </a:rPr>
              <a:t> Circulo </a:t>
            </a:r>
            <a:r>
              <a:rPr lang="pt-BR" sz="2400" dirty="0" err="1" smtClean="0">
                <a:latin typeface="Courier New" pitchFamily="49" charset="0"/>
              </a:rPr>
              <a:t>extends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FiguraBidimensional</a:t>
            </a:r>
            <a:r>
              <a:rPr lang="pt-BR" sz="2400" dirty="0" smtClean="0">
                <a:latin typeface="Courier New" pitchFamily="49" charset="0"/>
              </a:rPr>
              <a:t>{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</a:t>
            </a:r>
            <a:r>
              <a:rPr lang="pt-BR" sz="2400" dirty="0" err="1" smtClean="0">
                <a:latin typeface="Courier New" pitchFamily="49" charset="0"/>
              </a:rPr>
              <a:t>public</a:t>
            </a:r>
            <a:r>
              <a:rPr lang="pt-BR" sz="2400" dirty="0" smtClean="0">
                <a:latin typeface="Courier New" pitchFamily="49" charset="0"/>
              </a:rPr>
              <a:t> Circulo(</a:t>
            </a:r>
            <a:r>
              <a:rPr lang="pt-BR" sz="2400" dirty="0" err="1" smtClean="0">
                <a:latin typeface="Courier New" pitchFamily="49" charset="0"/>
              </a:rPr>
              <a:t>int</a:t>
            </a:r>
            <a:r>
              <a:rPr lang="pt-BR" sz="2400" dirty="0" smtClean="0">
                <a:latin typeface="Courier New" pitchFamily="49" charset="0"/>
              </a:rPr>
              <a:t> x, </a:t>
            </a:r>
            <a:r>
              <a:rPr lang="pt-BR" sz="2400" dirty="0" err="1" smtClean="0">
                <a:latin typeface="Courier New" pitchFamily="49" charset="0"/>
              </a:rPr>
              <a:t>int</a:t>
            </a:r>
            <a:r>
              <a:rPr lang="pt-BR" sz="2400" dirty="0" smtClean="0">
                <a:latin typeface="Courier New" pitchFamily="49" charset="0"/>
              </a:rPr>
              <a:t> y, </a:t>
            </a:r>
            <a:r>
              <a:rPr lang="pt-BR" sz="2400" dirty="0" err="1" smtClean="0">
                <a:latin typeface="Courier New" pitchFamily="49" charset="0"/>
              </a:rPr>
              <a:t>int</a:t>
            </a:r>
            <a:r>
              <a:rPr lang="pt-BR" sz="2400" dirty="0" smtClean="0">
                <a:latin typeface="Courier New" pitchFamily="49" charset="0"/>
              </a:rPr>
              <a:t> r) {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  super(x,y);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  raio = r;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}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</a:rPr>
              <a:t>double</a:t>
            </a:r>
            <a:r>
              <a:rPr lang="pt-BR" sz="2400" b="1" dirty="0" smtClean="0">
                <a:latin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</a:rPr>
              <a:t>area</a:t>
            </a:r>
            <a:r>
              <a:rPr lang="pt-BR" sz="2400" b="1" dirty="0" smtClean="0">
                <a:latin typeface="Courier New" pitchFamily="49" charset="0"/>
              </a:rPr>
              <a:t>(){</a:t>
            </a:r>
          </a:p>
          <a:p>
            <a:pPr>
              <a:buNone/>
            </a:pPr>
            <a:r>
              <a:rPr lang="pt-BR" sz="2400" b="1" dirty="0" smtClean="0">
                <a:latin typeface="Courier New" pitchFamily="49" charset="0"/>
              </a:rPr>
              <a:t>    ...</a:t>
            </a:r>
          </a:p>
          <a:p>
            <a:pPr>
              <a:buNone/>
            </a:pPr>
            <a:r>
              <a:rPr lang="pt-BR" sz="2400" b="1" dirty="0" smtClean="0">
                <a:latin typeface="Courier New" pitchFamily="49" charset="0"/>
              </a:rPr>
              <a:t>  }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...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132468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Técnica de programação</a:t>
            </a:r>
            <a:br>
              <a:rPr lang="pt-BR" dirty="0" smtClean="0"/>
            </a:br>
            <a:r>
              <a:rPr lang="pt-BR" dirty="0" smtClean="0"/>
              <a:t>Exceções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757546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das técnicas de programação defensiva envolve a verificação de certas condições antes da execução de um método</a:t>
            </a:r>
          </a:p>
          <a:p>
            <a:pPr lvl="1"/>
            <a:r>
              <a:rPr lang="pt-BR" dirty="0" smtClean="0"/>
              <a:t>Condições usualmente avaliadas sobre argumentos passados para métodos ou estado atual de um determinado objeto</a:t>
            </a:r>
          </a:p>
          <a:p>
            <a:r>
              <a:rPr lang="pt-BR" dirty="0" smtClean="0"/>
              <a:t>Falhas nas condições podem ser indicadas ao programador através do conceito de exceções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248116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um método encontra uma situação anormal, ele informa tal anormalidade pelo lançamento (geração) de uma exceção</a:t>
            </a:r>
          </a:p>
          <a:p>
            <a:r>
              <a:rPr lang="pt-BR" dirty="0" smtClean="0"/>
              <a:t>Ex.: o método </a:t>
            </a:r>
            <a:r>
              <a:rPr lang="pt-BR" i="1" dirty="0" err="1" smtClean="0"/>
              <a:t>Interger</a:t>
            </a:r>
            <a:r>
              <a:rPr lang="pt-BR" i="1" dirty="0" smtClean="0"/>
              <a:t>.</a:t>
            </a:r>
            <a:r>
              <a:rPr lang="pt-BR" i="1" dirty="0" err="1" smtClean="0"/>
              <a:t>parseInt</a:t>
            </a:r>
            <a:r>
              <a:rPr lang="pt-BR" i="1" dirty="0" smtClean="0"/>
              <a:t>(String s)</a:t>
            </a:r>
            <a:r>
              <a:rPr lang="pt-BR" dirty="0" smtClean="0"/>
              <a:t>, para converter strings para inteiros, irá lançar a exceção </a:t>
            </a:r>
            <a:r>
              <a:rPr lang="pt-BR" i="1" dirty="0" err="1" smtClean="0"/>
              <a:t>NumberFormatException</a:t>
            </a:r>
            <a:r>
              <a:rPr lang="pt-BR" dirty="0" smtClean="0"/>
              <a:t> se a </a:t>
            </a:r>
            <a:r>
              <a:rPr lang="pt-BR" i="1" dirty="0" smtClean="0"/>
              <a:t>String</a:t>
            </a:r>
            <a:r>
              <a:rPr lang="pt-BR" dirty="0" smtClean="0"/>
              <a:t> não possui somente dígitos de um número inteiro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96849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Tipos de Exceções</a:t>
            </a:r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800" dirty="0" smtClean="0"/>
              <a:t>Java possui duas categorias:</a:t>
            </a:r>
          </a:p>
          <a:p>
            <a:pPr lvl="1">
              <a:lnSpc>
                <a:spcPct val="80000"/>
              </a:lnSpc>
            </a:pPr>
            <a:r>
              <a:rPr lang="pt-BR" sz="2400" dirty="0" smtClean="0"/>
              <a:t>Exceções verificadas</a:t>
            </a:r>
          </a:p>
          <a:p>
            <a:pPr lvl="2">
              <a:lnSpc>
                <a:spcPct val="80000"/>
              </a:lnSpc>
            </a:pPr>
            <a:r>
              <a:rPr lang="pt-BR" sz="2000" dirty="0" smtClean="0"/>
              <a:t>O compilador verifica se o código lida com a exceção de forma explícita</a:t>
            </a:r>
          </a:p>
          <a:p>
            <a:pPr lvl="2">
              <a:lnSpc>
                <a:spcPct val="80000"/>
              </a:lnSpc>
            </a:pPr>
            <a:r>
              <a:rPr lang="pt-BR" sz="2000" dirty="0" smtClean="0"/>
              <a:t>Usualmente relacionadas com condições externas, fora do controle do programador, mas que devem ser tratadas corretamente</a:t>
            </a:r>
          </a:p>
          <a:p>
            <a:pPr lvl="2">
              <a:lnSpc>
                <a:spcPct val="80000"/>
              </a:lnSpc>
            </a:pPr>
            <a:r>
              <a:rPr lang="pt-BR" sz="2000" dirty="0" smtClean="0"/>
              <a:t>Subclasses de </a:t>
            </a:r>
            <a:r>
              <a:rPr lang="pt-BR" sz="2000" i="1" dirty="0" err="1" smtClean="0"/>
              <a:t>Exception</a:t>
            </a:r>
            <a:endParaRPr lang="pt-BR" sz="2000" i="1" dirty="0" smtClean="0"/>
          </a:p>
          <a:p>
            <a:pPr lvl="2">
              <a:lnSpc>
                <a:spcPct val="80000"/>
              </a:lnSpc>
            </a:pPr>
            <a:r>
              <a:rPr lang="pt-BR" sz="2000" dirty="0" smtClean="0"/>
              <a:t>Ex.: </a:t>
            </a:r>
            <a:r>
              <a:rPr lang="pt-BR" sz="2000" i="1" dirty="0" err="1" smtClean="0"/>
              <a:t>IOException</a:t>
            </a:r>
            <a:endParaRPr lang="pt-BR" sz="2000" i="1" dirty="0" smtClean="0"/>
          </a:p>
          <a:p>
            <a:pPr lvl="1">
              <a:lnSpc>
                <a:spcPct val="80000"/>
              </a:lnSpc>
            </a:pPr>
            <a:r>
              <a:rPr lang="pt-BR" sz="2400" dirty="0" smtClean="0"/>
              <a:t>Exceções </a:t>
            </a:r>
            <a:r>
              <a:rPr lang="pt-BR" sz="2400" dirty="0" err="1" smtClean="0"/>
              <a:t>não-verificadas</a:t>
            </a:r>
            <a:endParaRPr lang="pt-BR" sz="2400" dirty="0" smtClean="0"/>
          </a:p>
          <a:p>
            <a:pPr lvl="2">
              <a:lnSpc>
                <a:spcPct val="80000"/>
              </a:lnSpc>
            </a:pPr>
            <a:r>
              <a:rPr lang="pt-BR" sz="2000" dirty="0" smtClean="0"/>
              <a:t>O compilador não verifica se seu código trata a exceção</a:t>
            </a:r>
          </a:p>
          <a:p>
            <a:pPr lvl="2">
              <a:lnSpc>
                <a:spcPct val="80000"/>
              </a:lnSpc>
            </a:pPr>
            <a:r>
              <a:rPr lang="pt-BR" sz="2000" dirty="0" smtClean="0"/>
              <a:t>Usualmente correspondem a falhas de lógica de programação</a:t>
            </a:r>
          </a:p>
          <a:p>
            <a:pPr lvl="2">
              <a:lnSpc>
                <a:spcPct val="80000"/>
              </a:lnSpc>
            </a:pPr>
            <a:r>
              <a:rPr lang="pt-BR" sz="2000" dirty="0" smtClean="0"/>
              <a:t>Subclasses de </a:t>
            </a:r>
            <a:r>
              <a:rPr lang="pt-BR" sz="2000" i="1" dirty="0" err="1" smtClean="0"/>
              <a:t>RuntimeException</a:t>
            </a:r>
            <a:endParaRPr lang="pt-BR" sz="2000" i="1" dirty="0" smtClean="0"/>
          </a:p>
          <a:p>
            <a:pPr lvl="2">
              <a:lnSpc>
                <a:spcPct val="80000"/>
              </a:lnSpc>
            </a:pPr>
            <a:r>
              <a:rPr lang="pt-BR" sz="2000" dirty="0" smtClean="0"/>
              <a:t>Ex.: </a:t>
            </a:r>
            <a:r>
              <a:rPr lang="pt-BR" sz="2000" i="1" dirty="0" err="1" smtClean="0"/>
              <a:t>NumberFormatException</a:t>
            </a:r>
            <a:endParaRPr lang="en-US" sz="2000" i="1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567109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Lançando Exceções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Para lançar uma exceção dentro de um método que estamos desenvolvendo:</a:t>
            </a:r>
          </a:p>
          <a:p>
            <a:pPr lvl="1"/>
            <a:r>
              <a:rPr lang="pt-BR" smtClean="0"/>
              <a:t>Instanciar um objeto do tipo da exceção desejada</a:t>
            </a:r>
          </a:p>
          <a:p>
            <a:pPr lvl="2"/>
            <a:r>
              <a:rPr lang="pt-BR" smtClean="0"/>
              <a:t>Ex.: NullPointerException e = new NullPointerException(“mensagem de erro”);</a:t>
            </a:r>
          </a:p>
          <a:p>
            <a:pPr lvl="1"/>
            <a:r>
              <a:rPr lang="pt-BR" smtClean="0"/>
              <a:t>Lançar a exceção via comando </a:t>
            </a:r>
            <a:r>
              <a:rPr lang="pt-BR" i="1" smtClean="0"/>
              <a:t>throw</a:t>
            </a:r>
            <a:endParaRPr lang="pt-BR" smtClean="0"/>
          </a:p>
          <a:p>
            <a:pPr lvl="2"/>
            <a:r>
              <a:rPr lang="pt-BR" smtClean="0"/>
              <a:t>Ex.: throw e;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80906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Classe Circulo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173163" y="4652963"/>
            <a:ext cx="7772400" cy="14430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 smtClean="0"/>
              <a:t>Construtor da classe deve validar as entradas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Para os valores do centro somente aceitar valores que não sejam negativos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Para o valor do raio somente aceitar valor positivo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95600" y="1549400"/>
            <a:ext cx="3200400" cy="2743200"/>
            <a:chOff x="3264" y="2208"/>
            <a:chExt cx="2016" cy="1728"/>
          </a:xfrm>
        </p:grpSpPr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3312" y="3072"/>
              <a:ext cx="196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/>
                <a:t>+Circulo(x:int, y:int, r:int)</a:t>
              </a:r>
              <a:br>
                <a:rPr lang="pt-BR" sz="2000"/>
              </a:br>
              <a:r>
                <a:rPr lang="pt-BR" sz="2000"/>
                <a:t>+area():double</a:t>
              </a:r>
              <a:br>
                <a:rPr lang="pt-BR" sz="2000"/>
              </a:br>
              <a:r>
                <a:rPr lang="pt-BR" sz="2000"/>
                <a:t>+circunferencia():double</a:t>
              </a:r>
            </a:p>
            <a:p>
              <a:r>
                <a:rPr lang="pt-BR" sz="2000"/>
                <a:t>+diametro():int</a:t>
              </a:r>
            </a:p>
          </p:txBody>
        </p:sp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3264" y="2208"/>
              <a:ext cx="2016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295" name="Text Box 7"/>
            <p:cNvSpPr txBox="1">
              <a:spLocks noChangeArrowheads="1"/>
            </p:cNvSpPr>
            <p:nvPr/>
          </p:nvSpPr>
          <p:spPr bwMode="auto">
            <a:xfrm>
              <a:off x="3938" y="2208"/>
              <a:ext cx="59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 sz="2000"/>
                <a:t>Circulo</a:t>
              </a:r>
            </a:p>
          </p:txBody>
        </p:sp>
        <p:sp>
          <p:nvSpPr>
            <p:cNvPr id="12296" name="Text Box 8"/>
            <p:cNvSpPr txBox="1">
              <a:spLocks noChangeArrowheads="1"/>
            </p:cNvSpPr>
            <p:nvPr/>
          </p:nvSpPr>
          <p:spPr bwMode="auto">
            <a:xfrm>
              <a:off x="3312" y="2448"/>
              <a:ext cx="1056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/>
                <a:t>-centrox:int</a:t>
              </a:r>
              <a:br>
                <a:rPr lang="pt-BR" sz="2000"/>
              </a:br>
              <a:r>
                <a:rPr lang="pt-BR" sz="2000"/>
                <a:t>-centroy:int</a:t>
              </a:r>
            </a:p>
            <a:p>
              <a:r>
                <a:rPr lang="pt-BR" sz="2000"/>
                <a:t>-raio:int</a:t>
              </a:r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>
              <a:off x="3264" y="2448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>
              <a:off x="3264" y="3072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5164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Classe Circulo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chemeClr val="accent1"/>
              </a:buClr>
              <a:buSzPct val="70000"/>
              <a:buNone/>
            </a:pPr>
            <a:r>
              <a:rPr kumimoji="1" lang="pt-BR" dirty="0" err="1" smtClean="0">
                <a:latin typeface="Courier New" pitchFamily="49" charset="0"/>
              </a:rPr>
              <a:t>public</a:t>
            </a:r>
            <a:r>
              <a:rPr kumimoji="1" lang="pt-BR" dirty="0" smtClean="0">
                <a:latin typeface="Courier New" pitchFamily="49" charset="0"/>
              </a:rPr>
              <a:t> </a:t>
            </a:r>
            <a:r>
              <a:rPr kumimoji="1" lang="pt-BR" dirty="0" err="1" smtClean="0">
                <a:latin typeface="Courier New" pitchFamily="49" charset="0"/>
              </a:rPr>
              <a:t>class</a:t>
            </a:r>
            <a:r>
              <a:rPr kumimoji="1" lang="pt-BR" dirty="0" smtClean="0">
                <a:latin typeface="Courier New" pitchFamily="49" charset="0"/>
              </a:rPr>
              <a:t> Circulo {</a:t>
            </a:r>
          </a:p>
          <a:p>
            <a:pPr>
              <a:buClr>
                <a:schemeClr val="accent1"/>
              </a:buClr>
              <a:buSzPct val="70000"/>
              <a:buNone/>
            </a:pPr>
            <a:r>
              <a:rPr kumimoji="1" lang="pt-BR" dirty="0" smtClean="0">
                <a:latin typeface="Courier New" pitchFamily="49" charset="0"/>
              </a:rPr>
              <a:t>   </a:t>
            </a:r>
            <a:r>
              <a:rPr kumimoji="1" lang="pt-BR" dirty="0" err="1" smtClean="0">
                <a:latin typeface="Courier New" pitchFamily="49" charset="0"/>
              </a:rPr>
              <a:t>private</a:t>
            </a:r>
            <a:r>
              <a:rPr kumimoji="1" lang="pt-BR" dirty="0" smtClean="0">
                <a:latin typeface="Courier New" pitchFamily="49" charset="0"/>
              </a:rPr>
              <a:t> </a:t>
            </a:r>
            <a:r>
              <a:rPr kumimoji="1" lang="pt-BR" dirty="0" err="1" smtClean="0">
                <a:latin typeface="Courier New" pitchFamily="49" charset="0"/>
              </a:rPr>
              <a:t>int</a:t>
            </a:r>
            <a:r>
              <a:rPr kumimoji="1" lang="pt-BR" dirty="0" smtClean="0">
                <a:latin typeface="Courier New" pitchFamily="49" charset="0"/>
              </a:rPr>
              <a:t> </a:t>
            </a:r>
            <a:r>
              <a:rPr kumimoji="1" lang="pt-BR" dirty="0" err="1" smtClean="0">
                <a:latin typeface="Courier New" pitchFamily="49" charset="0"/>
              </a:rPr>
              <a:t>centrox</a:t>
            </a:r>
            <a:r>
              <a:rPr kumimoji="1" lang="pt-BR" dirty="0" smtClean="0">
                <a:latin typeface="Courier New" pitchFamily="49" charset="0"/>
              </a:rPr>
              <a:t>;</a:t>
            </a:r>
          </a:p>
          <a:p>
            <a:pPr>
              <a:buClr>
                <a:schemeClr val="accent1"/>
              </a:buClr>
              <a:buSzPct val="70000"/>
              <a:buNone/>
            </a:pPr>
            <a:r>
              <a:rPr kumimoji="1" lang="pt-BR" dirty="0" smtClean="0">
                <a:latin typeface="Courier New" pitchFamily="49" charset="0"/>
              </a:rPr>
              <a:t>   </a:t>
            </a:r>
            <a:r>
              <a:rPr kumimoji="1" lang="pt-BR" dirty="0" err="1" smtClean="0">
                <a:latin typeface="Courier New" pitchFamily="49" charset="0"/>
              </a:rPr>
              <a:t>private</a:t>
            </a:r>
            <a:r>
              <a:rPr kumimoji="1" lang="pt-BR" dirty="0" smtClean="0">
                <a:latin typeface="Courier New" pitchFamily="49" charset="0"/>
              </a:rPr>
              <a:t> </a:t>
            </a:r>
            <a:r>
              <a:rPr kumimoji="1" lang="pt-BR" dirty="0" err="1" smtClean="0">
                <a:latin typeface="Courier New" pitchFamily="49" charset="0"/>
              </a:rPr>
              <a:t>int</a:t>
            </a:r>
            <a:r>
              <a:rPr kumimoji="1" lang="pt-BR" dirty="0" smtClean="0">
                <a:latin typeface="Courier New" pitchFamily="49" charset="0"/>
              </a:rPr>
              <a:t> </a:t>
            </a:r>
            <a:r>
              <a:rPr kumimoji="1" lang="pt-BR" dirty="0" err="1" smtClean="0">
                <a:latin typeface="Courier New" pitchFamily="49" charset="0"/>
              </a:rPr>
              <a:t>centroy</a:t>
            </a:r>
            <a:r>
              <a:rPr kumimoji="1" lang="pt-BR" dirty="0" smtClean="0">
                <a:latin typeface="Courier New" pitchFamily="49" charset="0"/>
              </a:rPr>
              <a:t>;</a:t>
            </a:r>
          </a:p>
          <a:p>
            <a:pPr>
              <a:buClr>
                <a:schemeClr val="accent1"/>
              </a:buClr>
              <a:buSzPct val="70000"/>
              <a:buNone/>
            </a:pPr>
            <a:r>
              <a:rPr kumimoji="1" lang="pt-BR" dirty="0" smtClean="0">
                <a:latin typeface="Courier New" pitchFamily="49" charset="0"/>
              </a:rPr>
              <a:t>   </a:t>
            </a:r>
            <a:r>
              <a:rPr kumimoji="1" lang="pt-BR" dirty="0" err="1" smtClean="0">
                <a:latin typeface="Courier New" pitchFamily="49" charset="0"/>
              </a:rPr>
              <a:t>private</a:t>
            </a:r>
            <a:r>
              <a:rPr kumimoji="1" lang="pt-BR" dirty="0" smtClean="0">
                <a:latin typeface="Courier New" pitchFamily="49" charset="0"/>
              </a:rPr>
              <a:t> </a:t>
            </a:r>
            <a:r>
              <a:rPr kumimoji="1" lang="pt-BR" dirty="0" err="1" smtClean="0">
                <a:latin typeface="Courier New" pitchFamily="49" charset="0"/>
              </a:rPr>
              <a:t>int</a:t>
            </a:r>
            <a:r>
              <a:rPr kumimoji="1" lang="pt-BR" dirty="0" smtClean="0">
                <a:latin typeface="Courier New" pitchFamily="49" charset="0"/>
              </a:rPr>
              <a:t> raio;</a:t>
            </a:r>
          </a:p>
          <a:p>
            <a:pPr>
              <a:buClr>
                <a:schemeClr val="accent1"/>
              </a:buClr>
              <a:buSzPct val="70000"/>
              <a:buNone/>
            </a:pPr>
            <a:endParaRPr kumimoji="1" lang="pt-BR" dirty="0" smtClean="0">
              <a:latin typeface="Courier New" pitchFamily="49" charset="0"/>
            </a:endParaRPr>
          </a:p>
          <a:p>
            <a:pPr>
              <a:buClr>
                <a:schemeClr val="accent1"/>
              </a:buClr>
              <a:buSzPct val="70000"/>
              <a:buNone/>
            </a:pPr>
            <a:r>
              <a:rPr kumimoji="1" lang="pt-BR" b="1" dirty="0" smtClean="0">
                <a:latin typeface="Courier New" pitchFamily="49" charset="0"/>
              </a:rPr>
              <a:t>   </a:t>
            </a:r>
            <a:r>
              <a:rPr kumimoji="1" lang="pt-BR" b="1" dirty="0" err="1" smtClean="0">
                <a:latin typeface="Courier New" pitchFamily="49" charset="0"/>
              </a:rPr>
              <a:t>public</a:t>
            </a:r>
            <a:r>
              <a:rPr kumimoji="1" lang="pt-BR" b="1" dirty="0" smtClean="0">
                <a:latin typeface="Courier New" pitchFamily="49" charset="0"/>
              </a:rPr>
              <a:t> Circulo(</a:t>
            </a:r>
            <a:r>
              <a:rPr kumimoji="1" lang="pt-BR" b="1" dirty="0" err="1" smtClean="0">
                <a:latin typeface="Courier New" pitchFamily="49" charset="0"/>
              </a:rPr>
              <a:t>int</a:t>
            </a:r>
            <a:r>
              <a:rPr kumimoji="1" lang="pt-BR" b="1" dirty="0" smtClean="0">
                <a:latin typeface="Courier New" pitchFamily="49" charset="0"/>
              </a:rPr>
              <a:t> x, </a:t>
            </a:r>
            <a:r>
              <a:rPr kumimoji="1" lang="pt-BR" b="1" dirty="0" err="1" smtClean="0">
                <a:latin typeface="Courier New" pitchFamily="49" charset="0"/>
              </a:rPr>
              <a:t>int</a:t>
            </a:r>
            <a:r>
              <a:rPr kumimoji="1" lang="pt-BR" b="1" dirty="0" smtClean="0">
                <a:latin typeface="Courier New" pitchFamily="49" charset="0"/>
              </a:rPr>
              <a:t> y, </a:t>
            </a:r>
            <a:r>
              <a:rPr kumimoji="1" lang="pt-BR" b="1" dirty="0" err="1" smtClean="0">
                <a:latin typeface="Courier New" pitchFamily="49" charset="0"/>
              </a:rPr>
              <a:t>int</a:t>
            </a:r>
            <a:r>
              <a:rPr kumimoji="1" lang="pt-BR" b="1" dirty="0" smtClean="0">
                <a:latin typeface="Courier New" pitchFamily="49" charset="0"/>
              </a:rPr>
              <a:t> r){</a:t>
            </a:r>
          </a:p>
          <a:p>
            <a:pPr>
              <a:buClr>
                <a:schemeClr val="accent1"/>
              </a:buClr>
              <a:buSzPct val="70000"/>
              <a:buNone/>
            </a:pPr>
            <a:r>
              <a:rPr kumimoji="1" lang="pt-BR" b="1" dirty="0" smtClean="0">
                <a:latin typeface="Courier New" pitchFamily="49" charset="0"/>
              </a:rPr>
              <a:t>      </a:t>
            </a:r>
            <a:r>
              <a:rPr kumimoji="1" lang="pt-BR" b="1" dirty="0" err="1" smtClean="0">
                <a:latin typeface="Courier New" pitchFamily="49" charset="0"/>
              </a:rPr>
              <a:t>if</a:t>
            </a:r>
            <a:r>
              <a:rPr kumimoji="1" lang="pt-BR" b="1" dirty="0" smtClean="0">
                <a:latin typeface="Courier New" pitchFamily="49" charset="0"/>
              </a:rPr>
              <a:t> (x &lt; 0) {</a:t>
            </a:r>
          </a:p>
          <a:p>
            <a:pPr>
              <a:buClr>
                <a:schemeClr val="accent1"/>
              </a:buClr>
              <a:buSzPct val="70000"/>
              <a:buNone/>
            </a:pPr>
            <a:r>
              <a:rPr kumimoji="1" lang="pt-BR" b="1" dirty="0" smtClean="0">
                <a:latin typeface="Courier New" pitchFamily="49" charset="0"/>
              </a:rPr>
              <a:t>		  </a:t>
            </a:r>
            <a:r>
              <a:rPr kumimoji="1" lang="pt-BR" b="1" dirty="0" err="1" smtClean="0">
                <a:latin typeface="Courier New" pitchFamily="49" charset="0"/>
              </a:rPr>
              <a:t>IllegalArgumentException</a:t>
            </a:r>
            <a:r>
              <a:rPr kumimoji="1" lang="pt-BR" b="1" dirty="0" smtClean="0">
                <a:latin typeface="Courier New" pitchFamily="49" charset="0"/>
              </a:rPr>
              <a:t> </a:t>
            </a:r>
            <a:r>
              <a:rPr kumimoji="1" lang="pt-BR" b="1" dirty="0" err="1" smtClean="0">
                <a:latin typeface="Courier New" pitchFamily="49" charset="0"/>
              </a:rPr>
              <a:t>excecao</a:t>
            </a:r>
            <a:r>
              <a:rPr kumimoji="1" lang="pt-BR" b="1" dirty="0" smtClean="0">
                <a:latin typeface="Courier New" pitchFamily="49" charset="0"/>
              </a:rPr>
              <a:t> = </a:t>
            </a:r>
            <a:r>
              <a:rPr kumimoji="1" lang="pt-BR" b="1" dirty="0" err="1" smtClean="0">
                <a:latin typeface="Courier New" pitchFamily="49" charset="0"/>
              </a:rPr>
              <a:t>new</a:t>
            </a:r>
            <a:r>
              <a:rPr kumimoji="1" lang="pt-BR" b="1" dirty="0" smtClean="0">
                <a:latin typeface="Courier New" pitchFamily="49" charset="0"/>
              </a:rPr>
              <a:t> </a:t>
            </a:r>
            <a:r>
              <a:rPr kumimoji="1" lang="pt-BR" b="1" dirty="0" err="1" smtClean="0">
                <a:latin typeface="Courier New" pitchFamily="49" charset="0"/>
              </a:rPr>
              <a:t>IllegalArgumentException</a:t>
            </a:r>
            <a:r>
              <a:rPr kumimoji="1" lang="pt-BR" b="1" dirty="0" smtClean="0">
                <a:latin typeface="Courier New" pitchFamily="49" charset="0"/>
              </a:rPr>
              <a:t>("Valor do </a:t>
            </a:r>
            <a:r>
              <a:rPr kumimoji="1" lang="pt-BR" b="1" dirty="0" err="1" smtClean="0">
                <a:latin typeface="Courier New" pitchFamily="49" charset="0"/>
              </a:rPr>
              <a:t>centrox</a:t>
            </a:r>
            <a:r>
              <a:rPr kumimoji="1" lang="pt-BR" b="1" dirty="0" smtClean="0">
                <a:latin typeface="Courier New" pitchFamily="49" charset="0"/>
              </a:rPr>
              <a:t> negativo");</a:t>
            </a:r>
          </a:p>
          <a:p>
            <a:pPr>
              <a:buClr>
                <a:schemeClr val="accent1"/>
              </a:buClr>
              <a:buSzPct val="70000"/>
              <a:buNone/>
            </a:pPr>
            <a:r>
              <a:rPr kumimoji="1" lang="pt-BR" b="1" dirty="0" smtClean="0">
                <a:latin typeface="Courier New" pitchFamily="49" charset="0"/>
              </a:rPr>
              <a:t>		  </a:t>
            </a:r>
            <a:r>
              <a:rPr kumimoji="1" lang="pt-BR" b="1" dirty="0" err="1" smtClean="0">
                <a:latin typeface="Courier New" pitchFamily="49" charset="0"/>
              </a:rPr>
              <a:t>throw</a:t>
            </a:r>
            <a:r>
              <a:rPr kumimoji="1" lang="pt-BR" b="1" dirty="0" smtClean="0">
                <a:latin typeface="Courier New" pitchFamily="49" charset="0"/>
              </a:rPr>
              <a:t> </a:t>
            </a:r>
            <a:r>
              <a:rPr kumimoji="1" lang="pt-BR" b="1" dirty="0" err="1" smtClean="0">
                <a:latin typeface="Courier New" pitchFamily="49" charset="0"/>
              </a:rPr>
              <a:t>excecao</a:t>
            </a:r>
            <a:r>
              <a:rPr kumimoji="1" lang="pt-BR" b="1" dirty="0" smtClean="0">
                <a:latin typeface="Courier New" pitchFamily="49" charset="0"/>
              </a:rPr>
              <a:t>;</a:t>
            </a:r>
          </a:p>
          <a:p>
            <a:pPr>
              <a:buClr>
                <a:schemeClr val="accent1"/>
              </a:buClr>
              <a:buSzPct val="70000"/>
              <a:buNone/>
            </a:pPr>
            <a:r>
              <a:rPr kumimoji="1" lang="pt-BR" b="1" dirty="0" smtClean="0">
                <a:latin typeface="Courier New" pitchFamily="49" charset="0"/>
              </a:rPr>
              <a:t>		}</a:t>
            </a:r>
          </a:p>
          <a:p>
            <a:pPr>
              <a:buClr>
                <a:schemeClr val="accent1"/>
              </a:buClr>
              <a:buSzPct val="70000"/>
              <a:buNone/>
            </a:pPr>
            <a:r>
              <a:rPr kumimoji="1" lang="pt-BR" b="1" dirty="0" smtClean="0">
                <a:latin typeface="Courier New" pitchFamily="49" charset="0"/>
              </a:rPr>
              <a:t>		</a:t>
            </a:r>
            <a:r>
              <a:rPr kumimoji="1" lang="pt-BR" b="1" dirty="0" err="1" smtClean="0">
                <a:latin typeface="Courier New" pitchFamily="49" charset="0"/>
              </a:rPr>
              <a:t>else</a:t>
            </a:r>
            <a:r>
              <a:rPr kumimoji="1" lang="pt-BR" b="1" dirty="0" smtClean="0">
                <a:latin typeface="Courier New" pitchFamily="49" charset="0"/>
              </a:rPr>
              <a:t> </a:t>
            </a:r>
            <a:r>
              <a:rPr kumimoji="1" lang="pt-BR" b="1" dirty="0" err="1" smtClean="0">
                <a:latin typeface="Courier New" pitchFamily="49" charset="0"/>
              </a:rPr>
              <a:t>centrox</a:t>
            </a:r>
            <a:r>
              <a:rPr kumimoji="1" lang="pt-BR" b="1" dirty="0" smtClean="0">
                <a:latin typeface="Courier New" pitchFamily="49" charset="0"/>
              </a:rPr>
              <a:t> = x;</a:t>
            </a:r>
          </a:p>
          <a:p>
            <a:pPr>
              <a:buClr>
                <a:schemeClr val="accent1"/>
              </a:buClr>
              <a:buSzPct val="70000"/>
              <a:buNone/>
            </a:pPr>
            <a:r>
              <a:rPr kumimoji="1" lang="pt-BR" b="1" dirty="0" smtClean="0">
                <a:latin typeface="Courier New" pitchFamily="49" charset="0"/>
              </a:rPr>
              <a:t>		</a:t>
            </a:r>
            <a:r>
              <a:rPr kumimoji="1" lang="pt-BR" b="1" dirty="0" err="1" smtClean="0">
                <a:latin typeface="Courier New" pitchFamily="49" charset="0"/>
              </a:rPr>
              <a:t>if</a:t>
            </a:r>
            <a:r>
              <a:rPr kumimoji="1" lang="pt-BR" b="1" dirty="0" smtClean="0">
                <a:latin typeface="Courier New" pitchFamily="49" charset="0"/>
              </a:rPr>
              <a:t> (y &lt; 0)...</a:t>
            </a:r>
          </a:p>
          <a:p>
            <a:pPr>
              <a:buClr>
                <a:schemeClr val="accent1"/>
              </a:buClr>
              <a:buSzPct val="70000"/>
              <a:buNone/>
            </a:pPr>
            <a:r>
              <a:rPr kumimoji="1" lang="pt-BR" b="1" dirty="0" smtClean="0">
                <a:latin typeface="Courier New" pitchFamily="49" charset="0"/>
              </a:rPr>
              <a:t>   }</a:t>
            </a:r>
          </a:p>
          <a:p>
            <a:pPr>
              <a:buClr>
                <a:schemeClr val="accent1"/>
              </a:buClr>
              <a:buSzPct val="70000"/>
              <a:buNone/>
            </a:pPr>
            <a:r>
              <a:rPr kumimoji="1" lang="pt-BR" dirty="0" smtClean="0">
                <a:latin typeface="Courier New" pitchFamily="49" charset="0"/>
              </a:rPr>
              <a:t>   ...</a:t>
            </a:r>
          </a:p>
          <a:p>
            <a:pPr>
              <a:buClr>
                <a:schemeClr val="accent1"/>
              </a:buClr>
              <a:buSzPct val="70000"/>
              <a:buNone/>
            </a:pPr>
            <a:r>
              <a:rPr kumimoji="1" lang="pt-BR" dirty="0" smtClean="0">
                <a:latin typeface="Courier New" pitchFamily="49" charset="0"/>
              </a:rPr>
              <a:t>}</a:t>
            </a:r>
            <a:endParaRPr kumimoji="1" lang="pt-BR" sz="4400" dirty="0" smtClean="0">
              <a:latin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132994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Cláusula </a:t>
            </a:r>
            <a:r>
              <a:rPr lang="pt-BR" i="1" smtClean="0"/>
              <a:t>throws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Métodos que geram exceções verificadas devem obrigatoriamente declará-las no cabeçalho do método via cláusula </a:t>
            </a:r>
            <a:r>
              <a:rPr lang="pt-BR" i="1" dirty="0" err="1" smtClean="0"/>
              <a:t>throws</a:t>
            </a:r>
            <a:endParaRPr lang="pt-BR" dirty="0" smtClean="0"/>
          </a:p>
          <a:p>
            <a:pPr lvl="1"/>
            <a:r>
              <a:rPr lang="pt-BR" dirty="0" smtClean="0"/>
              <a:t>Lista de exceções separadas por vírgulas</a:t>
            </a:r>
          </a:p>
          <a:p>
            <a:pPr lvl="1"/>
            <a:r>
              <a:rPr lang="pt-BR" dirty="0" smtClean="0"/>
              <a:t>Ex.:</a:t>
            </a:r>
          </a:p>
          <a:p>
            <a:pPr lvl="1">
              <a:buFontTx/>
              <a:buNone/>
            </a:pPr>
            <a:r>
              <a:rPr lang="pt-BR" sz="2400" dirty="0" err="1" smtClean="0">
                <a:latin typeface="Courier New" pitchFamily="49" charset="0"/>
              </a:rPr>
              <a:t>public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void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lerArquivo</a:t>
            </a:r>
            <a:r>
              <a:rPr lang="pt-BR" sz="2400" dirty="0" smtClean="0">
                <a:latin typeface="Courier New" pitchFamily="49" charset="0"/>
              </a:rPr>
              <a:t>(String </a:t>
            </a:r>
            <a:r>
              <a:rPr lang="pt-BR" sz="2400" dirty="0" err="1" smtClean="0">
                <a:latin typeface="Courier New" pitchFamily="49" charset="0"/>
              </a:rPr>
              <a:t>nomeArq</a:t>
            </a:r>
            <a:r>
              <a:rPr lang="pt-BR" sz="2400" dirty="0" smtClean="0">
                <a:latin typeface="Courier New" pitchFamily="49" charset="0"/>
              </a:rPr>
              <a:t>) </a:t>
            </a:r>
            <a:r>
              <a:rPr lang="pt-BR" sz="2400" dirty="0" err="1" smtClean="0">
                <a:latin typeface="Courier New" pitchFamily="49" charset="0"/>
              </a:rPr>
              <a:t>throws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FileNotFoundException</a:t>
            </a:r>
            <a:r>
              <a:rPr lang="pt-BR" sz="2400" dirty="0" smtClean="0">
                <a:latin typeface="Courier New" pitchFamily="49" charset="0"/>
              </a:rPr>
              <a:t> {...}</a:t>
            </a:r>
            <a:endParaRPr lang="en-US" sz="2400" dirty="0" smtClean="0">
              <a:latin typeface="Courier New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974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Coesão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Está relacionada </a:t>
            </a:r>
            <a:r>
              <a:rPr lang="pt-BR" dirty="0"/>
              <a:t>ao quanto uma classe foi especificada para desempenhar um papel </a:t>
            </a:r>
            <a:r>
              <a:rPr lang="pt-BR" dirty="0" smtClean="0"/>
              <a:t>específico</a:t>
            </a:r>
          </a:p>
          <a:p>
            <a:r>
              <a:rPr lang="pt-BR" dirty="0"/>
              <a:t>As classes devem ser </a:t>
            </a:r>
            <a:r>
              <a:rPr lang="pt-BR" dirty="0" smtClean="0"/>
              <a:t>altamente coesas quanto possível:</a:t>
            </a:r>
          </a:p>
          <a:p>
            <a:pPr lvl="1"/>
            <a:r>
              <a:rPr lang="pt-BR" dirty="0"/>
              <a:t>Específicas para desempenhar um papel em um </a:t>
            </a:r>
            <a:r>
              <a:rPr lang="pt-BR" dirty="0" smtClean="0"/>
              <a:t>contexto</a:t>
            </a:r>
          </a:p>
          <a:p>
            <a:pPr lvl="1"/>
            <a:r>
              <a:rPr lang="pt-BR" dirty="0"/>
              <a:t>Se as responsabilidades não são relacionadas divide-se a mesma em novas </a:t>
            </a:r>
            <a:r>
              <a:rPr lang="pt-BR" dirty="0" smtClean="0"/>
              <a:t>classes (processo de </a:t>
            </a:r>
            <a:r>
              <a:rPr lang="pt-BR" dirty="0" err="1" smtClean="0"/>
              <a:t>refatoração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71383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Cláusula </a:t>
            </a:r>
            <a:r>
              <a:rPr lang="pt-BR" i="1" smtClean="0"/>
              <a:t>throws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Métodos que geram exceções </a:t>
            </a:r>
            <a:r>
              <a:rPr lang="pt-BR" dirty="0" err="1" smtClean="0"/>
              <a:t>não-verificadas</a:t>
            </a:r>
            <a:r>
              <a:rPr lang="pt-BR" dirty="0" smtClean="0"/>
              <a:t> podem ou não declará-las no cabeçalho do método via cláusula </a:t>
            </a:r>
            <a:r>
              <a:rPr lang="pt-BR" i="1" dirty="0" err="1" smtClean="0"/>
              <a:t>throws</a:t>
            </a:r>
            <a:endParaRPr lang="pt-BR" dirty="0" smtClean="0"/>
          </a:p>
          <a:p>
            <a:pPr lvl="1"/>
            <a:r>
              <a:rPr lang="pt-BR" dirty="0" smtClean="0"/>
              <a:t>Lista de exceções separadas por vírgulas</a:t>
            </a:r>
          </a:p>
          <a:p>
            <a:pPr lvl="1"/>
            <a:r>
              <a:rPr lang="pt-BR" dirty="0" smtClean="0"/>
              <a:t>Ex.:</a:t>
            </a:r>
          </a:p>
          <a:p>
            <a:pPr lvl="1">
              <a:buFontTx/>
              <a:buNone/>
            </a:pPr>
            <a:r>
              <a:rPr lang="pt-BR" sz="2400" dirty="0" err="1" smtClean="0">
                <a:latin typeface="Courier New" pitchFamily="49" charset="0"/>
              </a:rPr>
              <a:t>public</a:t>
            </a:r>
            <a:r>
              <a:rPr lang="pt-BR" sz="2400" dirty="0" smtClean="0">
                <a:latin typeface="Courier New" pitchFamily="49" charset="0"/>
              </a:rPr>
              <a:t> Circulo(</a:t>
            </a:r>
            <a:r>
              <a:rPr lang="pt-BR" sz="2400" dirty="0" err="1" smtClean="0">
                <a:latin typeface="Courier New" pitchFamily="49" charset="0"/>
              </a:rPr>
              <a:t>int</a:t>
            </a:r>
            <a:r>
              <a:rPr lang="pt-BR" sz="2400" dirty="0" smtClean="0">
                <a:latin typeface="Courier New" pitchFamily="49" charset="0"/>
              </a:rPr>
              <a:t> x, </a:t>
            </a:r>
            <a:r>
              <a:rPr lang="pt-BR" sz="2400" dirty="0" err="1" smtClean="0">
                <a:latin typeface="Courier New" pitchFamily="49" charset="0"/>
              </a:rPr>
              <a:t>int</a:t>
            </a:r>
            <a:r>
              <a:rPr lang="pt-BR" sz="2400" dirty="0" smtClean="0">
                <a:latin typeface="Courier New" pitchFamily="49" charset="0"/>
              </a:rPr>
              <a:t> y, </a:t>
            </a:r>
            <a:r>
              <a:rPr lang="pt-BR" sz="2400" dirty="0" err="1" smtClean="0">
                <a:latin typeface="Courier New" pitchFamily="49" charset="0"/>
              </a:rPr>
              <a:t>int</a:t>
            </a:r>
            <a:r>
              <a:rPr lang="pt-BR" sz="2400" dirty="0" smtClean="0">
                <a:latin typeface="Courier New" pitchFamily="49" charset="0"/>
              </a:rPr>
              <a:t> r) </a:t>
            </a:r>
            <a:r>
              <a:rPr lang="pt-BR" sz="2400" dirty="0" err="1" smtClean="0">
                <a:latin typeface="Courier New" pitchFamily="49" charset="0"/>
              </a:rPr>
              <a:t>throws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IllegalArgumentException</a:t>
            </a:r>
            <a:r>
              <a:rPr lang="pt-BR" sz="2400" dirty="0" smtClean="0">
                <a:latin typeface="Courier New" pitchFamily="49" charset="0"/>
              </a:rPr>
              <a:t> {...}</a:t>
            </a:r>
            <a:endParaRPr lang="en-US" sz="2400" dirty="0" smtClean="0">
              <a:latin typeface="Courier New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948796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coleções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31672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Coleções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 dirty="0" smtClean="0"/>
              <a:t>Java disponibiliza classes que facilitam o agrupamento e processamento de objetos em agregações/composições:</a:t>
            </a:r>
          </a:p>
          <a:p>
            <a:pPr lvl="1">
              <a:lnSpc>
                <a:spcPct val="90000"/>
              </a:lnSpc>
            </a:pPr>
            <a:r>
              <a:rPr lang="pt-BR" sz="2400" dirty="0" smtClean="0"/>
              <a:t>Coleções</a:t>
            </a:r>
          </a:p>
          <a:p>
            <a:pPr lvl="1">
              <a:lnSpc>
                <a:spcPct val="90000"/>
              </a:lnSpc>
            </a:pPr>
            <a:r>
              <a:rPr lang="pt-BR" sz="2400" dirty="0" smtClean="0"/>
              <a:t>Estruturas de dados + algoritmos para sua manipulação</a:t>
            </a:r>
          </a:p>
          <a:p>
            <a:pPr>
              <a:lnSpc>
                <a:spcPct val="90000"/>
              </a:lnSpc>
            </a:pPr>
            <a:r>
              <a:rPr lang="pt-BR" sz="2800" i="1" dirty="0" smtClean="0"/>
              <a:t>Java </a:t>
            </a:r>
            <a:r>
              <a:rPr lang="pt-BR" sz="2800" i="1" dirty="0" err="1" smtClean="0"/>
              <a:t>Collections</a:t>
            </a:r>
            <a:endParaRPr lang="pt-BR" sz="2800" dirty="0" smtClean="0"/>
          </a:p>
          <a:p>
            <a:pPr lvl="1">
              <a:lnSpc>
                <a:spcPct val="90000"/>
              </a:lnSpc>
            </a:pPr>
            <a:r>
              <a:rPr lang="pt-BR" sz="2400" dirty="0" smtClean="0"/>
              <a:t>API unificada para representar e manipular coleções, de forma independente dos detalhes de sua representação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054666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Coleções</a:t>
            </a:r>
          </a:p>
        </p:txBody>
      </p:sp>
      <p:sp>
        <p:nvSpPr>
          <p:cNvPr id="5123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O programador simplesmente utiliza as estruturas de dados sem se preocupar com a maneira como são implementadas.</a:t>
            </a:r>
          </a:p>
          <a:p>
            <a:r>
              <a:rPr lang="pt-BR" sz="2800" dirty="0" smtClean="0"/>
              <a:t>Vantagens:</a:t>
            </a:r>
          </a:p>
          <a:p>
            <a:pPr lvl="1"/>
            <a:r>
              <a:rPr lang="pt-BR" sz="2400" dirty="0" smtClean="0"/>
              <a:t>Reutilização de código</a:t>
            </a:r>
          </a:p>
          <a:p>
            <a:pPr lvl="1"/>
            <a:r>
              <a:rPr lang="pt-BR" sz="2200" dirty="0" smtClean="0"/>
              <a:t>Algoritmos otimizados</a:t>
            </a:r>
          </a:p>
          <a:p>
            <a:pPr lvl="1"/>
            <a:r>
              <a:rPr lang="pt-BR" sz="2200" dirty="0" smtClean="0"/>
              <a:t>Integração com demais classes da API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8970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Coleções</a:t>
            </a:r>
          </a:p>
        </p:txBody>
      </p:sp>
      <p:sp>
        <p:nvSpPr>
          <p:cNvPr id="6147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Coleções:</a:t>
            </a:r>
          </a:p>
          <a:p>
            <a:pPr lvl="1"/>
            <a:r>
              <a:rPr lang="pt-BR" dirty="0" smtClean="0"/>
              <a:t>De forma simplificada, são objetos capazes de armazenar referências para outros objetos</a:t>
            </a:r>
          </a:p>
          <a:p>
            <a:pPr lvl="2"/>
            <a:r>
              <a:rPr lang="pt-BR" dirty="0" smtClean="0"/>
              <a:t>Listas, pilhas, filas, conjuntos, mapas, </a:t>
            </a:r>
            <a:r>
              <a:rPr lang="pt-BR" dirty="0" err="1" smtClean="0"/>
              <a:t>etc</a:t>
            </a:r>
            <a:endParaRPr lang="pt-BR" dirty="0" smtClean="0"/>
          </a:p>
          <a:p>
            <a:pPr lvl="1"/>
            <a:r>
              <a:rPr lang="pt-BR" dirty="0" smtClean="0"/>
              <a:t>Correspondem a classes oferecidas na biblioteca padrão de Java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148702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Coleções de Uso Geral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76109557"/>
              </p:ext>
            </p:extLst>
          </p:nvPr>
        </p:nvGraphicFramePr>
        <p:xfrm>
          <a:off x="683568" y="2276872"/>
          <a:ext cx="7772400" cy="205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17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532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Tabela</a:t>
                      </a:r>
                    </a:p>
                    <a:p>
                      <a:r>
                        <a:rPr lang="pt-BR" sz="1400" dirty="0" err="1" smtClean="0"/>
                        <a:t>hash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Arranjo variável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Árvore balanceada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Lista encadeada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Tabela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 err="1" smtClean="0"/>
                        <a:t>hash</a:t>
                      </a:r>
                      <a:r>
                        <a:rPr lang="pt-BR" sz="1400" baseline="0" dirty="0" smtClean="0"/>
                        <a:t> + Lista encadeada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HashSet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TreeSet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LinkedHashSet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pt-BR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ArrayList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LinkedList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Deque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ArrayDeque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LinkedList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endParaRPr lang="pt-BR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HashMap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TreeMap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LinkedHashMap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51118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lista é uma coleção linear de elementos que podem ser percorridos sequencialmente e permite inserção e remoção de elementos em qualquer posição</a:t>
            </a:r>
          </a:p>
          <a:p>
            <a:r>
              <a:rPr lang="pt-BR" dirty="0" smtClean="0"/>
              <a:t>Conceitualmente, não possui um tamanho máximo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93331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800" smtClean="0"/>
              <a:t>Algumas operações:</a:t>
            </a:r>
          </a:p>
          <a:p>
            <a:pPr lvl="1"/>
            <a:r>
              <a:rPr lang="pt-BR" sz="2400" smtClean="0">
                <a:latin typeface="Courier New" pitchFamily="49" charset="0"/>
              </a:rPr>
              <a:t>add(indice,objeto) </a:t>
            </a:r>
            <a:r>
              <a:rPr lang="pt-BR" sz="2400" smtClean="0"/>
              <a:t>adiciona um objeto na posição do índice</a:t>
            </a:r>
          </a:p>
          <a:p>
            <a:pPr lvl="1"/>
            <a:r>
              <a:rPr lang="pt-BR" sz="2400" smtClean="0">
                <a:latin typeface="Courier New" pitchFamily="49" charset="0"/>
              </a:rPr>
              <a:t>add(objeto)</a:t>
            </a:r>
            <a:r>
              <a:rPr lang="pt-BR" sz="2400" smtClean="0"/>
              <a:t> adiciona um objeto na posição final da lista</a:t>
            </a:r>
          </a:p>
          <a:p>
            <a:pPr lvl="1"/>
            <a:r>
              <a:rPr lang="pt-BR" sz="2400" smtClean="0">
                <a:latin typeface="Courier New" pitchFamily="49" charset="0"/>
              </a:rPr>
              <a:t>get(indice)</a:t>
            </a:r>
            <a:r>
              <a:rPr lang="pt-BR" sz="2400" smtClean="0"/>
              <a:t> retorna o objeto armazenado na posição do índice indicado</a:t>
            </a:r>
          </a:p>
          <a:p>
            <a:pPr lvl="1"/>
            <a:r>
              <a:rPr lang="pt-BR" sz="2400" smtClean="0">
                <a:latin typeface="Courier New" pitchFamily="49" charset="0"/>
              </a:rPr>
              <a:t>remove(indice)</a:t>
            </a:r>
            <a:r>
              <a:rPr lang="pt-BR" sz="2400" smtClean="0"/>
              <a:t> remove e retorna o objeto armazenado na posição do índice indicado</a:t>
            </a:r>
            <a:endParaRPr lang="pt-BR" sz="2400" smtClean="0">
              <a:latin typeface="Courier New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082611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Listas</a:t>
            </a:r>
            <a:endParaRPr lang="pt-BR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Algumas operações:</a:t>
            </a:r>
          </a:p>
          <a:p>
            <a:pPr lvl="1"/>
            <a:r>
              <a:rPr lang="pt-BR" smtClean="0">
                <a:latin typeface="Courier New" pitchFamily="49" charset="0"/>
              </a:rPr>
              <a:t>clear() </a:t>
            </a:r>
            <a:r>
              <a:rPr lang="pt-BR" smtClean="0"/>
              <a:t>limpa a lista</a:t>
            </a:r>
          </a:p>
          <a:p>
            <a:pPr lvl="1"/>
            <a:r>
              <a:rPr lang="pt-BR" smtClean="0">
                <a:latin typeface="Courier New" pitchFamily="49" charset="0"/>
              </a:rPr>
              <a:t>isEmpty()</a:t>
            </a:r>
            <a:r>
              <a:rPr lang="pt-BR" smtClean="0"/>
              <a:t> retorna verdadeiro se a lista está vazia</a:t>
            </a:r>
          </a:p>
          <a:p>
            <a:pPr lvl="1"/>
            <a:r>
              <a:rPr lang="pt-BR" smtClean="0">
                <a:latin typeface="Courier New" pitchFamily="49" charset="0"/>
              </a:rPr>
              <a:t>size()</a:t>
            </a:r>
            <a:r>
              <a:rPr lang="pt-BR" smtClean="0"/>
              <a:t> retorna o número de elementos da lista</a:t>
            </a:r>
            <a:endParaRPr lang="pt-BR" smtClean="0">
              <a:latin typeface="Courier New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897347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800" dirty="0" smtClean="0"/>
              <a:t>Duas implementações usuais para listas são as classes </a:t>
            </a:r>
            <a:r>
              <a:rPr lang="pt-BR" sz="2800" dirty="0" err="1" smtClean="0">
                <a:latin typeface="Courier New" pitchFamily="49" charset="0"/>
              </a:rPr>
              <a:t>ArrayList</a:t>
            </a:r>
            <a:r>
              <a:rPr lang="pt-BR" sz="2800" dirty="0" smtClean="0">
                <a:latin typeface="Courier New" pitchFamily="49" charset="0"/>
              </a:rPr>
              <a:t>&lt;E&gt;</a:t>
            </a:r>
            <a:r>
              <a:rPr lang="pt-BR" sz="2800" dirty="0" smtClean="0"/>
              <a:t> e </a:t>
            </a:r>
            <a:r>
              <a:rPr lang="pt-BR" sz="2800" dirty="0" err="1" smtClean="0">
                <a:latin typeface="Courier New" pitchFamily="49" charset="0"/>
              </a:rPr>
              <a:t>LinkedList</a:t>
            </a:r>
            <a:r>
              <a:rPr lang="pt-BR" sz="2800" dirty="0" smtClean="0">
                <a:latin typeface="Courier New" pitchFamily="49" charset="0"/>
              </a:rPr>
              <a:t>&lt;E&gt;</a:t>
            </a:r>
            <a:endParaRPr lang="pt-BR" sz="2800" dirty="0" smtClean="0"/>
          </a:p>
          <a:p>
            <a:pPr lvl="1">
              <a:lnSpc>
                <a:spcPct val="90000"/>
              </a:lnSpc>
            </a:pPr>
            <a:r>
              <a:rPr lang="pt-BR" sz="2400" dirty="0" smtClean="0"/>
              <a:t>Implementações com performance diferente para operações diferentes</a:t>
            </a:r>
          </a:p>
          <a:p>
            <a:pPr lvl="1"/>
            <a:r>
              <a:rPr lang="pt-BR" sz="2400" dirty="0" smtClean="0"/>
              <a:t>Vantagem:</a:t>
            </a:r>
          </a:p>
          <a:p>
            <a:pPr lvl="2"/>
            <a:r>
              <a:rPr lang="pt-BR" sz="2000" dirty="0" smtClean="0"/>
              <a:t>Escolhe-se o tipo de estrutura conforme a necessidade da aplicação, porém, a forma de usá-las é exatamente a mesma</a:t>
            </a:r>
            <a:endParaRPr lang="pt-BR" dirty="0" smtClean="0"/>
          </a:p>
          <a:p>
            <a:pPr>
              <a:lnSpc>
                <a:spcPct val="90000"/>
              </a:lnSpc>
            </a:pPr>
            <a:r>
              <a:rPr lang="pt-BR" sz="2800" dirty="0" smtClean="0"/>
              <a:t>Declaração:</a:t>
            </a:r>
          </a:p>
          <a:p>
            <a:pPr lvl="1">
              <a:lnSpc>
                <a:spcPct val="90000"/>
              </a:lnSpc>
            </a:pPr>
            <a:r>
              <a:rPr lang="pt-BR" sz="2400" dirty="0" smtClean="0"/>
              <a:t>Devemos informar o tipo dos elementos da lista ao declararmos uma coleção (genéricos)</a:t>
            </a:r>
          </a:p>
          <a:p>
            <a:pPr lvl="1">
              <a:lnSpc>
                <a:spcPct val="90000"/>
              </a:lnSpc>
            </a:pPr>
            <a:r>
              <a:rPr lang="pt-BR" sz="1800" dirty="0" err="1" smtClean="0">
                <a:latin typeface="Courier New" pitchFamily="49" charset="0"/>
              </a:rPr>
              <a:t>ArrayList</a:t>
            </a:r>
            <a:r>
              <a:rPr lang="pt-BR" sz="1800" dirty="0" smtClean="0">
                <a:latin typeface="Courier New" pitchFamily="49" charset="0"/>
              </a:rPr>
              <a:t>&lt;Tipo&gt; </a:t>
            </a:r>
            <a:r>
              <a:rPr lang="pt-BR" sz="1800" dirty="0" err="1" smtClean="0">
                <a:latin typeface="Courier New" pitchFamily="49" charset="0"/>
              </a:rPr>
              <a:t>umaLista</a:t>
            </a:r>
            <a:r>
              <a:rPr lang="pt-BR" sz="1800" dirty="0" smtClean="0">
                <a:latin typeface="Courier New" pitchFamily="49" charset="0"/>
              </a:rPr>
              <a:t> = </a:t>
            </a:r>
            <a:r>
              <a:rPr lang="pt-BR" sz="1800" dirty="0" err="1" smtClean="0">
                <a:latin typeface="Courier New" pitchFamily="49" charset="0"/>
              </a:rPr>
              <a:t>new</a:t>
            </a:r>
            <a:r>
              <a:rPr lang="pt-BR" sz="1800" dirty="0" smtClean="0">
                <a:latin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</a:rPr>
              <a:t>ArrayList</a:t>
            </a:r>
            <a:r>
              <a:rPr lang="pt-BR" sz="1800" dirty="0" smtClean="0">
                <a:latin typeface="Courier New" pitchFamily="49" charset="0"/>
              </a:rPr>
              <a:t>&lt;Tipo&gt;();</a:t>
            </a:r>
          </a:p>
          <a:p>
            <a:pPr lvl="1">
              <a:lnSpc>
                <a:spcPct val="90000"/>
              </a:lnSpc>
            </a:pPr>
            <a:r>
              <a:rPr lang="pt-BR" sz="1800" dirty="0" err="1" smtClean="0">
                <a:latin typeface="Courier New" pitchFamily="49" charset="0"/>
              </a:rPr>
              <a:t>LinkedList</a:t>
            </a:r>
            <a:r>
              <a:rPr lang="pt-BR" sz="1800" dirty="0" smtClean="0">
                <a:latin typeface="Courier New" pitchFamily="49" charset="0"/>
              </a:rPr>
              <a:t>&lt;Tipo&gt; </a:t>
            </a:r>
            <a:r>
              <a:rPr lang="pt-BR" sz="1800" dirty="0" err="1" smtClean="0">
                <a:latin typeface="Courier New" pitchFamily="49" charset="0"/>
              </a:rPr>
              <a:t>umaLista</a:t>
            </a:r>
            <a:r>
              <a:rPr lang="pt-BR" sz="1800" dirty="0" smtClean="0">
                <a:latin typeface="Courier New" pitchFamily="49" charset="0"/>
              </a:rPr>
              <a:t> = </a:t>
            </a:r>
            <a:r>
              <a:rPr lang="pt-BR" sz="1800" dirty="0" err="1" smtClean="0">
                <a:latin typeface="Courier New" pitchFamily="49" charset="0"/>
              </a:rPr>
              <a:t>new</a:t>
            </a:r>
            <a:r>
              <a:rPr lang="pt-BR" sz="1800" dirty="0" smtClean="0">
                <a:latin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</a:rPr>
              <a:t>LinkedList</a:t>
            </a:r>
            <a:r>
              <a:rPr lang="pt-BR" sz="1800" dirty="0" smtClean="0">
                <a:latin typeface="Courier New" pitchFamily="49" charset="0"/>
              </a:rPr>
              <a:t>&lt;Tipo&gt;();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271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Acoplamento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Indica </a:t>
            </a:r>
            <a:r>
              <a:rPr lang="pt-BR" dirty="0" smtClean="0"/>
              <a:t>o nível de interconexões </a:t>
            </a:r>
            <a:r>
              <a:rPr lang="pt-BR" dirty="0"/>
              <a:t>(ou dependências) entre </a:t>
            </a:r>
            <a:r>
              <a:rPr lang="pt-BR" dirty="0" smtClean="0"/>
              <a:t>classes</a:t>
            </a:r>
          </a:p>
          <a:p>
            <a:r>
              <a:rPr lang="pt-BR" dirty="0"/>
              <a:t>Boas práticas na programação orientada a objetos para facilitar o desenvolvimento e manutenção de </a:t>
            </a:r>
            <a:r>
              <a:rPr lang="pt-BR" dirty="0" smtClean="0"/>
              <a:t>programas indicam que se deve buscar um baixo acoplamento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26248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 mapa é uma coleção que associa chaves a valores</a:t>
            </a:r>
          </a:p>
          <a:p>
            <a:r>
              <a:rPr lang="pt-BR" dirty="0" smtClean="0"/>
              <a:t>As chaves são valores sem repetição e são utilizadas como mecanismos de busca ao valor associado armazenado na coleção</a:t>
            </a:r>
          </a:p>
          <a:p>
            <a:r>
              <a:rPr lang="pt-BR" dirty="0" smtClean="0"/>
              <a:t>Um exemplo prático seria o cadastro de contatos de um celular</a:t>
            </a:r>
          </a:p>
          <a:p>
            <a:pPr lvl="1"/>
            <a:r>
              <a:rPr lang="pt-BR" dirty="0" smtClean="0"/>
              <a:t>O nome do contato seria a chave</a:t>
            </a:r>
          </a:p>
          <a:p>
            <a:pPr lvl="1"/>
            <a:r>
              <a:rPr lang="pt-BR" dirty="0" smtClean="0"/>
              <a:t>O objeto que guarda os telefones seria o valor</a:t>
            </a:r>
          </a:p>
          <a:p>
            <a:r>
              <a:rPr lang="pt-BR" dirty="0" smtClean="0"/>
              <a:t>Outro exemplo são os dicionários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30243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Algumas operações:</a:t>
            </a:r>
          </a:p>
          <a:p>
            <a:pPr lvl="1"/>
            <a:r>
              <a:rPr lang="pt-BR" sz="2400" dirty="0" err="1" smtClean="0">
                <a:latin typeface="Courier New" pitchFamily="49" charset="0"/>
              </a:rPr>
              <a:t>put</a:t>
            </a:r>
            <a:r>
              <a:rPr lang="pt-BR" sz="2400" dirty="0" smtClean="0">
                <a:latin typeface="Courier New" pitchFamily="49" charset="0"/>
              </a:rPr>
              <a:t>(chave,valor) </a:t>
            </a:r>
            <a:r>
              <a:rPr lang="pt-BR" sz="2400" dirty="0" smtClean="0"/>
              <a:t>adiciona um valor associado a respectiva chave</a:t>
            </a:r>
          </a:p>
          <a:p>
            <a:pPr lvl="1"/>
            <a:r>
              <a:rPr lang="pt-BR" sz="2400" dirty="0" smtClean="0">
                <a:latin typeface="Courier New" pitchFamily="49" charset="0"/>
              </a:rPr>
              <a:t>remove(chave)</a:t>
            </a:r>
            <a:r>
              <a:rPr lang="pt-BR" sz="2400" dirty="0" smtClean="0"/>
              <a:t> remove e retorna o valor associado a chave indicada</a:t>
            </a:r>
          </a:p>
          <a:p>
            <a:pPr lvl="1"/>
            <a:r>
              <a:rPr lang="pt-BR" sz="2400" dirty="0" err="1" smtClean="0">
                <a:latin typeface="Courier New" pitchFamily="49" charset="0"/>
              </a:rPr>
              <a:t>get</a:t>
            </a:r>
            <a:r>
              <a:rPr lang="pt-BR" sz="2400" dirty="0" smtClean="0">
                <a:latin typeface="Courier New" pitchFamily="49" charset="0"/>
              </a:rPr>
              <a:t>(chave) </a:t>
            </a:r>
            <a:r>
              <a:rPr lang="pt-BR" sz="2400" dirty="0" smtClean="0"/>
              <a:t>retorna o valor associado a chave indicada</a:t>
            </a:r>
          </a:p>
          <a:p>
            <a:pPr lvl="1"/>
            <a:r>
              <a:rPr lang="pt-BR" sz="2400" dirty="0" err="1" smtClean="0">
                <a:latin typeface="Courier New" pitchFamily="49" charset="0"/>
              </a:rPr>
              <a:t>containsKey</a:t>
            </a:r>
            <a:r>
              <a:rPr lang="pt-BR" sz="2400" dirty="0" smtClean="0">
                <a:latin typeface="Courier New" pitchFamily="49" charset="0"/>
              </a:rPr>
              <a:t>(chave)</a:t>
            </a:r>
            <a:r>
              <a:rPr lang="pt-BR" sz="2400" dirty="0" smtClean="0"/>
              <a:t> retorna </a:t>
            </a:r>
            <a:r>
              <a:rPr lang="pt-BR" sz="2400" dirty="0" err="1" smtClean="0"/>
              <a:t>true</a:t>
            </a:r>
            <a:r>
              <a:rPr lang="pt-BR" sz="2400" dirty="0" smtClean="0"/>
              <a:t> se o mapa contém a chave</a:t>
            </a:r>
          </a:p>
          <a:p>
            <a:pPr lvl="1"/>
            <a:r>
              <a:rPr lang="pt-BR" sz="2400" dirty="0" err="1" smtClean="0">
                <a:latin typeface="Courier New" pitchFamily="49" charset="0"/>
              </a:rPr>
              <a:t>containsValue</a:t>
            </a:r>
            <a:r>
              <a:rPr lang="pt-BR" sz="2400" dirty="0" smtClean="0">
                <a:latin typeface="Courier New" pitchFamily="49" charset="0"/>
              </a:rPr>
              <a:t>(valor)</a:t>
            </a:r>
            <a:r>
              <a:rPr lang="pt-BR" sz="2400" dirty="0" smtClean="0"/>
              <a:t> retorna </a:t>
            </a:r>
            <a:r>
              <a:rPr lang="pt-BR" sz="2400" dirty="0" err="1" smtClean="0"/>
              <a:t>true</a:t>
            </a:r>
            <a:r>
              <a:rPr lang="pt-BR" sz="2400" dirty="0" smtClean="0"/>
              <a:t> se o mapa contém o valor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118841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Algumas operações:</a:t>
            </a:r>
          </a:p>
          <a:p>
            <a:pPr lvl="1"/>
            <a:r>
              <a:rPr lang="pt-BR" sz="2400" dirty="0" err="1" smtClean="0">
                <a:latin typeface="Courier New" pitchFamily="49" charset="0"/>
              </a:rPr>
              <a:t>size</a:t>
            </a:r>
            <a:r>
              <a:rPr lang="pt-BR" sz="2400" dirty="0" smtClean="0">
                <a:latin typeface="Courier New" pitchFamily="49" charset="0"/>
              </a:rPr>
              <a:t>() </a:t>
            </a:r>
            <a:r>
              <a:rPr lang="pt-BR" sz="2400" dirty="0" smtClean="0"/>
              <a:t>retorna o número de pares chave-valor armazenados</a:t>
            </a:r>
          </a:p>
          <a:p>
            <a:pPr lvl="1"/>
            <a:r>
              <a:rPr lang="pt-BR" sz="2400" dirty="0" err="1" smtClean="0">
                <a:latin typeface="Courier New" pitchFamily="49" charset="0"/>
              </a:rPr>
              <a:t>isEmpty</a:t>
            </a:r>
            <a:r>
              <a:rPr lang="pt-BR" sz="2400" dirty="0" smtClean="0">
                <a:latin typeface="Courier New" pitchFamily="49" charset="0"/>
              </a:rPr>
              <a:t>()</a:t>
            </a:r>
            <a:r>
              <a:rPr lang="pt-BR" sz="2400" dirty="0" smtClean="0"/>
              <a:t> retorna </a:t>
            </a:r>
            <a:r>
              <a:rPr lang="pt-BR" sz="2400" dirty="0" err="1" smtClean="0"/>
              <a:t>true</a:t>
            </a:r>
            <a:r>
              <a:rPr lang="pt-BR" sz="2400" dirty="0" smtClean="0"/>
              <a:t> se o mapa está vazio</a:t>
            </a:r>
          </a:p>
          <a:p>
            <a:pPr lvl="1"/>
            <a:r>
              <a:rPr lang="pt-BR" sz="2400" dirty="0" err="1" smtClean="0">
                <a:latin typeface="Courier New" pitchFamily="49" charset="0"/>
              </a:rPr>
              <a:t>keySet</a:t>
            </a:r>
            <a:r>
              <a:rPr lang="pt-BR" sz="2400" dirty="0" smtClean="0">
                <a:latin typeface="Courier New" pitchFamily="49" charset="0"/>
              </a:rPr>
              <a:t>() </a:t>
            </a:r>
            <a:r>
              <a:rPr lang="pt-BR" sz="2400" dirty="0" smtClean="0"/>
              <a:t>retorna um conjunto contendo todas as chaves do mapa</a:t>
            </a:r>
          </a:p>
          <a:p>
            <a:pPr lvl="1"/>
            <a:r>
              <a:rPr lang="pt-BR" sz="2400" dirty="0" err="1" smtClean="0">
                <a:latin typeface="Courier New" pitchFamily="49" charset="0"/>
              </a:rPr>
              <a:t>values</a:t>
            </a:r>
            <a:r>
              <a:rPr lang="pt-BR" sz="2400" dirty="0" smtClean="0">
                <a:latin typeface="Courier New" pitchFamily="49" charset="0"/>
              </a:rPr>
              <a:t>()</a:t>
            </a:r>
            <a:r>
              <a:rPr lang="pt-BR" sz="2400" dirty="0" smtClean="0"/>
              <a:t> retorna uma coleção contendo todos os valores do mapa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204660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800" dirty="0" smtClean="0"/>
              <a:t>Duas implementações usuais para listas são as classes </a:t>
            </a:r>
            <a:r>
              <a:rPr lang="pt-BR" sz="2800" dirty="0" err="1" smtClean="0">
                <a:latin typeface="Courier New" pitchFamily="49" charset="0"/>
              </a:rPr>
              <a:t>HashMap</a:t>
            </a:r>
            <a:r>
              <a:rPr lang="pt-BR" sz="2800" dirty="0" smtClean="0">
                <a:latin typeface="Courier New" pitchFamily="49" charset="0"/>
              </a:rPr>
              <a:t>&lt;K,V&gt;</a:t>
            </a:r>
            <a:r>
              <a:rPr lang="pt-BR" sz="2800" dirty="0" smtClean="0"/>
              <a:t> e </a:t>
            </a:r>
            <a:r>
              <a:rPr lang="pt-BR" sz="2800" dirty="0" err="1" smtClean="0">
                <a:latin typeface="Courier New" pitchFamily="49" charset="0"/>
              </a:rPr>
              <a:t>TreeMap</a:t>
            </a:r>
            <a:r>
              <a:rPr lang="pt-BR" sz="2800" dirty="0" smtClean="0">
                <a:latin typeface="Courier New" pitchFamily="49" charset="0"/>
              </a:rPr>
              <a:t>&lt;K,V&gt;</a:t>
            </a:r>
            <a:endParaRPr lang="pt-BR" sz="2800" dirty="0" smtClean="0"/>
          </a:p>
          <a:p>
            <a:pPr lvl="1"/>
            <a:r>
              <a:rPr lang="pt-BR" sz="2400" dirty="0" smtClean="0"/>
              <a:t>Vantagem:</a:t>
            </a:r>
          </a:p>
          <a:p>
            <a:pPr lvl="2"/>
            <a:r>
              <a:rPr lang="pt-BR" sz="2000" dirty="0" smtClean="0"/>
              <a:t>Escolhe-se o tipo de estrutura conforme a necessidade da aplicação, porém, a forma de usá-las é exatamente a mesma</a:t>
            </a:r>
            <a:endParaRPr lang="pt-BR" dirty="0" smtClean="0"/>
          </a:p>
          <a:p>
            <a:pPr>
              <a:lnSpc>
                <a:spcPct val="90000"/>
              </a:lnSpc>
            </a:pPr>
            <a:r>
              <a:rPr lang="pt-BR" sz="2800" dirty="0" smtClean="0"/>
              <a:t>Declaração:</a:t>
            </a:r>
          </a:p>
          <a:p>
            <a:pPr lvl="1">
              <a:lnSpc>
                <a:spcPct val="90000"/>
              </a:lnSpc>
            </a:pPr>
            <a:r>
              <a:rPr lang="pt-BR" sz="2400" dirty="0" smtClean="0"/>
              <a:t>Devemos informar o tipo das chaves e valores ao declararmos uma coleção (genéricos)</a:t>
            </a:r>
          </a:p>
          <a:p>
            <a:pPr lvl="1">
              <a:lnSpc>
                <a:spcPct val="90000"/>
              </a:lnSpc>
            </a:pPr>
            <a:r>
              <a:rPr lang="pt-BR" sz="1800" dirty="0" err="1" smtClean="0">
                <a:latin typeface="Courier New" pitchFamily="49" charset="0"/>
              </a:rPr>
              <a:t>HashMap</a:t>
            </a:r>
            <a:r>
              <a:rPr lang="pt-BR" sz="1800" dirty="0" smtClean="0">
                <a:latin typeface="Courier New" pitchFamily="49" charset="0"/>
              </a:rPr>
              <a:t>&lt;String,</a:t>
            </a:r>
            <a:r>
              <a:rPr lang="pt-BR" sz="1800" dirty="0" err="1" smtClean="0">
                <a:latin typeface="Courier New" pitchFamily="49" charset="0"/>
              </a:rPr>
              <a:t>Integer</a:t>
            </a:r>
            <a:r>
              <a:rPr lang="pt-BR" sz="1800" dirty="0" smtClean="0">
                <a:latin typeface="Courier New" pitchFamily="49" charset="0"/>
              </a:rPr>
              <a:t>&gt; mapa = </a:t>
            </a:r>
            <a:r>
              <a:rPr lang="pt-BR" sz="1800" dirty="0" err="1" smtClean="0">
                <a:latin typeface="Courier New" pitchFamily="49" charset="0"/>
              </a:rPr>
              <a:t>new</a:t>
            </a:r>
            <a:r>
              <a:rPr lang="pt-BR" sz="1800" dirty="0" smtClean="0">
                <a:latin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</a:rPr>
              <a:t>HashMap</a:t>
            </a:r>
            <a:r>
              <a:rPr lang="pt-BR" sz="1800" dirty="0" smtClean="0">
                <a:latin typeface="Courier New" pitchFamily="49" charset="0"/>
              </a:rPr>
              <a:t>&lt;String,</a:t>
            </a:r>
            <a:r>
              <a:rPr lang="pt-BR" sz="1800" dirty="0" err="1" smtClean="0">
                <a:latin typeface="Courier New" pitchFamily="49" charset="0"/>
              </a:rPr>
              <a:t>Integer</a:t>
            </a:r>
            <a:r>
              <a:rPr lang="pt-BR" sz="1800" dirty="0" smtClean="0">
                <a:latin typeface="Courier New" pitchFamily="49" charset="0"/>
              </a:rPr>
              <a:t>&gt;();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26741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75526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Interfaces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/>
              <a:t>Interfaces são estruturas que podem ser utilizadas para separar a especificação do comportamento de um objeto de sua implementação concreta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Trazem a especificação das operações públicas sem código de implementação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Ao contrário das classes, define um novo tipo sem fornecer a implementação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Dessa forma a interface age como um contrato, o qual define explicitamente quais métodos uma classe deverá obrigatoriamente implementar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511287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Interfaces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interface deve ser implementada por uma classe</a:t>
            </a:r>
          </a:p>
          <a:p>
            <a:pPr lvl="1"/>
            <a:r>
              <a:rPr lang="pt-BR" dirty="0" smtClean="0"/>
              <a:t>Uma interface pode ser implementada por diversas classes</a:t>
            </a:r>
          </a:p>
          <a:p>
            <a:pPr lvl="2"/>
            <a:r>
              <a:rPr lang="pt-BR" dirty="0" smtClean="0"/>
              <a:t>POLIMORFISMO!!!</a:t>
            </a:r>
          </a:p>
          <a:p>
            <a:pPr lvl="1"/>
            <a:r>
              <a:rPr lang="pt-BR" dirty="0" smtClean="0"/>
              <a:t>Uma classe pode implementar diversas interfaces</a:t>
            </a:r>
          </a:p>
          <a:p>
            <a:pPr lvl="2"/>
            <a:r>
              <a:rPr lang="pt-BR" dirty="0" smtClean="0"/>
              <a:t>Permite uma classes ser utilizada em diferentes contextos!!!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776598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interface não pode ser instanciada</a:t>
            </a:r>
          </a:p>
          <a:p>
            <a:pPr lvl="1"/>
            <a:r>
              <a:rPr lang="pt-BR" dirty="0" smtClean="0"/>
              <a:t>Não se cria objetos a partir de uma interface</a:t>
            </a:r>
          </a:p>
          <a:p>
            <a:r>
              <a:rPr lang="pt-BR" dirty="0" smtClean="0"/>
              <a:t>Uma interface pode estender, via herança, outra interface</a:t>
            </a:r>
          </a:p>
          <a:p>
            <a:pPr lvl="1"/>
            <a:r>
              <a:rPr lang="pt-BR" dirty="0" smtClean="0"/>
              <a:t>Permite acrescentar novo comportamento a uma interface já existente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748735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Classes UML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Relacionamento de realização de interfaces: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286519"/>
            <a:ext cx="2792511" cy="373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142938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Uma interface em Java é essencialmente uma coleção de constantes, métodos abstratos e tipos (como enumerações) declarados internamente</a:t>
            </a:r>
          </a:p>
          <a:p>
            <a:pPr lvl="1"/>
            <a:r>
              <a:rPr lang="pt-BR" dirty="0" smtClean="0"/>
              <a:t>Métodos são sempre implicitamente </a:t>
            </a:r>
            <a:r>
              <a:rPr lang="pt-BR" dirty="0" err="1" smtClean="0">
                <a:latin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</a:rPr>
              <a:t> abstract</a:t>
            </a:r>
            <a:endParaRPr lang="pt-BR" dirty="0" smtClean="0"/>
          </a:p>
          <a:p>
            <a:pPr lvl="1"/>
            <a:r>
              <a:rPr lang="pt-BR" dirty="0" smtClean="0"/>
              <a:t>Atributos constantes são sempre implicitamente </a:t>
            </a:r>
            <a:r>
              <a:rPr lang="pt-BR" dirty="0" err="1" smtClean="0">
                <a:latin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static</a:t>
            </a:r>
            <a:r>
              <a:rPr lang="pt-BR" dirty="0" smtClean="0">
                <a:latin typeface="Courier New" pitchFamily="49" charset="0"/>
              </a:rPr>
              <a:t> final</a:t>
            </a:r>
            <a:endParaRPr lang="pt-BR" dirty="0" smtClean="0"/>
          </a:p>
          <a:p>
            <a:pPr lvl="1"/>
            <a:r>
              <a:rPr lang="pt-BR" dirty="0" smtClean="0"/>
              <a:t>Não é necessário repetir a declaração desses modificadores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75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Materiais</a:t>
            </a:r>
          </a:p>
          <a:p>
            <a:pPr lvl="1"/>
            <a:r>
              <a:rPr lang="en-US" dirty="0">
                <a:hlinkClick r:id="rId3"/>
              </a:rPr>
              <a:t>http://www.inf.pucrs.br/juliopm/accenture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pt-BR" dirty="0" smtClean="0"/>
              <a:t>Repositório de código de exemplos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github.com/julioapm/JavaBasico</a:t>
            </a:r>
            <a:endParaRPr lang="en-US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4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Projetando Objetos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 uma forma simples, o projeto orientado a objetos de um sistema pode ser dividido em três etapas:</a:t>
            </a:r>
          </a:p>
          <a:p>
            <a:pPr lvl="1"/>
            <a:r>
              <a:rPr lang="pt-BR" dirty="0"/>
              <a:t>Identificar as abstrações/entidades envolvidas no </a:t>
            </a:r>
            <a:r>
              <a:rPr lang="pt-BR" dirty="0" smtClean="0"/>
              <a:t>problema</a:t>
            </a:r>
            <a:endParaRPr lang="pt-BR" dirty="0"/>
          </a:p>
          <a:p>
            <a:pPr lvl="1"/>
            <a:r>
              <a:rPr lang="pt-BR" dirty="0"/>
              <a:t>Identificar </a:t>
            </a:r>
            <a:r>
              <a:rPr lang="pt-BR" dirty="0" smtClean="0"/>
              <a:t>o comportamento </a:t>
            </a:r>
            <a:r>
              <a:rPr lang="pt-BR" dirty="0"/>
              <a:t>que cada uma </a:t>
            </a:r>
            <a:r>
              <a:rPr lang="pt-BR" dirty="0" smtClean="0"/>
              <a:t>destes objetos </a:t>
            </a:r>
            <a:r>
              <a:rPr lang="pt-BR" dirty="0"/>
              <a:t>deve ser capaz de </a:t>
            </a:r>
            <a:r>
              <a:rPr lang="pt-BR" dirty="0" smtClean="0"/>
              <a:t>fornecer</a:t>
            </a:r>
            <a:endParaRPr lang="pt-BR" dirty="0"/>
          </a:p>
          <a:p>
            <a:pPr lvl="1"/>
            <a:r>
              <a:rPr lang="pt-BR" dirty="0"/>
              <a:t>Identificar os relacionamentos entre </a:t>
            </a:r>
            <a:r>
              <a:rPr lang="pt-BR" dirty="0" smtClean="0"/>
              <a:t>esses objetos</a:t>
            </a:r>
          </a:p>
          <a:p>
            <a:pPr lvl="1"/>
            <a:r>
              <a:rPr lang="pt-BR" dirty="0" smtClean="0"/>
              <a:t>Identificar as estruturas de dados internas necessárias para implementar o comportamento e relacionamentos desejados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Definindo interfaces:</a:t>
            </a:r>
          </a:p>
          <a:p>
            <a:pPr lvl="1"/>
            <a:r>
              <a:rPr lang="pt-BR" dirty="0" smtClean="0"/>
              <a:t>Interfaces são implementadas através da palavra chave </a:t>
            </a:r>
            <a:r>
              <a:rPr lang="pt-BR" dirty="0" smtClean="0">
                <a:latin typeface="Courier New" pitchFamily="49" charset="0"/>
              </a:rPr>
              <a:t>interface</a:t>
            </a:r>
            <a:r>
              <a:rPr lang="pt-BR" dirty="0" smtClean="0"/>
              <a:t>:</a:t>
            </a:r>
          </a:p>
          <a:p>
            <a:pPr lvl="1"/>
            <a:endParaRPr lang="pt-BR" dirty="0" smtClean="0"/>
          </a:p>
          <a:p>
            <a:pPr lvl="2">
              <a:buFontTx/>
              <a:buNone/>
            </a:pPr>
            <a:r>
              <a:rPr lang="pt-BR" dirty="0" err="1" smtClean="0">
                <a:latin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</a:rPr>
              <a:t> interface </a:t>
            </a:r>
            <a:r>
              <a:rPr lang="pt-BR" dirty="0" err="1" smtClean="0">
                <a:latin typeface="Courier New" pitchFamily="49" charset="0"/>
              </a:rPr>
              <a:t>MinhaInterface</a:t>
            </a:r>
            <a:r>
              <a:rPr lang="pt-BR" dirty="0" smtClean="0">
                <a:latin typeface="Courier New" pitchFamily="49" charset="0"/>
              </a:rPr>
              <a:t> {</a:t>
            </a:r>
          </a:p>
          <a:p>
            <a:pPr lvl="2">
              <a:buFontTx/>
              <a:buNone/>
            </a:pPr>
            <a:r>
              <a:rPr lang="pt-BR" dirty="0" smtClean="0">
                <a:latin typeface="Courier New" pitchFamily="49" charset="0"/>
              </a:rPr>
              <a:t>...</a:t>
            </a:r>
          </a:p>
          <a:p>
            <a:pPr lvl="2">
              <a:buFontTx/>
              <a:buNone/>
            </a:pPr>
            <a:r>
              <a:rPr lang="pt-BR" dirty="0" smtClean="0">
                <a:latin typeface="Courier New" pitchFamily="49" charset="0"/>
              </a:rPr>
              <a:t>}</a:t>
            </a:r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891057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Para utilizar uma interface:</a:t>
            </a:r>
          </a:p>
          <a:p>
            <a:pPr lvl="1"/>
            <a:r>
              <a:rPr lang="pt-BR" sz="2400" dirty="0" smtClean="0"/>
              <a:t>Implementa-se a mesma em uma classe via palavra-chave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endParaRPr lang="pt-B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sz="2400" dirty="0" smtClean="0"/>
              <a:t>Quando se declara que a classe implementa a interface, deve-se escrever o código para cada um dos métodos declarados nesta interface</a:t>
            </a:r>
          </a:p>
          <a:p>
            <a:pPr lvl="1"/>
            <a:endParaRPr lang="pt-BR" sz="2400" dirty="0" smtClean="0"/>
          </a:p>
          <a:p>
            <a:pPr>
              <a:buFont typeface="Monotype Sorts" pitchFamily="2" charset="2"/>
              <a:buNone/>
            </a:pPr>
            <a:r>
              <a:rPr lang="pt-BR" sz="1800" dirty="0" smtClean="0">
                <a:latin typeface="Courier New" pitchFamily="49" charset="0"/>
              </a:rPr>
              <a:t>	</a:t>
            </a:r>
            <a:r>
              <a:rPr lang="pt-BR" sz="1800" dirty="0" err="1" smtClean="0">
                <a:latin typeface="Courier New" pitchFamily="49" charset="0"/>
              </a:rPr>
              <a:t>public</a:t>
            </a:r>
            <a:r>
              <a:rPr lang="pt-BR" sz="1800" dirty="0" smtClean="0">
                <a:latin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</a:rPr>
              <a:t>class</a:t>
            </a:r>
            <a:r>
              <a:rPr lang="pt-BR" sz="1800" dirty="0" smtClean="0">
                <a:latin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</a:rPr>
              <a:t>MinhaClasse</a:t>
            </a:r>
            <a:r>
              <a:rPr lang="pt-BR" sz="1800" dirty="0" smtClean="0">
                <a:latin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</a:rPr>
              <a:t>implements</a:t>
            </a:r>
            <a:r>
              <a:rPr lang="pt-BR" sz="1800" dirty="0" smtClean="0">
                <a:latin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</a:rPr>
              <a:t>MinhaInterface</a:t>
            </a:r>
            <a:r>
              <a:rPr lang="pt-BR" sz="1800" dirty="0" smtClean="0">
                <a:latin typeface="Courier New" pitchFamily="49" charset="0"/>
              </a:rPr>
              <a:t> {</a:t>
            </a:r>
          </a:p>
          <a:p>
            <a:pPr>
              <a:buFont typeface="Monotype Sorts" pitchFamily="2" charset="2"/>
              <a:buNone/>
            </a:pPr>
            <a:r>
              <a:rPr lang="pt-BR" sz="1800" dirty="0" smtClean="0">
                <a:latin typeface="Courier New" pitchFamily="49" charset="0"/>
              </a:rPr>
              <a:t/>
            </a:r>
            <a:br>
              <a:rPr lang="pt-BR" sz="1800" dirty="0" smtClean="0">
                <a:latin typeface="Courier New" pitchFamily="49" charset="0"/>
              </a:rPr>
            </a:br>
            <a:r>
              <a:rPr lang="pt-BR" sz="1800" dirty="0" smtClean="0">
                <a:latin typeface="Courier New" pitchFamily="49" charset="0"/>
              </a:rPr>
              <a:t>//aqui vem a implementação dos métodos</a:t>
            </a:r>
            <a:br>
              <a:rPr lang="pt-BR" sz="1800" dirty="0" smtClean="0">
                <a:latin typeface="Courier New" pitchFamily="49" charset="0"/>
              </a:rPr>
            </a:br>
            <a:endParaRPr lang="pt-BR" sz="1800" dirty="0" smtClean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pt-BR" sz="1800" dirty="0" smtClean="0">
                <a:latin typeface="Courier New" pitchFamily="49" charset="0"/>
              </a:rPr>
              <a:t>  }</a:t>
            </a:r>
            <a:endParaRPr lang="pt-BR" sz="18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59898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 e Polimorfismo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Usando Interfaces se pode trabalhar com polimorfismo nas sua forma mais geral</a:t>
            </a:r>
          </a:p>
          <a:p>
            <a:pPr lvl="1"/>
            <a:r>
              <a:rPr lang="pt-BR" sz="2400" dirty="0" smtClean="0"/>
              <a:t>Uma referência do tipo da Interface pode apontar para qualquer objeto que implementa aquela Interface</a:t>
            </a:r>
          </a:p>
          <a:p>
            <a:pPr lvl="1"/>
            <a:r>
              <a:rPr lang="pt-BR" sz="2400" dirty="0" smtClean="0"/>
              <a:t>Criando uma referência da Interface, é possível invocar os métodos definidos na Interface, de forma independente da classe do objeto utilizado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081380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 e Polimorfismo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2132856"/>
            <a:ext cx="6810375" cy="4067175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792043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 e Polimorfismo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interface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Perecivel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Date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getDataValidade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ProdutoPerecivel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Produto 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Perecivel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682046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 - Listas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operações disponíveis sobre listas estão definidas na interface </a:t>
            </a:r>
            <a:r>
              <a:rPr lang="pt-BR" dirty="0" err="1" smtClean="0">
                <a:latin typeface="Courier New" pitchFamily="49" charset="0"/>
              </a:rPr>
              <a:t>List</a:t>
            </a:r>
            <a:r>
              <a:rPr lang="pt-BR" dirty="0" smtClean="0">
                <a:latin typeface="Courier New" pitchFamily="49" charset="0"/>
              </a:rPr>
              <a:t>&lt;E&gt;</a:t>
            </a:r>
          </a:p>
          <a:p>
            <a:r>
              <a:rPr lang="pt-BR" dirty="0" smtClean="0"/>
              <a:t>A documentação da API de Java apresenta todas as operações permitidas sobre uma lista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30501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 - Listas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 dirty="0" smtClean="0"/>
              <a:t>Duas implementações usuais da interface </a:t>
            </a:r>
            <a:r>
              <a:rPr lang="pt-BR" sz="2800" dirty="0" err="1" smtClean="0">
                <a:latin typeface="Courier New" pitchFamily="49" charset="0"/>
              </a:rPr>
              <a:t>List</a:t>
            </a:r>
            <a:r>
              <a:rPr lang="pt-BR" sz="2800" dirty="0" smtClean="0">
                <a:latin typeface="Courier New" pitchFamily="49" charset="0"/>
              </a:rPr>
              <a:t>&lt;E&gt;</a:t>
            </a:r>
            <a:r>
              <a:rPr lang="pt-BR" sz="2800" dirty="0" smtClean="0"/>
              <a:t> são as classes </a:t>
            </a:r>
            <a:r>
              <a:rPr lang="pt-BR" sz="2800" dirty="0" err="1" smtClean="0">
                <a:latin typeface="Courier New" pitchFamily="49" charset="0"/>
              </a:rPr>
              <a:t>ArrayList</a:t>
            </a:r>
            <a:r>
              <a:rPr lang="pt-BR" sz="2800" dirty="0" smtClean="0">
                <a:latin typeface="Courier New" pitchFamily="49" charset="0"/>
              </a:rPr>
              <a:t>&lt;E&gt;</a:t>
            </a:r>
            <a:r>
              <a:rPr lang="pt-BR" sz="2800" dirty="0" smtClean="0"/>
              <a:t> e </a:t>
            </a:r>
            <a:r>
              <a:rPr lang="pt-BR" sz="2800" dirty="0" err="1" smtClean="0">
                <a:latin typeface="Courier New" pitchFamily="49" charset="0"/>
              </a:rPr>
              <a:t>LinkedList</a:t>
            </a:r>
            <a:r>
              <a:rPr lang="pt-BR" sz="2800" dirty="0" smtClean="0">
                <a:latin typeface="Courier New" pitchFamily="49" charset="0"/>
              </a:rPr>
              <a:t>&lt;E&gt;</a:t>
            </a:r>
            <a:endParaRPr lang="pt-BR" sz="2800" dirty="0" smtClean="0"/>
          </a:p>
          <a:p>
            <a:pPr lvl="1">
              <a:lnSpc>
                <a:spcPct val="90000"/>
              </a:lnSpc>
            </a:pPr>
            <a:r>
              <a:rPr lang="pt-BR" sz="2400" dirty="0" smtClean="0"/>
              <a:t>Implementações com performance diferente para operações diferentes</a:t>
            </a:r>
          </a:p>
          <a:p>
            <a:pPr>
              <a:lnSpc>
                <a:spcPct val="90000"/>
              </a:lnSpc>
            </a:pPr>
            <a:r>
              <a:rPr lang="pt-BR" sz="2800" dirty="0" smtClean="0"/>
              <a:t>Declaração:</a:t>
            </a:r>
          </a:p>
          <a:p>
            <a:pPr lvl="1">
              <a:lnSpc>
                <a:spcPct val="90000"/>
              </a:lnSpc>
            </a:pPr>
            <a:r>
              <a:rPr lang="pt-BR" sz="2400" dirty="0" smtClean="0"/>
              <a:t>Devemos informar o tipo dos elementos da lista ao declararmos uma coleção (genéricos)</a:t>
            </a:r>
          </a:p>
          <a:p>
            <a:pPr lvl="1">
              <a:lnSpc>
                <a:spcPct val="90000"/>
              </a:lnSpc>
            </a:pPr>
            <a:r>
              <a:rPr lang="pt-BR" sz="1800" dirty="0" err="1" smtClean="0">
                <a:latin typeface="Courier New" pitchFamily="49" charset="0"/>
              </a:rPr>
              <a:t>List</a:t>
            </a:r>
            <a:r>
              <a:rPr lang="pt-BR" sz="1800" dirty="0" smtClean="0">
                <a:latin typeface="Courier New" pitchFamily="49" charset="0"/>
              </a:rPr>
              <a:t>&lt;Tipo&gt; </a:t>
            </a:r>
            <a:r>
              <a:rPr lang="pt-BR" sz="1800" dirty="0" err="1" smtClean="0">
                <a:latin typeface="Courier New" pitchFamily="49" charset="0"/>
              </a:rPr>
              <a:t>umaLista</a:t>
            </a:r>
            <a:r>
              <a:rPr lang="pt-BR" sz="1800" dirty="0" smtClean="0">
                <a:latin typeface="Courier New" pitchFamily="49" charset="0"/>
              </a:rPr>
              <a:t> = </a:t>
            </a:r>
            <a:r>
              <a:rPr lang="pt-BR" sz="1800" dirty="0" err="1" smtClean="0">
                <a:latin typeface="Courier New" pitchFamily="49" charset="0"/>
              </a:rPr>
              <a:t>new</a:t>
            </a:r>
            <a:r>
              <a:rPr lang="pt-BR" sz="1800" dirty="0" smtClean="0">
                <a:latin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</a:rPr>
              <a:t>ArrayList</a:t>
            </a:r>
            <a:r>
              <a:rPr lang="pt-BR" sz="1800" dirty="0" smtClean="0">
                <a:latin typeface="Courier New" pitchFamily="49" charset="0"/>
              </a:rPr>
              <a:t>&lt;Tipo&gt;();</a:t>
            </a:r>
          </a:p>
          <a:p>
            <a:pPr lvl="1">
              <a:lnSpc>
                <a:spcPct val="90000"/>
              </a:lnSpc>
            </a:pPr>
            <a:r>
              <a:rPr lang="pt-BR" sz="1800" dirty="0" err="1" smtClean="0">
                <a:latin typeface="Courier New" pitchFamily="49" charset="0"/>
              </a:rPr>
              <a:t>List</a:t>
            </a:r>
            <a:r>
              <a:rPr lang="pt-BR" sz="1800" dirty="0" smtClean="0">
                <a:latin typeface="Courier New" pitchFamily="49" charset="0"/>
              </a:rPr>
              <a:t>&lt;Tipo&gt; </a:t>
            </a:r>
            <a:r>
              <a:rPr lang="pt-BR" sz="1800" dirty="0" err="1" smtClean="0">
                <a:latin typeface="Courier New" pitchFamily="49" charset="0"/>
              </a:rPr>
              <a:t>umaLista</a:t>
            </a:r>
            <a:r>
              <a:rPr lang="pt-BR" sz="1800" dirty="0" smtClean="0">
                <a:latin typeface="Courier New" pitchFamily="49" charset="0"/>
              </a:rPr>
              <a:t> = </a:t>
            </a:r>
            <a:r>
              <a:rPr lang="pt-BR" sz="1800" dirty="0" err="1" smtClean="0">
                <a:latin typeface="Courier New" pitchFamily="49" charset="0"/>
              </a:rPr>
              <a:t>new</a:t>
            </a:r>
            <a:r>
              <a:rPr lang="pt-BR" sz="1800" dirty="0" smtClean="0">
                <a:latin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</a:rPr>
              <a:t>LinkedList</a:t>
            </a:r>
            <a:r>
              <a:rPr lang="pt-BR" sz="1800" dirty="0" smtClean="0">
                <a:latin typeface="Courier New" pitchFamily="49" charset="0"/>
              </a:rPr>
              <a:t>&lt;Tipo&gt;();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441944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 - Listas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772816"/>
            <a:ext cx="4329168" cy="374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907072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 - Listas</a:t>
            </a:r>
            <a:endParaRPr lang="pt-B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392921"/>
            <a:ext cx="6334522" cy="491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679373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Estudo de Caso </a:t>
            </a:r>
            <a:r>
              <a:rPr lang="pt-BR" dirty="0"/>
              <a:t>-</a:t>
            </a:r>
            <a:r>
              <a:rPr lang="pt-BR" dirty="0" smtClean="0"/>
              <a:t> Ordenação de Listas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/>
              <a:t>A ordenação é um método bastante utilizado.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Java fornece vários métodos já implementados para ordenar listas de objetos</a:t>
            </a:r>
          </a:p>
          <a:p>
            <a:pPr lvl="2">
              <a:lnSpc>
                <a:spcPct val="90000"/>
              </a:lnSpc>
            </a:pPr>
            <a:r>
              <a:rPr lang="pt-BR" sz="1800" dirty="0" smtClean="0"/>
              <a:t>POLIMORFISMO!!!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Ex.: classe </a:t>
            </a:r>
            <a:r>
              <a:rPr lang="pt-BR" sz="2000" dirty="0" err="1" smtClean="0">
                <a:latin typeface="Courier New" pitchFamily="49" charset="0"/>
              </a:rPr>
              <a:t>Collections</a:t>
            </a:r>
            <a:r>
              <a:rPr lang="pt-BR" sz="2000" dirty="0" smtClean="0"/>
              <a:t>, método de classe </a:t>
            </a:r>
            <a:r>
              <a:rPr lang="pt-BR" sz="2000" i="1" dirty="0" err="1" smtClean="0"/>
              <a:t>sort</a:t>
            </a:r>
            <a:r>
              <a:rPr lang="pt-BR" sz="2000" i="1" dirty="0" smtClean="0"/>
              <a:t>(</a:t>
            </a:r>
            <a:r>
              <a:rPr lang="pt-BR" sz="2000" i="1" dirty="0" err="1" smtClean="0"/>
              <a:t>List</a:t>
            </a:r>
            <a:r>
              <a:rPr lang="pt-BR" sz="2000" i="1" dirty="0" smtClean="0"/>
              <a:t>&lt;T&gt;)</a:t>
            </a:r>
          </a:p>
          <a:p>
            <a:pPr lvl="1">
              <a:lnSpc>
                <a:spcPct val="90000"/>
              </a:lnSpc>
            </a:pPr>
            <a:endParaRPr lang="pt-BR" sz="14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pt-BR" sz="1600" dirty="0" err="1" smtClean="0">
                <a:latin typeface="Courier New" pitchFamily="49" charset="0"/>
              </a:rPr>
              <a:t>List</a:t>
            </a:r>
            <a:r>
              <a:rPr lang="pt-BR" sz="1600" dirty="0" smtClean="0">
                <a:latin typeface="Courier New" pitchFamily="49" charset="0"/>
              </a:rPr>
              <a:t>&lt;</a:t>
            </a:r>
            <a:r>
              <a:rPr lang="pt-BR" sz="1600" dirty="0" err="1" smtClean="0">
                <a:latin typeface="Courier New" pitchFamily="49" charset="0"/>
              </a:rPr>
              <a:t>String</a:t>
            </a:r>
            <a:r>
              <a:rPr lang="pt-BR" sz="1600" dirty="0" smtClean="0">
                <a:latin typeface="Courier New" pitchFamily="49" charset="0"/>
              </a:rPr>
              <a:t>&gt; lista = new </a:t>
            </a:r>
            <a:r>
              <a:rPr lang="pt-BR" sz="1600" dirty="0" err="1" smtClean="0">
                <a:latin typeface="Courier New" pitchFamily="49" charset="0"/>
              </a:rPr>
              <a:t>ArrayList</a:t>
            </a:r>
            <a:r>
              <a:rPr lang="pt-BR" sz="1600" dirty="0" smtClean="0">
                <a:latin typeface="Courier New" pitchFamily="49" charset="0"/>
              </a:rPr>
              <a:t>&lt;</a:t>
            </a:r>
            <a:r>
              <a:rPr lang="pt-BR" sz="1600" dirty="0" err="1" smtClean="0">
                <a:latin typeface="Courier New" pitchFamily="49" charset="0"/>
              </a:rPr>
              <a:t>String</a:t>
            </a:r>
            <a:r>
              <a:rPr lang="pt-BR" sz="1600" dirty="0" smtClean="0">
                <a:latin typeface="Courier New" pitchFamily="49" charset="0"/>
              </a:rPr>
              <a:t>&gt;();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itchFamily="49" charset="0"/>
              </a:rPr>
              <a:t>...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pt-BR" sz="1600" dirty="0" err="1" smtClean="0">
                <a:latin typeface="Courier New" pitchFamily="49" charset="0"/>
              </a:rPr>
              <a:t>Collections</a:t>
            </a:r>
            <a:r>
              <a:rPr lang="pt-BR" sz="1600" dirty="0" smtClean="0">
                <a:latin typeface="Courier New" pitchFamily="49" charset="0"/>
              </a:rPr>
              <a:t>.</a:t>
            </a:r>
            <a:r>
              <a:rPr lang="pt-BR" sz="1600" dirty="0" err="1" smtClean="0">
                <a:latin typeface="Courier New" pitchFamily="49" charset="0"/>
              </a:rPr>
              <a:t>sort</a:t>
            </a:r>
            <a:r>
              <a:rPr lang="pt-BR" sz="1600" dirty="0" smtClean="0">
                <a:latin typeface="Courier New" pitchFamily="49" charset="0"/>
              </a:rPr>
              <a:t>(lista);</a:t>
            </a:r>
            <a:endParaRPr lang="pt-BR" sz="2400" dirty="0" smtClean="0"/>
          </a:p>
          <a:p>
            <a:pPr lvl="2">
              <a:lnSpc>
                <a:spcPct val="90000"/>
              </a:lnSpc>
            </a:pPr>
            <a:endParaRPr lang="pt-BR" sz="1800" dirty="0" smtClean="0"/>
          </a:p>
          <a:p>
            <a:pPr lvl="2">
              <a:lnSpc>
                <a:spcPct val="90000"/>
              </a:lnSpc>
            </a:pPr>
            <a:r>
              <a:rPr lang="pt-BR" sz="1800" dirty="0" smtClean="0"/>
              <a:t>Mas como?</a:t>
            </a:r>
          </a:p>
          <a:p>
            <a:pPr lvl="2">
              <a:lnSpc>
                <a:spcPct val="90000"/>
              </a:lnSpc>
            </a:pPr>
            <a:r>
              <a:rPr lang="pt-BR" sz="1800" dirty="0" smtClean="0"/>
              <a:t>Os métodos de ordenação já estão prontos antes mesmo de definirmos que tipos de objetos vamos ordenar?</a:t>
            </a:r>
          </a:p>
          <a:p>
            <a:pPr lvl="2">
              <a:lnSpc>
                <a:spcPct val="90000"/>
              </a:lnSpc>
            </a:pPr>
            <a:r>
              <a:rPr lang="pt-BR" sz="1800" dirty="0" smtClean="0"/>
              <a:t>Como os algoritmos de ordenação sabem que objeto1 &lt;= objeto2 ?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962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Classes UML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Denota a estrutura estática do sistema</a:t>
            </a:r>
          </a:p>
          <a:p>
            <a:r>
              <a:rPr lang="pt-BR" dirty="0" smtClean="0"/>
              <a:t>Apresenta as classes e seu relacionamentos com outras classes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Estudo de Caso - Ordenação de Listas</a:t>
            </a:r>
            <a:endParaRPr lang="en-US" dirty="0" smtClean="0"/>
          </a:p>
        </p:txBody>
      </p:sp>
      <p:sp>
        <p:nvSpPr>
          <p:cNvPr id="22531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 smtClean="0"/>
              <a:t>Alguns algoritmos de ordenação trabalham sobre objetos de classes que implementam a interface </a:t>
            </a:r>
            <a:r>
              <a:rPr lang="pt-BR" i="1" dirty="0" err="1" smtClean="0"/>
              <a:t>Comparable</a:t>
            </a:r>
            <a:r>
              <a:rPr lang="pt-BR" i="1" dirty="0" smtClean="0"/>
              <a:t>&lt;T&gt;</a:t>
            </a:r>
            <a:endParaRPr lang="pt-BR" dirty="0" smtClean="0"/>
          </a:p>
          <a:p>
            <a:pPr lvl="1">
              <a:lnSpc>
                <a:spcPct val="90000"/>
              </a:lnSpc>
            </a:pPr>
            <a:r>
              <a:rPr lang="pt-BR" dirty="0" smtClean="0"/>
              <a:t>Essa interface especifica o método que os algoritmos de ordenação utilizam para saber quando um objeto é menor, igual ou maior que outro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Quando criamos uma nova classe, podemos implementar o método da interface </a:t>
            </a:r>
            <a:r>
              <a:rPr lang="pt-BR" i="1" dirty="0" err="1" smtClean="0"/>
              <a:t>Comparable</a:t>
            </a:r>
            <a:r>
              <a:rPr lang="pt-BR" i="1" dirty="0" smtClean="0"/>
              <a:t>&lt;T&gt;</a:t>
            </a:r>
            <a:r>
              <a:rPr lang="pt-BR" dirty="0" smtClean="0"/>
              <a:t> para podermos utilizar os algoritmos de ordenação de Java</a:t>
            </a:r>
          </a:p>
          <a:p>
            <a:pPr lvl="2">
              <a:lnSpc>
                <a:spcPct val="90000"/>
              </a:lnSpc>
            </a:pPr>
            <a:r>
              <a:rPr lang="pt-BR" sz="2200" dirty="0" smtClean="0"/>
              <a:t>Devemos implementar o método </a:t>
            </a:r>
            <a:r>
              <a:rPr lang="pt-BR" sz="2200" i="1" dirty="0" err="1" smtClean="0"/>
              <a:t>compareTo</a:t>
            </a:r>
            <a:r>
              <a:rPr lang="pt-BR" sz="2200" i="1" dirty="0" smtClean="0"/>
              <a:t>(objeto)</a:t>
            </a:r>
            <a:endParaRPr lang="pt-BR" sz="2200" dirty="0" smtClean="0"/>
          </a:p>
          <a:p>
            <a:pPr lvl="1">
              <a:lnSpc>
                <a:spcPct val="90000"/>
              </a:lnSpc>
            </a:pPr>
            <a:r>
              <a:rPr lang="pt-BR" dirty="0" smtClean="0"/>
              <a:t>O código de comparação fica isolado dos objetos que implementam a ordenação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012419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Estudo de Caso - Ordenação de Listas</a:t>
            </a:r>
            <a:endParaRPr lang="en-US" dirty="0" smtClean="0"/>
          </a:p>
        </p:txBody>
      </p:sp>
      <p:sp>
        <p:nvSpPr>
          <p:cNvPr id="23555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dirty="0" smtClean="0"/>
              <a:t>Como funciona:</a:t>
            </a:r>
          </a:p>
          <a:p>
            <a:pPr lvl="1">
              <a:lnSpc>
                <a:spcPct val="80000"/>
              </a:lnSpc>
            </a:pPr>
            <a:r>
              <a:rPr lang="pt-BR" dirty="0" smtClean="0"/>
              <a:t>Disponível na API Java</a:t>
            </a:r>
          </a:p>
          <a:p>
            <a:pPr lvl="2">
              <a:lnSpc>
                <a:spcPct val="80000"/>
              </a:lnSpc>
            </a:pPr>
            <a:r>
              <a:rPr lang="pt-BR" sz="2200" i="1" dirty="0" err="1" smtClean="0"/>
              <a:t>public</a:t>
            </a:r>
            <a:r>
              <a:rPr lang="pt-BR" sz="2200" i="1" dirty="0" smtClean="0"/>
              <a:t> interface </a:t>
            </a:r>
            <a:r>
              <a:rPr lang="pt-BR" sz="2200" i="1" dirty="0" err="1" smtClean="0"/>
              <a:t>Comparable</a:t>
            </a:r>
            <a:r>
              <a:rPr lang="pt-BR" sz="2200" i="1" dirty="0" smtClean="0"/>
              <a:t>&lt;T&gt;</a:t>
            </a:r>
          </a:p>
          <a:p>
            <a:pPr lvl="3">
              <a:lnSpc>
                <a:spcPct val="80000"/>
              </a:lnSpc>
            </a:pPr>
            <a:r>
              <a:rPr lang="pt-BR" sz="1800" dirty="0" smtClean="0"/>
              <a:t>declara um método chamado </a:t>
            </a:r>
            <a:r>
              <a:rPr lang="pt-BR" sz="1800" i="1" dirty="0" err="1" smtClean="0"/>
              <a:t>compareTo</a:t>
            </a:r>
            <a:r>
              <a:rPr lang="pt-BR" sz="1800" i="1" dirty="0" smtClean="0"/>
              <a:t>(T)</a:t>
            </a:r>
            <a:r>
              <a:rPr lang="pt-BR" sz="1800" dirty="0" smtClean="0"/>
              <a:t>, que deve ser implementado por qualquer classe cujos objetos possam ser ordenados (é a chamada “ordenação natural”)</a:t>
            </a:r>
          </a:p>
          <a:p>
            <a:pPr lvl="2">
              <a:lnSpc>
                <a:spcPct val="80000"/>
              </a:lnSpc>
            </a:pPr>
            <a:r>
              <a:rPr lang="pt-BR" sz="2200" i="1" dirty="0" err="1" smtClean="0"/>
              <a:t>public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class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Collections</a:t>
            </a:r>
            <a:endParaRPr lang="pt-BR" sz="2200" i="1" dirty="0" smtClean="0"/>
          </a:p>
          <a:p>
            <a:pPr lvl="3">
              <a:lnSpc>
                <a:spcPct val="80000"/>
              </a:lnSpc>
            </a:pPr>
            <a:r>
              <a:rPr lang="pt-BR" sz="1800" dirty="0" smtClean="0"/>
              <a:t>contem o método de classe </a:t>
            </a:r>
            <a:r>
              <a:rPr lang="pt-BR" sz="1800" i="1" dirty="0" err="1" smtClean="0"/>
              <a:t>sort</a:t>
            </a:r>
            <a:r>
              <a:rPr lang="pt-BR" sz="1800" i="1" dirty="0" smtClean="0"/>
              <a:t>(</a:t>
            </a:r>
            <a:r>
              <a:rPr lang="pt-BR" sz="1800" i="1" dirty="0" err="1" smtClean="0"/>
              <a:t>List</a:t>
            </a:r>
            <a:r>
              <a:rPr lang="pt-BR" sz="1800" i="1" dirty="0" smtClean="0"/>
              <a:t>&lt;T&gt;)</a:t>
            </a:r>
            <a:r>
              <a:rPr lang="pt-BR" sz="1800" dirty="0" smtClean="0"/>
              <a:t>, capaz de ordenar uma lista de objetos. Para ordenar os objetos, este método chama o método </a:t>
            </a:r>
            <a:r>
              <a:rPr lang="pt-BR" sz="1800" i="1" dirty="0" err="1" smtClean="0"/>
              <a:t>compareTo</a:t>
            </a:r>
            <a:r>
              <a:rPr lang="pt-BR" sz="1800" i="1" dirty="0" smtClean="0"/>
              <a:t>()</a:t>
            </a:r>
          </a:p>
          <a:p>
            <a:pPr lvl="1">
              <a:lnSpc>
                <a:spcPct val="80000"/>
              </a:lnSpc>
            </a:pPr>
            <a:r>
              <a:rPr lang="pt-BR" dirty="0" smtClean="0"/>
              <a:t>Criados pelo usuário</a:t>
            </a:r>
          </a:p>
          <a:p>
            <a:pPr lvl="2">
              <a:lnSpc>
                <a:spcPct val="80000"/>
              </a:lnSpc>
            </a:pPr>
            <a:r>
              <a:rPr lang="pt-BR" sz="2200" i="1" dirty="0" err="1" smtClean="0"/>
              <a:t>public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class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MinhaClasse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implements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Comparable</a:t>
            </a:r>
            <a:r>
              <a:rPr lang="pt-BR" sz="2200" i="1" dirty="0" smtClean="0"/>
              <a:t>&lt;</a:t>
            </a:r>
            <a:r>
              <a:rPr lang="pt-BR" sz="2200" i="1" dirty="0" err="1" smtClean="0"/>
              <a:t>MinhaClasse</a:t>
            </a:r>
            <a:r>
              <a:rPr lang="pt-BR" sz="2200" i="1" dirty="0" smtClean="0"/>
              <a:t>&gt;</a:t>
            </a:r>
          </a:p>
          <a:p>
            <a:pPr lvl="3">
              <a:lnSpc>
                <a:spcPct val="80000"/>
              </a:lnSpc>
            </a:pPr>
            <a:r>
              <a:rPr lang="pt-BR" sz="1800" dirty="0" smtClean="0"/>
              <a:t>contem a implementação do método abstrato </a:t>
            </a:r>
            <a:r>
              <a:rPr lang="pt-BR" sz="1800" i="1" dirty="0" err="1" smtClean="0"/>
              <a:t>compareTo</a:t>
            </a:r>
            <a:r>
              <a:rPr lang="pt-BR" sz="1800" i="1" dirty="0" smtClean="0"/>
              <a:t>()</a:t>
            </a:r>
            <a:r>
              <a:rPr lang="pt-BR" sz="1800" dirty="0" smtClean="0"/>
              <a:t> que compara dois objetos da classe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47923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Estudo de Caso - Ordenação de Listas</a:t>
            </a:r>
            <a:endParaRPr lang="en-US" dirty="0" smtClean="0"/>
          </a:p>
        </p:txBody>
      </p:sp>
      <p:sp>
        <p:nvSpPr>
          <p:cNvPr id="2457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interface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 obj2)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//compara este objeto com outro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//Retorna 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0 se este objeto igual a obj2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valor &lt; 0 se este objeto menor que obj2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valor &gt; 0 se este objeto maior que obj2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 obj2);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218296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Estudo de Caso - Ordenação de Listas</a:t>
            </a:r>
            <a:endParaRPr lang="en-US" dirty="0" smtClean="0"/>
          </a:p>
        </p:txBody>
      </p:sp>
      <p:sp>
        <p:nvSpPr>
          <p:cNvPr id="2560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Ex.: classe </a:t>
            </a:r>
            <a:r>
              <a:rPr lang="pt-BR" sz="2800" i="1" dirty="0" smtClean="0"/>
              <a:t>String</a:t>
            </a:r>
          </a:p>
          <a:p>
            <a:pPr lvl="1"/>
            <a:r>
              <a:rPr lang="pt-BR" sz="2200" dirty="0" smtClean="0"/>
              <a:t>Esta classe já implementa a interface </a:t>
            </a:r>
            <a:r>
              <a:rPr lang="pt-BR" sz="2200" i="1" dirty="0" err="1" smtClean="0"/>
              <a:t>Comparable</a:t>
            </a:r>
            <a:endParaRPr lang="pt-BR" sz="2200" i="1" dirty="0" smtClean="0"/>
          </a:p>
          <a:p>
            <a:pPr lvl="1"/>
            <a:r>
              <a:rPr lang="pt-BR" sz="2200" dirty="0" smtClean="0"/>
              <a:t>Logo é possível ordenar listas contendo strings</a:t>
            </a:r>
          </a:p>
          <a:p>
            <a:endParaRPr lang="pt-BR" sz="2800" dirty="0" smtClean="0"/>
          </a:p>
          <a:p>
            <a:pPr>
              <a:buFont typeface="Monotype Sorts" pitchFamily="2" charset="2"/>
              <a:buNone/>
            </a:pPr>
            <a:r>
              <a:rPr lang="pt-BR" sz="2000" dirty="0" err="1" smtClean="0">
                <a:latin typeface="Courier New" pitchFamily="49" charset="0"/>
              </a:rPr>
              <a:t>List</a:t>
            </a:r>
            <a:r>
              <a:rPr lang="pt-BR" sz="2000" dirty="0" smtClean="0">
                <a:latin typeface="Courier New" pitchFamily="49" charset="0"/>
              </a:rPr>
              <a:t>&lt;String&gt; nomes = </a:t>
            </a:r>
            <a:r>
              <a:rPr lang="pt-BR" sz="2000" dirty="0" err="1" smtClean="0">
                <a:latin typeface="Courier New" pitchFamily="49" charset="0"/>
              </a:rPr>
              <a:t>new</a:t>
            </a:r>
            <a:r>
              <a:rPr lang="pt-BR" sz="2000" dirty="0" smtClean="0">
                <a:latin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</a:rPr>
              <a:t>ArrayList</a:t>
            </a:r>
            <a:r>
              <a:rPr lang="pt-BR" sz="2000" dirty="0" smtClean="0">
                <a:latin typeface="Courier New" pitchFamily="49" charset="0"/>
              </a:rPr>
              <a:t>&lt;String&gt;();</a:t>
            </a:r>
          </a:p>
          <a:p>
            <a:pPr>
              <a:buFont typeface="Monotype Sorts" pitchFamily="2" charset="2"/>
              <a:buNone/>
            </a:pPr>
            <a:r>
              <a:rPr lang="pt-BR" sz="2000" dirty="0" err="1" smtClean="0">
                <a:latin typeface="Courier New" pitchFamily="49" charset="0"/>
              </a:rPr>
              <a:t>nomes.add</a:t>
            </a:r>
            <a:r>
              <a:rPr lang="pt-BR" sz="2000" dirty="0" smtClean="0">
                <a:latin typeface="Courier New" pitchFamily="49" charset="0"/>
              </a:rPr>
              <a:t>(“Julio Machado”);</a:t>
            </a:r>
          </a:p>
          <a:p>
            <a:pPr>
              <a:buFont typeface="Monotype Sorts" pitchFamily="2" charset="2"/>
              <a:buNone/>
            </a:pPr>
            <a:r>
              <a:rPr lang="pt-BR" sz="2000" dirty="0" smtClean="0">
                <a:latin typeface="Courier New" pitchFamily="49" charset="0"/>
              </a:rPr>
              <a:t>nomes.</a:t>
            </a:r>
            <a:r>
              <a:rPr lang="pt-BR" sz="2000" dirty="0" err="1" smtClean="0">
                <a:latin typeface="Courier New" pitchFamily="49" charset="0"/>
              </a:rPr>
              <a:t>add</a:t>
            </a:r>
            <a:r>
              <a:rPr lang="pt-BR" sz="2000" dirty="0" smtClean="0">
                <a:latin typeface="Courier New" pitchFamily="49" charset="0"/>
              </a:rPr>
              <a:t>(“Isabel </a:t>
            </a:r>
            <a:r>
              <a:rPr lang="pt-BR" sz="2000" dirty="0" err="1" smtClean="0">
                <a:latin typeface="Courier New" pitchFamily="49" charset="0"/>
              </a:rPr>
              <a:t>Manssour</a:t>
            </a:r>
            <a:r>
              <a:rPr lang="pt-BR" sz="2000" dirty="0" smtClean="0">
                <a:latin typeface="Courier New" pitchFamily="49" charset="0"/>
              </a:rPr>
              <a:t>”);</a:t>
            </a:r>
          </a:p>
          <a:p>
            <a:pPr>
              <a:buFont typeface="Monotype Sorts" pitchFamily="2" charset="2"/>
              <a:buNone/>
            </a:pPr>
            <a:r>
              <a:rPr lang="pt-BR" sz="2000" dirty="0" smtClean="0">
                <a:latin typeface="Courier New" pitchFamily="49" charset="0"/>
              </a:rPr>
              <a:t>nomes.</a:t>
            </a:r>
            <a:r>
              <a:rPr lang="pt-BR" sz="2000" dirty="0" err="1" smtClean="0">
                <a:latin typeface="Courier New" pitchFamily="49" charset="0"/>
              </a:rPr>
              <a:t>add</a:t>
            </a:r>
            <a:r>
              <a:rPr lang="pt-BR" sz="2000" dirty="0" smtClean="0">
                <a:latin typeface="Courier New" pitchFamily="49" charset="0"/>
              </a:rPr>
              <a:t>(“Bernardo </a:t>
            </a:r>
            <a:r>
              <a:rPr lang="pt-BR" sz="2000" dirty="0" err="1" smtClean="0">
                <a:latin typeface="Courier New" pitchFamily="49" charset="0"/>
              </a:rPr>
              <a:t>Copstein</a:t>
            </a:r>
            <a:r>
              <a:rPr lang="pt-BR" sz="2000" dirty="0" smtClean="0">
                <a:latin typeface="Courier New" pitchFamily="49" charset="0"/>
              </a:rPr>
              <a:t>”);</a:t>
            </a:r>
          </a:p>
          <a:p>
            <a:pPr>
              <a:buFont typeface="Monotype Sorts" pitchFamily="2" charset="2"/>
              <a:buNone/>
            </a:pPr>
            <a:r>
              <a:rPr lang="pt-BR" sz="2000" dirty="0" err="1" smtClean="0">
                <a:latin typeface="Courier New" pitchFamily="49" charset="0"/>
              </a:rPr>
              <a:t>Collections</a:t>
            </a:r>
            <a:r>
              <a:rPr lang="pt-BR" sz="2000" dirty="0" smtClean="0">
                <a:latin typeface="Courier New" pitchFamily="49" charset="0"/>
              </a:rPr>
              <a:t>.</a:t>
            </a:r>
            <a:r>
              <a:rPr lang="pt-BR" sz="2000" dirty="0" err="1" smtClean="0">
                <a:latin typeface="Courier New" pitchFamily="49" charset="0"/>
              </a:rPr>
              <a:t>sort</a:t>
            </a:r>
            <a:r>
              <a:rPr lang="pt-BR" sz="2000" dirty="0" smtClean="0">
                <a:latin typeface="Courier New" pitchFamily="49" charset="0"/>
              </a:rPr>
              <a:t>(nomes);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68411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Estudo de Caso - Ordenação de 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classe </a:t>
            </a:r>
            <a:r>
              <a:rPr lang="pt-BR" i="1" dirty="0" smtClean="0"/>
              <a:t>Pessoa</a:t>
            </a:r>
            <a:endParaRPr lang="pt-BR" dirty="0" smtClean="0"/>
          </a:p>
          <a:p>
            <a:pPr lvl="1"/>
            <a:r>
              <a:rPr lang="pt-BR" dirty="0" smtClean="0"/>
              <a:t>Comparar pessoas pelo nome ou pela idade?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924944"/>
            <a:ext cx="6737220" cy="297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711312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Estudo de Caso - Ordenação de Listas</a:t>
            </a:r>
            <a:endParaRPr lang="en-US" dirty="0" smtClean="0"/>
          </a:p>
        </p:txBody>
      </p:sp>
      <p:sp>
        <p:nvSpPr>
          <p:cNvPr id="2765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Suponha que seja necessário ordenar uma lista de pessoas tanto pelo nome quanto pela idade</a:t>
            </a:r>
          </a:p>
          <a:p>
            <a:r>
              <a:rPr lang="pt-BR" dirty="0" smtClean="0"/>
              <a:t>Existe um segundo método de ordenação chamado </a:t>
            </a:r>
            <a:r>
              <a:rPr lang="pt-BR" i="1" dirty="0" err="1" smtClean="0"/>
              <a:t>sort</a:t>
            </a:r>
            <a:r>
              <a:rPr lang="pt-BR" i="1" dirty="0" smtClean="0"/>
              <a:t>(</a:t>
            </a:r>
            <a:r>
              <a:rPr lang="pt-BR" i="1" dirty="0" err="1" smtClean="0"/>
              <a:t>List</a:t>
            </a:r>
            <a:r>
              <a:rPr lang="pt-BR" i="1" dirty="0" smtClean="0"/>
              <a:t>, </a:t>
            </a:r>
            <a:r>
              <a:rPr lang="pt-BR" i="1" dirty="0" err="1" smtClean="0"/>
              <a:t>Comparator</a:t>
            </a:r>
            <a:r>
              <a:rPr lang="pt-BR" i="1" dirty="0" smtClean="0"/>
              <a:t>)</a:t>
            </a:r>
          </a:p>
          <a:p>
            <a:pPr lvl="1"/>
            <a:r>
              <a:rPr lang="pt-BR" dirty="0" smtClean="0"/>
              <a:t>Este método ordena uma lista de acordo com os critérios de ordenação fornecidos pelo objeto que implementa a interface </a:t>
            </a:r>
            <a:r>
              <a:rPr lang="pt-BR" i="1" dirty="0" err="1" smtClean="0"/>
              <a:t>Comparator</a:t>
            </a:r>
            <a:r>
              <a:rPr lang="pt-BR" i="1" dirty="0" smtClean="0"/>
              <a:t>&lt;T&gt;</a:t>
            </a:r>
          </a:p>
          <a:p>
            <a:pPr lvl="1"/>
            <a:r>
              <a:rPr lang="pt-BR" dirty="0" smtClean="0"/>
              <a:t>É uma implementação do padrão de projeto conhecido como </a:t>
            </a:r>
            <a:r>
              <a:rPr lang="pt-BR" i="1" dirty="0" err="1" smtClean="0"/>
              <a:t>Strategy</a:t>
            </a:r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447397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Estudo de Caso - Ordenação de Listas</a:t>
            </a:r>
            <a:endParaRPr lang="en-US" dirty="0" smtClean="0"/>
          </a:p>
        </p:txBody>
      </p:sp>
      <p:sp>
        <p:nvSpPr>
          <p:cNvPr id="2867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interface </a:t>
            </a:r>
            <a:r>
              <a:rPr lang="pt-BR" i="1" dirty="0" err="1" smtClean="0"/>
              <a:t>Comparator</a:t>
            </a:r>
            <a:r>
              <a:rPr lang="pt-BR" i="1" dirty="0" smtClean="0"/>
              <a:t>&lt;T&gt;</a:t>
            </a:r>
            <a:r>
              <a:rPr lang="pt-BR" dirty="0" smtClean="0"/>
              <a:t> requer os seguintes métodos:</a:t>
            </a:r>
          </a:p>
          <a:p>
            <a:pPr>
              <a:buFont typeface="Monotype Sorts" pitchFamily="2" charset="2"/>
              <a:buNone/>
            </a:pPr>
            <a:r>
              <a:rPr lang="pt-BR" dirty="0" err="1" smtClean="0">
                <a:latin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</a:rPr>
              <a:t> compare(T o1, T o2)</a:t>
            </a:r>
          </a:p>
          <a:p>
            <a:pPr>
              <a:buFont typeface="Monotype Sorts" pitchFamily="2" charset="2"/>
              <a:buNone/>
            </a:pPr>
            <a:r>
              <a:rPr lang="pt-BR" dirty="0" err="1" smtClean="0">
                <a:latin typeface="Courier New" pitchFamily="49" charset="0"/>
              </a:rPr>
              <a:t>boolean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equals</a:t>
            </a:r>
            <a:r>
              <a:rPr lang="pt-BR" dirty="0" smtClean="0">
                <a:latin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</a:rPr>
              <a:t>Object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obj</a:t>
            </a:r>
            <a:r>
              <a:rPr lang="pt-BR" dirty="0" smtClean="0">
                <a:latin typeface="Courier New" pitchFamily="49" charset="0"/>
              </a:rPr>
              <a:t>)</a:t>
            </a:r>
          </a:p>
          <a:p>
            <a:r>
              <a:rPr lang="pt-BR" dirty="0" smtClean="0"/>
              <a:t>Quem implementa a interface não é mais o próprio objeto da ordenação!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284727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Estudo de Caso - Ordenação de 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pPr lvl="1"/>
            <a:r>
              <a:rPr lang="pt-BR" dirty="0" smtClean="0"/>
              <a:t>Dois comparadores diferentes, um para nome e outro para idade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0851" y="3284984"/>
            <a:ext cx="5955485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493448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Aninhadas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Classes aninhadas são classes declaradas dentro um contexto já existente</a:t>
            </a:r>
          </a:p>
          <a:p>
            <a:pPr lvl="1"/>
            <a:r>
              <a:rPr lang="pt-BR" dirty="0" smtClean="0"/>
              <a:t>Por exemplo, dentro de outras classes, dentro de blocos de código, </a:t>
            </a:r>
            <a:r>
              <a:rPr lang="pt-BR" dirty="0" err="1" smtClean="0"/>
              <a:t>etc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2674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Aninhadas Internas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classes declaradas dentro de outras classes (sem o modificador </a:t>
            </a:r>
            <a:r>
              <a:rPr lang="pt-BR" i="1" dirty="0" err="1" smtClean="0"/>
              <a:t>static</a:t>
            </a:r>
            <a:r>
              <a:rPr lang="pt-BR" dirty="0"/>
              <a:t>)</a:t>
            </a:r>
            <a:endParaRPr lang="pt-BR" dirty="0" smtClean="0"/>
          </a:p>
          <a:p>
            <a:r>
              <a:rPr lang="pt-BR" dirty="0" smtClean="0"/>
              <a:t>Cuidado:</a:t>
            </a:r>
          </a:p>
          <a:p>
            <a:pPr lvl="1"/>
            <a:r>
              <a:rPr lang="pt-BR" dirty="0" smtClean="0"/>
              <a:t>Classe internas não podem</a:t>
            </a:r>
          </a:p>
          <a:p>
            <a:pPr lvl="2"/>
            <a:r>
              <a:rPr lang="pt-BR" dirty="0" smtClean="0"/>
              <a:t>Declarar membros estáticos, a não ser membros constantes</a:t>
            </a:r>
          </a:p>
          <a:p>
            <a:pPr lvl="2"/>
            <a:r>
              <a:rPr lang="pt-BR" dirty="0" smtClean="0"/>
              <a:t>Utilizar </a:t>
            </a:r>
            <a:r>
              <a:rPr lang="pt-BR" dirty="0" err="1" smtClean="0"/>
              <a:t>inicializadores</a:t>
            </a:r>
            <a:r>
              <a:rPr lang="pt-BR" dirty="0" smtClean="0"/>
              <a:t> estáticos</a:t>
            </a:r>
          </a:p>
          <a:p>
            <a:pPr lvl="1"/>
            <a:r>
              <a:rPr lang="pt-BR" dirty="0" smtClean="0"/>
              <a:t>Classes internas permitem acesso aos membros das classes “externas” e portando pertencem à instância da classe “externa”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078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Classes da UML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204864"/>
            <a:ext cx="3319842" cy="2794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Aninhadas Não-Internas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classes </a:t>
            </a:r>
            <a:r>
              <a:rPr lang="pt-BR" dirty="0"/>
              <a:t>declaradas dentro de outra </a:t>
            </a:r>
            <a:r>
              <a:rPr lang="pt-BR" dirty="0" smtClean="0"/>
              <a:t>classe com um modificar adicional </a:t>
            </a:r>
            <a:r>
              <a:rPr lang="pt-BR" i="1" dirty="0" err="1" smtClean="0"/>
              <a:t>static</a:t>
            </a:r>
            <a:endParaRPr lang="pt-BR" dirty="0" smtClean="0"/>
          </a:p>
          <a:p>
            <a:r>
              <a:rPr lang="pt-BR" dirty="0" smtClean="0"/>
              <a:t>O comportamento é diferente de uma classe interna!</a:t>
            </a:r>
          </a:p>
          <a:p>
            <a:pPr lvl="1"/>
            <a:r>
              <a:rPr lang="pt-BR" dirty="0" smtClean="0"/>
              <a:t>Restrições de membros estáticos não se aplica</a:t>
            </a:r>
          </a:p>
          <a:p>
            <a:r>
              <a:rPr lang="pt-BR" dirty="0"/>
              <a:t>Exemplo:</a:t>
            </a:r>
          </a:p>
          <a:p>
            <a:pPr lvl="1"/>
            <a:r>
              <a:rPr lang="pt-BR" dirty="0"/>
              <a:t>A implementação da classe </a:t>
            </a:r>
            <a:r>
              <a:rPr lang="pt-BR" i="1" dirty="0" err="1"/>
              <a:t>ComparadorIdade</a:t>
            </a:r>
            <a:r>
              <a:rPr lang="pt-BR" dirty="0"/>
              <a:t> foi declarada como uma classe </a:t>
            </a:r>
            <a:r>
              <a:rPr lang="pt-BR" dirty="0" smtClean="0"/>
              <a:t>aninhada não-interna </a:t>
            </a:r>
            <a:r>
              <a:rPr lang="pt-BR" dirty="0"/>
              <a:t>à classe </a:t>
            </a:r>
            <a:r>
              <a:rPr lang="pt-BR" i="1" dirty="0"/>
              <a:t>Pessoa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678523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Internas Anônimas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classe interna anônima é uma classe </a:t>
            </a:r>
            <a:r>
              <a:rPr lang="pt-BR" dirty="0" smtClean="0"/>
              <a:t>aninhada interna sem nome</a:t>
            </a:r>
          </a:p>
          <a:p>
            <a:r>
              <a:rPr lang="pt-BR" dirty="0" smtClean="0"/>
              <a:t>Sua declaração usualmente ocorre imediatamente no contexto onde sua instância será utilizada</a:t>
            </a:r>
          </a:p>
          <a:p>
            <a:r>
              <a:rPr lang="pt-BR" dirty="0" smtClean="0"/>
              <a:t>Classes internas anônimas não podem</a:t>
            </a:r>
          </a:p>
          <a:p>
            <a:pPr lvl="1"/>
            <a:r>
              <a:rPr lang="pt-BR" dirty="0"/>
              <a:t>S</a:t>
            </a:r>
            <a:r>
              <a:rPr lang="pt-BR" dirty="0" smtClean="0"/>
              <a:t>er abstratas</a:t>
            </a:r>
          </a:p>
          <a:p>
            <a:pPr lvl="1"/>
            <a:r>
              <a:rPr lang="pt-BR" dirty="0" smtClean="0"/>
              <a:t>Possuir o modificador </a:t>
            </a:r>
            <a:r>
              <a:rPr lang="pt-BR" i="1" dirty="0" err="1" smtClean="0"/>
              <a:t>static</a:t>
            </a:r>
            <a:endParaRPr lang="pt-BR" dirty="0" smtClean="0"/>
          </a:p>
          <a:p>
            <a:pPr lvl="1"/>
            <a:r>
              <a:rPr lang="pt-BR" dirty="0" smtClean="0"/>
              <a:t>Declarar explicitamente um construtor</a:t>
            </a:r>
            <a:endParaRPr lang="en-US" dirty="0" smtClean="0"/>
          </a:p>
          <a:p>
            <a:r>
              <a:rPr lang="pt-BR" dirty="0" smtClean="0"/>
              <a:t>Classes internas anônimas são sempre </a:t>
            </a:r>
            <a:r>
              <a:rPr lang="pt-BR" i="1" dirty="0" smtClean="0"/>
              <a:t>final</a:t>
            </a:r>
            <a:endParaRPr lang="pt-BR" dirty="0" smtClean="0"/>
          </a:p>
          <a:p>
            <a:r>
              <a:rPr lang="pt-BR" dirty="0"/>
              <a:t>Exemplo:</a:t>
            </a:r>
          </a:p>
          <a:p>
            <a:pPr lvl="1"/>
            <a:r>
              <a:rPr lang="pt-BR" dirty="0"/>
              <a:t>A implementação da classe </a:t>
            </a:r>
            <a:r>
              <a:rPr lang="pt-BR" i="1" dirty="0" err="1" smtClean="0"/>
              <a:t>ComparadorNome</a:t>
            </a:r>
            <a:r>
              <a:rPr lang="pt-BR" dirty="0" smtClean="0"/>
              <a:t> </a:t>
            </a:r>
            <a:r>
              <a:rPr lang="pt-BR" dirty="0"/>
              <a:t>foi declarada como uma classe </a:t>
            </a:r>
            <a:r>
              <a:rPr lang="pt-BR" dirty="0" smtClean="0"/>
              <a:t>interna anônima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684226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</a:t>
            </a:r>
            <a:r>
              <a:rPr lang="pt-BR" i="1"/>
              <a:t>Strategy</a:t>
            </a:r>
            <a:endParaRPr lang="en-US" i="1"/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Vantagens:</a:t>
            </a:r>
          </a:p>
          <a:p>
            <a:pPr lvl="1"/>
            <a:r>
              <a:rPr lang="pt-BR"/>
              <a:t>Mostra como fornecer variações de um algoritmo</a:t>
            </a:r>
            <a:endParaRPr lang="en-US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601522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</a:t>
            </a:r>
            <a:r>
              <a:rPr lang="pt-BR" i="1"/>
              <a:t>Strategy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Contexto:</a:t>
            </a:r>
          </a:p>
          <a:p>
            <a:pPr lvl="1"/>
            <a:r>
              <a:rPr lang="pt-BR"/>
              <a:t>Classe (</a:t>
            </a:r>
            <a:r>
              <a:rPr lang="pt-BR" i="1"/>
              <a:t>context</a:t>
            </a:r>
            <a:r>
              <a:rPr lang="pt-BR"/>
              <a:t>) se beneficia de diferentes implementações de um determinado algoritmo.</a:t>
            </a:r>
          </a:p>
          <a:p>
            <a:pPr lvl="1"/>
            <a:r>
              <a:rPr lang="pt-BR"/>
              <a:t>Clientes desejam fornecer diferentes versões do algoritmo.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480578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</a:t>
            </a:r>
            <a:r>
              <a:rPr lang="pt-BR" i="1"/>
              <a:t>Strategy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800"/>
              <a:t>Solução:</a:t>
            </a:r>
          </a:p>
          <a:p>
            <a:pPr lvl="1"/>
            <a:r>
              <a:rPr lang="pt-BR" sz="2400"/>
              <a:t>Define uma interface (</a:t>
            </a:r>
            <a:r>
              <a:rPr lang="pt-BR" sz="2400" i="1"/>
              <a:t>strategy</a:t>
            </a:r>
            <a:r>
              <a:rPr lang="pt-BR" sz="2400"/>
              <a:t>) que abstrai as operações do algoritmo.</a:t>
            </a:r>
          </a:p>
          <a:p>
            <a:pPr lvl="1"/>
            <a:r>
              <a:rPr lang="pt-BR" sz="2400"/>
              <a:t>Classes “concretas” que fazem parte do padrão precisam implementar esta interface, cada qual com uma versão do algoritmo.</a:t>
            </a:r>
          </a:p>
          <a:p>
            <a:pPr lvl="1"/>
            <a:r>
              <a:rPr lang="pt-BR" sz="2400"/>
              <a:t>Clientes passam instância de classe concreta para a classe de contexto.</a:t>
            </a:r>
          </a:p>
          <a:p>
            <a:pPr lvl="1"/>
            <a:r>
              <a:rPr lang="pt-BR" sz="2400"/>
              <a:t>Sempre que um algoritmo precisa ser executado, a classe de contexto chama os métodos da interface.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67101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</a:t>
            </a:r>
            <a:r>
              <a:rPr lang="pt-BR" i="1"/>
              <a:t>Strategy</a:t>
            </a:r>
          </a:p>
        </p:txBody>
      </p:sp>
      <p:pic>
        <p:nvPicPr>
          <p:cNvPr id="106499" name="Picture 3" descr="Ch5_un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2088" y="1755775"/>
            <a:ext cx="6218237" cy="3978275"/>
          </a:xfrm>
          <a:prstGeom prst="rect">
            <a:avLst/>
          </a:prstGeom>
          <a:noFill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708324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</a:t>
            </a:r>
            <a:r>
              <a:rPr lang="pt-BR" i="1"/>
              <a:t>Strategy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00113" y="2403475"/>
            <a:ext cx="8064500" cy="2717800"/>
            <a:chOff x="-3" y="420"/>
            <a:chExt cx="5765" cy="171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423"/>
              <a:ext cx="5759" cy="1706"/>
              <a:chOff x="0" y="423"/>
              <a:chExt cx="5759" cy="170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0" y="423"/>
                <a:ext cx="2364" cy="322"/>
                <a:chOff x="0" y="423"/>
                <a:chExt cx="2364" cy="322"/>
              </a:xfrm>
            </p:grpSpPr>
            <p:sp>
              <p:nvSpPr>
                <p:cNvPr id="108551" name="Rectangle 7"/>
                <p:cNvSpPr>
                  <a:spLocks noChangeArrowheads="1"/>
                </p:cNvSpPr>
                <p:nvPr/>
              </p:nvSpPr>
              <p:spPr bwMode="auto">
                <a:xfrm>
                  <a:off x="12" y="435"/>
                  <a:ext cx="2340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 b="1">
                      <a:latin typeface="Arial" charset="0"/>
                      <a:cs typeface="Times New Roman" pitchFamily="18" charset="0"/>
                    </a:rPr>
                    <a:t>Nome no Padrão</a:t>
                  </a: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08552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423"/>
                  <a:ext cx="2364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2364" y="423"/>
                <a:ext cx="3395" cy="322"/>
                <a:chOff x="2364" y="423"/>
                <a:chExt cx="3395" cy="322"/>
              </a:xfrm>
            </p:grpSpPr>
            <p:sp>
              <p:nvSpPr>
                <p:cNvPr id="108554" name="Rectangle 10"/>
                <p:cNvSpPr>
                  <a:spLocks noChangeArrowheads="1"/>
                </p:cNvSpPr>
                <p:nvPr/>
              </p:nvSpPr>
              <p:spPr bwMode="auto">
                <a:xfrm>
                  <a:off x="2376" y="435"/>
                  <a:ext cx="3371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 b="1">
                      <a:latin typeface="Arial" charset="0"/>
                      <a:cs typeface="Times New Roman" pitchFamily="18" charset="0"/>
                    </a:rPr>
                    <a:t>Nome real (sorting)</a:t>
                  </a: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08555" name="Rectangle 11"/>
                <p:cNvSpPr>
                  <a:spLocks noChangeArrowheads="1"/>
                </p:cNvSpPr>
                <p:nvPr/>
              </p:nvSpPr>
              <p:spPr bwMode="auto">
                <a:xfrm>
                  <a:off x="2364" y="423"/>
                  <a:ext cx="3395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0" y="769"/>
                <a:ext cx="2364" cy="322"/>
                <a:chOff x="0" y="769"/>
                <a:chExt cx="2364" cy="322"/>
              </a:xfrm>
            </p:grpSpPr>
            <p:sp>
              <p:nvSpPr>
                <p:cNvPr id="108557" name="Rectangle 13"/>
                <p:cNvSpPr>
                  <a:spLocks noChangeArrowheads="1"/>
                </p:cNvSpPr>
                <p:nvPr/>
              </p:nvSpPr>
              <p:spPr bwMode="auto">
                <a:xfrm>
                  <a:off x="12" y="781"/>
                  <a:ext cx="2340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>
                      <a:latin typeface="Courier New" pitchFamily="49" charset="0"/>
                      <a:cs typeface="Courier New" pitchFamily="49" charset="0"/>
                    </a:rPr>
                    <a:t>Context</a:t>
                  </a:r>
                  <a:endParaRPr lang="de-DE" sz="200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08558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769"/>
                  <a:ext cx="2364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2364" y="769"/>
                <a:ext cx="3395" cy="322"/>
                <a:chOff x="2364" y="769"/>
                <a:chExt cx="3395" cy="322"/>
              </a:xfrm>
            </p:grpSpPr>
            <p:sp>
              <p:nvSpPr>
                <p:cNvPr id="108560" name="Rectangle 16"/>
                <p:cNvSpPr>
                  <a:spLocks noChangeArrowheads="1"/>
                </p:cNvSpPr>
                <p:nvPr/>
              </p:nvSpPr>
              <p:spPr bwMode="auto">
                <a:xfrm>
                  <a:off x="2376" y="781"/>
                  <a:ext cx="3371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>
                      <a:latin typeface="Courier New" pitchFamily="49" charset="0"/>
                      <a:cs typeface="Courier New" pitchFamily="49" charset="0"/>
                    </a:rPr>
                    <a:t>Collections</a:t>
                  </a:r>
                  <a:endParaRPr lang="de-DE" sz="200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08561" name="Rectangle 17"/>
                <p:cNvSpPr>
                  <a:spLocks noChangeArrowheads="1"/>
                </p:cNvSpPr>
                <p:nvPr/>
              </p:nvSpPr>
              <p:spPr bwMode="auto">
                <a:xfrm>
                  <a:off x="2364" y="769"/>
                  <a:ext cx="3395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0" y="1115"/>
                <a:ext cx="2364" cy="322"/>
                <a:chOff x="0" y="1115"/>
                <a:chExt cx="2364" cy="322"/>
              </a:xfrm>
            </p:grpSpPr>
            <p:sp>
              <p:nvSpPr>
                <p:cNvPr id="108563" name="Rectangle 19"/>
                <p:cNvSpPr>
                  <a:spLocks noChangeArrowheads="1"/>
                </p:cNvSpPr>
                <p:nvPr/>
              </p:nvSpPr>
              <p:spPr bwMode="auto">
                <a:xfrm>
                  <a:off x="12" y="1127"/>
                  <a:ext cx="2340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>
                      <a:latin typeface="Courier New" pitchFamily="49" charset="0"/>
                      <a:cs typeface="Courier New" pitchFamily="49" charset="0"/>
                    </a:rPr>
                    <a:t>Strategy</a:t>
                  </a:r>
                  <a:endParaRPr lang="de-DE" sz="200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08564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1115"/>
                  <a:ext cx="2364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2364" y="1115"/>
                <a:ext cx="3395" cy="322"/>
                <a:chOff x="2364" y="1115"/>
                <a:chExt cx="3395" cy="322"/>
              </a:xfrm>
            </p:grpSpPr>
            <p:sp>
              <p:nvSpPr>
                <p:cNvPr id="108566" name="Rectangle 22"/>
                <p:cNvSpPr>
                  <a:spLocks noChangeArrowheads="1"/>
                </p:cNvSpPr>
                <p:nvPr/>
              </p:nvSpPr>
              <p:spPr bwMode="auto">
                <a:xfrm>
                  <a:off x="2376" y="1127"/>
                  <a:ext cx="3371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>
                      <a:latin typeface="Courier New" pitchFamily="49" charset="0"/>
                      <a:cs typeface="Courier New" pitchFamily="49" charset="0"/>
                    </a:rPr>
                    <a:t>Comparator</a:t>
                  </a:r>
                  <a:endParaRPr lang="de-DE" sz="200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08567" name="Rectangle 23"/>
                <p:cNvSpPr>
                  <a:spLocks noChangeArrowheads="1"/>
                </p:cNvSpPr>
                <p:nvPr/>
              </p:nvSpPr>
              <p:spPr bwMode="auto">
                <a:xfrm>
                  <a:off x="2364" y="1115"/>
                  <a:ext cx="3395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0" y="1461"/>
                <a:ext cx="2364" cy="322"/>
                <a:chOff x="0" y="1461"/>
                <a:chExt cx="2364" cy="322"/>
              </a:xfrm>
            </p:grpSpPr>
            <p:sp>
              <p:nvSpPr>
                <p:cNvPr id="108569" name="Rectangle 25"/>
                <p:cNvSpPr>
                  <a:spLocks noChangeArrowheads="1"/>
                </p:cNvSpPr>
                <p:nvPr/>
              </p:nvSpPr>
              <p:spPr bwMode="auto">
                <a:xfrm>
                  <a:off x="12" y="1473"/>
                  <a:ext cx="2340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>
                      <a:latin typeface="Courier New" pitchFamily="49" charset="0"/>
                      <a:cs typeface="Courier New" pitchFamily="49" charset="0"/>
                    </a:rPr>
                    <a:t>ConcreteStrategy</a:t>
                  </a:r>
                  <a:endParaRPr lang="de-DE" sz="200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08570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1461"/>
                  <a:ext cx="2364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2364" y="1461"/>
                <a:ext cx="3395" cy="322"/>
                <a:chOff x="2364" y="1461"/>
                <a:chExt cx="3395" cy="322"/>
              </a:xfrm>
            </p:grpSpPr>
            <p:sp>
              <p:nvSpPr>
                <p:cNvPr id="108572" name="Rectangle 28"/>
                <p:cNvSpPr>
                  <a:spLocks noChangeArrowheads="1"/>
                </p:cNvSpPr>
                <p:nvPr/>
              </p:nvSpPr>
              <p:spPr bwMode="auto">
                <a:xfrm>
                  <a:off x="2376" y="1473"/>
                  <a:ext cx="3371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>
                      <a:latin typeface="Arial" charset="0"/>
                      <a:cs typeface="Times New Roman" pitchFamily="18" charset="0"/>
                    </a:rPr>
                    <a:t>classe que implementa </a:t>
                  </a:r>
                  <a:r>
                    <a:rPr lang="de-DE" sz="2000">
                      <a:latin typeface="Courier New" pitchFamily="49" charset="0"/>
                      <a:cs typeface="Courier New" pitchFamily="49" charset="0"/>
                    </a:rPr>
                    <a:t>Comparator</a:t>
                  </a:r>
                  <a:endParaRPr lang="de-DE" sz="200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08573" name="Rectangle 29"/>
                <p:cNvSpPr>
                  <a:spLocks noChangeArrowheads="1"/>
                </p:cNvSpPr>
                <p:nvPr/>
              </p:nvSpPr>
              <p:spPr bwMode="auto">
                <a:xfrm>
                  <a:off x="2364" y="1461"/>
                  <a:ext cx="3395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2" name="Group 30"/>
              <p:cNvGrpSpPr>
                <a:grpSpLocks/>
              </p:cNvGrpSpPr>
              <p:nvPr/>
            </p:nvGrpSpPr>
            <p:grpSpPr bwMode="auto">
              <a:xfrm>
                <a:off x="0" y="1807"/>
                <a:ext cx="2364" cy="322"/>
                <a:chOff x="0" y="1807"/>
                <a:chExt cx="2364" cy="322"/>
              </a:xfrm>
            </p:grpSpPr>
            <p:sp>
              <p:nvSpPr>
                <p:cNvPr id="108575" name="Rectangle 31"/>
                <p:cNvSpPr>
                  <a:spLocks noChangeArrowheads="1"/>
                </p:cNvSpPr>
                <p:nvPr/>
              </p:nvSpPr>
              <p:spPr bwMode="auto">
                <a:xfrm>
                  <a:off x="12" y="1819"/>
                  <a:ext cx="2340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>
                      <a:latin typeface="Courier New" pitchFamily="49" charset="0"/>
                      <a:cs typeface="Courier New" pitchFamily="49" charset="0"/>
                    </a:rPr>
                    <a:t>doWork()</a:t>
                  </a:r>
                  <a:endParaRPr lang="de-DE" sz="200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08576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1807"/>
                  <a:ext cx="2364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3" name="Group 33"/>
              <p:cNvGrpSpPr>
                <a:grpSpLocks/>
              </p:cNvGrpSpPr>
              <p:nvPr/>
            </p:nvGrpSpPr>
            <p:grpSpPr bwMode="auto">
              <a:xfrm>
                <a:off x="2364" y="1807"/>
                <a:ext cx="3395" cy="322"/>
                <a:chOff x="2364" y="1807"/>
                <a:chExt cx="3395" cy="322"/>
              </a:xfrm>
            </p:grpSpPr>
            <p:sp>
              <p:nvSpPr>
                <p:cNvPr id="108578" name="Rectangle 34"/>
                <p:cNvSpPr>
                  <a:spLocks noChangeArrowheads="1"/>
                </p:cNvSpPr>
                <p:nvPr/>
              </p:nvSpPr>
              <p:spPr bwMode="auto">
                <a:xfrm>
                  <a:off x="2376" y="1819"/>
                  <a:ext cx="3371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>
                      <a:latin typeface="Courier New" pitchFamily="49" charset="0"/>
                      <a:cs typeface="Courier New" pitchFamily="49" charset="0"/>
                    </a:rPr>
                    <a:t>compare</a:t>
                  </a:r>
                  <a:r>
                    <a:rPr lang="de-DE" sz="2000">
                      <a:latin typeface="Garamond" pitchFamily="18" charset="0"/>
                      <a:cs typeface="Times New Roman" pitchFamily="18" charset="0"/>
                    </a:rPr>
                    <a:t>()</a:t>
                  </a:r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08579" name="Rectangle 35"/>
                <p:cNvSpPr>
                  <a:spLocks noChangeArrowheads="1"/>
                </p:cNvSpPr>
                <p:nvPr/>
              </p:nvSpPr>
              <p:spPr bwMode="auto">
                <a:xfrm>
                  <a:off x="2364" y="1807"/>
                  <a:ext cx="3395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sp>
          <p:nvSpPr>
            <p:cNvPr id="108580" name="Rectangle 36"/>
            <p:cNvSpPr>
              <a:spLocks noChangeArrowheads="1"/>
            </p:cNvSpPr>
            <p:nvPr/>
          </p:nvSpPr>
          <p:spPr bwMode="auto">
            <a:xfrm>
              <a:off x="-3" y="420"/>
              <a:ext cx="5765" cy="171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693532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 </a:t>
            </a:r>
            <a:r>
              <a:rPr lang="pt-BR" dirty="0"/>
              <a:t>-</a:t>
            </a:r>
            <a:r>
              <a:rPr lang="pt-BR" dirty="0" smtClean="0"/>
              <a:t> Iteração de Lista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Operação típica sobre uma lista:</a:t>
            </a:r>
          </a:p>
          <a:p>
            <a:pPr lvl="1"/>
            <a:r>
              <a:rPr lang="pt-BR" dirty="0" smtClean="0"/>
              <a:t>Percorrer seus elementos em ordem, um de cada vez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0083163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 - Iteração de Lista</a:t>
            </a:r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dirty="0" smtClean="0"/>
              <a:t>Observe a implementação dessa operação</a:t>
            </a:r>
          </a:p>
          <a:p>
            <a:pPr eaLnBrk="1" hangingPunct="1">
              <a:defRPr/>
            </a:pPr>
            <a:endParaRPr lang="pt-BR" dirty="0" smtClean="0"/>
          </a:p>
          <a:p>
            <a:pPr eaLnBrk="1" hangingPunct="1">
              <a:defRPr/>
            </a:pPr>
            <a:endParaRPr lang="pt-BR" dirty="0" smtClean="0"/>
          </a:p>
          <a:p>
            <a:pPr eaLnBrk="1" hangingPunct="1">
              <a:defRPr/>
            </a:pPr>
            <a:endParaRPr lang="pt-BR" dirty="0" smtClean="0"/>
          </a:p>
          <a:p>
            <a:pPr eaLnBrk="1" hangingPunct="1">
              <a:defRPr/>
            </a:pPr>
            <a:endParaRPr lang="pt-BR" dirty="0" smtClean="0"/>
          </a:p>
          <a:p>
            <a:pPr eaLnBrk="1" hangingPunct="1">
              <a:defRPr/>
            </a:pPr>
            <a:r>
              <a:rPr lang="pt-BR" dirty="0" smtClean="0"/>
              <a:t>O quê acontece em cada tipo de implementação diferente?</a:t>
            </a:r>
          </a:p>
          <a:p>
            <a:pPr lvl="1" eaLnBrk="1" hangingPunct="1">
              <a:defRPr/>
            </a:pPr>
            <a:r>
              <a:rPr lang="pt-BR" dirty="0" smtClean="0"/>
              <a:t>Lista com arranjo</a:t>
            </a:r>
          </a:p>
          <a:p>
            <a:pPr lvl="1" eaLnBrk="1" hangingPunct="1">
              <a:defRPr/>
            </a:pPr>
            <a:r>
              <a:rPr lang="pt-BR" dirty="0" smtClean="0"/>
              <a:t>Lista encadeada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827584" y="2204864"/>
            <a:ext cx="7202488" cy="13239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eaLnBrk="0" hangingPunct="0">
              <a:defRPr/>
            </a:pPr>
            <a:r>
              <a:rPr kumimoji="0"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for(</a:t>
            </a:r>
            <a:r>
              <a:rPr kumimoji="0" lang="pt-BR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kumimoji="0"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i=0; i&lt;lista.</a:t>
            </a:r>
            <a:r>
              <a:rPr kumimoji="0" lang="pt-BR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size</a:t>
            </a:r>
            <a:r>
              <a:rPr kumimoji="0"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(); i++) {</a:t>
            </a:r>
          </a:p>
          <a:p>
            <a:pPr algn="l" eaLnBrk="0" hangingPunct="0">
              <a:defRPr/>
            </a:pPr>
            <a:r>
              <a:rPr kumimoji="0"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kumimoji="0" lang="pt-BR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Object</a:t>
            </a:r>
            <a:r>
              <a:rPr kumimoji="0"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pt-BR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obj</a:t>
            </a:r>
            <a:r>
              <a:rPr kumimoji="0"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lista.</a:t>
            </a:r>
            <a:r>
              <a:rPr kumimoji="0" lang="pt-BR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get</a:t>
            </a:r>
            <a:r>
              <a:rPr kumimoji="0"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(i);</a:t>
            </a:r>
          </a:p>
          <a:p>
            <a:pPr algn="l" eaLnBrk="0" hangingPunct="0">
              <a:defRPr/>
            </a:pPr>
            <a:r>
              <a:rPr kumimoji="0"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//faz algo com </a:t>
            </a:r>
            <a:r>
              <a:rPr kumimoji="0" lang="pt-BR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obj</a:t>
            </a:r>
            <a:endParaRPr kumimoji="0" lang="pt-BR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 eaLnBrk="0" hangingPunct="0">
              <a:defRPr/>
            </a:pPr>
            <a:r>
              <a:rPr kumimoji="0"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5" name="Texto explicativo retangular com cantos arredondados 4"/>
          <p:cNvSpPr>
            <a:spLocks noChangeArrowheads="1"/>
          </p:cNvSpPr>
          <p:nvPr/>
        </p:nvSpPr>
        <p:spPr bwMode="auto">
          <a:xfrm>
            <a:off x="3423146" y="5301208"/>
            <a:ext cx="2011363" cy="561975"/>
          </a:xfrm>
          <a:prstGeom prst="wedgeRoundRectCallout">
            <a:avLst>
              <a:gd name="adj1" fmla="val -70486"/>
              <a:gd name="adj2" fmla="val -65769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 eaLnBrk="0" hangingPunct="0"/>
            <a:r>
              <a:rPr kumimoji="0" lang="pt-BR" sz="2400">
                <a:latin typeface="Times New Roman" pitchFamily="18" charset="0"/>
              </a:rPr>
              <a:t>Ineficiente!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24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 - Iteração de Lista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i="1" dirty="0" err="1" smtClean="0"/>
              <a:t>Iterator</a:t>
            </a:r>
            <a:endParaRPr lang="pt-BR" i="1" dirty="0" smtClean="0"/>
          </a:p>
          <a:p>
            <a:pPr lvl="1" eaLnBrk="1" hangingPunct="1"/>
            <a:r>
              <a:rPr lang="pt-BR" dirty="0" smtClean="0"/>
              <a:t>Padrão de projeto de software que abstrai o processo de iteração sobre uma coleção de elementos</a:t>
            </a:r>
          </a:p>
          <a:p>
            <a:pPr lvl="1" eaLnBrk="1" hangingPunct="1"/>
            <a:r>
              <a:rPr lang="pt-BR" dirty="0" smtClean="0"/>
              <a:t>Em Java é usualmente utilizado via comando </a:t>
            </a:r>
            <a:r>
              <a:rPr lang="pt-BR" i="1" dirty="0" smtClean="0"/>
              <a:t>for</a:t>
            </a:r>
            <a:r>
              <a:rPr lang="pt-BR" dirty="0" smtClean="0"/>
              <a:t> do tipo “</a:t>
            </a:r>
            <a:r>
              <a:rPr lang="pt-BR" dirty="0" err="1" smtClean="0"/>
              <a:t>para-cada</a:t>
            </a:r>
            <a:r>
              <a:rPr lang="pt-BR" dirty="0" smtClean="0"/>
              <a:t>”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356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Classes da UML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Modificadores:</a:t>
            </a:r>
          </a:p>
          <a:p>
            <a:pPr lvl="1"/>
            <a:r>
              <a:rPr lang="pt-BR" dirty="0"/>
              <a:t>Público +</a:t>
            </a:r>
          </a:p>
          <a:p>
            <a:pPr lvl="1"/>
            <a:r>
              <a:rPr lang="pt-BR" dirty="0"/>
              <a:t>Privado –</a:t>
            </a:r>
          </a:p>
          <a:p>
            <a:pPr lvl="1"/>
            <a:r>
              <a:rPr lang="pt-BR" dirty="0"/>
              <a:t>Protegido #</a:t>
            </a:r>
          </a:p>
          <a:p>
            <a:pPr lvl="1"/>
            <a:r>
              <a:rPr lang="pt-BR" dirty="0">
                <a:cs typeface="Arial"/>
              </a:rPr>
              <a:t>Pacote ~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 - Iteração de Lista</a:t>
            </a:r>
            <a:endParaRPr lang="en-US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Observe a implementação dessa operação</a:t>
            </a:r>
          </a:p>
          <a:p>
            <a:pPr eaLnBrk="1" hangingPunct="1"/>
            <a:endParaRPr lang="pt-BR" dirty="0" smtClean="0"/>
          </a:p>
          <a:p>
            <a:pPr eaLnBrk="1" hangingPunct="1"/>
            <a:endParaRPr lang="pt-BR" dirty="0" smtClean="0"/>
          </a:p>
          <a:p>
            <a:pPr eaLnBrk="1" hangingPunct="1"/>
            <a:endParaRPr lang="pt-BR" dirty="0" smtClean="0"/>
          </a:p>
        </p:txBody>
      </p:sp>
      <p:sp>
        <p:nvSpPr>
          <p:cNvPr id="4" name="Retângulo 3"/>
          <p:cNvSpPr/>
          <p:nvPr/>
        </p:nvSpPr>
        <p:spPr bwMode="auto">
          <a:xfrm>
            <a:off x="899592" y="3717032"/>
            <a:ext cx="7202488" cy="14773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eaLnBrk="0" hangingPunct="0">
              <a:defRPr/>
            </a:pPr>
            <a:r>
              <a:rPr kumimoji="0" lang="pt-BR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Iterator</a:t>
            </a:r>
            <a:r>
              <a:rPr kumimoji="0"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it = lista.</a:t>
            </a:r>
            <a:r>
              <a:rPr kumimoji="0" lang="pt-BR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iterator</a:t>
            </a:r>
            <a:r>
              <a:rPr kumimoji="0"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();</a:t>
            </a:r>
          </a:p>
          <a:p>
            <a:pPr algn="l" eaLnBrk="0" hangingPunct="0">
              <a:defRPr/>
            </a:pPr>
            <a:r>
              <a:rPr kumimoji="0" lang="pt-BR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while</a:t>
            </a:r>
            <a:r>
              <a:rPr kumimoji="0"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kumimoji="0" lang="pt-BR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it.hasNext</a:t>
            </a:r>
            <a:r>
              <a:rPr kumimoji="0" lang="pt-BR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</a:t>
            </a:r>
            <a:r>
              <a:rPr kumimoji="0"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{</a:t>
            </a:r>
          </a:p>
          <a:p>
            <a:pPr algn="l" eaLnBrk="0" hangingPunct="0">
              <a:defRPr/>
            </a:pPr>
            <a:r>
              <a:rPr kumimoji="0"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kumimoji="0" lang="pt-BR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Object</a:t>
            </a:r>
            <a:r>
              <a:rPr kumimoji="0"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pt-BR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obj</a:t>
            </a:r>
            <a:r>
              <a:rPr kumimoji="0"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</a:t>
            </a:r>
            <a:r>
              <a:rPr kumimoji="0" lang="pt-BR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it.next</a:t>
            </a:r>
            <a:r>
              <a:rPr kumimoji="0" lang="pt-BR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</a:t>
            </a:r>
            <a:r>
              <a:rPr kumimoji="0"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 algn="l" eaLnBrk="0" hangingPunct="0">
              <a:defRPr/>
            </a:pPr>
            <a:r>
              <a:rPr kumimoji="0"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//faz algo com </a:t>
            </a:r>
            <a:r>
              <a:rPr kumimoji="0" lang="pt-BR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obj</a:t>
            </a:r>
            <a:endParaRPr kumimoji="0" lang="pt-BR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 eaLnBrk="0" hangingPunct="0">
              <a:defRPr/>
            </a:pPr>
            <a:r>
              <a:rPr kumimoji="0"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 bwMode="auto">
          <a:xfrm>
            <a:off x="899592" y="2420888"/>
            <a:ext cx="7202488" cy="9233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eaLnBrk="0" hangingPunct="0">
              <a:defRPr/>
            </a:pPr>
            <a:r>
              <a:rPr kumimoji="0" lang="pt-BR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for(</a:t>
            </a:r>
            <a:r>
              <a:rPr kumimoji="0" lang="pt-BR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Object</a:t>
            </a:r>
            <a:r>
              <a:rPr kumimoji="0" lang="pt-BR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pt-BR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obj</a:t>
            </a:r>
            <a:r>
              <a:rPr kumimoji="0" lang="pt-BR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: lista) {</a:t>
            </a:r>
          </a:p>
          <a:p>
            <a:pPr algn="l" eaLnBrk="0" hangingPunct="0">
              <a:defRPr/>
            </a:pPr>
            <a:r>
              <a:rPr lang="pt-BR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//faz algo com </a:t>
            </a:r>
            <a:r>
              <a:rPr lang="pt-BR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obj</a:t>
            </a:r>
            <a:endParaRPr lang="pt-BR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 eaLnBrk="0" hangingPunct="0">
              <a:defRPr/>
            </a:pPr>
            <a:r>
              <a:rPr lang="pt-BR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kumimoji="0" lang="pt-BR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131646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 - Iteração de Lista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pt-BR" dirty="0" smtClean="0"/>
              <a:t>Java define uma interface para </a:t>
            </a:r>
            <a:r>
              <a:rPr lang="pt-BR" dirty="0" err="1" smtClean="0"/>
              <a:t>iteradores</a:t>
            </a:r>
            <a:r>
              <a:rPr lang="pt-BR" dirty="0" smtClean="0"/>
              <a:t>: </a:t>
            </a:r>
            <a:r>
              <a:rPr lang="pt-BR" i="1" dirty="0" err="1" smtClean="0"/>
              <a:t>Iterator</a:t>
            </a:r>
            <a:r>
              <a:rPr lang="pt-BR" i="1" dirty="0" smtClean="0"/>
              <a:t>&lt;E&gt;</a:t>
            </a:r>
          </a:p>
          <a:p>
            <a:pPr eaLnBrk="1" hangingPunct="1">
              <a:defRPr/>
            </a:pPr>
            <a:endParaRPr lang="pt-BR" dirty="0" smtClean="0"/>
          </a:p>
          <a:p>
            <a:pPr eaLnBrk="1" hangingPunct="1">
              <a:buFont typeface="Monotype Sorts" pitchFamily="2" charset="2"/>
              <a:buNone/>
              <a:defRPr/>
            </a:pP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interface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&lt;E&gt; {</a:t>
            </a:r>
          </a:p>
          <a:p>
            <a:pPr eaLnBrk="1" hangingPunct="1">
              <a:buFont typeface="Monotype Sorts" pitchFamily="2" charset="2"/>
              <a:buNone/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Returns true if the iteration has more elements.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pitchFamily="2" charset="2"/>
              <a:buNone/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buFont typeface="Monotype Sorts" pitchFamily="2" charset="2"/>
              <a:buNone/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Returns the next element in the iteration. 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pitchFamily="2" charset="2"/>
              <a:buNone/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buFont typeface="Monotype Sorts" pitchFamily="2" charset="2"/>
              <a:buNone/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//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Removes from the underlying collection the last</a:t>
            </a:r>
          </a:p>
          <a:p>
            <a:pPr eaLnBrk="1" hangingPunct="1">
              <a:buFont typeface="Monotype Sorts" pitchFamily="2" charset="2"/>
              <a:buNone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element returned by this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(optional). 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pitchFamily="2" charset="2"/>
              <a:buNone/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remove(); </a:t>
            </a:r>
          </a:p>
          <a:p>
            <a:pPr eaLnBrk="1" hangingPunct="1">
              <a:buFont typeface="Monotype Sorts" pitchFamily="2" charset="2"/>
              <a:buNone/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eaLnBrk="1" hangingPunct="1">
              <a:defRPr/>
            </a:pPr>
            <a:r>
              <a:rPr lang="pt-BR" dirty="0" smtClean="0"/>
              <a:t>O método remove não faz muito sentido dentro de muitos contextos, de maneira que sua implementação normalmente prevê o lançamento da exceção </a:t>
            </a:r>
            <a:r>
              <a:rPr lang="pt-BR" dirty="0" err="1" smtClean="0"/>
              <a:t>UnsuportedOperationException</a:t>
            </a:r>
            <a:r>
              <a:rPr lang="pt-BR" dirty="0" smtClean="0"/>
              <a:t>.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928720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 - Iteração de Lista</a:t>
            </a:r>
            <a:endParaRPr lang="en-US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dirty="0" smtClean="0"/>
              <a:t>A implementação da interface </a:t>
            </a:r>
            <a:r>
              <a:rPr lang="pt-BR" i="1" dirty="0" err="1" smtClean="0"/>
              <a:t>Iterator</a:t>
            </a:r>
            <a:r>
              <a:rPr lang="pt-BR" i="1" dirty="0" smtClean="0"/>
              <a:t>&lt;E&gt;</a:t>
            </a:r>
            <a:r>
              <a:rPr lang="pt-BR" dirty="0" smtClean="0"/>
              <a:t> usualmente é feita a partir de uma classe aninhada interna</a:t>
            </a:r>
          </a:p>
          <a:p>
            <a:pPr lvl="1">
              <a:defRPr/>
            </a:pPr>
            <a:r>
              <a:rPr lang="pt-BR" dirty="0" smtClean="0"/>
              <a:t>Dessa forma, o </a:t>
            </a:r>
            <a:r>
              <a:rPr lang="pt-BR" dirty="0" err="1" smtClean="0"/>
              <a:t>iterador</a:t>
            </a:r>
            <a:r>
              <a:rPr lang="pt-BR" dirty="0" smtClean="0"/>
              <a:t> tem acesso à estrutura interna que implementa a lista</a:t>
            </a:r>
          </a:p>
          <a:p>
            <a:pPr lvl="1">
              <a:defRPr/>
            </a:pPr>
            <a:r>
              <a:rPr lang="pt-BR" dirty="0" smtClean="0"/>
              <a:t>Exemplo:</a:t>
            </a:r>
          </a:p>
          <a:p>
            <a:pPr lvl="2">
              <a:defRPr/>
            </a:pPr>
            <a:r>
              <a:rPr lang="pt-BR" dirty="0" smtClean="0"/>
              <a:t>Classe aninhada privada </a:t>
            </a:r>
            <a:r>
              <a:rPr lang="pt-BR" i="1" dirty="0" err="1" smtClean="0"/>
              <a:t>Itr</a:t>
            </a:r>
            <a:r>
              <a:rPr lang="pt-BR" dirty="0" smtClean="0"/>
              <a:t> que implementa a interface </a:t>
            </a:r>
            <a:r>
              <a:rPr lang="pt-BR" i="1" dirty="0" err="1" smtClean="0"/>
              <a:t>Iterator</a:t>
            </a:r>
            <a:r>
              <a:rPr lang="pt-BR" i="1" dirty="0" smtClean="0"/>
              <a:t>&lt;E&gt;</a:t>
            </a:r>
            <a:r>
              <a:rPr lang="pt-BR" dirty="0" smtClean="0"/>
              <a:t> na classe </a:t>
            </a:r>
            <a:r>
              <a:rPr lang="pt-BR" i="1" dirty="0" err="1" smtClean="0"/>
              <a:t>ArrayList</a:t>
            </a:r>
            <a:r>
              <a:rPr lang="pt-BR" i="1" dirty="0" smtClean="0"/>
              <a:t>&lt;E&gt;</a:t>
            </a:r>
            <a:r>
              <a:rPr lang="pt-BR" dirty="0" smtClean="0"/>
              <a:t> da API de Java</a:t>
            </a:r>
          </a:p>
          <a:p>
            <a:pPr eaLnBrk="1" hangingPunct="1">
              <a:defRPr/>
            </a:pPr>
            <a:r>
              <a:rPr lang="pt-BR" dirty="0" smtClean="0"/>
              <a:t>Dessa forma evita-se quebrar o </a:t>
            </a:r>
            <a:r>
              <a:rPr lang="pt-BR" dirty="0" err="1" smtClean="0"/>
              <a:t>encapsulamento</a:t>
            </a:r>
            <a:r>
              <a:rPr lang="pt-BR" dirty="0" smtClean="0"/>
              <a:t> da classe</a:t>
            </a:r>
          </a:p>
          <a:p>
            <a:pPr eaLnBrk="1" hangingPunct="1">
              <a:defRPr/>
            </a:pPr>
            <a:r>
              <a:rPr lang="pt-BR" dirty="0" smtClean="0"/>
              <a:t>Uma classe pode possuir diferentes tipos de </a:t>
            </a:r>
            <a:r>
              <a:rPr lang="pt-BR" dirty="0" err="1" smtClean="0"/>
              <a:t>iteradores</a:t>
            </a:r>
            <a:endParaRPr lang="en-US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411255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 - Iteração de Lista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dirty="0" smtClean="0"/>
              <a:t>Java define a interface </a:t>
            </a:r>
            <a:r>
              <a:rPr lang="pt-BR" i="1" dirty="0" err="1" smtClean="0"/>
              <a:t>Iterable</a:t>
            </a:r>
            <a:r>
              <a:rPr lang="pt-BR" dirty="0" smtClean="0"/>
              <a:t> de maneira que todas as coleções de Java tratam os </a:t>
            </a:r>
            <a:r>
              <a:rPr lang="pt-BR" dirty="0" err="1" smtClean="0"/>
              <a:t>iteradores</a:t>
            </a:r>
            <a:r>
              <a:rPr lang="pt-BR" dirty="0" smtClean="0"/>
              <a:t> da mesma maneira</a:t>
            </a:r>
          </a:p>
          <a:p>
            <a:pPr lvl="1" eaLnBrk="1" hangingPunct="1">
              <a:defRPr/>
            </a:pPr>
            <a:endParaRPr lang="pt-BR" dirty="0" smtClean="0"/>
          </a:p>
          <a:p>
            <a:pPr lvl="1" eaLnBrk="1" hangingPunct="1">
              <a:buFontTx/>
              <a:buNone/>
              <a:defRPr/>
            </a:pP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interface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&lt;T&gt;{</a:t>
            </a:r>
          </a:p>
          <a:p>
            <a:pPr lvl="1" eaLnBrk="1" hangingPunct="1">
              <a:buFontTx/>
              <a:buNone/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 eaLnBrk="1" hangingPunct="1">
              <a:buFontTx/>
              <a:buNone/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eaLnBrk="1" hangingPunct="1">
              <a:defRPr/>
            </a:pPr>
            <a:endParaRPr lang="pt-BR" dirty="0" smtClean="0"/>
          </a:p>
          <a:p>
            <a:pPr eaLnBrk="1" hangingPunct="1">
              <a:defRPr/>
            </a:pPr>
            <a:r>
              <a:rPr lang="pt-BR" dirty="0" smtClean="0"/>
              <a:t>Desde o Java 6, o comando </a:t>
            </a:r>
            <a:r>
              <a:rPr lang="pt-BR" i="1" dirty="0" smtClean="0"/>
              <a:t>for</a:t>
            </a:r>
            <a:r>
              <a:rPr lang="pt-BR" dirty="0" smtClean="0"/>
              <a:t> (em sua versão “para-cada”) é capaz de iterar sobre qualquer objeto que implemente </a:t>
            </a:r>
            <a:r>
              <a:rPr lang="pt-BR" i="1" dirty="0" err="1" smtClean="0"/>
              <a:t>Iterable</a:t>
            </a:r>
            <a:endParaRPr lang="en-US" i="1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017088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</a:t>
            </a:r>
            <a:r>
              <a:rPr lang="pt-BR" i="1"/>
              <a:t>Iterator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/>
              <a:t>Vantagens:</a:t>
            </a:r>
          </a:p>
          <a:p>
            <a:pPr lvl="1">
              <a:lnSpc>
                <a:spcPct val="90000"/>
              </a:lnSpc>
            </a:pPr>
            <a:r>
              <a:rPr lang="pt-BR"/>
              <a:t>O iterator não expõe a estrutura interna da coleção.</a:t>
            </a:r>
          </a:p>
          <a:p>
            <a:pPr lvl="1">
              <a:lnSpc>
                <a:spcPct val="90000"/>
              </a:lnSpc>
            </a:pPr>
            <a:r>
              <a:rPr lang="pt-BR"/>
              <a:t>O usuário da classe não necessita conhecimento de como percorrer a coleção.</a:t>
            </a:r>
          </a:p>
          <a:p>
            <a:pPr lvl="1">
              <a:lnSpc>
                <a:spcPct val="90000"/>
              </a:lnSpc>
            </a:pPr>
            <a:r>
              <a:rPr lang="pt-BR"/>
              <a:t>Simplifica a interface da classe.</a:t>
            </a:r>
          </a:p>
          <a:p>
            <a:pPr lvl="2">
              <a:lnSpc>
                <a:spcPct val="90000"/>
              </a:lnSpc>
            </a:pPr>
            <a:r>
              <a:rPr lang="pt-BR"/>
              <a:t>Pense como seriam métodos para inserir ou remover elementos em qualquer posição de uma lista encadeada...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796419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</a:t>
            </a:r>
            <a:r>
              <a:rPr lang="pt-BR" i="1"/>
              <a:t>Iterator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Contexto:</a:t>
            </a:r>
          </a:p>
          <a:p>
            <a:pPr lvl="1"/>
            <a:r>
              <a:rPr lang="pt-BR"/>
              <a:t>Um objeto (</a:t>
            </a:r>
            <a:r>
              <a:rPr lang="pt-BR" i="1"/>
              <a:t>aggregate</a:t>
            </a:r>
            <a:r>
              <a:rPr lang="pt-BR"/>
              <a:t>) contém outros objetos (</a:t>
            </a:r>
            <a:r>
              <a:rPr lang="pt-BR" i="1"/>
              <a:t>elements</a:t>
            </a:r>
            <a:r>
              <a:rPr lang="pt-BR"/>
              <a:t>)</a:t>
            </a:r>
          </a:p>
          <a:p>
            <a:pPr lvl="1"/>
            <a:r>
              <a:rPr lang="pt-BR"/>
              <a:t>Clientes (métodos que usam o </a:t>
            </a:r>
            <a:r>
              <a:rPr lang="pt-BR" i="1"/>
              <a:t>aggregate</a:t>
            </a:r>
            <a:r>
              <a:rPr lang="pt-BR"/>
              <a:t>) precisam acessar os elementos</a:t>
            </a:r>
          </a:p>
          <a:p>
            <a:pPr lvl="1"/>
            <a:r>
              <a:rPr lang="pt-BR"/>
              <a:t>O </a:t>
            </a:r>
            <a:r>
              <a:rPr lang="pt-BR" i="1"/>
              <a:t>aggregate</a:t>
            </a:r>
            <a:r>
              <a:rPr lang="pt-BR"/>
              <a:t> não deve expor a sua estrutura interna</a:t>
            </a:r>
          </a:p>
          <a:p>
            <a:pPr lvl="1"/>
            <a:r>
              <a:rPr lang="pt-BR"/>
              <a:t>Podem existir múltiplos clientes que necessitam de acesso simultâneo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939000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</a:t>
            </a:r>
            <a:r>
              <a:rPr lang="pt-BR" i="1"/>
              <a:t>Iterator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Solução:</a:t>
            </a:r>
          </a:p>
          <a:p>
            <a:pPr lvl="1"/>
            <a:r>
              <a:rPr lang="pt-BR"/>
              <a:t>Criar uma classe </a:t>
            </a:r>
            <a:r>
              <a:rPr lang="pt-BR" i="1"/>
              <a:t>iterator</a:t>
            </a:r>
            <a:r>
              <a:rPr lang="pt-BR"/>
              <a:t> que busca um elemento por vez</a:t>
            </a:r>
          </a:p>
          <a:p>
            <a:pPr lvl="1"/>
            <a:r>
              <a:rPr lang="pt-BR"/>
              <a:t>Cada </a:t>
            </a:r>
            <a:r>
              <a:rPr lang="pt-BR" i="1"/>
              <a:t>iterator</a:t>
            </a:r>
            <a:r>
              <a:rPr lang="pt-BR"/>
              <a:t> armazena a posição do próximo elemento a ser recuperado</a:t>
            </a:r>
          </a:p>
          <a:p>
            <a:pPr lvl="1"/>
            <a:r>
              <a:rPr lang="pt-BR"/>
              <a:t>Caso existam múltiplas variações das classes </a:t>
            </a:r>
            <a:r>
              <a:rPr lang="pt-BR" i="1"/>
              <a:t>aggregate</a:t>
            </a:r>
            <a:r>
              <a:rPr lang="pt-BR"/>
              <a:t> e </a:t>
            </a:r>
            <a:r>
              <a:rPr lang="pt-BR" i="1"/>
              <a:t>iterator</a:t>
            </a:r>
            <a:r>
              <a:rPr lang="pt-BR"/>
              <a:t>, é melhor que elas implementem interfaces comuns (o cliente conhece apenas a interface)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92470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</a:t>
            </a:r>
            <a:r>
              <a:rPr lang="pt-BR" i="1"/>
              <a:t>Iterator</a:t>
            </a:r>
          </a:p>
        </p:txBody>
      </p:sp>
      <p:pic>
        <p:nvPicPr>
          <p:cNvPr id="95235" name="Picture 3" descr="Ch5_un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714500"/>
            <a:ext cx="7620000" cy="4375150"/>
          </a:xfrm>
          <a:prstGeom prst="rect">
            <a:avLst/>
          </a:prstGeom>
          <a:noFill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876276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</a:t>
            </a:r>
            <a:r>
              <a:rPr lang="pt-BR" i="1" dirty="0" err="1" smtClean="0"/>
              <a:t>Iterator</a:t>
            </a:r>
            <a:endParaRPr lang="pt-BR" i="1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00113" y="2403475"/>
            <a:ext cx="8064500" cy="2717800"/>
            <a:chOff x="-3" y="420"/>
            <a:chExt cx="5765" cy="171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423"/>
              <a:ext cx="5759" cy="1706"/>
              <a:chOff x="0" y="423"/>
              <a:chExt cx="5759" cy="170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0" y="423"/>
                <a:ext cx="2364" cy="322"/>
                <a:chOff x="0" y="423"/>
                <a:chExt cx="2364" cy="322"/>
              </a:xfrm>
            </p:grpSpPr>
            <p:sp>
              <p:nvSpPr>
                <p:cNvPr id="108551" name="Rectangle 7"/>
                <p:cNvSpPr>
                  <a:spLocks noChangeArrowheads="1"/>
                </p:cNvSpPr>
                <p:nvPr/>
              </p:nvSpPr>
              <p:spPr bwMode="auto">
                <a:xfrm>
                  <a:off x="12" y="435"/>
                  <a:ext cx="2340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 b="1">
                      <a:latin typeface="Arial" charset="0"/>
                      <a:cs typeface="Times New Roman" pitchFamily="18" charset="0"/>
                    </a:rPr>
                    <a:t>Nome no Padrão</a:t>
                  </a: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08552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423"/>
                  <a:ext cx="2364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2364" y="423"/>
                <a:ext cx="3395" cy="322"/>
                <a:chOff x="2364" y="423"/>
                <a:chExt cx="3395" cy="322"/>
              </a:xfrm>
            </p:grpSpPr>
            <p:sp>
              <p:nvSpPr>
                <p:cNvPr id="108554" name="Rectangle 10"/>
                <p:cNvSpPr>
                  <a:spLocks noChangeArrowheads="1"/>
                </p:cNvSpPr>
                <p:nvPr/>
              </p:nvSpPr>
              <p:spPr bwMode="auto">
                <a:xfrm>
                  <a:off x="2376" y="435"/>
                  <a:ext cx="3371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 b="1">
                      <a:latin typeface="Arial" charset="0"/>
                      <a:cs typeface="Times New Roman" pitchFamily="18" charset="0"/>
                    </a:rPr>
                    <a:t>Nome real (sorting)</a:t>
                  </a: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08555" name="Rectangle 11"/>
                <p:cNvSpPr>
                  <a:spLocks noChangeArrowheads="1"/>
                </p:cNvSpPr>
                <p:nvPr/>
              </p:nvSpPr>
              <p:spPr bwMode="auto">
                <a:xfrm>
                  <a:off x="2364" y="423"/>
                  <a:ext cx="3395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0" y="769"/>
                <a:ext cx="2364" cy="322"/>
                <a:chOff x="0" y="769"/>
                <a:chExt cx="2364" cy="322"/>
              </a:xfrm>
            </p:grpSpPr>
            <p:sp>
              <p:nvSpPr>
                <p:cNvPr id="108557" name="Rectangle 13"/>
                <p:cNvSpPr>
                  <a:spLocks noChangeArrowheads="1"/>
                </p:cNvSpPr>
                <p:nvPr/>
              </p:nvSpPr>
              <p:spPr bwMode="auto">
                <a:xfrm>
                  <a:off x="12" y="781"/>
                  <a:ext cx="2340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 dirty="0" smtClean="0">
                      <a:latin typeface="Courier New" pitchFamily="49" charset="0"/>
                      <a:cs typeface="Courier New" pitchFamily="49" charset="0"/>
                    </a:rPr>
                    <a:t>Agregate</a:t>
                  </a:r>
                  <a:endParaRPr lang="de-DE" sz="2000" dirty="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 dirty="0">
                    <a:latin typeface="Arial" charset="0"/>
                  </a:endParaRPr>
                </a:p>
              </p:txBody>
            </p:sp>
            <p:sp>
              <p:nvSpPr>
                <p:cNvPr id="108558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769"/>
                  <a:ext cx="2364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2364" y="769"/>
                <a:ext cx="3395" cy="322"/>
                <a:chOff x="2364" y="769"/>
                <a:chExt cx="3395" cy="322"/>
              </a:xfrm>
            </p:grpSpPr>
            <p:sp>
              <p:nvSpPr>
                <p:cNvPr id="108560" name="Rectangle 16"/>
                <p:cNvSpPr>
                  <a:spLocks noChangeArrowheads="1"/>
                </p:cNvSpPr>
                <p:nvPr/>
              </p:nvSpPr>
              <p:spPr bwMode="auto">
                <a:xfrm>
                  <a:off x="2376" y="781"/>
                  <a:ext cx="3371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 dirty="0" smtClean="0">
                      <a:latin typeface="Courier New" pitchFamily="49" charset="0"/>
                      <a:cs typeface="Courier New" pitchFamily="49" charset="0"/>
                    </a:rPr>
                    <a:t>List</a:t>
                  </a:r>
                  <a:endParaRPr lang="de-DE" sz="2000" dirty="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 dirty="0">
                    <a:latin typeface="Arial" charset="0"/>
                  </a:endParaRPr>
                </a:p>
              </p:txBody>
            </p:sp>
            <p:sp>
              <p:nvSpPr>
                <p:cNvPr id="108561" name="Rectangle 17"/>
                <p:cNvSpPr>
                  <a:spLocks noChangeArrowheads="1"/>
                </p:cNvSpPr>
                <p:nvPr/>
              </p:nvSpPr>
              <p:spPr bwMode="auto">
                <a:xfrm>
                  <a:off x="2364" y="769"/>
                  <a:ext cx="3395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0" y="1115"/>
                <a:ext cx="2364" cy="322"/>
                <a:chOff x="0" y="1115"/>
                <a:chExt cx="2364" cy="322"/>
              </a:xfrm>
            </p:grpSpPr>
            <p:sp>
              <p:nvSpPr>
                <p:cNvPr id="108563" name="Rectangle 19"/>
                <p:cNvSpPr>
                  <a:spLocks noChangeArrowheads="1"/>
                </p:cNvSpPr>
                <p:nvPr/>
              </p:nvSpPr>
              <p:spPr bwMode="auto">
                <a:xfrm>
                  <a:off x="12" y="1127"/>
                  <a:ext cx="2340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 dirty="0" smtClean="0">
                      <a:latin typeface="Courier New" pitchFamily="49" charset="0"/>
                      <a:cs typeface="Courier New" pitchFamily="49" charset="0"/>
                    </a:rPr>
                    <a:t>Iterator</a:t>
                  </a:r>
                  <a:endParaRPr lang="de-DE" sz="2000" dirty="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 dirty="0">
                    <a:latin typeface="Arial" charset="0"/>
                  </a:endParaRPr>
                </a:p>
              </p:txBody>
            </p:sp>
            <p:sp>
              <p:nvSpPr>
                <p:cNvPr id="108564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1115"/>
                  <a:ext cx="2364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2364" y="1115"/>
                <a:ext cx="3395" cy="322"/>
                <a:chOff x="2364" y="1115"/>
                <a:chExt cx="3395" cy="322"/>
              </a:xfrm>
            </p:grpSpPr>
            <p:sp>
              <p:nvSpPr>
                <p:cNvPr id="108566" name="Rectangle 22"/>
                <p:cNvSpPr>
                  <a:spLocks noChangeArrowheads="1"/>
                </p:cNvSpPr>
                <p:nvPr/>
              </p:nvSpPr>
              <p:spPr bwMode="auto">
                <a:xfrm>
                  <a:off x="2376" y="1127"/>
                  <a:ext cx="3371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 dirty="0" smtClean="0">
                      <a:latin typeface="Courier New" pitchFamily="49" charset="0"/>
                      <a:cs typeface="Courier New" pitchFamily="49" charset="0"/>
                    </a:rPr>
                    <a:t>Iterator</a:t>
                  </a:r>
                  <a:endParaRPr lang="de-DE" sz="2000" dirty="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 dirty="0">
                    <a:latin typeface="Arial" charset="0"/>
                  </a:endParaRPr>
                </a:p>
              </p:txBody>
            </p:sp>
            <p:sp>
              <p:nvSpPr>
                <p:cNvPr id="108567" name="Rectangle 23"/>
                <p:cNvSpPr>
                  <a:spLocks noChangeArrowheads="1"/>
                </p:cNvSpPr>
                <p:nvPr/>
              </p:nvSpPr>
              <p:spPr bwMode="auto">
                <a:xfrm>
                  <a:off x="2364" y="1115"/>
                  <a:ext cx="3395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0" y="1461"/>
                <a:ext cx="2364" cy="322"/>
                <a:chOff x="0" y="1461"/>
                <a:chExt cx="2364" cy="322"/>
              </a:xfrm>
            </p:grpSpPr>
            <p:sp>
              <p:nvSpPr>
                <p:cNvPr id="108569" name="Rectangle 25"/>
                <p:cNvSpPr>
                  <a:spLocks noChangeArrowheads="1"/>
                </p:cNvSpPr>
                <p:nvPr/>
              </p:nvSpPr>
              <p:spPr bwMode="auto">
                <a:xfrm>
                  <a:off x="12" y="1473"/>
                  <a:ext cx="2340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 dirty="0" smtClean="0">
                      <a:latin typeface="Courier New" pitchFamily="49" charset="0"/>
                      <a:cs typeface="Courier New" pitchFamily="49" charset="0"/>
                    </a:rPr>
                    <a:t>ConcreteIterator</a:t>
                  </a:r>
                  <a:endParaRPr lang="de-DE" sz="2000" dirty="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 dirty="0">
                    <a:latin typeface="Arial" charset="0"/>
                  </a:endParaRPr>
                </a:p>
              </p:txBody>
            </p:sp>
            <p:sp>
              <p:nvSpPr>
                <p:cNvPr id="108570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1461"/>
                  <a:ext cx="2364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2364" y="1461"/>
                <a:ext cx="3395" cy="322"/>
                <a:chOff x="2364" y="1461"/>
                <a:chExt cx="3395" cy="322"/>
              </a:xfrm>
            </p:grpSpPr>
            <p:sp>
              <p:nvSpPr>
                <p:cNvPr id="108572" name="Rectangle 28"/>
                <p:cNvSpPr>
                  <a:spLocks noChangeArrowheads="1"/>
                </p:cNvSpPr>
                <p:nvPr/>
              </p:nvSpPr>
              <p:spPr bwMode="auto">
                <a:xfrm>
                  <a:off x="2376" y="1473"/>
                  <a:ext cx="3371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 dirty="0">
                      <a:latin typeface="Arial" charset="0"/>
                      <a:cs typeface="Times New Roman" pitchFamily="18" charset="0"/>
                    </a:rPr>
                    <a:t>classe que implementa </a:t>
                  </a:r>
                  <a:r>
                    <a:rPr lang="de-DE" sz="2000" dirty="0" smtClean="0">
                      <a:latin typeface="Courier New" pitchFamily="49" charset="0"/>
                      <a:cs typeface="Courier New" pitchFamily="49" charset="0"/>
                    </a:rPr>
                    <a:t>Iterator</a:t>
                  </a:r>
                  <a:endParaRPr lang="de-DE" sz="2000" dirty="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 dirty="0">
                    <a:latin typeface="Arial" charset="0"/>
                  </a:endParaRPr>
                </a:p>
              </p:txBody>
            </p:sp>
            <p:sp>
              <p:nvSpPr>
                <p:cNvPr id="108573" name="Rectangle 29"/>
                <p:cNvSpPr>
                  <a:spLocks noChangeArrowheads="1"/>
                </p:cNvSpPr>
                <p:nvPr/>
              </p:nvSpPr>
              <p:spPr bwMode="auto">
                <a:xfrm>
                  <a:off x="2364" y="1461"/>
                  <a:ext cx="3395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2" name="Group 30"/>
              <p:cNvGrpSpPr>
                <a:grpSpLocks/>
              </p:cNvGrpSpPr>
              <p:nvPr/>
            </p:nvGrpSpPr>
            <p:grpSpPr bwMode="auto">
              <a:xfrm>
                <a:off x="0" y="1807"/>
                <a:ext cx="2364" cy="322"/>
                <a:chOff x="0" y="1807"/>
                <a:chExt cx="2364" cy="322"/>
              </a:xfrm>
            </p:grpSpPr>
            <p:sp>
              <p:nvSpPr>
                <p:cNvPr id="108575" name="Rectangle 31"/>
                <p:cNvSpPr>
                  <a:spLocks noChangeArrowheads="1"/>
                </p:cNvSpPr>
                <p:nvPr/>
              </p:nvSpPr>
              <p:spPr bwMode="auto">
                <a:xfrm>
                  <a:off x="12" y="1819"/>
                  <a:ext cx="2340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 dirty="0" smtClean="0">
                      <a:latin typeface="Courier New" pitchFamily="49" charset="0"/>
                      <a:cs typeface="Courier New" pitchFamily="49" charset="0"/>
                    </a:rPr>
                    <a:t>ConcreteAgregate</a:t>
                  </a:r>
                  <a:endParaRPr lang="de-DE" sz="2000" dirty="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 dirty="0">
                    <a:latin typeface="Arial" charset="0"/>
                  </a:endParaRPr>
                </a:p>
              </p:txBody>
            </p:sp>
            <p:sp>
              <p:nvSpPr>
                <p:cNvPr id="108576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1807"/>
                  <a:ext cx="2364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3" name="Group 33"/>
              <p:cNvGrpSpPr>
                <a:grpSpLocks/>
              </p:cNvGrpSpPr>
              <p:nvPr/>
            </p:nvGrpSpPr>
            <p:grpSpPr bwMode="auto">
              <a:xfrm>
                <a:off x="2364" y="1807"/>
                <a:ext cx="3395" cy="322"/>
                <a:chOff x="2364" y="1807"/>
                <a:chExt cx="3395" cy="322"/>
              </a:xfrm>
            </p:grpSpPr>
            <p:sp>
              <p:nvSpPr>
                <p:cNvPr id="108578" name="Rectangle 34"/>
                <p:cNvSpPr>
                  <a:spLocks noChangeArrowheads="1"/>
                </p:cNvSpPr>
                <p:nvPr/>
              </p:nvSpPr>
              <p:spPr bwMode="auto">
                <a:xfrm>
                  <a:off x="2376" y="1819"/>
                  <a:ext cx="3371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 dirty="0" smtClean="0">
                      <a:latin typeface="Courier New" pitchFamily="49" charset="0"/>
                      <a:cs typeface="Courier New" pitchFamily="49" charset="0"/>
                    </a:rPr>
                    <a:t>ArrayList</a:t>
                  </a:r>
                  <a:endParaRPr lang="de-DE" sz="3200" dirty="0">
                    <a:latin typeface="Arial" charset="0"/>
                  </a:endParaRPr>
                </a:p>
              </p:txBody>
            </p:sp>
            <p:sp>
              <p:nvSpPr>
                <p:cNvPr id="108579" name="Rectangle 35"/>
                <p:cNvSpPr>
                  <a:spLocks noChangeArrowheads="1"/>
                </p:cNvSpPr>
                <p:nvPr/>
              </p:nvSpPr>
              <p:spPr bwMode="auto">
                <a:xfrm>
                  <a:off x="2364" y="1807"/>
                  <a:ext cx="3395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sp>
          <p:nvSpPr>
            <p:cNvPr id="108580" name="Rectangle 36"/>
            <p:cNvSpPr>
              <a:spLocks noChangeArrowheads="1"/>
            </p:cNvSpPr>
            <p:nvPr/>
          </p:nvSpPr>
          <p:spPr bwMode="auto">
            <a:xfrm>
              <a:off x="-3" y="420"/>
              <a:ext cx="5765" cy="171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395639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genéricos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4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Classes UML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1700808"/>
            <a:ext cx="4216276" cy="397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Genéricos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Programação genérica consiste na criação de estruturas de programação que podem ser usadas com tipos de dados </a:t>
            </a:r>
            <a:r>
              <a:rPr lang="pt-BR" dirty="0" smtClean="0"/>
              <a:t>diferentes</a:t>
            </a:r>
          </a:p>
          <a:p>
            <a:r>
              <a:rPr lang="pt-BR" dirty="0"/>
              <a:t>Exemplo: a classe </a:t>
            </a:r>
            <a:r>
              <a:rPr lang="pt-BR" dirty="0" err="1" smtClean="0"/>
              <a:t>ArrayList</a:t>
            </a:r>
            <a:r>
              <a:rPr lang="pt-BR" dirty="0" smtClean="0"/>
              <a:t>&lt;E&gt; </a:t>
            </a:r>
            <a:r>
              <a:rPr lang="pt-BR" dirty="0"/>
              <a:t>é </a:t>
            </a:r>
            <a:r>
              <a:rPr lang="pt-BR" dirty="0" smtClean="0"/>
              <a:t>genérica</a:t>
            </a:r>
          </a:p>
          <a:p>
            <a:pPr lvl="1"/>
            <a:r>
              <a:rPr lang="pt-BR" dirty="0"/>
              <a:t>Estrutura de dados que pode ser instanciada para coleções de diferentes tipos de </a:t>
            </a:r>
            <a:r>
              <a:rPr lang="pt-BR" dirty="0" smtClean="0"/>
              <a:t>dados</a:t>
            </a:r>
          </a:p>
          <a:p>
            <a:pPr lvl="1"/>
            <a:r>
              <a:rPr lang="pt-BR" dirty="0"/>
              <a:t>O tipo é verificado durante a compilação do programa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783273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Genéricos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Permitem criar elementos com tipos </a:t>
            </a:r>
            <a:r>
              <a:rPr lang="pt-BR" dirty="0" smtClean="0"/>
              <a:t>parametrizáveis</a:t>
            </a:r>
          </a:p>
          <a:p>
            <a:pPr lvl="1"/>
            <a:r>
              <a:rPr lang="pt-BR" dirty="0"/>
              <a:t>Fornecem uma maneira de comunicar o tipo de uma coleção ou atributo ao compilador</a:t>
            </a:r>
          </a:p>
          <a:p>
            <a:pPr lvl="1"/>
            <a:r>
              <a:rPr lang="pt-BR" dirty="0"/>
              <a:t>Verificação em tempo de compilação</a:t>
            </a:r>
          </a:p>
          <a:p>
            <a:pPr lvl="1"/>
            <a:r>
              <a:rPr lang="pt-BR" dirty="0"/>
              <a:t>Quando o compilador conhece o tipo do elemento, ele pode verificar se o mesmo está sendo usado corretamente e pode inserir </a:t>
            </a:r>
            <a:r>
              <a:rPr lang="pt-BR" i="1" dirty="0" err="1"/>
              <a:t>casts</a:t>
            </a:r>
            <a:r>
              <a:rPr lang="pt-BR" dirty="0"/>
              <a:t> </a:t>
            </a:r>
            <a:r>
              <a:rPr lang="pt-BR" dirty="0" smtClean="0"/>
              <a:t>corretamente</a:t>
            </a:r>
          </a:p>
          <a:p>
            <a:pPr lvl="2"/>
            <a:r>
              <a:rPr lang="pt-BR" dirty="0"/>
              <a:t>Evitam a escrita de código repetitivo e sujeito a erros de execução resultante do uso excessivo de conversores de tipo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878464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Genéricos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4888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Uma </a:t>
            </a:r>
            <a:r>
              <a:rPr lang="pt-BR" b="1" dirty="0"/>
              <a:t>classe genérica</a:t>
            </a:r>
            <a:r>
              <a:rPr lang="pt-BR" dirty="0"/>
              <a:t> terá uma ou mais variáveis de </a:t>
            </a:r>
            <a:r>
              <a:rPr lang="pt-BR" dirty="0" smtClean="0"/>
              <a:t>tipo</a:t>
            </a:r>
          </a:p>
          <a:p>
            <a:pPr lvl="1"/>
            <a:r>
              <a:rPr lang="pt-BR" dirty="0"/>
              <a:t>Parâmetros de tipo são declarados entre </a:t>
            </a:r>
            <a:r>
              <a:rPr lang="pt-BR" b="1" dirty="0"/>
              <a:t>&lt;</a:t>
            </a:r>
            <a:r>
              <a:rPr lang="pt-BR" dirty="0"/>
              <a:t> e </a:t>
            </a:r>
            <a:r>
              <a:rPr lang="pt-BR" b="1" dirty="0"/>
              <a:t>&gt;</a:t>
            </a:r>
            <a:r>
              <a:rPr lang="pt-BR" dirty="0"/>
              <a:t> ao lado do nome da </a:t>
            </a:r>
            <a:r>
              <a:rPr lang="pt-BR" dirty="0" smtClean="0"/>
              <a:t>classe</a:t>
            </a:r>
          </a:p>
          <a:p>
            <a:pPr lvl="1"/>
            <a:r>
              <a:rPr lang="pt-BR" dirty="0"/>
              <a:t>Uma vez declarado, um parâmetro de tipo pode ser usado no lugar de qualquer tipo de dado (declaração de variáveis e atributos, parâmetros e valores de retorno</a:t>
            </a:r>
            <a:r>
              <a:rPr lang="pt-BR" dirty="0" smtClean="0"/>
              <a:t>)</a:t>
            </a:r>
            <a:endParaRPr lang="pt-BR" dirty="0"/>
          </a:p>
          <a:p>
            <a:r>
              <a:rPr lang="pt-BR" dirty="0" smtClean="0"/>
              <a:t>Convenção:</a:t>
            </a:r>
            <a:r>
              <a:rPr lang="pt-BR" dirty="0"/>
              <a:t> Usam-se letras maiúsculas individuais para especificar parâmetros de </a:t>
            </a:r>
            <a:r>
              <a:rPr lang="pt-BR" dirty="0" smtClean="0"/>
              <a:t>tipo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1547664" y="4230639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Nome da variável de tipo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Significado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uma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coleção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Chave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um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Valor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um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genérico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S, 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adicionais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000740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Genéricos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instanciar?</a:t>
            </a:r>
          </a:p>
          <a:p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NomeClasseGenerica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&lt;Tipo1,Tipo2,...&gt;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 = new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NomeClasseGenerica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&lt;Tipo1,Tipo2,...&gt;();</a:t>
            </a:r>
          </a:p>
          <a:p>
            <a:r>
              <a:rPr lang="pt-BR" dirty="0"/>
              <a:t>Observação: a ausência do parâmetro de tipo em uma classe genérica implica na utilização do tipo </a:t>
            </a:r>
            <a:r>
              <a:rPr lang="pt-BR" i="1" dirty="0" err="1"/>
              <a:t>Object</a:t>
            </a:r>
            <a:r>
              <a:rPr lang="pt-BR" dirty="0"/>
              <a:t> como default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317469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Genéricos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Exemplo: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Par&lt;T,U&gt;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componente1;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componente2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Par(T componente1, U componente2)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this.componente1 = componente1;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this.componente2 = componente2;</a:t>
            </a:r>
          </a:p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274396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Genéricos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</a:t>
            </a:r>
            <a:r>
              <a:rPr lang="pt-BR" b="1" dirty="0" smtClean="0"/>
              <a:t>método genérico</a:t>
            </a:r>
            <a:r>
              <a:rPr lang="pt-BR" dirty="0" smtClean="0"/>
              <a:t> terá um ou mais variáveis de tipos que são independentes de um tipo genérico associado à classe genérica</a:t>
            </a:r>
          </a:p>
          <a:p>
            <a:pPr lvl="1"/>
            <a:r>
              <a:rPr lang="pt-BR" dirty="0" smtClean="0"/>
              <a:t>O escopo do tipo genérico está limitado ao escopo do método</a:t>
            </a:r>
          </a:p>
          <a:p>
            <a:r>
              <a:rPr lang="pt-BR" dirty="0" smtClean="0"/>
              <a:t>O tipo genérico é declarado </a:t>
            </a:r>
            <a:r>
              <a:rPr lang="pt-BR" dirty="0"/>
              <a:t>entre </a:t>
            </a:r>
            <a:r>
              <a:rPr lang="pt-BR" b="1" dirty="0"/>
              <a:t>&lt;</a:t>
            </a:r>
            <a:r>
              <a:rPr lang="pt-BR" dirty="0"/>
              <a:t> e </a:t>
            </a:r>
            <a:r>
              <a:rPr lang="pt-BR" b="1" dirty="0"/>
              <a:t>&gt;</a:t>
            </a:r>
            <a:r>
              <a:rPr lang="pt-BR" dirty="0" smtClean="0"/>
              <a:t> antes do tipo de retorno do método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603488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Genéricos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&lt;T,U&gt;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compare(Par&lt;T, U&gt; p1, Par&lt;T, U&gt; p2)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p1.getComponente1().equals(p2.getComponente1())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 p1.getComponente2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().equals(p2.getComponente2());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030500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Genéricos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Java não cria um tipo específico para cada instância de uma estrutura </a:t>
            </a:r>
            <a:r>
              <a:rPr lang="pt-BR" dirty="0" smtClean="0"/>
              <a:t>genérica</a:t>
            </a:r>
          </a:p>
          <a:p>
            <a:r>
              <a:rPr lang="pt-BR" dirty="0"/>
              <a:t>Durante a compilação as anotações entre "&lt;" e "&gt;" são </a:t>
            </a:r>
            <a:r>
              <a:rPr lang="pt-BR" b="1" dirty="0"/>
              <a:t>apagadas</a:t>
            </a:r>
            <a:r>
              <a:rPr lang="pt-BR" dirty="0"/>
              <a:t>, e ocorre uma tradução para código Java tradicional com os tipos e </a:t>
            </a:r>
            <a:r>
              <a:rPr lang="pt-BR" i="1" dirty="0" err="1"/>
              <a:t>casts</a:t>
            </a:r>
            <a:r>
              <a:rPr lang="pt-BR" dirty="0"/>
              <a:t> </a:t>
            </a:r>
            <a:r>
              <a:rPr lang="pt-BR" dirty="0" smtClean="0"/>
              <a:t>adequados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090631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Genéricos - Restrições de Tipo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criar genéricos limitados a uma certa "família" de classes</a:t>
            </a:r>
          </a:p>
          <a:p>
            <a:r>
              <a:rPr lang="pt-BR" dirty="0" smtClean="0"/>
              <a:t>Exemplo:</a:t>
            </a:r>
          </a:p>
          <a:p>
            <a:pPr lvl="1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MinhaLista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&lt;E 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Produto&gt;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</a:p>
          <a:p>
            <a:pPr lvl="1"/>
            <a:r>
              <a:rPr lang="pt-BR" dirty="0"/>
              <a:t>O exemplo define uma classe </a:t>
            </a:r>
            <a:r>
              <a:rPr lang="pt-BR" i="1" dirty="0" err="1"/>
              <a:t>MinhaLista</a:t>
            </a:r>
            <a:r>
              <a:rPr lang="pt-BR" dirty="0"/>
              <a:t> que pode conter quaisquer elementos cujo tipo seja subclasse ou implementação de </a:t>
            </a:r>
            <a:r>
              <a:rPr lang="pt-BR" i="1" dirty="0" smtClean="0"/>
              <a:t>Produto</a:t>
            </a:r>
          </a:p>
          <a:p>
            <a:pPr lvl="1"/>
            <a:r>
              <a:rPr lang="pt-BR" dirty="0"/>
              <a:t>Não importando se </a:t>
            </a:r>
            <a:r>
              <a:rPr lang="pt-BR" i="1" dirty="0"/>
              <a:t>Produto</a:t>
            </a:r>
            <a:r>
              <a:rPr lang="pt-BR" dirty="0"/>
              <a:t> é uma classe ou interface usa-se a palavra reservada </a:t>
            </a:r>
            <a:r>
              <a:rPr lang="pt-BR" i="1" dirty="0" err="1" smtClean="0"/>
              <a:t>extends</a:t>
            </a:r>
            <a:endParaRPr lang="pt-BR" dirty="0" smtClean="0"/>
          </a:p>
          <a:p>
            <a:r>
              <a:rPr lang="pt-BR" dirty="0"/>
              <a:t>Este tipo de restrição é chamado de "limite superior" (</a:t>
            </a:r>
            <a:r>
              <a:rPr lang="pt-BR" i="1" dirty="0" err="1"/>
              <a:t>upper</a:t>
            </a:r>
            <a:r>
              <a:rPr lang="pt-BR" i="1" dirty="0"/>
              <a:t> </a:t>
            </a:r>
            <a:r>
              <a:rPr lang="pt-BR" i="1" dirty="0" err="1"/>
              <a:t>bounds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14463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Genéricos - Restrições de Tipo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parâmetro de tipo pode possuir mais de uma restrição, separadas por </a:t>
            </a:r>
            <a:r>
              <a:rPr lang="pt-BR" b="1" dirty="0" smtClean="0"/>
              <a:t>&amp;</a:t>
            </a:r>
            <a:endParaRPr lang="pt-BR" dirty="0" smtClean="0"/>
          </a:p>
          <a:p>
            <a:r>
              <a:rPr lang="pt-BR" dirty="0" smtClean="0"/>
              <a:t>Exemplo: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 extends B1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B2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dirty="0" smtClean="0"/>
              <a:t>Se um dos argumentos de tipo for uma classe, ela deve ser informada como primeiro elemento (no exemplo, será na posição B1)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148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Classes UML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Relacionamento de dependência:</a:t>
            </a:r>
          </a:p>
          <a:p>
            <a:pPr lvl="1"/>
            <a:r>
              <a:rPr lang="pt-BR" dirty="0" smtClean="0"/>
              <a:t>É um relacionamento que significa que um elemento necessita de outro elemento para sua especificação ou implementação</a:t>
            </a:r>
          </a:p>
          <a:p>
            <a:pPr lvl="1"/>
            <a:r>
              <a:rPr lang="pt-BR" dirty="0" smtClean="0"/>
              <a:t>É um relacionamento “fornecedor-cliente”</a:t>
            </a:r>
          </a:p>
          <a:p>
            <a:pPr lvl="2"/>
            <a:r>
              <a:rPr lang="pt-BR" dirty="0" smtClean="0"/>
              <a:t>Um objeto fornece algo que outro objeto utiliza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797152"/>
            <a:ext cx="4930983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Genéricos - Restrições de Tipo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criar também restrições de limite inferior (</a:t>
            </a:r>
            <a:r>
              <a:rPr lang="pt-BR" i="1" dirty="0" err="1"/>
              <a:t>lower</a:t>
            </a:r>
            <a:r>
              <a:rPr lang="pt-BR" i="1" dirty="0"/>
              <a:t> </a:t>
            </a:r>
            <a:r>
              <a:rPr lang="pt-BR" i="1" dirty="0" err="1"/>
              <a:t>bounds</a:t>
            </a:r>
            <a:r>
              <a:rPr lang="pt-BR" dirty="0" smtClean="0"/>
              <a:t>)</a:t>
            </a:r>
          </a:p>
          <a:p>
            <a:r>
              <a:rPr lang="pt-BR" dirty="0" smtClean="0"/>
              <a:t>Exemplo:</a:t>
            </a:r>
          </a:p>
          <a:p>
            <a:pPr lvl="1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MinhaLista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&lt;E </a:t>
            </a:r>
            <a:r>
              <a:rPr lang="pt-BR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Enlatado&gt;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</a:p>
          <a:p>
            <a:pPr lvl="1"/>
            <a:r>
              <a:rPr lang="pt-BR" dirty="0"/>
              <a:t>O exemplo apresenta uma lista cujos elementos devem ser </a:t>
            </a:r>
            <a:r>
              <a:rPr lang="pt-BR" i="1" dirty="0"/>
              <a:t>Enlatado</a:t>
            </a:r>
            <a:r>
              <a:rPr lang="pt-BR" dirty="0"/>
              <a:t> ou superclasses de </a:t>
            </a:r>
            <a:r>
              <a:rPr lang="pt-BR" i="1" dirty="0" smtClean="0"/>
              <a:t>Enlatado</a:t>
            </a:r>
            <a:endParaRPr lang="pt-BR" dirty="0" smtClean="0"/>
          </a:p>
          <a:p>
            <a:pPr lvl="1"/>
            <a:r>
              <a:rPr lang="pt-BR" dirty="0"/>
              <a:t>Por exemplo, se </a:t>
            </a:r>
            <a:r>
              <a:rPr lang="pt-BR" i="1" dirty="0"/>
              <a:t>Enlatado</a:t>
            </a:r>
            <a:r>
              <a:rPr lang="pt-BR" dirty="0"/>
              <a:t> é derivado de </a:t>
            </a:r>
            <a:r>
              <a:rPr lang="pt-BR" i="1" dirty="0"/>
              <a:t>Produto</a:t>
            </a:r>
            <a:r>
              <a:rPr lang="pt-BR" dirty="0"/>
              <a:t>, então </a:t>
            </a:r>
            <a:r>
              <a:rPr lang="pt-BR" i="1" dirty="0"/>
              <a:t>Produto</a:t>
            </a:r>
            <a:r>
              <a:rPr lang="pt-BR" dirty="0"/>
              <a:t> é um tipo de elemento aceito na </a:t>
            </a:r>
            <a:r>
              <a:rPr lang="pt-BR" dirty="0" smtClean="0"/>
              <a:t>coleção</a:t>
            </a:r>
            <a:endParaRPr lang="pt-BR" i="1" dirty="0" smtClean="0"/>
          </a:p>
          <a:p>
            <a:pPr lvl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902447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Genéricos - Coringa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símbolo </a:t>
            </a:r>
            <a:r>
              <a:rPr lang="pt-BR" b="1" dirty="0" smtClean="0"/>
              <a:t>?</a:t>
            </a:r>
            <a:r>
              <a:rPr lang="pt-BR" dirty="0" smtClean="0"/>
              <a:t> é chamado de coringa (</a:t>
            </a:r>
            <a:r>
              <a:rPr lang="pt-BR" i="1" dirty="0" err="1" smtClean="0"/>
              <a:t>wildcard</a:t>
            </a:r>
            <a:r>
              <a:rPr lang="pt-BR" dirty="0" smtClean="0"/>
              <a:t>) quando utilizado com genéricos</a:t>
            </a:r>
          </a:p>
          <a:p>
            <a:r>
              <a:rPr lang="pt-BR" dirty="0" smtClean="0"/>
              <a:t>É muito utilizado com método genéricos a fim de permitir uma construção mais flexível sobre os tipos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590120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Genéricos - Coringa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coringa com limite superior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process(List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extends Number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umaLista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{…}</a:t>
            </a:r>
          </a:p>
          <a:p>
            <a:pPr lvl="1"/>
            <a:r>
              <a:rPr lang="pt-BR" dirty="0" smtClean="0"/>
              <a:t>O método irá aceitar listas de tipos com o </a:t>
            </a:r>
            <a:r>
              <a:rPr lang="pt-BR" i="1" dirty="0" err="1" smtClean="0"/>
              <a:t>Number</a:t>
            </a:r>
            <a:r>
              <a:rPr lang="pt-BR" dirty="0" smtClean="0"/>
              <a:t>, </a:t>
            </a:r>
            <a:r>
              <a:rPr lang="pt-BR" i="1" dirty="0" err="1" smtClean="0"/>
              <a:t>Integer</a:t>
            </a:r>
            <a:r>
              <a:rPr lang="pt-BR" dirty="0" smtClean="0"/>
              <a:t>, </a:t>
            </a:r>
            <a:r>
              <a:rPr lang="pt-BR" i="1" dirty="0" smtClean="0"/>
              <a:t>Double</a:t>
            </a:r>
            <a:r>
              <a:rPr lang="pt-BR" dirty="0" smtClean="0"/>
              <a:t>, </a:t>
            </a:r>
            <a:r>
              <a:rPr lang="pt-BR" i="1" dirty="0" err="1" smtClean="0"/>
              <a:t>Float</a:t>
            </a:r>
            <a:r>
              <a:rPr lang="pt-BR" dirty="0" smtClean="0"/>
              <a:t>, ou seja, </a:t>
            </a:r>
            <a:r>
              <a:rPr lang="pt-BR" i="1" dirty="0" err="1" smtClean="0"/>
              <a:t>Number</a:t>
            </a:r>
            <a:r>
              <a:rPr lang="pt-BR" dirty="0" smtClean="0"/>
              <a:t> e qualquer uma de suas subclasses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662752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Genéricos - Coringa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coringa sem limite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imprime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umaLista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{…}</a:t>
            </a:r>
            <a:endParaRPr lang="pt-BR" dirty="0" smtClean="0"/>
          </a:p>
          <a:p>
            <a:pPr lvl="1"/>
            <a:r>
              <a:rPr lang="pt-BR" dirty="0" smtClean="0"/>
              <a:t>O método irá aceitar listas de “tipos desconhecidos”, ou seja, de qualquer tipo</a:t>
            </a:r>
          </a:p>
          <a:p>
            <a:pPr lvl="1"/>
            <a:r>
              <a:rPr lang="pt-BR" dirty="0" smtClean="0"/>
              <a:t>Na prática, significa que o método somente utilizará funcionalidades que estão disponíveis na classe </a:t>
            </a:r>
            <a:r>
              <a:rPr lang="pt-BR" i="1" dirty="0" err="1" smtClean="0"/>
              <a:t>Object</a:t>
            </a:r>
            <a:r>
              <a:rPr lang="pt-BR" dirty="0" smtClean="0"/>
              <a:t>, ou que usará métodos da classe genérica que não dependem do tipo do parâmetro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185420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Genéricos - Coringa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coringa com limite inferior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process(List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Integer&gt;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umaLista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{…}</a:t>
            </a:r>
          </a:p>
          <a:p>
            <a:pPr lvl="1"/>
            <a:r>
              <a:rPr lang="pt-BR" dirty="0" smtClean="0"/>
              <a:t>O método irá aceitar listas de tipos com </a:t>
            </a:r>
            <a:r>
              <a:rPr lang="pt-BR" i="1" dirty="0" err="1" smtClean="0"/>
              <a:t>Integer</a:t>
            </a:r>
            <a:r>
              <a:rPr lang="pt-BR" dirty="0" smtClean="0"/>
              <a:t>, </a:t>
            </a:r>
            <a:r>
              <a:rPr lang="pt-BR" i="1" dirty="0" err="1" smtClean="0"/>
              <a:t>Number</a:t>
            </a:r>
            <a:r>
              <a:rPr lang="pt-BR" dirty="0" smtClean="0"/>
              <a:t>, </a:t>
            </a:r>
            <a:r>
              <a:rPr lang="pt-BR" i="1" dirty="0" err="1" smtClean="0"/>
              <a:t>Object</a:t>
            </a:r>
            <a:r>
              <a:rPr lang="pt-BR" dirty="0" smtClean="0"/>
              <a:t>, ou seja, </a:t>
            </a:r>
            <a:r>
              <a:rPr lang="pt-BR" i="1" dirty="0" err="1" smtClean="0"/>
              <a:t>Integer</a:t>
            </a:r>
            <a:r>
              <a:rPr lang="pt-BR" dirty="0" smtClean="0"/>
              <a:t> e qualquer uma de suas superclasses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343150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Genéricos - Coringa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Relacionamento entre genéricos:</a:t>
            </a:r>
            <a:endParaRPr lang="en-US" dirty="0"/>
          </a:p>
        </p:txBody>
      </p:sp>
      <p:pic>
        <p:nvPicPr>
          <p:cNvPr id="1026" name="Picture 2" descr="diagram showing that List&lt;Integer&gt; is a subtype of both List&lt;? extends Integer&gt; and List&lt;?super Integer&gt;. List&lt;? extends Integer&gt; is a subtype of List&lt;? extends Number&gt; which is a subtype of List&lt;?&gt;. List&lt;Number&gt; is a subtype of List&lt;? super Number&gt; and List&gt;? extends Number&gt;. List&lt;? super Number&gt; is a subtype of List&lt;? super Integer&gt; which is a subtype of List&lt;?&gt;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564904"/>
            <a:ext cx="5690475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043511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de exceções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824792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de Exceções</a:t>
            </a:r>
            <a:endParaRPr lang="pt-BR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800" smtClean="0"/>
              <a:t>O tratamento de exceções de Java envolve vários conceitos importantes:</a:t>
            </a:r>
          </a:p>
          <a:p>
            <a:pPr lvl="1"/>
            <a:r>
              <a:rPr lang="pt-BR" sz="2400" u="sng" smtClean="0"/>
              <a:t>Lançamento</a:t>
            </a:r>
            <a:r>
              <a:rPr lang="pt-BR" sz="2400" smtClean="0"/>
              <a:t> (</a:t>
            </a:r>
            <a:r>
              <a:rPr lang="pt-BR" sz="2400" i="1" smtClean="0"/>
              <a:t>throw</a:t>
            </a:r>
            <a:r>
              <a:rPr lang="pt-BR" sz="2400" smtClean="0"/>
              <a:t>): quando um método encontra uma situação anormal, ele informa tal anormalidade pelo lançamento (geração) de uma exceção.</a:t>
            </a:r>
          </a:p>
          <a:p>
            <a:pPr lvl="2"/>
            <a:r>
              <a:rPr lang="pt-BR" sz="2000" smtClean="0"/>
              <a:t>Ex.: o método </a:t>
            </a:r>
            <a:r>
              <a:rPr lang="pt-BR" sz="2000" i="1" smtClean="0"/>
              <a:t>Interger.parseInt(String s)</a:t>
            </a:r>
            <a:r>
              <a:rPr lang="pt-BR" sz="2000" smtClean="0"/>
              <a:t>, para converter strings para inteiros, irá lançar a exceção </a:t>
            </a:r>
            <a:r>
              <a:rPr lang="pt-BR" sz="2000" i="1" smtClean="0"/>
              <a:t>NumberFormatException</a:t>
            </a:r>
            <a:r>
              <a:rPr lang="pt-BR" sz="2000" smtClean="0"/>
              <a:t> se a </a:t>
            </a:r>
            <a:r>
              <a:rPr lang="pt-BR" sz="2000" i="1" smtClean="0"/>
              <a:t>String</a:t>
            </a:r>
            <a:r>
              <a:rPr lang="pt-BR" sz="2000" smtClean="0"/>
              <a:t> não possui somente dígitos de um número inteiro.</a:t>
            </a:r>
          </a:p>
          <a:p>
            <a:pPr lvl="1"/>
            <a:r>
              <a:rPr lang="pt-BR" sz="2400" u="sng" smtClean="0"/>
              <a:t>Captura</a:t>
            </a:r>
            <a:r>
              <a:rPr lang="pt-BR" sz="2400" smtClean="0"/>
              <a:t> (</a:t>
            </a:r>
            <a:r>
              <a:rPr lang="pt-BR" sz="2400" i="1" smtClean="0"/>
              <a:t>try-catch</a:t>
            </a:r>
            <a:r>
              <a:rPr lang="pt-BR" sz="2400" smtClean="0"/>
              <a:t>): quando um método tenta detectar uma situação anormal, ele captura essa exceção, possivelmente indicando que irá realizar o tratamento do problema encontrado.</a:t>
            </a:r>
          </a:p>
          <a:p>
            <a:pPr lvl="2"/>
            <a:r>
              <a:rPr lang="pt-BR" sz="2000" smtClean="0"/>
              <a:t>Ex.: um método que faz uso de </a:t>
            </a:r>
            <a:r>
              <a:rPr lang="pt-BR" sz="2000" i="1" smtClean="0"/>
              <a:t>Integer.parseInt(String s)</a:t>
            </a:r>
            <a:r>
              <a:rPr lang="pt-BR" sz="2000" smtClean="0"/>
              <a:t> pode querer capturar essa exceção para evitar problemas no programa.</a:t>
            </a:r>
            <a:endParaRPr lang="pt-BR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533345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de Exceções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Java utiliza herança para organizar os tipos de exceções disponíveis</a:t>
            </a:r>
          </a:p>
          <a:p>
            <a:pPr lvl="1"/>
            <a:r>
              <a:rPr lang="pt-BR" smtClean="0"/>
              <a:t>Todas as exceções herdam, de alguma forma, da classe </a:t>
            </a:r>
            <a:r>
              <a:rPr lang="pt-BR" i="1" smtClean="0"/>
              <a:t>Throwable</a:t>
            </a:r>
            <a:endParaRPr lang="en-US" i="1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5855" y="2956308"/>
            <a:ext cx="4392290" cy="3520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483218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de Exceções</a:t>
            </a:r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Subclasses de </a:t>
            </a:r>
            <a:r>
              <a:rPr lang="pt-BR" i="1" smtClean="0"/>
              <a:t>RuntimeException</a:t>
            </a:r>
            <a:r>
              <a:rPr lang="pt-BR" smtClean="0"/>
              <a:t> são exceções não-verificadas</a:t>
            </a:r>
          </a:p>
          <a:p>
            <a:r>
              <a:rPr lang="pt-BR" smtClean="0"/>
              <a:t>Subclasses de </a:t>
            </a:r>
            <a:r>
              <a:rPr lang="pt-BR" i="1" smtClean="0"/>
              <a:t>Exception</a:t>
            </a:r>
            <a:r>
              <a:rPr lang="pt-BR" smtClean="0"/>
              <a:t> que não são subclasses de </a:t>
            </a:r>
            <a:r>
              <a:rPr lang="pt-BR" i="1" smtClean="0"/>
              <a:t>RuntimeException</a:t>
            </a:r>
            <a:r>
              <a:rPr lang="pt-BR" smtClean="0"/>
              <a:t> são exceções verificadas</a:t>
            </a:r>
            <a:endParaRPr lang="en-US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234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Classes UML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Relacionamento de associação:</a:t>
            </a:r>
          </a:p>
          <a:p>
            <a:pPr lvl="1"/>
            <a:r>
              <a:rPr lang="pt-BR" dirty="0" smtClean="0"/>
              <a:t>É um relacionamento estrutural que descreve um conjunto de ligações, onde uma ligação é uma conexão entre objetos</a:t>
            </a:r>
          </a:p>
          <a:p>
            <a:pPr lvl="1"/>
            <a:r>
              <a:rPr lang="pt-BR" dirty="0" smtClean="0"/>
              <a:t>Usualmente implementado através de atributos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293096"/>
            <a:ext cx="7428321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Capturando Exceções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capturar e tratar exceções, utiliza-se o bloco de comandos </a:t>
            </a:r>
            <a:r>
              <a:rPr lang="pt-BR" i="1" dirty="0" err="1" smtClean="0"/>
              <a:t>try</a:t>
            </a:r>
            <a:r>
              <a:rPr lang="pt-BR" i="1" dirty="0" smtClean="0"/>
              <a:t>...catch...</a:t>
            </a:r>
            <a:r>
              <a:rPr lang="pt-BR" i="1" dirty="0" err="1" smtClean="0"/>
              <a:t>finally</a:t>
            </a:r>
            <a:endParaRPr lang="pt-BR" dirty="0" smtClean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771800" y="2852936"/>
            <a:ext cx="3371850" cy="3200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876575" y="2896890"/>
            <a:ext cx="2905125" cy="30257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 b="1">
                <a:latin typeface="Arial Narrow" pitchFamily="34" charset="0"/>
              </a:rPr>
              <a:t>try </a:t>
            </a:r>
          </a:p>
          <a:p>
            <a:r>
              <a:rPr lang="fr-FR" sz="1600" b="1">
                <a:latin typeface="Arial Narrow" pitchFamily="34" charset="0"/>
              </a:rPr>
              <a:t>{    </a:t>
            </a:r>
          </a:p>
          <a:p>
            <a:r>
              <a:rPr lang="fr-FR" sz="1600" b="1">
                <a:latin typeface="Arial Narrow" pitchFamily="34" charset="0"/>
              </a:rPr>
              <a:t>  // código que pode gerar exceção</a:t>
            </a:r>
          </a:p>
          <a:p>
            <a:r>
              <a:rPr lang="fr-FR" sz="1600" b="1">
                <a:latin typeface="Arial Narrow" pitchFamily="34" charset="0"/>
              </a:rPr>
              <a:t>}</a:t>
            </a:r>
          </a:p>
          <a:p>
            <a:r>
              <a:rPr lang="fr-FR" sz="1600" b="1">
                <a:latin typeface="Arial Narrow" pitchFamily="34" charset="0"/>
              </a:rPr>
              <a:t>catch (Exception e) </a:t>
            </a:r>
          </a:p>
          <a:p>
            <a:r>
              <a:rPr lang="fr-FR" sz="1600" b="1">
                <a:latin typeface="Arial Narrow" pitchFamily="34" charset="0"/>
              </a:rPr>
              <a:t>{  </a:t>
            </a:r>
          </a:p>
          <a:p>
            <a:r>
              <a:rPr lang="fr-FR" sz="1600" b="1">
                <a:latin typeface="Arial Narrow" pitchFamily="34" charset="0"/>
              </a:rPr>
              <a:t>  // código que trata exceção</a:t>
            </a:r>
          </a:p>
          <a:p>
            <a:r>
              <a:rPr lang="fr-FR" sz="1600" b="1">
                <a:latin typeface="Arial Narrow" pitchFamily="34" charset="0"/>
              </a:rPr>
              <a:t>}</a:t>
            </a:r>
          </a:p>
          <a:p>
            <a:r>
              <a:rPr lang="fr-FR" sz="1600" b="1">
                <a:latin typeface="Arial Narrow" pitchFamily="34" charset="0"/>
              </a:rPr>
              <a:t>finally   </a:t>
            </a:r>
          </a:p>
          <a:p>
            <a:r>
              <a:rPr lang="fr-FR" sz="1600" b="1">
                <a:latin typeface="Arial Narrow" pitchFamily="34" charset="0"/>
              </a:rPr>
              <a:t>{</a:t>
            </a:r>
          </a:p>
          <a:p>
            <a:r>
              <a:rPr lang="fr-FR" sz="1600" b="1">
                <a:latin typeface="Arial Narrow" pitchFamily="34" charset="0"/>
              </a:rPr>
              <a:t>  // tratamento geral</a:t>
            </a:r>
          </a:p>
          <a:p>
            <a:r>
              <a:rPr lang="fr-FR" sz="1600" b="1">
                <a:latin typeface="Arial Narrow" pitchFamily="34" charset="0"/>
              </a:rPr>
              <a:t>}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073117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Capturando Exceções</a:t>
            </a:r>
            <a:endParaRPr lang="pt-BR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comando </a:t>
            </a:r>
            <a:r>
              <a:rPr lang="pt-BR" dirty="0" err="1" smtClean="0">
                <a:latin typeface="Courier New" pitchFamily="49" charset="0"/>
              </a:rPr>
              <a:t>try</a:t>
            </a:r>
            <a:r>
              <a:rPr lang="pt-BR" dirty="0" smtClean="0">
                <a:latin typeface="Courier New" pitchFamily="49" charset="0"/>
              </a:rPr>
              <a:t>/catch/</a:t>
            </a:r>
            <a:r>
              <a:rPr lang="pt-BR" dirty="0" err="1" smtClean="0">
                <a:latin typeface="Courier New" pitchFamily="49" charset="0"/>
              </a:rPr>
              <a:t>finally</a:t>
            </a:r>
            <a:r>
              <a:rPr lang="pt-BR" dirty="0" smtClean="0"/>
              <a:t> suporta o tratamento de exceções:</a:t>
            </a:r>
          </a:p>
          <a:p>
            <a:pPr lvl="1"/>
            <a:r>
              <a:rPr lang="pt-BR" dirty="0" smtClean="0"/>
              <a:t>No bloco </a:t>
            </a:r>
            <a:r>
              <a:rPr lang="pt-BR" b="1" dirty="0" err="1" smtClean="0"/>
              <a:t>try</a:t>
            </a:r>
            <a:r>
              <a:rPr lang="pt-BR" dirty="0" smtClean="0"/>
              <a:t> estão colocados os comandos que podem provocar o lançamento de uma exceção.</a:t>
            </a:r>
          </a:p>
          <a:p>
            <a:pPr lvl="1"/>
            <a:r>
              <a:rPr lang="pt-BR" dirty="0" smtClean="0"/>
              <a:t>Essas exceções são capturadas em um ou mais blocos </a:t>
            </a:r>
            <a:r>
              <a:rPr lang="pt-BR" b="1" dirty="0" smtClean="0"/>
              <a:t>catch</a:t>
            </a:r>
            <a:r>
              <a:rPr lang="pt-BR" dirty="0" smtClean="0"/>
              <a:t>, colocados após o bloco </a:t>
            </a:r>
            <a:r>
              <a:rPr lang="pt-BR" dirty="0" err="1" smtClean="0"/>
              <a:t>try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O bloco </a:t>
            </a:r>
            <a:r>
              <a:rPr lang="pt-BR" b="1" dirty="0" err="1" smtClean="0"/>
              <a:t>finally</a:t>
            </a:r>
            <a:r>
              <a:rPr lang="pt-BR" dirty="0" smtClean="0"/>
              <a:t> contém código a ser executado, independente da ocorrência de exceções. É opcional, mas quando presente, é sempre executado.</a:t>
            </a:r>
          </a:p>
          <a:p>
            <a:r>
              <a:rPr lang="pt-BR" dirty="0" smtClean="0"/>
              <a:t>Logo, para capturar uma exceção:</a:t>
            </a:r>
          </a:p>
          <a:p>
            <a:pPr lvl="1"/>
            <a:r>
              <a:rPr lang="pt-BR" dirty="0" smtClean="0"/>
              <a:t>Protegemos o código que contém métodos que poderiam levantar uma exceção dentro de um bloco </a:t>
            </a:r>
            <a:r>
              <a:rPr lang="pt-BR" dirty="0" err="1" smtClean="0">
                <a:latin typeface="Courier New" pitchFamily="49" charset="0"/>
              </a:rPr>
              <a:t>try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Tratamos uma exceção dentro do bloco </a:t>
            </a:r>
            <a:r>
              <a:rPr lang="pt-BR" dirty="0" smtClean="0">
                <a:latin typeface="Courier New" pitchFamily="49" charset="0"/>
              </a:rPr>
              <a:t>catch</a:t>
            </a:r>
            <a:r>
              <a:rPr lang="pt-BR" dirty="0" smtClean="0"/>
              <a:t> correspondente àquela exceção.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757818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Capturando Exceções</a:t>
            </a:r>
            <a:endParaRPr lang="pt-BR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Ordem de execução:</a:t>
            </a:r>
          </a:p>
          <a:p>
            <a:pPr lvl="1"/>
            <a:r>
              <a:rPr lang="pt-BR" dirty="0" smtClean="0"/>
              <a:t>Se o bloco </a:t>
            </a:r>
            <a:r>
              <a:rPr lang="pt-BR" dirty="0" err="1" smtClean="0">
                <a:latin typeface="Courier New" pitchFamily="49" charset="0"/>
              </a:rPr>
              <a:t>try</a:t>
            </a:r>
            <a:r>
              <a:rPr lang="pt-BR" dirty="0" smtClean="0"/>
              <a:t> completa a computação normalmente, a execução continua no primeiro comando após o bloco </a:t>
            </a:r>
            <a:r>
              <a:rPr lang="pt-BR" dirty="0" err="1" smtClean="0">
                <a:latin typeface="Courier New" pitchFamily="49" charset="0"/>
              </a:rPr>
              <a:t>try-catch</a:t>
            </a:r>
            <a:r>
              <a:rPr lang="pt-BR" dirty="0" smtClean="0"/>
              <a:t>. Se existir um bloco </a:t>
            </a:r>
            <a:r>
              <a:rPr lang="pt-BR" dirty="0" err="1" smtClean="0">
                <a:latin typeface="Courier New" pitchFamily="49" charset="0"/>
              </a:rPr>
              <a:t>finally</a:t>
            </a:r>
            <a:r>
              <a:rPr lang="pt-BR" dirty="0" smtClean="0"/>
              <a:t>, ele é executado antes.</a:t>
            </a:r>
          </a:p>
          <a:p>
            <a:pPr lvl="1"/>
            <a:r>
              <a:rPr lang="pt-BR" dirty="0" smtClean="0"/>
              <a:t>Se ocorrer uma exceção durante a execução do bloco </a:t>
            </a:r>
            <a:r>
              <a:rPr lang="pt-BR" dirty="0" err="1" smtClean="0">
                <a:latin typeface="Courier New" pitchFamily="49" charset="0"/>
              </a:rPr>
              <a:t>try</a:t>
            </a:r>
            <a:r>
              <a:rPr lang="pt-BR" dirty="0" smtClean="0"/>
              <a:t>, a execução para no exato ponto de origem da exceção.</a:t>
            </a:r>
          </a:p>
          <a:p>
            <a:pPr lvl="2"/>
            <a:r>
              <a:rPr lang="pt-BR" dirty="0" smtClean="0"/>
              <a:t>A máquina virtual procura pelo primeiro bloco </a:t>
            </a:r>
            <a:r>
              <a:rPr lang="pt-BR" dirty="0" smtClean="0">
                <a:latin typeface="Courier New" pitchFamily="49" charset="0"/>
              </a:rPr>
              <a:t>catch</a:t>
            </a:r>
            <a:r>
              <a:rPr lang="pt-BR" dirty="0" smtClean="0"/>
              <a:t> que nomeia a exceção ocorrida.</a:t>
            </a:r>
          </a:p>
          <a:p>
            <a:pPr lvl="3"/>
            <a:r>
              <a:rPr lang="pt-BR" dirty="0" smtClean="0"/>
              <a:t>Se é encontrado, o controle da execução é repassado ao código do bloco. Ao terminar sem erros, a execução continua após o bloco </a:t>
            </a:r>
            <a:r>
              <a:rPr lang="pt-BR" dirty="0" err="1" smtClean="0">
                <a:latin typeface="Courier New" pitchFamily="49" charset="0"/>
              </a:rPr>
              <a:t>try-catch</a:t>
            </a:r>
            <a:r>
              <a:rPr lang="pt-BR" dirty="0" smtClean="0"/>
              <a:t>, se existir um bloco </a:t>
            </a:r>
            <a:r>
              <a:rPr lang="pt-BR" dirty="0" err="1" smtClean="0">
                <a:latin typeface="Courier New" pitchFamily="49" charset="0"/>
              </a:rPr>
              <a:t>finally</a:t>
            </a:r>
            <a:r>
              <a:rPr lang="pt-BR" dirty="0" smtClean="0"/>
              <a:t>, ele é executado antes.</a:t>
            </a:r>
          </a:p>
          <a:p>
            <a:pPr lvl="3"/>
            <a:r>
              <a:rPr lang="pt-BR" dirty="0" smtClean="0"/>
              <a:t>Se não é encontrado, a exceção é sinalizada como não capturada e é repassada para o código chamador imediatamente superior.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382037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Capturando Exceções</a:t>
            </a:r>
            <a:endParaRPr lang="pt-BR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pt-BR" dirty="0" smtClean="0"/>
              <a:t>Uma vez lançada, uma exceção capturada no bloco </a:t>
            </a:r>
            <a:r>
              <a:rPr lang="pt-BR" dirty="0" err="1" smtClean="0">
                <a:latin typeface="Courier New" pitchFamily="49" charset="0"/>
              </a:rPr>
              <a:t>try</a:t>
            </a:r>
            <a:r>
              <a:rPr lang="pt-BR" dirty="0" smtClean="0"/>
              <a:t> procura por uma cláusula </a:t>
            </a:r>
            <a:r>
              <a:rPr lang="pt-BR" dirty="0" smtClean="0">
                <a:latin typeface="Courier New" pitchFamily="49" charset="0"/>
              </a:rPr>
              <a:t>catch</a:t>
            </a:r>
            <a:r>
              <a:rPr lang="pt-BR" dirty="0" smtClean="0"/>
              <a:t> capaz de referenciá-la e tratá-la.</a:t>
            </a:r>
          </a:p>
          <a:p>
            <a:pPr lvl="1"/>
            <a:r>
              <a:rPr lang="pt-BR" dirty="0" smtClean="0"/>
              <a:t>Ex.:</a:t>
            </a:r>
          </a:p>
          <a:p>
            <a:pPr lvl="1">
              <a:buFontTx/>
              <a:buNone/>
            </a:pPr>
            <a:r>
              <a:rPr lang="pt-BR" sz="2000" dirty="0" err="1" smtClean="0">
                <a:latin typeface="Courier New" pitchFamily="49" charset="0"/>
              </a:rPr>
              <a:t>int</a:t>
            </a:r>
            <a:r>
              <a:rPr lang="pt-BR" sz="2000" dirty="0" smtClean="0">
                <a:latin typeface="Courier New" pitchFamily="49" charset="0"/>
              </a:rPr>
              <a:t> valor;</a:t>
            </a:r>
          </a:p>
          <a:p>
            <a:pPr lvl="1">
              <a:buFontTx/>
              <a:buNone/>
            </a:pPr>
            <a:r>
              <a:rPr lang="pt-BR" sz="2000" dirty="0" smtClean="0">
                <a:latin typeface="Courier New" pitchFamily="49" charset="0"/>
              </a:rPr>
              <a:t>String s = </a:t>
            </a:r>
            <a:r>
              <a:rPr lang="pt-BR" sz="2000" dirty="0" err="1" smtClean="0">
                <a:latin typeface="Courier New" pitchFamily="49" charset="0"/>
              </a:rPr>
              <a:t>JOptionPane</a:t>
            </a:r>
            <a:r>
              <a:rPr lang="pt-BR" sz="2000" dirty="0" smtClean="0">
                <a:latin typeface="Courier New" pitchFamily="49" charset="0"/>
              </a:rPr>
              <a:t>.</a:t>
            </a:r>
            <a:r>
              <a:rPr lang="pt-BR" sz="2000" dirty="0" err="1" smtClean="0">
                <a:latin typeface="Courier New" pitchFamily="49" charset="0"/>
              </a:rPr>
              <a:t>showInputDialog</a:t>
            </a:r>
            <a:r>
              <a:rPr lang="pt-BR" sz="2000" dirty="0" smtClean="0">
                <a:latin typeface="Courier New" pitchFamily="49" charset="0"/>
              </a:rPr>
              <a:t>("Digite um valor inteiro:");</a:t>
            </a:r>
          </a:p>
          <a:p>
            <a:pPr lvl="1">
              <a:buFontTx/>
              <a:buNone/>
            </a:pPr>
            <a:r>
              <a:rPr lang="pt-BR" sz="2000" b="1" dirty="0" err="1" smtClean="0">
                <a:latin typeface="Courier New" pitchFamily="49" charset="0"/>
              </a:rPr>
              <a:t>try</a:t>
            </a:r>
            <a:r>
              <a:rPr lang="pt-BR" sz="2000" b="1" dirty="0" smtClean="0">
                <a:latin typeface="Courier New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pt-BR" sz="2000" dirty="0" smtClean="0">
                <a:latin typeface="Courier New" pitchFamily="49" charset="0"/>
              </a:rPr>
              <a:t>   // método </a:t>
            </a:r>
            <a:r>
              <a:rPr lang="pt-BR" sz="2000" dirty="0" err="1" smtClean="0">
                <a:latin typeface="Courier New" pitchFamily="49" charset="0"/>
              </a:rPr>
              <a:t>parseInt</a:t>
            </a:r>
            <a:r>
              <a:rPr lang="pt-BR" sz="2000" dirty="0" smtClean="0">
                <a:latin typeface="Courier New" pitchFamily="49" charset="0"/>
              </a:rPr>
              <a:t>() pode gerar exceção</a:t>
            </a:r>
          </a:p>
          <a:p>
            <a:pPr lvl="1">
              <a:buFontTx/>
              <a:buNone/>
            </a:pPr>
            <a:r>
              <a:rPr lang="pt-BR" sz="2000" dirty="0" smtClean="0">
                <a:latin typeface="Courier New" pitchFamily="49" charset="0"/>
              </a:rPr>
              <a:t>   valor = </a:t>
            </a:r>
            <a:r>
              <a:rPr lang="pt-BR" sz="2000" b="1" dirty="0" err="1" smtClean="0">
                <a:latin typeface="Courier New" pitchFamily="49" charset="0"/>
              </a:rPr>
              <a:t>Integer.parseInt</a:t>
            </a:r>
            <a:r>
              <a:rPr lang="pt-BR" sz="2000" b="1" dirty="0" smtClean="0">
                <a:latin typeface="Courier New" pitchFamily="49" charset="0"/>
              </a:rPr>
              <a:t>(s)</a:t>
            </a:r>
            <a:r>
              <a:rPr lang="pt-BR" sz="2000" dirty="0" smtClean="0">
                <a:latin typeface="Courier New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pt-BR" sz="2000" dirty="0" smtClean="0">
                <a:latin typeface="Courier New" pitchFamily="49" charset="0"/>
              </a:rPr>
              <a:t>   </a:t>
            </a:r>
            <a:r>
              <a:rPr lang="pt-BR" sz="2000" dirty="0" err="1" smtClean="0">
                <a:latin typeface="Courier New" pitchFamily="49" charset="0"/>
              </a:rPr>
              <a:t>System.out.println</a:t>
            </a:r>
            <a:r>
              <a:rPr lang="pt-BR" sz="2000" dirty="0" smtClean="0">
                <a:latin typeface="Courier New" pitchFamily="49" charset="0"/>
              </a:rPr>
              <a:t>(valor);</a:t>
            </a:r>
          </a:p>
          <a:p>
            <a:pPr lvl="1">
              <a:buFontTx/>
              <a:buNone/>
            </a:pPr>
            <a:r>
              <a:rPr lang="pt-BR" sz="2000" b="1" dirty="0" smtClean="0">
                <a:latin typeface="Courier New" pitchFamily="49" charset="0"/>
              </a:rPr>
              <a:t>}</a:t>
            </a:r>
          </a:p>
          <a:p>
            <a:pPr lvl="1">
              <a:buFontTx/>
              <a:buNone/>
            </a:pPr>
            <a:r>
              <a:rPr lang="pt-BR" sz="2000" b="1" dirty="0" smtClean="0">
                <a:latin typeface="Courier New" pitchFamily="49" charset="0"/>
              </a:rPr>
              <a:t>catch (</a:t>
            </a:r>
            <a:r>
              <a:rPr lang="pt-BR" sz="2000" b="1" dirty="0" err="1" smtClean="0">
                <a:latin typeface="Courier New" pitchFamily="49" charset="0"/>
              </a:rPr>
              <a:t>NumberFormatException</a:t>
            </a:r>
            <a:r>
              <a:rPr lang="pt-BR" sz="2000" b="1" dirty="0" smtClean="0">
                <a:latin typeface="Courier New" pitchFamily="49" charset="0"/>
              </a:rPr>
              <a:t> e) {</a:t>
            </a:r>
          </a:p>
          <a:p>
            <a:pPr lvl="1">
              <a:buFontTx/>
              <a:buNone/>
            </a:pPr>
            <a:r>
              <a:rPr lang="pt-BR" sz="2000" dirty="0" smtClean="0">
                <a:latin typeface="Courier New" pitchFamily="49" charset="0"/>
              </a:rPr>
              <a:t>   // código para tratar a exceção</a:t>
            </a:r>
          </a:p>
          <a:p>
            <a:pPr lvl="1">
              <a:buFontTx/>
              <a:buNone/>
            </a:pPr>
            <a:r>
              <a:rPr lang="pt-BR" sz="2000" dirty="0" smtClean="0">
                <a:latin typeface="Courier New" pitchFamily="49" charset="0"/>
              </a:rPr>
              <a:t>   System.</a:t>
            </a:r>
            <a:r>
              <a:rPr lang="pt-BR" sz="2000" dirty="0" err="1" smtClean="0">
                <a:latin typeface="Courier New" pitchFamily="49" charset="0"/>
              </a:rPr>
              <a:t>out.println</a:t>
            </a:r>
            <a:r>
              <a:rPr lang="pt-BR" sz="2000" dirty="0" smtClean="0">
                <a:latin typeface="Courier New" pitchFamily="49" charset="0"/>
              </a:rPr>
              <a:t>(“Erro de conversão”);</a:t>
            </a:r>
          </a:p>
          <a:p>
            <a:pPr lvl="1">
              <a:buFontTx/>
              <a:buNone/>
            </a:pPr>
            <a:r>
              <a:rPr lang="pt-BR" sz="20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20483" name="AutoShape 3"/>
          <p:cNvSpPr>
            <a:spLocks noChangeArrowheads="1"/>
          </p:cNvSpPr>
          <p:nvPr/>
        </p:nvSpPr>
        <p:spPr bwMode="auto">
          <a:xfrm>
            <a:off x="310183" y="4230786"/>
            <a:ext cx="733425" cy="1214438"/>
          </a:xfrm>
          <a:prstGeom prst="curvedRightArrow">
            <a:avLst>
              <a:gd name="adj1" fmla="val 23596"/>
              <a:gd name="adj2" fmla="val 42209"/>
              <a:gd name="adj3" fmla="val 4285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743833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Capturando Exceções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Deve-se evitar tratar apenas as exceções mais genéricas porque dessa forma não se sabe a causa exata da exceção</a:t>
            </a:r>
          </a:p>
          <a:p>
            <a:r>
              <a:rPr lang="pt-BR" dirty="0"/>
              <a:t>A ordem em que as cláusulas </a:t>
            </a:r>
            <a:r>
              <a:rPr lang="pt-BR" i="1" dirty="0"/>
              <a:t>catch</a:t>
            </a:r>
            <a:r>
              <a:rPr lang="pt-BR" dirty="0"/>
              <a:t> aparecem é importante</a:t>
            </a:r>
            <a:r>
              <a:rPr lang="pt-BR" dirty="0" smtClean="0"/>
              <a:t>:</a:t>
            </a:r>
          </a:p>
          <a:p>
            <a:pPr lvl="1"/>
            <a:r>
              <a:rPr lang="pt-BR" dirty="0"/>
              <a:t>As exceções mais genéricas devem ser tratadas </a:t>
            </a:r>
            <a:r>
              <a:rPr lang="pt-BR" b="1" dirty="0"/>
              <a:t>após</a:t>
            </a:r>
            <a:r>
              <a:rPr lang="pt-BR" dirty="0"/>
              <a:t> as mais específicas</a:t>
            </a:r>
          </a:p>
          <a:p>
            <a:pPr lvl="1"/>
            <a:r>
              <a:rPr lang="pt-BR" dirty="0"/>
              <a:t>Java gera um erro de compilação se aparecer uma exceção mais genérica antes de outra mais </a:t>
            </a:r>
            <a:r>
              <a:rPr lang="pt-BR" dirty="0" smtClean="0"/>
              <a:t>específica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764246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Capturando Exceções</a:t>
            </a:r>
            <a:endParaRPr lang="pt-BR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cláusula </a:t>
            </a:r>
            <a:r>
              <a:rPr lang="pt-BR" dirty="0" err="1" smtClean="0">
                <a:latin typeface="Courier New" pitchFamily="49" charset="0"/>
              </a:rPr>
              <a:t>finally</a:t>
            </a:r>
            <a:r>
              <a:rPr lang="pt-BR" dirty="0" smtClean="0"/>
              <a:t> é utilizada para forçar a execução de um bloco de código, mesmo que não ocorra uma exceção</a:t>
            </a:r>
          </a:p>
          <a:p>
            <a:pPr lvl="1"/>
            <a:r>
              <a:rPr lang="pt-BR" dirty="0" smtClean="0"/>
              <a:t>Pode ser utilizada com ou sem o bloco </a:t>
            </a:r>
            <a:r>
              <a:rPr lang="pt-BR" dirty="0" smtClean="0">
                <a:latin typeface="Courier New" pitchFamily="49" charset="0"/>
              </a:rPr>
              <a:t>catch</a:t>
            </a:r>
            <a:endParaRPr lang="pt-BR" dirty="0" smtClean="0"/>
          </a:p>
          <a:p>
            <a:r>
              <a:rPr lang="pt-BR" dirty="0" smtClean="0"/>
              <a:t>A cláusula </a:t>
            </a:r>
            <a:r>
              <a:rPr lang="pt-BR" dirty="0" err="1" smtClean="0">
                <a:latin typeface="Courier New" pitchFamily="49" charset="0"/>
              </a:rPr>
              <a:t>finally</a:t>
            </a:r>
            <a:r>
              <a:rPr lang="pt-BR" dirty="0" smtClean="0"/>
              <a:t> é executada nas seguintes condições:</a:t>
            </a:r>
          </a:p>
          <a:p>
            <a:pPr lvl="1"/>
            <a:r>
              <a:rPr lang="pt-BR" dirty="0" smtClean="0"/>
              <a:t>fim normal do método</a:t>
            </a:r>
          </a:p>
          <a:p>
            <a:pPr lvl="1"/>
            <a:r>
              <a:rPr lang="pt-BR" dirty="0" smtClean="0"/>
              <a:t>devido a uma instrução </a:t>
            </a:r>
            <a:r>
              <a:rPr lang="pt-BR" i="1" dirty="0" err="1" smtClean="0"/>
              <a:t>return</a:t>
            </a:r>
            <a:r>
              <a:rPr lang="pt-BR" dirty="0" smtClean="0"/>
              <a:t> ou </a:t>
            </a:r>
            <a:r>
              <a:rPr lang="pt-BR" i="1" dirty="0" err="1" smtClean="0"/>
              <a:t>break</a:t>
            </a:r>
            <a:endParaRPr lang="pt-BR" dirty="0" smtClean="0"/>
          </a:p>
          <a:p>
            <a:pPr lvl="1"/>
            <a:r>
              <a:rPr lang="pt-BR" dirty="0" smtClean="0"/>
              <a:t>caso uma exceção tenha sido gerada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490738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Capturando Exceções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</a:t>
            </a:r>
            <a:r>
              <a:rPr lang="pt-BR" dirty="0" smtClean="0"/>
              <a:t>xceções </a:t>
            </a:r>
            <a:r>
              <a:rPr lang="pt-BR" dirty="0"/>
              <a:t>em Java são </a:t>
            </a:r>
            <a:r>
              <a:rPr lang="pt-BR" b="1" dirty="0"/>
              <a:t>objetos</a:t>
            </a:r>
            <a:r>
              <a:rPr lang="pt-BR" dirty="0"/>
              <a:t>, ou seja, têm atributos e </a:t>
            </a:r>
            <a:r>
              <a:rPr lang="pt-BR" dirty="0" smtClean="0"/>
              <a:t>métodos</a:t>
            </a:r>
          </a:p>
          <a:p>
            <a:r>
              <a:rPr lang="pt-BR" dirty="0"/>
              <a:t>Possuem uma "foto" (status) da pilha de execução no momento da exceção; informação é obtida chamando-se o método </a:t>
            </a:r>
            <a:r>
              <a:rPr lang="pt-BR" i="1" dirty="0" err="1" smtClean="0"/>
              <a:t>printStackTrace</a:t>
            </a:r>
            <a:endParaRPr lang="pt-BR" i="1" dirty="0" smtClean="0"/>
          </a:p>
          <a:p>
            <a:pPr lvl="1"/>
            <a:r>
              <a:rPr lang="pt-BR" dirty="0"/>
              <a:t>A pilha informa a sequência de chamada dos métodos que gerou a exceção</a:t>
            </a:r>
          </a:p>
          <a:p>
            <a:r>
              <a:rPr lang="pt-BR" dirty="0"/>
              <a:t>Possuem uma </a:t>
            </a:r>
            <a:r>
              <a:rPr lang="pt-BR" dirty="0" err="1"/>
              <a:t>string</a:t>
            </a:r>
            <a:r>
              <a:rPr lang="pt-BR" dirty="0"/>
              <a:t> que informa o tipo de erro ocorrido, e que pode ser obtida pelo método </a:t>
            </a:r>
            <a:r>
              <a:rPr lang="pt-BR" i="1" dirty="0" err="1"/>
              <a:t>getMessage</a:t>
            </a:r>
            <a:endParaRPr lang="en-US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399790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Repassando Exceções</a:t>
            </a:r>
            <a:endParaRPr 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000" dirty="0" smtClean="0"/>
              <a:t>Se um código utiliza métodos que geram exceções verificadas, mas não as trata, então deve repassá-las adiante via a cláusula </a:t>
            </a:r>
            <a:r>
              <a:rPr lang="pt-BR" sz="2000" i="1" dirty="0" err="1" smtClean="0"/>
              <a:t>throws</a:t>
            </a:r>
            <a:r>
              <a:rPr lang="pt-BR" sz="2000" dirty="0" smtClean="0"/>
              <a:t> na assinatura do método</a:t>
            </a:r>
          </a:p>
          <a:p>
            <a:pPr>
              <a:lnSpc>
                <a:spcPct val="80000"/>
              </a:lnSpc>
            </a:pPr>
            <a:r>
              <a:rPr lang="pt-BR" sz="2000" dirty="0" smtClean="0"/>
              <a:t>Ex.:</a:t>
            </a:r>
          </a:p>
          <a:p>
            <a:pPr>
              <a:lnSpc>
                <a:spcPct val="80000"/>
              </a:lnSpc>
            </a:pPr>
            <a:endParaRPr lang="pt-BR" sz="20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/>
              <a:t>lerArquivo</a:t>
            </a:r>
            <a:r>
              <a:rPr lang="pt-BR" sz="2000" dirty="0" smtClean="0"/>
              <a:t>(String arquivo) </a:t>
            </a:r>
            <a:r>
              <a:rPr lang="pt-BR" sz="2000" dirty="0" err="1" smtClean="0">
                <a:solidFill>
                  <a:srgbClr val="FF0000"/>
                </a:solidFill>
              </a:rPr>
              <a:t>throws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 err="1" smtClean="0">
                <a:solidFill>
                  <a:srgbClr val="FF0000"/>
                </a:solidFill>
              </a:rPr>
              <a:t>IOException</a:t>
            </a:r>
            <a:r>
              <a:rPr lang="pt-BR" sz="2000" dirty="0" smtClean="0"/>
              <a:t>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smtClean="0"/>
              <a:t>   ...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smtClean="0"/>
              <a:t>   </a:t>
            </a:r>
            <a:r>
              <a:rPr lang="pt-BR" sz="2000" dirty="0" err="1" smtClean="0"/>
              <a:t>BufferedReader</a:t>
            </a:r>
            <a:r>
              <a:rPr lang="pt-BR" sz="2000" dirty="0" smtClean="0"/>
              <a:t> in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BufferedReader</a:t>
            </a:r>
            <a:r>
              <a:rPr lang="pt-BR" sz="2000" dirty="0" smtClean="0"/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FileReader</a:t>
            </a:r>
            <a:r>
              <a:rPr lang="pt-BR" sz="2000" dirty="0" smtClean="0"/>
              <a:t>(arquivo));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smtClean="0"/>
              <a:t>   String </a:t>
            </a:r>
            <a:r>
              <a:rPr lang="pt-BR" sz="2000" dirty="0" err="1" smtClean="0"/>
              <a:t>firstline</a:t>
            </a:r>
            <a:r>
              <a:rPr lang="pt-BR" sz="2000" dirty="0" smtClean="0"/>
              <a:t> = in.</a:t>
            </a:r>
            <a:r>
              <a:rPr lang="pt-BR" sz="2000" dirty="0" err="1" smtClean="0"/>
              <a:t>readLine</a:t>
            </a:r>
            <a:r>
              <a:rPr lang="pt-BR" sz="2000" dirty="0" smtClean="0"/>
              <a:t>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smtClean="0"/>
              <a:t>   in.close();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smtClean="0"/>
              <a:t>   ...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4587595" y="4725144"/>
            <a:ext cx="2735262" cy="1150937"/>
          </a:xfrm>
          <a:prstGeom prst="wedgeRoundRectCallout">
            <a:avLst>
              <a:gd name="adj1" fmla="val -49306"/>
              <a:gd name="adj2" fmla="val -98690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dirty="0"/>
              <a:t>Este bloco de código não captura </a:t>
            </a:r>
            <a:r>
              <a:rPr lang="pt-BR" dirty="0" smtClean="0"/>
              <a:t>nem </a:t>
            </a:r>
            <a:r>
              <a:rPr lang="pt-BR" dirty="0"/>
              <a:t>trata a exceção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672755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Novas Exceções</a:t>
            </a:r>
            <a:endParaRPr 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Caso os tipos de exceções fornecidos na API de Java não sejam suficientes, criam-se novas classes através do mecanismo de herança</a:t>
            </a:r>
          </a:p>
          <a:p>
            <a:r>
              <a:rPr lang="pt-BR" sz="2800" dirty="0" smtClean="0"/>
              <a:t>Novos tipos de exceções são criados através da extensão de uma classe já existente</a:t>
            </a:r>
          </a:p>
          <a:p>
            <a:pPr lvl="1"/>
            <a:r>
              <a:rPr lang="pt-BR" sz="2400" i="1" dirty="0" smtClean="0"/>
              <a:t>Exception</a:t>
            </a:r>
            <a:r>
              <a:rPr lang="pt-BR" sz="2400" dirty="0" smtClean="0"/>
              <a:t> para exceções verificadas</a:t>
            </a:r>
          </a:p>
          <a:p>
            <a:pPr lvl="1"/>
            <a:r>
              <a:rPr lang="pt-BR" sz="2400" i="1" dirty="0" err="1" smtClean="0"/>
              <a:t>RunTimeException</a:t>
            </a:r>
            <a:r>
              <a:rPr lang="pt-BR" sz="2400" dirty="0" smtClean="0"/>
              <a:t> para exceções não-verificadas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44889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Novas Exceções</a:t>
            </a:r>
            <a:endParaRPr 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Ao projetar uma classe de exceção, é usual fornecer quatro construtores com os seguintes parâmetros:</a:t>
            </a:r>
          </a:p>
          <a:p>
            <a:pPr lvl="1"/>
            <a:r>
              <a:rPr lang="pt-BR" sz="2400" dirty="0" smtClean="0">
                <a:latin typeface="Courier New" pitchFamily="49" charset="0"/>
              </a:rPr>
              <a:t>()</a:t>
            </a:r>
            <a:r>
              <a:rPr lang="pt-BR" sz="2400" dirty="0" smtClean="0"/>
              <a:t> construtor vazio</a:t>
            </a:r>
          </a:p>
          <a:p>
            <a:pPr lvl="1"/>
            <a:r>
              <a:rPr lang="pt-BR" sz="2400" dirty="0" smtClean="0">
                <a:latin typeface="Courier New" pitchFamily="49" charset="0"/>
              </a:rPr>
              <a:t>(String mensagem)</a:t>
            </a:r>
            <a:r>
              <a:rPr lang="pt-BR" sz="2400" dirty="0" smtClean="0"/>
              <a:t> construtor com a mensagem de erro</a:t>
            </a:r>
          </a:p>
          <a:p>
            <a:pPr lvl="1"/>
            <a:r>
              <a:rPr lang="pt-BR" sz="2400" dirty="0" smtClean="0">
                <a:latin typeface="Courier New" pitchFamily="49" charset="0"/>
              </a:rPr>
              <a:t>(</a:t>
            </a:r>
            <a:r>
              <a:rPr lang="pt-BR" sz="2400" dirty="0" err="1" smtClean="0">
                <a:latin typeface="Courier New" pitchFamily="49" charset="0"/>
              </a:rPr>
              <a:t>Throwable</a:t>
            </a:r>
            <a:r>
              <a:rPr lang="pt-BR" sz="2400" dirty="0" smtClean="0">
                <a:latin typeface="Courier New" pitchFamily="49" charset="0"/>
              </a:rPr>
              <a:t> causa)</a:t>
            </a:r>
            <a:r>
              <a:rPr lang="pt-BR" sz="2400" dirty="0" smtClean="0"/>
              <a:t> construtor com a exceção prévia que causou a exceção</a:t>
            </a:r>
          </a:p>
          <a:p>
            <a:pPr lvl="1"/>
            <a:r>
              <a:rPr lang="pt-BR" sz="2400" dirty="0" smtClean="0">
                <a:latin typeface="Courier New" pitchFamily="49" charset="0"/>
              </a:rPr>
              <a:t>(String mensagem, </a:t>
            </a:r>
            <a:r>
              <a:rPr lang="pt-BR" sz="2400" dirty="0" err="1" smtClean="0">
                <a:latin typeface="Courier New" pitchFamily="49" charset="0"/>
              </a:rPr>
              <a:t>Throwable</a:t>
            </a:r>
            <a:r>
              <a:rPr lang="pt-BR" sz="2400" dirty="0" smtClean="0">
                <a:latin typeface="Courier New" pitchFamily="49" charset="0"/>
              </a:rPr>
              <a:t> causa)</a:t>
            </a:r>
            <a:r>
              <a:rPr lang="pt-BR" sz="2400" dirty="0" smtClean="0"/>
              <a:t> construtor com a mensagem de erro e a exceção prévia que causou a exceção</a:t>
            </a:r>
            <a:endParaRPr lang="en-US" sz="2400" dirty="0" smtClean="0">
              <a:latin typeface="Courier New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277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Classes UML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Relacionamento de associação:</a:t>
            </a:r>
          </a:p>
          <a:p>
            <a:pPr lvl="1"/>
            <a:r>
              <a:rPr lang="pt-BR" dirty="0" smtClean="0"/>
              <a:t>Navegabilidade da associação</a:t>
            </a:r>
          </a:p>
          <a:p>
            <a:pPr lvl="2"/>
            <a:r>
              <a:rPr lang="pt-BR" dirty="0" smtClean="0"/>
              <a:t>Bidirecional</a:t>
            </a:r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Unidirecional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3212976"/>
            <a:ext cx="37433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4941168"/>
            <a:ext cx="37433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4941168"/>
            <a:ext cx="37433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Novas Exceções</a:t>
            </a:r>
            <a:endParaRPr lang="en-US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000" dirty="0" smtClean="0"/>
              <a:t>Exemplo:</a:t>
            </a:r>
          </a:p>
          <a:p>
            <a:pPr>
              <a:lnSpc>
                <a:spcPct val="80000"/>
              </a:lnSpc>
            </a:pPr>
            <a:endParaRPr lang="pt-BR" sz="20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IllegalFormatException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Exception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IllegalFormatException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IllegalFormatException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m)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super(m);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IllegalFormatException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super(c);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IllegalFormatException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m, </a:t>
            </a: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super(m,c);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64292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280095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</a:t>
            </a:r>
            <a:endParaRPr lang="pt-BR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 dirty="0"/>
              <a:t>Criar um bom sistema de Entrada e Saída (E/S) é uma </a:t>
            </a:r>
            <a:r>
              <a:rPr lang="pt-BR" sz="2800" dirty="0" smtClean="0"/>
              <a:t>tarefa delicada </a:t>
            </a:r>
            <a:r>
              <a:rPr lang="pt-BR" sz="2800" dirty="0"/>
              <a:t>na </a:t>
            </a:r>
            <a:r>
              <a:rPr lang="pt-BR" sz="2800" dirty="0" smtClean="0"/>
              <a:t>programação</a:t>
            </a:r>
            <a:endParaRPr lang="pt-BR" sz="2800" dirty="0"/>
          </a:p>
          <a:p>
            <a:pPr lvl="1">
              <a:lnSpc>
                <a:spcPct val="90000"/>
              </a:lnSpc>
            </a:pPr>
            <a:r>
              <a:rPr lang="pt-BR" sz="2400" dirty="0"/>
              <a:t>Existem diversas </a:t>
            </a:r>
            <a:r>
              <a:rPr lang="pt-BR" sz="2400" dirty="0" smtClean="0"/>
              <a:t>abordagens</a:t>
            </a:r>
            <a:endParaRPr lang="pt-BR" sz="2400" dirty="0"/>
          </a:p>
          <a:p>
            <a:pPr lvl="1">
              <a:lnSpc>
                <a:spcPct val="90000"/>
              </a:lnSpc>
            </a:pPr>
            <a:r>
              <a:rPr lang="pt-BR" sz="2400" dirty="0"/>
              <a:t>Devemos tratar várias origens e destinos para os dados (console, disco, impressora, conexão de rede</a:t>
            </a:r>
            <a:r>
              <a:rPr lang="pt-BR" sz="2400" dirty="0" smtClean="0"/>
              <a:t>,...)</a:t>
            </a:r>
            <a:endParaRPr lang="pt-BR" sz="2400" dirty="0"/>
          </a:p>
          <a:p>
            <a:pPr lvl="1">
              <a:lnSpc>
                <a:spcPct val="90000"/>
              </a:lnSpc>
            </a:pPr>
            <a:r>
              <a:rPr lang="pt-BR" sz="2400" dirty="0"/>
              <a:t>Vários modos de acesso (</a:t>
            </a:r>
            <a:r>
              <a:rPr lang="pt-BR" sz="2400" dirty="0" smtClean="0"/>
              <a:t>sequencial</a:t>
            </a:r>
            <a:r>
              <a:rPr lang="pt-BR" sz="2400" dirty="0"/>
              <a:t>, aleatório, com ou sem buffer, por linhas, por palavras, binário ou caractere,...)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513766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</a:t>
            </a:r>
            <a:endParaRPr lang="pt-BR" dirty="0"/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Java provê uma biblioteca com muitas classes, cada uma com um propósito </a:t>
            </a:r>
            <a:r>
              <a:rPr lang="pt-BR" dirty="0" smtClean="0"/>
              <a:t>diferente</a:t>
            </a:r>
            <a:endParaRPr lang="pt-BR" dirty="0"/>
          </a:p>
          <a:p>
            <a:r>
              <a:rPr lang="pt-BR" dirty="0" smtClean="0"/>
              <a:t>Pacote </a:t>
            </a:r>
            <a:r>
              <a:rPr lang="pt-BR" dirty="0">
                <a:latin typeface="Courier New" pitchFamily="49" charset="0"/>
              </a:rPr>
              <a:t>java.io.*</a:t>
            </a:r>
            <a:endParaRPr lang="pt-BR" dirty="0"/>
          </a:p>
          <a:p>
            <a:pPr lvl="1"/>
            <a:r>
              <a:rPr lang="pt-BR" dirty="0"/>
              <a:t>Define E/S em termos de </a:t>
            </a:r>
            <a:r>
              <a:rPr lang="pt-BR" i="1" dirty="0" err="1"/>
              <a:t>streams</a:t>
            </a:r>
            <a:r>
              <a:rPr lang="pt-BR" dirty="0"/>
              <a:t> (fluxos)</a:t>
            </a:r>
          </a:p>
          <a:p>
            <a:pPr lvl="1"/>
            <a:r>
              <a:rPr lang="pt-BR" i="1" dirty="0" err="1"/>
              <a:t>Streams</a:t>
            </a:r>
            <a:r>
              <a:rPr lang="pt-BR" dirty="0"/>
              <a:t> são </a:t>
            </a:r>
            <a:r>
              <a:rPr lang="pt-BR" dirty="0" smtClean="0"/>
              <a:t>sequências </a:t>
            </a:r>
            <a:r>
              <a:rPr lang="pt-BR" dirty="0"/>
              <a:t>ordenadas de dados que possuem uma origem (</a:t>
            </a:r>
            <a:r>
              <a:rPr lang="pt-BR" dirty="0" err="1"/>
              <a:t>streams</a:t>
            </a:r>
            <a:r>
              <a:rPr lang="pt-BR" dirty="0"/>
              <a:t> de entrada) ou um destino (</a:t>
            </a:r>
            <a:r>
              <a:rPr lang="pt-BR" dirty="0" err="1"/>
              <a:t>streams</a:t>
            </a:r>
            <a:r>
              <a:rPr lang="pt-BR" dirty="0"/>
              <a:t> de saída</a:t>
            </a:r>
            <a:r>
              <a:rPr lang="pt-BR" dirty="0" smtClean="0"/>
              <a:t>)</a:t>
            </a:r>
          </a:p>
          <a:p>
            <a:r>
              <a:rPr lang="pt-BR" dirty="0" smtClean="0"/>
              <a:t>Pacote </a:t>
            </a:r>
            <a:r>
              <a:rPr lang="pt-BR" dirty="0">
                <a:latin typeface="Courier New" pitchFamily="49" charset="0"/>
              </a:rPr>
              <a:t>java.nio</a:t>
            </a:r>
            <a:r>
              <a:rPr lang="pt-BR" dirty="0" smtClean="0">
                <a:latin typeface="Courier New" pitchFamily="49" charset="0"/>
              </a:rPr>
              <a:t>.*</a:t>
            </a:r>
          </a:p>
          <a:p>
            <a:pPr lvl="1"/>
            <a:r>
              <a:rPr lang="pt-BR" dirty="0" smtClean="0"/>
              <a:t>Classes para a implementação o conceito de </a:t>
            </a:r>
            <a:r>
              <a:rPr lang="pt-BR" i="1" dirty="0" smtClean="0"/>
              <a:t>Buffer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879514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</a:t>
            </a:r>
            <a:endParaRPr lang="en-US" dirty="0"/>
          </a:p>
        </p:txBody>
      </p:sp>
      <p:pic>
        <p:nvPicPr>
          <p:cNvPr id="261125" name="Picture 5" descr="Reading information into a program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1916113"/>
            <a:ext cx="5476875" cy="1866900"/>
          </a:xfrm>
          <a:prstGeom prst="rect">
            <a:avLst/>
          </a:prstGeom>
          <a:noFill/>
        </p:spPr>
      </p:pic>
      <p:pic>
        <p:nvPicPr>
          <p:cNvPr id="261127" name="Picture 7" descr="Writing information from a program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4508500"/>
            <a:ext cx="5476875" cy="1819275"/>
          </a:xfrm>
          <a:prstGeom prst="rect">
            <a:avLst/>
          </a:prstGeom>
          <a:noFill/>
        </p:spPr>
      </p:pic>
      <p:sp>
        <p:nvSpPr>
          <p:cNvPr id="261128" name="AutoShape 8"/>
          <p:cNvSpPr>
            <a:spLocks noChangeArrowheads="1"/>
          </p:cNvSpPr>
          <p:nvPr/>
        </p:nvSpPr>
        <p:spPr bwMode="auto">
          <a:xfrm>
            <a:off x="6948488" y="2349500"/>
            <a:ext cx="1800225" cy="8636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/>
              <a:t>Fluxo de leitura</a:t>
            </a:r>
            <a:endParaRPr lang="en-US"/>
          </a:p>
        </p:txBody>
      </p:sp>
      <p:sp>
        <p:nvSpPr>
          <p:cNvPr id="261129" name="AutoShape 9"/>
          <p:cNvSpPr>
            <a:spLocks noChangeArrowheads="1"/>
          </p:cNvSpPr>
          <p:nvPr/>
        </p:nvSpPr>
        <p:spPr bwMode="auto">
          <a:xfrm>
            <a:off x="6948488" y="4652963"/>
            <a:ext cx="1800225" cy="8636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/>
              <a:t>Fluxo de escrita</a:t>
            </a:r>
            <a:endParaRPr lang="en-US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803113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</a:t>
            </a:r>
            <a:endParaRPr lang="pt-BR" dirty="0"/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800" dirty="0"/>
              <a:t>O pacote </a:t>
            </a:r>
            <a:r>
              <a:rPr lang="pt-BR" sz="2800" i="1" dirty="0" err="1"/>
              <a:t>java</a:t>
            </a:r>
            <a:r>
              <a:rPr lang="pt-BR" sz="2800" i="1" dirty="0"/>
              <a:t>.</a:t>
            </a:r>
            <a:r>
              <a:rPr lang="pt-BR" sz="2800" i="1" dirty="0" err="1"/>
              <a:t>io</a:t>
            </a:r>
            <a:r>
              <a:rPr lang="pt-BR" sz="2800" dirty="0"/>
              <a:t> fornece dois tipos de </a:t>
            </a:r>
            <a:r>
              <a:rPr lang="pt-BR" sz="2800" dirty="0" err="1"/>
              <a:t>streams</a:t>
            </a:r>
            <a:r>
              <a:rPr lang="pt-BR" sz="2800" dirty="0"/>
              <a:t>:</a:t>
            </a:r>
          </a:p>
          <a:p>
            <a:pPr lvl="1">
              <a:lnSpc>
                <a:spcPct val="80000"/>
              </a:lnSpc>
            </a:pPr>
            <a:r>
              <a:rPr lang="pt-BR" sz="2400" dirty="0"/>
              <a:t>Fluxos de byte: tratam entrada ou saída de dados de 8 bits.</a:t>
            </a:r>
          </a:p>
          <a:p>
            <a:pPr lvl="2">
              <a:lnSpc>
                <a:spcPct val="80000"/>
              </a:lnSpc>
            </a:pPr>
            <a:r>
              <a:rPr lang="pt-BR" sz="2000" dirty="0"/>
              <a:t>Para E/S baseada em dados binários</a:t>
            </a:r>
          </a:p>
          <a:p>
            <a:pPr lvl="3">
              <a:lnSpc>
                <a:spcPct val="80000"/>
              </a:lnSpc>
            </a:pPr>
            <a:r>
              <a:rPr lang="pt-BR" sz="1800" dirty="0"/>
              <a:t>Ex.: uma imagem</a:t>
            </a:r>
          </a:p>
          <a:p>
            <a:pPr lvl="2">
              <a:lnSpc>
                <a:spcPct val="80000"/>
              </a:lnSpc>
            </a:pPr>
            <a:r>
              <a:rPr lang="pt-BR" sz="2000" dirty="0"/>
              <a:t>Objetos </a:t>
            </a:r>
            <a:r>
              <a:rPr lang="pt-BR" sz="2000" dirty="0" err="1">
                <a:latin typeface="Courier New" pitchFamily="49" charset="0"/>
              </a:rPr>
              <a:t>InputStream</a:t>
            </a:r>
            <a:r>
              <a:rPr lang="pt-BR" sz="2000" dirty="0"/>
              <a:t>, </a:t>
            </a:r>
            <a:r>
              <a:rPr lang="pt-BR" sz="2000" dirty="0" err="1">
                <a:latin typeface="Courier New" pitchFamily="49" charset="0"/>
              </a:rPr>
              <a:t>OutputStream</a:t>
            </a:r>
            <a:endParaRPr lang="pt-BR" sz="20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</a:pPr>
            <a:r>
              <a:rPr lang="pt-BR" sz="2400" dirty="0"/>
              <a:t>Fluxos de caractere: tratam entrada ou saída de caracteres </a:t>
            </a:r>
            <a:r>
              <a:rPr lang="pt-BR" sz="2400" dirty="0" smtClean="0"/>
              <a:t>Unicode.</a:t>
            </a:r>
            <a:endParaRPr lang="pt-BR" sz="2400" dirty="0"/>
          </a:p>
          <a:p>
            <a:pPr lvl="2">
              <a:lnSpc>
                <a:spcPct val="80000"/>
              </a:lnSpc>
            </a:pPr>
            <a:r>
              <a:rPr lang="pt-BR" sz="2000" dirty="0"/>
              <a:t>Para E/S baseada em texto</a:t>
            </a:r>
          </a:p>
          <a:p>
            <a:pPr lvl="3">
              <a:lnSpc>
                <a:spcPct val="80000"/>
              </a:lnSpc>
            </a:pPr>
            <a:r>
              <a:rPr lang="pt-BR" sz="1800" dirty="0"/>
              <a:t>Ex.: arquivo </a:t>
            </a:r>
            <a:r>
              <a:rPr lang="pt-BR" sz="1800" dirty="0" err="1" smtClean="0"/>
              <a:t>txt</a:t>
            </a:r>
            <a:endParaRPr lang="pt-BR" sz="1800" dirty="0"/>
          </a:p>
          <a:p>
            <a:pPr lvl="2">
              <a:lnSpc>
                <a:spcPct val="80000"/>
              </a:lnSpc>
            </a:pPr>
            <a:r>
              <a:rPr lang="pt-BR" sz="2000" dirty="0"/>
              <a:t>Objetos </a:t>
            </a:r>
            <a:r>
              <a:rPr lang="pt-BR" sz="2000" dirty="0" err="1">
                <a:latin typeface="Courier New" pitchFamily="49" charset="0"/>
              </a:rPr>
              <a:t>Reader</a:t>
            </a:r>
            <a:r>
              <a:rPr lang="pt-BR" sz="2000" dirty="0"/>
              <a:t>, </a:t>
            </a:r>
            <a:r>
              <a:rPr lang="pt-BR" sz="2000" dirty="0" err="1">
                <a:latin typeface="Courier New" pitchFamily="49" charset="0"/>
              </a:rPr>
              <a:t>Writer</a:t>
            </a:r>
            <a:endParaRPr lang="pt-BR" sz="2000" dirty="0">
              <a:latin typeface="Courier New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92827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</a:t>
            </a:r>
            <a:endParaRPr lang="en-US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Um </a:t>
            </a:r>
            <a:r>
              <a:rPr lang="pt-BR" sz="2800" dirty="0" err="1"/>
              <a:t>stream</a:t>
            </a:r>
            <a:r>
              <a:rPr lang="pt-BR" sz="2800" dirty="0"/>
              <a:t> é aberto quando é instanciado o objeto via construtor</a:t>
            </a:r>
          </a:p>
          <a:p>
            <a:r>
              <a:rPr lang="pt-BR" sz="2800" dirty="0"/>
              <a:t>É possível ler e escrever do </a:t>
            </a:r>
            <a:r>
              <a:rPr lang="pt-BR" sz="2800" dirty="0" err="1"/>
              <a:t>stream</a:t>
            </a:r>
            <a:r>
              <a:rPr lang="pt-BR" sz="2800" dirty="0"/>
              <a:t> enquanto ele estiver aberto</a:t>
            </a:r>
          </a:p>
          <a:p>
            <a:pPr lvl="1"/>
            <a:r>
              <a:rPr lang="pt-BR" sz="2400" dirty="0"/>
              <a:t>Métodos podem gerar a exceção </a:t>
            </a:r>
            <a:r>
              <a:rPr lang="pt-BR" sz="2400" i="1" dirty="0" err="1"/>
              <a:t>IOException</a:t>
            </a:r>
            <a:endParaRPr lang="pt-BR" sz="2400" i="1" dirty="0"/>
          </a:p>
          <a:p>
            <a:pPr lvl="1"/>
            <a:r>
              <a:rPr lang="pt-BR" sz="2400" dirty="0"/>
              <a:t>As exceções devem ser </a:t>
            </a:r>
            <a:r>
              <a:rPr lang="pt-BR" sz="2400" dirty="0" smtClean="0"/>
              <a:t>tratadas de algum modo</a:t>
            </a:r>
            <a:endParaRPr lang="pt-BR" sz="2400" dirty="0"/>
          </a:p>
          <a:p>
            <a:r>
              <a:rPr lang="pt-BR" sz="2800" dirty="0"/>
              <a:t>Um </a:t>
            </a:r>
            <a:r>
              <a:rPr lang="pt-BR" sz="2800" dirty="0" err="1"/>
              <a:t>stream</a:t>
            </a:r>
            <a:r>
              <a:rPr lang="pt-BR" sz="2800" dirty="0"/>
              <a:t> é fechado quando se chama o método </a:t>
            </a:r>
            <a:r>
              <a:rPr lang="pt-BR" sz="2800" i="1" dirty="0"/>
              <a:t>close</a:t>
            </a:r>
            <a:r>
              <a:rPr lang="pt-BR" sz="2800" i="1" dirty="0" smtClean="0"/>
              <a:t>()</a:t>
            </a:r>
          </a:p>
          <a:p>
            <a:pPr lvl="1"/>
            <a:r>
              <a:rPr lang="pt-BR" dirty="0" smtClean="0"/>
              <a:t>É importante garantir que os fluxos sempre sejam fechados, ocorrendo ou não exceções</a:t>
            </a:r>
            <a:endParaRPr lang="en-US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841072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Fluxos de Bytes</a:t>
            </a:r>
          </a:p>
        </p:txBody>
      </p:sp>
      <p:pic>
        <p:nvPicPr>
          <p:cNvPr id="183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241350"/>
            <a:ext cx="6858000" cy="297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33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360863"/>
            <a:ext cx="7086600" cy="219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018111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 de Bytes</a:t>
            </a:r>
            <a:endParaRPr lang="pt-BR" dirty="0"/>
          </a:p>
        </p:txBody>
      </p:sp>
      <p:sp>
        <p:nvSpPr>
          <p:cNvPr id="18432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Fluxos de bytes: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São subclasses de </a:t>
            </a:r>
            <a:r>
              <a:rPr lang="pt-BR" dirty="0" err="1">
                <a:latin typeface="Courier New" pitchFamily="49" charset="0"/>
              </a:rPr>
              <a:t>InputStream</a:t>
            </a:r>
            <a:r>
              <a:rPr lang="pt-BR" dirty="0"/>
              <a:t> e </a:t>
            </a:r>
            <a:r>
              <a:rPr lang="pt-BR" dirty="0" err="1" smtClean="0">
                <a:latin typeface="Courier New" pitchFamily="49" charset="0"/>
              </a:rPr>
              <a:t>OutputStream</a:t>
            </a:r>
            <a:endParaRPr lang="pt-BR" dirty="0"/>
          </a:p>
          <a:p>
            <a:pPr lvl="2">
              <a:lnSpc>
                <a:spcPct val="90000"/>
              </a:lnSpc>
            </a:pPr>
            <a:r>
              <a:rPr lang="pt-BR" dirty="0"/>
              <a:t>Possuem métodos:</a:t>
            </a:r>
          </a:p>
          <a:p>
            <a:pPr lvl="3">
              <a:lnSpc>
                <a:spcPct val="90000"/>
              </a:lnSpc>
            </a:pPr>
            <a:r>
              <a:rPr lang="pt-BR" dirty="0" err="1">
                <a:latin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</a:rPr>
              <a:t> read()</a:t>
            </a:r>
            <a:r>
              <a:rPr lang="pt-BR" dirty="0"/>
              <a:t> lê um único byte como um inteiro de 0 a 255 ou -1 se atingiu o final do fluxo</a:t>
            </a:r>
          </a:p>
          <a:p>
            <a:pPr lvl="3">
              <a:lnSpc>
                <a:spcPct val="90000"/>
              </a:lnSpc>
            </a:pPr>
            <a:r>
              <a:rPr lang="pt-BR" dirty="0" err="1">
                <a:latin typeface="Courier New" pitchFamily="49" charset="0"/>
              </a:rPr>
              <a:t>void</a:t>
            </a:r>
            <a:r>
              <a:rPr lang="pt-BR" dirty="0">
                <a:latin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</a:rPr>
              <a:t>write</a:t>
            </a:r>
            <a:r>
              <a:rPr lang="pt-BR" dirty="0">
                <a:latin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</a:rPr>
              <a:t> b)</a:t>
            </a:r>
            <a:r>
              <a:rPr lang="pt-BR" dirty="0"/>
              <a:t> escreve um byte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Arquivos são abertos criando-se objetos das classes </a:t>
            </a:r>
            <a:r>
              <a:rPr lang="pt-BR" dirty="0" err="1">
                <a:latin typeface="Courier New" pitchFamily="49" charset="0"/>
              </a:rPr>
              <a:t>FileInputStream</a:t>
            </a:r>
            <a:r>
              <a:rPr lang="pt-BR" dirty="0"/>
              <a:t> (para leitura) e </a:t>
            </a:r>
            <a:r>
              <a:rPr lang="pt-BR" dirty="0" err="1">
                <a:latin typeface="Courier New" pitchFamily="49" charset="0"/>
              </a:rPr>
              <a:t>FileOutputStream</a:t>
            </a:r>
            <a:r>
              <a:rPr lang="pt-BR" dirty="0"/>
              <a:t> (para escrita</a:t>
            </a:r>
            <a:r>
              <a:rPr lang="pt-BR" dirty="0" smtClean="0"/>
              <a:t>)</a:t>
            </a:r>
            <a:endParaRPr lang="pt-BR" dirty="0"/>
          </a:p>
          <a:p>
            <a:pPr lvl="1">
              <a:lnSpc>
                <a:spcPct val="90000"/>
              </a:lnSpc>
            </a:pPr>
            <a:endParaRPr lang="pt-BR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pt-BR" sz="2000" dirty="0" err="1">
                <a:latin typeface="Courier New" pitchFamily="49" charset="0"/>
              </a:rPr>
              <a:t>FileInputStream</a:t>
            </a:r>
            <a:r>
              <a:rPr lang="pt-BR" sz="2000" dirty="0">
                <a:latin typeface="Courier New" pitchFamily="49" charset="0"/>
              </a:rPr>
              <a:t> a = </a:t>
            </a:r>
            <a:r>
              <a:rPr lang="pt-BR" sz="2000" dirty="0" err="1">
                <a:latin typeface="Courier New" pitchFamily="49" charset="0"/>
              </a:rPr>
              <a:t>new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FileInputStream</a:t>
            </a:r>
            <a:r>
              <a:rPr lang="pt-BR" sz="2000" dirty="0">
                <a:latin typeface="Courier New" pitchFamily="49" charset="0"/>
              </a:rPr>
              <a:t> ("arq.dat");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pt-BR" sz="2000" dirty="0" err="1">
                <a:latin typeface="Courier New" pitchFamily="49" charset="0"/>
              </a:rPr>
              <a:t>FileOutputStream</a:t>
            </a:r>
            <a:r>
              <a:rPr lang="pt-BR" sz="2000" dirty="0">
                <a:latin typeface="Courier New" pitchFamily="49" charset="0"/>
              </a:rPr>
              <a:t> b = </a:t>
            </a:r>
            <a:r>
              <a:rPr lang="pt-BR" sz="2000" dirty="0" err="1">
                <a:latin typeface="Courier New" pitchFamily="49" charset="0"/>
              </a:rPr>
              <a:t>new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FileOutputStream</a:t>
            </a:r>
            <a:r>
              <a:rPr lang="pt-BR" sz="2000" dirty="0">
                <a:latin typeface="Courier New" pitchFamily="49" charset="0"/>
              </a:rPr>
              <a:t>("c:/exemplos/</a:t>
            </a:r>
            <a:r>
              <a:rPr lang="pt-BR" sz="2000" dirty="0" err="1">
                <a:latin typeface="Courier New" pitchFamily="49" charset="0"/>
              </a:rPr>
              <a:t>java</a:t>
            </a:r>
            <a:r>
              <a:rPr lang="pt-BR" sz="2000" dirty="0">
                <a:latin typeface="Courier New" pitchFamily="49" charset="0"/>
              </a:rPr>
              <a:t>/arq.dat");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645575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 de Bytes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55000" lnSpcReduction="20000"/>
          </a:bodyPr>
          <a:lstStyle/>
          <a:p>
            <a:r>
              <a:rPr lang="pt-BR" dirty="0" smtClean="0"/>
              <a:t>Exemplo:</a:t>
            </a:r>
          </a:p>
          <a:p>
            <a:pPr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CopyBytes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(String[] </a:t>
            </a:r>
            <a:r>
              <a:rPr lang="pt-BR" dirty="0" err="1" smtClean="0"/>
              <a:t>args</a:t>
            </a:r>
            <a:r>
              <a:rPr lang="pt-BR" dirty="0" smtClean="0"/>
              <a:t>) </a:t>
            </a:r>
            <a:r>
              <a:rPr lang="pt-BR" dirty="0" err="1" smtClean="0"/>
              <a:t>throws</a:t>
            </a:r>
            <a:r>
              <a:rPr lang="pt-BR" dirty="0" smtClean="0"/>
              <a:t> </a:t>
            </a:r>
            <a:r>
              <a:rPr lang="pt-BR" dirty="0" err="1" smtClean="0"/>
              <a:t>IOException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FileInputStream</a:t>
            </a:r>
            <a:r>
              <a:rPr lang="pt-BR" dirty="0" smtClean="0"/>
              <a:t> in = </a:t>
            </a:r>
            <a:r>
              <a:rPr lang="pt-BR" dirty="0" err="1" smtClean="0"/>
              <a:t>null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FileOutputStream</a:t>
            </a:r>
            <a:r>
              <a:rPr lang="pt-BR" dirty="0" smtClean="0"/>
              <a:t> out = </a:t>
            </a:r>
            <a:r>
              <a:rPr lang="pt-BR" dirty="0" err="1" smtClean="0"/>
              <a:t>null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try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      in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FileInputStream</a:t>
            </a:r>
            <a:r>
              <a:rPr lang="pt-BR" dirty="0" smtClean="0"/>
              <a:t>("entrada.txt");</a:t>
            </a:r>
          </a:p>
          <a:p>
            <a:pPr>
              <a:buNone/>
            </a:pPr>
            <a:r>
              <a:rPr lang="pt-BR" dirty="0" smtClean="0"/>
              <a:t>            out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FileOutputStream</a:t>
            </a:r>
            <a:r>
              <a:rPr lang="pt-BR" dirty="0" smtClean="0"/>
              <a:t>("saida.txt");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int</a:t>
            </a:r>
            <a:r>
              <a:rPr lang="pt-BR" dirty="0" smtClean="0"/>
              <a:t> c;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while</a:t>
            </a:r>
            <a:r>
              <a:rPr lang="pt-BR" dirty="0" smtClean="0"/>
              <a:t> ((c = in.read()) != -1) {</a:t>
            </a:r>
          </a:p>
          <a:p>
            <a:pPr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out.write</a:t>
            </a:r>
            <a:r>
              <a:rPr lang="pt-BR" dirty="0" smtClean="0"/>
              <a:t>(c);</a:t>
            </a:r>
          </a:p>
          <a:p>
            <a:pPr>
              <a:buNone/>
            </a:pPr>
            <a:r>
              <a:rPr lang="pt-BR" dirty="0" smtClean="0"/>
              <a:t>            }</a:t>
            </a:r>
          </a:p>
          <a:p>
            <a:pPr>
              <a:buNone/>
            </a:pPr>
            <a:r>
              <a:rPr lang="pt-BR" dirty="0" smtClean="0"/>
              <a:t>        } </a:t>
            </a:r>
            <a:r>
              <a:rPr lang="pt-BR" dirty="0" err="1" smtClean="0"/>
              <a:t>finally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if</a:t>
            </a:r>
            <a:r>
              <a:rPr lang="pt-BR" dirty="0" smtClean="0"/>
              <a:t> (in != </a:t>
            </a:r>
            <a:r>
              <a:rPr lang="pt-BR" dirty="0" err="1" smtClean="0"/>
              <a:t>null</a:t>
            </a:r>
            <a:r>
              <a:rPr lang="pt-BR" dirty="0" smtClean="0"/>
              <a:t>) {</a:t>
            </a:r>
          </a:p>
          <a:p>
            <a:pPr>
              <a:buNone/>
            </a:pPr>
            <a:r>
              <a:rPr lang="pt-BR" dirty="0" smtClean="0"/>
              <a:t>                in.close();</a:t>
            </a:r>
          </a:p>
          <a:p>
            <a:pPr>
              <a:buNone/>
            </a:pPr>
            <a:r>
              <a:rPr lang="pt-BR" dirty="0" smtClean="0"/>
              <a:t>            }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if</a:t>
            </a:r>
            <a:r>
              <a:rPr lang="pt-BR" dirty="0" smtClean="0"/>
              <a:t> (out != </a:t>
            </a:r>
            <a:r>
              <a:rPr lang="pt-BR" dirty="0" err="1" smtClean="0"/>
              <a:t>null</a:t>
            </a:r>
            <a:r>
              <a:rPr lang="pt-BR" dirty="0" smtClean="0"/>
              <a:t>) {</a:t>
            </a:r>
          </a:p>
          <a:p>
            <a:pPr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out.close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            }</a:t>
            </a:r>
          </a:p>
          <a:p>
            <a:pPr>
              <a:buNone/>
            </a:pPr>
            <a:r>
              <a:rPr lang="pt-BR" dirty="0" smtClean="0"/>
              <a:t>        }</a:t>
            </a:r>
          </a:p>
          <a:p>
            <a:pPr>
              <a:buNone/>
            </a:pPr>
            <a:r>
              <a:rPr lang="pt-BR" dirty="0" smtClean="0"/>
              <a:t>    }</a:t>
            </a:r>
          </a:p>
          <a:p>
            <a:pPr>
              <a:buNone/>
            </a:pPr>
            <a:r>
              <a:rPr lang="pt-BR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510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Classes UML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Relacionamento de associação:</a:t>
            </a:r>
          </a:p>
          <a:p>
            <a:pPr lvl="1"/>
            <a:r>
              <a:rPr lang="pt-BR" dirty="0" smtClean="0"/>
              <a:t>Multiplicidade da associação		</a:t>
            </a:r>
          </a:p>
          <a:p>
            <a:pPr lvl="2"/>
            <a:r>
              <a:rPr lang="pt-BR" dirty="0" smtClean="0"/>
              <a:t>Especifica-se o menor e o maior valor</a:t>
            </a:r>
          </a:p>
          <a:p>
            <a:pPr lvl="2"/>
            <a:r>
              <a:rPr lang="pt-BR" dirty="0" smtClean="0"/>
              <a:t>Formato Menor..Maior</a:t>
            </a:r>
          </a:p>
          <a:p>
            <a:pPr lvl="2"/>
            <a:r>
              <a:rPr lang="pt-BR" dirty="0" smtClean="0"/>
              <a:t>Valores mais utilizados</a:t>
            </a:r>
          </a:p>
          <a:p>
            <a:pPr lvl="3"/>
            <a:r>
              <a:rPr lang="pt-BR" dirty="0" smtClean="0"/>
              <a:t>Menor: 0 (opcional), 1 (obrigatório)</a:t>
            </a:r>
          </a:p>
          <a:p>
            <a:pPr lvl="3"/>
            <a:r>
              <a:rPr lang="pt-BR" dirty="0" smtClean="0"/>
              <a:t>Maior: 1 (somente um), * (vários)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 de Bytes</a:t>
            </a:r>
            <a:endParaRPr lang="pt-BR" dirty="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Leitura de dados diretamente como bytes:</a:t>
            </a:r>
          </a:p>
          <a:p>
            <a:pPr lvl="1"/>
            <a:r>
              <a:rPr lang="pt-BR" dirty="0"/>
              <a:t>Rápido, mas </a:t>
            </a:r>
            <a:r>
              <a:rPr lang="pt-BR" dirty="0" smtClean="0"/>
              <a:t>complicado</a:t>
            </a:r>
            <a:endParaRPr lang="pt-BR" dirty="0"/>
          </a:p>
          <a:p>
            <a:pPr lvl="1"/>
            <a:r>
              <a:rPr lang="pt-BR" dirty="0"/>
              <a:t>Usualmente lê-se dados como agregados de bytes que formam um </a:t>
            </a:r>
            <a:r>
              <a:rPr lang="pt-BR" i="1" dirty="0" err="1"/>
              <a:t>int</a:t>
            </a:r>
            <a:r>
              <a:rPr lang="pt-BR" dirty="0"/>
              <a:t>, um </a:t>
            </a:r>
            <a:r>
              <a:rPr lang="pt-BR" i="1" dirty="0" err="1"/>
              <a:t>double</a:t>
            </a:r>
            <a:r>
              <a:rPr lang="pt-BR" dirty="0"/>
              <a:t>, </a:t>
            </a:r>
            <a:r>
              <a:rPr lang="pt-BR" dirty="0" err="1" smtClean="0"/>
              <a:t>etc</a:t>
            </a:r>
            <a:endParaRPr lang="pt-BR" dirty="0"/>
          </a:p>
          <a:p>
            <a:pPr lvl="1"/>
            <a:r>
              <a:rPr lang="pt-BR" dirty="0"/>
              <a:t>Devemos utilizar classes de fluxos de dados conectadas no fluxo </a:t>
            </a:r>
            <a:r>
              <a:rPr lang="pt-BR" dirty="0" smtClean="0"/>
              <a:t>básico</a:t>
            </a:r>
            <a:endParaRPr lang="pt-BR" dirty="0"/>
          </a:p>
          <a:p>
            <a:pPr lvl="2"/>
            <a:r>
              <a:rPr lang="pt-BR" dirty="0"/>
              <a:t>Classes </a:t>
            </a:r>
            <a:r>
              <a:rPr lang="pt-BR" dirty="0" err="1">
                <a:latin typeface="Courier New" pitchFamily="49" charset="0"/>
              </a:rPr>
              <a:t>DataInputStream</a:t>
            </a:r>
            <a:r>
              <a:rPr lang="pt-BR" dirty="0"/>
              <a:t> e </a:t>
            </a:r>
            <a:r>
              <a:rPr lang="pt-BR" dirty="0" err="1" smtClean="0">
                <a:latin typeface="Courier New" pitchFamily="49" charset="0"/>
              </a:rPr>
              <a:t>DataOutputStream</a:t>
            </a:r>
            <a:endParaRPr lang="pt-BR" dirty="0"/>
          </a:p>
          <a:p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280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883455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5" name="Rectangle 3"/>
          <p:cNvSpPr>
            <a:spLocks noChangeArrowheads="1"/>
          </p:cNvSpPr>
          <p:nvPr/>
        </p:nvSpPr>
        <p:spPr bwMode="auto">
          <a:xfrm>
            <a:off x="79375" y="1955800"/>
            <a:ext cx="2624138" cy="1154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BR" b="1">
                <a:latin typeface="Arial" charset="0"/>
              </a:rPr>
              <a:t>Aplicação Java</a:t>
            </a:r>
          </a:p>
          <a:p>
            <a:pPr algn="ctr"/>
            <a:r>
              <a:rPr lang="pt-BR" b="1">
                <a:latin typeface="Arial" charset="0"/>
              </a:rPr>
              <a:t>(int, float, ...)</a:t>
            </a:r>
          </a:p>
        </p:txBody>
      </p:sp>
      <p:sp>
        <p:nvSpPr>
          <p:cNvPr id="223236" name="Oval 4"/>
          <p:cNvSpPr>
            <a:spLocks noChangeArrowheads="1"/>
          </p:cNvSpPr>
          <p:nvPr/>
        </p:nvSpPr>
        <p:spPr bwMode="auto">
          <a:xfrm>
            <a:off x="7235825" y="1878013"/>
            <a:ext cx="1790700" cy="130968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BR">
                <a:latin typeface="Arial" charset="0"/>
              </a:rPr>
              <a:t>HD</a:t>
            </a:r>
          </a:p>
          <a:p>
            <a:pPr algn="ctr"/>
            <a:r>
              <a:rPr lang="pt-BR">
                <a:latin typeface="Arial" charset="0"/>
              </a:rPr>
              <a:t>(arquivo)</a:t>
            </a:r>
          </a:p>
        </p:txBody>
      </p:sp>
      <p:sp>
        <p:nvSpPr>
          <p:cNvPr id="223237" name="Line 5"/>
          <p:cNvSpPr>
            <a:spLocks noChangeShapeType="1"/>
          </p:cNvSpPr>
          <p:nvPr/>
        </p:nvSpPr>
        <p:spPr bwMode="auto">
          <a:xfrm flipV="1">
            <a:off x="3876675" y="2532063"/>
            <a:ext cx="22748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23238" name="Rectangle 6"/>
          <p:cNvSpPr>
            <a:spLocks noChangeArrowheads="1"/>
          </p:cNvSpPr>
          <p:nvPr/>
        </p:nvSpPr>
        <p:spPr bwMode="auto">
          <a:xfrm>
            <a:off x="79375" y="3873500"/>
            <a:ext cx="2624138" cy="1154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BR" b="1">
                <a:latin typeface="Arial" charset="0"/>
              </a:rPr>
              <a:t>Aplicação Java</a:t>
            </a:r>
          </a:p>
          <a:p>
            <a:pPr algn="ctr"/>
            <a:r>
              <a:rPr lang="pt-BR" b="1">
                <a:latin typeface="Arial" charset="0"/>
              </a:rPr>
              <a:t>(int, float, ...)</a:t>
            </a:r>
          </a:p>
        </p:txBody>
      </p:sp>
      <p:sp>
        <p:nvSpPr>
          <p:cNvPr id="223239" name="Oval 7"/>
          <p:cNvSpPr>
            <a:spLocks noChangeArrowheads="1"/>
          </p:cNvSpPr>
          <p:nvPr/>
        </p:nvSpPr>
        <p:spPr bwMode="auto">
          <a:xfrm>
            <a:off x="7235825" y="3795713"/>
            <a:ext cx="1790700" cy="130968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BR">
                <a:latin typeface="Arial" charset="0"/>
              </a:rPr>
              <a:t>HD</a:t>
            </a:r>
          </a:p>
          <a:p>
            <a:pPr algn="ctr"/>
            <a:r>
              <a:rPr lang="pt-BR">
                <a:latin typeface="Arial" charset="0"/>
              </a:rPr>
              <a:t>(arquivo)</a:t>
            </a:r>
          </a:p>
        </p:txBody>
      </p:sp>
      <p:sp>
        <p:nvSpPr>
          <p:cNvPr id="223240" name="Line 8"/>
          <p:cNvSpPr>
            <a:spLocks noChangeShapeType="1"/>
          </p:cNvSpPr>
          <p:nvPr/>
        </p:nvSpPr>
        <p:spPr bwMode="auto">
          <a:xfrm flipH="1" flipV="1">
            <a:off x="3876675" y="4449763"/>
            <a:ext cx="22748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23241" name="Text Box 9"/>
          <p:cNvSpPr txBox="1">
            <a:spLocks noChangeArrowheads="1"/>
          </p:cNvSpPr>
          <p:nvPr/>
        </p:nvSpPr>
        <p:spPr bwMode="auto">
          <a:xfrm>
            <a:off x="4092575" y="4418013"/>
            <a:ext cx="1970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1800">
                <a:latin typeface="Arial" charset="0"/>
              </a:rPr>
              <a:t>Streams </a:t>
            </a:r>
          </a:p>
          <a:p>
            <a:pPr algn="ctr"/>
            <a:r>
              <a:rPr lang="pt-BR" sz="1800">
                <a:latin typeface="Arial" charset="0"/>
              </a:rPr>
              <a:t>(fluxo de bytes)</a:t>
            </a:r>
          </a:p>
        </p:txBody>
      </p:sp>
      <p:sp>
        <p:nvSpPr>
          <p:cNvPr id="223242" name="Text Box 10"/>
          <p:cNvSpPr txBox="1">
            <a:spLocks noChangeArrowheads="1"/>
          </p:cNvSpPr>
          <p:nvPr/>
        </p:nvSpPr>
        <p:spPr bwMode="auto">
          <a:xfrm>
            <a:off x="3886200" y="2506663"/>
            <a:ext cx="1970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1800">
                <a:latin typeface="Arial" charset="0"/>
              </a:rPr>
              <a:t>Streams </a:t>
            </a:r>
          </a:p>
          <a:p>
            <a:pPr algn="ctr"/>
            <a:r>
              <a:rPr lang="pt-BR" sz="1800">
                <a:latin typeface="Arial" charset="0"/>
              </a:rPr>
              <a:t>(fluxo de bytes)</a:t>
            </a:r>
          </a:p>
        </p:txBody>
      </p:sp>
      <p:sp>
        <p:nvSpPr>
          <p:cNvPr id="223243" name="Text Box 11"/>
          <p:cNvSpPr txBox="1">
            <a:spLocks noChangeArrowheads="1"/>
          </p:cNvSpPr>
          <p:nvPr/>
        </p:nvSpPr>
        <p:spPr bwMode="auto">
          <a:xfrm rot="-2322153">
            <a:off x="5799138" y="2198688"/>
            <a:ext cx="2043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1800" i="1">
                <a:latin typeface="Arial" charset="0"/>
              </a:rPr>
              <a:t>FileOutputStream</a:t>
            </a:r>
          </a:p>
        </p:txBody>
      </p:sp>
      <p:sp>
        <p:nvSpPr>
          <p:cNvPr id="223244" name="Text Box 12"/>
          <p:cNvSpPr txBox="1">
            <a:spLocks noChangeArrowheads="1"/>
          </p:cNvSpPr>
          <p:nvPr/>
        </p:nvSpPr>
        <p:spPr bwMode="auto">
          <a:xfrm rot="-2322153">
            <a:off x="5808663" y="4230688"/>
            <a:ext cx="1970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1800" i="1">
                <a:latin typeface="Arial" charset="0"/>
              </a:rPr>
              <a:t>FileInputStream</a:t>
            </a:r>
          </a:p>
        </p:txBody>
      </p:sp>
      <p:sp>
        <p:nvSpPr>
          <p:cNvPr id="223245" name="Text Box 13"/>
          <p:cNvSpPr txBox="1">
            <a:spLocks noChangeArrowheads="1"/>
          </p:cNvSpPr>
          <p:nvPr/>
        </p:nvSpPr>
        <p:spPr bwMode="auto">
          <a:xfrm rot="-2322153">
            <a:off x="2447925" y="2274888"/>
            <a:ext cx="225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1800" i="1">
                <a:latin typeface="Arial" charset="0"/>
              </a:rPr>
              <a:t>DataOutputStream</a:t>
            </a:r>
          </a:p>
        </p:txBody>
      </p:sp>
      <p:sp>
        <p:nvSpPr>
          <p:cNvPr id="223246" name="Text Box 14"/>
          <p:cNvSpPr txBox="1">
            <a:spLocks noChangeArrowheads="1"/>
          </p:cNvSpPr>
          <p:nvPr/>
        </p:nvSpPr>
        <p:spPr bwMode="auto">
          <a:xfrm rot="-2322153">
            <a:off x="2481263" y="4373563"/>
            <a:ext cx="1970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1800" i="1">
                <a:latin typeface="Arial" charset="0"/>
              </a:rPr>
              <a:t>DataInputStream</a:t>
            </a:r>
          </a:p>
        </p:txBody>
      </p:sp>
      <p:sp>
        <p:nvSpPr>
          <p:cNvPr id="14" name="Títu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 de Bytes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281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435782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 de Bytes</a:t>
            </a:r>
            <a:endParaRPr lang="pt-BR" dirty="0"/>
          </a:p>
        </p:txBody>
      </p:sp>
      <p:sp>
        <p:nvSpPr>
          <p:cNvPr id="18534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dirty="0"/>
              <a:t>As classes </a:t>
            </a:r>
            <a:r>
              <a:rPr lang="pt-BR" dirty="0" err="1">
                <a:latin typeface="Courier New" pitchFamily="49" charset="0"/>
              </a:rPr>
              <a:t>DataInputStream</a:t>
            </a:r>
            <a:r>
              <a:rPr lang="pt-BR" dirty="0"/>
              <a:t>  e </a:t>
            </a:r>
            <a:r>
              <a:rPr lang="pt-BR" dirty="0" err="1">
                <a:latin typeface="Courier New" pitchFamily="49" charset="0"/>
              </a:rPr>
              <a:t>DataOutputStream</a:t>
            </a:r>
            <a:r>
              <a:rPr lang="pt-BR" dirty="0"/>
              <a:t> possuem métodos para E/S de inteiros, reais, </a:t>
            </a:r>
            <a:r>
              <a:rPr lang="pt-BR" dirty="0" err="1" smtClean="0"/>
              <a:t>etc</a:t>
            </a:r>
            <a:endParaRPr lang="pt-BR" dirty="0"/>
          </a:p>
          <a:p>
            <a:pPr>
              <a:buFont typeface="Monotype Sorts" pitchFamily="2" charset="2"/>
              <a:buNone/>
            </a:pPr>
            <a:endParaRPr lang="pt-BR" sz="2000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pt-BR" sz="2000" dirty="0" err="1">
                <a:latin typeface="Courier New" pitchFamily="49" charset="0"/>
              </a:rPr>
              <a:t>DataOutputStream</a:t>
            </a:r>
            <a:r>
              <a:rPr lang="pt-BR" sz="2000" dirty="0">
                <a:latin typeface="Courier New" pitchFamily="49" charset="0"/>
              </a:rPr>
              <a:t> out = </a:t>
            </a:r>
            <a:r>
              <a:rPr lang="pt-BR" sz="2000" dirty="0" err="1">
                <a:latin typeface="Courier New" pitchFamily="49" charset="0"/>
              </a:rPr>
              <a:t>new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DataOutputStream</a:t>
            </a:r>
            <a:r>
              <a:rPr lang="pt-BR" sz="2000" dirty="0">
                <a:latin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</a:rPr>
              <a:t>new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FileOutputStream</a:t>
            </a:r>
            <a:r>
              <a:rPr lang="pt-BR" sz="2000" dirty="0">
                <a:latin typeface="Courier New" pitchFamily="49" charset="0"/>
              </a:rPr>
              <a:t>(“</a:t>
            </a:r>
            <a:r>
              <a:rPr lang="pt-BR" sz="2000" dirty="0" err="1">
                <a:latin typeface="Courier New" pitchFamily="49" charset="0"/>
              </a:rPr>
              <a:t>arq</a:t>
            </a:r>
            <a:r>
              <a:rPr lang="pt-BR" sz="2000" dirty="0">
                <a:latin typeface="Courier New" pitchFamily="49" charset="0"/>
              </a:rPr>
              <a:t>.</a:t>
            </a:r>
            <a:r>
              <a:rPr lang="pt-BR" sz="2000" dirty="0" err="1">
                <a:latin typeface="Courier New" pitchFamily="49" charset="0"/>
              </a:rPr>
              <a:t>bin</a:t>
            </a:r>
            <a:r>
              <a:rPr lang="pt-BR" sz="2000" dirty="0">
                <a:latin typeface="Courier New" pitchFamily="49" charset="0"/>
              </a:rPr>
              <a:t>”));</a:t>
            </a:r>
          </a:p>
          <a:p>
            <a:pPr>
              <a:buFont typeface="Monotype Sorts" pitchFamily="2" charset="2"/>
              <a:buNone/>
            </a:pPr>
            <a:r>
              <a:rPr lang="pt-BR" sz="2000" dirty="0" err="1">
                <a:latin typeface="Courier New" pitchFamily="49" charset="0"/>
              </a:rPr>
              <a:t>FileOutputStream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arq</a:t>
            </a:r>
            <a:r>
              <a:rPr lang="pt-BR" sz="2000" dirty="0">
                <a:latin typeface="Courier New" pitchFamily="49" charset="0"/>
              </a:rPr>
              <a:t> = </a:t>
            </a:r>
            <a:r>
              <a:rPr lang="pt-BR" sz="2000" dirty="0" err="1">
                <a:latin typeface="Courier New" pitchFamily="49" charset="0"/>
              </a:rPr>
              <a:t>new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FileOutputStream</a:t>
            </a:r>
            <a:r>
              <a:rPr lang="pt-BR" sz="2000" dirty="0">
                <a:latin typeface="Courier New" pitchFamily="49" charset="0"/>
              </a:rPr>
              <a:t>(“</a:t>
            </a:r>
            <a:r>
              <a:rPr lang="pt-BR" sz="2000" dirty="0" err="1">
                <a:latin typeface="Courier New" pitchFamily="49" charset="0"/>
              </a:rPr>
              <a:t>arq</a:t>
            </a:r>
            <a:r>
              <a:rPr lang="pt-BR" sz="2000" dirty="0">
                <a:latin typeface="Courier New" pitchFamily="49" charset="0"/>
              </a:rPr>
              <a:t>.</a:t>
            </a:r>
            <a:r>
              <a:rPr lang="pt-BR" sz="2000" dirty="0" err="1">
                <a:latin typeface="Courier New" pitchFamily="49" charset="0"/>
              </a:rPr>
              <a:t>bin</a:t>
            </a:r>
            <a:r>
              <a:rPr lang="pt-BR" sz="2000" dirty="0">
                <a:latin typeface="Courier New" pitchFamily="49" charset="0"/>
              </a:rPr>
              <a:t>”);</a:t>
            </a:r>
          </a:p>
          <a:p>
            <a:pPr>
              <a:buFont typeface="Monotype Sorts" pitchFamily="2" charset="2"/>
              <a:buNone/>
            </a:pPr>
            <a:r>
              <a:rPr lang="pt-BR" sz="2000" dirty="0" err="1">
                <a:latin typeface="Courier New" pitchFamily="49" charset="0"/>
              </a:rPr>
              <a:t>DataOutputStream</a:t>
            </a:r>
            <a:r>
              <a:rPr lang="pt-BR" sz="2000" dirty="0">
                <a:latin typeface="Courier New" pitchFamily="49" charset="0"/>
              </a:rPr>
              <a:t> out = </a:t>
            </a:r>
            <a:r>
              <a:rPr lang="pt-BR" sz="2000" dirty="0" err="1">
                <a:latin typeface="Courier New" pitchFamily="49" charset="0"/>
              </a:rPr>
              <a:t>new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DataOutputStream</a:t>
            </a:r>
            <a:r>
              <a:rPr lang="pt-BR" sz="2000" dirty="0">
                <a:latin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</a:rPr>
              <a:t>arq</a:t>
            </a:r>
            <a:r>
              <a:rPr lang="pt-BR" sz="2000" dirty="0">
                <a:latin typeface="Courier New" pitchFamily="49" charset="0"/>
              </a:rPr>
              <a:t>);</a:t>
            </a:r>
          </a:p>
          <a:p>
            <a:pPr lvl="2"/>
            <a:r>
              <a:rPr lang="pt-BR" sz="2000" dirty="0" err="1"/>
              <a:t>out.writeDouble</a:t>
            </a:r>
            <a:r>
              <a:rPr lang="pt-BR" sz="2000" dirty="0"/>
              <a:t>(), </a:t>
            </a:r>
            <a:r>
              <a:rPr lang="pt-BR" sz="2000" dirty="0" err="1"/>
              <a:t>out.writeChar</a:t>
            </a:r>
            <a:r>
              <a:rPr lang="pt-BR" sz="2000" dirty="0"/>
              <a:t>(), </a:t>
            </a:r>
            <a:r>
              <a:rPr lang="pt-BR" sz="2000" dirty="0" err="1"/>
              <a:t>out.writeLine</a:t>
            </a:r>
            <a:r>
              <a:rPr lang="pt-BR" sz="2000" dirty="0"/>
              <a:t>(),...</a:t>
            </a:r>
          </a:p>
          <a:p>
            <a:pPr>
              <a:buFont typeface="Monotype Sorts" pitchFamily="2" charset="2"/>
              <a:buNone/>
            </a:pPr>
            <a:endParaRPr lang="pt-BR" sz="2000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pt-BR" sz="2000" dirty="0" err="1">
                <a:latin typeface="Courier New" pitchFamily="49" charset="0"/>
              </a:rPr>
              <a:t>DataInputStream</a:t>
            </a:r>
            <a:r>
              <a:rPr lang="pt-BR" sz="2000" dirty="0">
                <a:latin typeface="Courier New" pitchFamily="49" charset="0"/>
              </a:rPr>
              <a:t> in = </a:t>
            </a:r>
            <a:r>
              <a:rPr lang="pt-BR" sz="2000" dirty="0" err="1">
                <a:latin typeface="Courier New" pitchFamily="49" charset="0"/>
              </a:rPr>
              <a:t>new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DataInputStream</a:t>
            </a:r>
            <a:r>
              <a:rPr lang="pt-BR" sz="2000" dirty="0">
                <a:latin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</a:rPr>
              <a:t>new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FileInputStream</a:t>
            </a:r>
            <a:r>
              <a:rPr lang="pt-BR" sz="2000" dirty="0">
                <a:latin typeface="Courier New" pitchFamily="49" charset="0"/>
              </a:rPr>
              <a:t>(“</a:t>
            </a:r>
            <a:r>
              <a:rPr lang="pt-BR" sz="2000" dirty="0" err="1">
                <a:latin typeface="Courier New" pitchFamily="49" charset="0"/>
              </a:rPr>
              <a:t>arq</a:t>
            </a:r>
            <a:r>
              <a:rPr lang="pt-BR" sz="2000" dirty="0">
                <a:latin typeface="Courier New" pitchFamily="49" charset="0"/>
              </a:rPr>
              <a:t>.</a:t>
            </a:r>
            <a:r>
              <a:rPr lang="pt-BR" sz="2000" dirty="0" err="1">
                <a:latin typeface="Courier New" pitchFamily="49" charset="0"/>
              </a:rPr>
              <a:t>bin</a:t>
            </a:r>
            <a:r>
              <a:rPr lang="pt-BR" sz="2000" dirty="0">
                <a:latin typeface="Courier New" pitchFamily="49" charset="0"/>
              </a:rPr>
              <a:t>”));</a:t>
            </a:r>
          </a:p>
          <a:p>
            <a:pPr lvl="2"/>
            <a:r>
              <a:rPr lang="pt-BR" sz="2000" dirty="0"/>
              <a:t>in.</a:t>
            </a:r>
            <a:r>
              <a:rPr lang="pt-BR" sz="2000" dirty="0" err="1"/>
              <a:t>readDouble</a:t>
            </a:r>
            <a:r>
              <a:rPr lang="pt-BR" sz="2000" dirty="0"/>
              <a:t>(), in.</a:t>
            </a:r>
            <a:r>
              <a:rPr lang="pt-BR" sz="2000" dirty="0" err="1"/>
              <a:t>readChar</a:t>
            </a:r>
            <a:r>
              <a:rPr lang="pt-BR" sz="2000" dirty="0"/>
              <a:t>(), in.</a:t>
            </a:r>
            <a:r>
              <a:rPr lang="pt-BR" sz="2000" dirty="0" err="1"/>
              <a:t>readLine</a:t>
            </a:r>
            <a:r>
              <a:rPr lang="pt-BR" sz="2000" dirty="0"/>
              <a:t>(),...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282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287728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Fluxos de Caracteres</a:t>
            </a:r>
          </a:p>
        </p:txBody>
      </p:sp>
      <p:pic>
        <p:nvPicPr>
          <p:cNvPr id="1863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733800"/>
            <a:ext cx="5867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63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430461"/>
            <a:ext cx="6019800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283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812188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 de Caracteres</a:t>
            </a:r>
            <a:endParaRPr lang="pt-BR" dirty="0"/>
          </a:p>
        </p:txBody>
      </p:sp>
      <p:sp>
        <p:nvSpPr>
          <p:cNvPr id="18739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Fluxos de </a:t>
            </a:r>
            <a:r>
              <a:rPr lang="pt-BR" dirty="0" smtClean="0"/>
              <a:t>caracteres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São subclasses de </a:t>
            </a:r>
            <a:r>
              <a:rPr lang="pt-BR" dirty="0" err="1">
                <a:latin typeface="Courier New" pitchFamily="49" charset="0"/>
              </a:rPr>
              <a:t>Reader</a:t>
            </a:r>
            <a:r>
              <a:rPr lang="pt-BR" dirty="0"/>
              <a:t> e </a:t>
            </a:r>
            <a:r>
              <a:rPr lang="pt-BR" dirty="0" err="1">
                <a:latin typeface="Courier New" pitchFamily="49" charset="0"/>
              </a:rPr>
              <a:t>Writer</a:t>
            </a:r>
            <a:r>
              <a:rPr lang="pt-BR" dirty="0"/>
              <a:t> </a:t>
            </a:r>
          </a:p>
          <a:p>
            <a:pPr lvl="2"/>
            <a:r>
              <a:rPr lang="pt-BR" dirty="0"/>
              <a:t>Possuem métodos:</a:t>
            </a:r>
          </a:p>
          <a:p>
            <a:pPr lvl="3"/>
            <a:r>
              <a:rPr lang="pt-BR" dirty="0" err="1">
                <a:latin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</a:rPr>
              <a:t> read()</a:t>
            </a:r>
            <a:r>
              <a:rPr lang="pt-BR" dirty="0"/>
              <a:t> lê um único caractere como um inteiro ou -1 se atingiu o final do fluxo</a:t>
            </a:r>
          </a:p>
          <a:p>
            <a:pPr lvl="3"/>
            <a:r>
              <a:rPr lang="pt-BR" dirty="0" err="1">
                <a:latin typeface="Courier New" pitchFamily="49" charset="0"/>
              </a:rPr>
              <a:t>void</a:t>
            </a:r>
            <a:r>
              <a:rPr lang="pt-BR" dirty="0">
                <a:latin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</a:rPr>
              <a:t>write</a:t>
            </a:r>
            <a:r>
              <a:rPr lang="pt-BR" dirty="0">
                <a:latin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</a:rPr>
              <a:t> c)</a:t>
            </a:r>
            <a:r>
              <a:rPr lang="pt-BR" dirty="0"/>
              <a:t> escreve um caractere</a:t>
            </a:r>
          </a:p>
          <a:p>
            <a:pPr lvl="1"/>
            <a:r>
              <a:rPr lang="pt-BR" dirty="0"/>
              <a:t>As classes </a:t>
            </a:r>
            <a:r>
              <a:rPr lang="pt-BR" dirty="0" err="1">
                <a:latin typeface="Courier New" pitchFamily="49" charset="0"/>
              </a:rPr>
              <a:t>FileReader</a:t>
            </a:r>
            <a:r>
              <a:rPr lang="pt-BR" dirty="0"/>
              <a:t> e </a:t>
            </a:r>
            <a:r>
              <a:rPr lang="pt-BR" dirty="0" err="1">
                <a:latin typeface="Courier New" pitchFamily="49" charset="0"/>
              </a:rPr>
              <a:t>FileWriter</a:t>
            </a:r>
            <a:r>
              <a:rPr lang="pt-BR" dirty="0"/>
              <a:t> acessam arquivos para leitura (read) e escrita (</a:t>
            </a:r>
            <a:r>
              <a:rPr lang="pt-BR" dirty="0" err="1"/>
              <a:t>write</a:t>
            </a:r>
            <a:r>
              <a:rPr lang="pt-BR" dirty="0" smtClean="0"/>
              <a:t>)</a:t>
            </a:r>
            <a:endParaRPr lang="pt-BR" dirty="0"/>
          </a:p>
          <a:p>
            <a:pPr lvl="2">
              <a:buFontTx/>
              <a:buNone/>
            </a:pPr>
            <a:r>
              <a:rPr lang="pt-BR" sz="2000" dirty="0" err="1">
                <a:latin typeface="Courier New" pitchFamily="49" charset="0"/>
              </a:rPr>
              <a:t>FileReader</a:t>
            </a:r>
            <a:r>
              <a:rPr lang="pt-BR" sz="2000" dirty="0">
                <a:latin typeface="Courier New" pitchFamily="49" charset="0"/>
              </a:rPr>
              <a:t> in = </a:t>
            </a:r>
            <a:r>
              <a:rPr lang="pt-BR" sz="2000" dirty="0" err="1">
                <a:latin typeface="Courier New" pitchFamily="49" charset="0"/>
              </a:rPr>
              <a:t>new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FileReader</a:t>
            </a:r>
            <a:r>
              <a:rPr lang="pt-BR" sz="2000" dirty="0">
                <a:latin typeface="Courier New" pitchFamily="49" charset="0"/>
              </a:rPr>
              <a:t>(“arq.txt”);</a:t>
            </a:r>
          </a:p>
          <a:p>
            <a:pPr lvl="2">
              <a:buFontTx/>
              <a:buNone/>
            </a:pPr>
            <a:r>
              <a:rPr lang="pt-BR" sz="2000" dirty="0" err="1">
                <a:latin typeface="Courier New" pitchFamily="49" charset="0"/>
              </a:rPr>
              <a:t>FileWriter</a:t>
            </a:r>
            <a:r>
              <a:rPr lang="pt-BR" sz="2000" dirty="0">
                <a:latin typeface="Courier New" pitchFamily="49" charset="0"/>
              </a:rPr>
              <a:t> out = </a:t>
            </a:r>
            <a:r>
              <a:rPr lang="pt-BR" sz="2000" dirty="0" err="1">
                <a:latin typeface="Courier New" pitchFamily="49" charset="0"/>
              </a:rPr>
              <a:t>new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FileWriter</a:t>
            </a:r>
            <a:r>
              <a:rPr lang="pt-BR" sz="2000" dirty="0">
                <a:latin typeface="Courier New" pitchFamily="49" charset="0"/>
              </a:rPr>
              <a:t>(“arq.txt”);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284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401718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 de Caracteres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lang="pt-BR" dirty="0" smtClean="0"/>
              <a:t>Exemplo:</a:t>
            </a:r>
          </a:p>
          <a:p>
            <a:pPr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CopyCharacters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(String[] </a:t>
            </a:r>
            <a:r>
              <a:rPr lang="pt-BR" dirty="0" err="1" smtClean="0"/>
              <a:t>args</a:t>
            </a:r>
            <a:r>
              <a:rPr lang="pt-BR" dirty="0" smtClean="0"/>
              <a:t>) </a:t>
            </a:r>
            <a:r>
              <a:rPr lang="pt-BR" dirty="0" err="1" smtClean="0"/>
              <a:t>throws</a:t>
            </a:r>
            <a:r>
              <a:rPr lang="pt-BR" dirty="0" smtClean="0"/>
              <a:t> </a:t>
            </a:r>
            <a:r>
              <a:rPr lang="pt-BR" dirty="0" err="1" smtClean="0"/>
              <a:t>IOException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FileReader</a:t>
            </a:r>
            <a:r>
              <a:rPr lang="pt-BR" dirty="0" smtClean="0"/>
              <a:t> </a:t>
            </a:r>
            <a:r>
              <a:rPr lang="pt-BR" dirty="0" err="1" smtClean="0"/>
              <a:t>inputStream</a:t>
            </a:r>
            <a:r>
              <a:rPr lang="pt-BR" dirty="0" smtClean="0"/>
              <a:t> = </a:t>
            </a:r>
            <a:r>
              <a:rPr lang="pt-BR" dirty="0" err="1" smtClean="0"/>
              <a:t>null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FileWriter</a:t>
            </a:r>
            <a:r>
              <a:rPr lang="pt-BR" dirty="0" smtClean="0"/>
              <a:t> </a:t>
            </a:r>
            <a:r>
              <a:rPr lang="pt-BR" dirty="0" err="1" smtClean="0"/>
              <a:t>outputStream</a:t>
            </a:r>
            <a:r>
              <a:rPr lang="pt-BR" dirty="0" smtClean="0"/>
              <a:t> = </a:t>
            </a:r>
            <a:r>
              <a:rPr lang="pt-BR" dirty="0" err="1" smtClean="0"/>
              <a:t>null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try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inputStream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FileReader</a:t>
            </a:r>
            <a:r>
              <a:rPr lang="pt-BR" dirty="0" smtClean="0"/>
              <a:t>("entrada.txt");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outputStream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FileWriter</a:t>
            </a:r>
            <a:r>
              <a:rPr lang="pt-BR" dirty="0" smtClean="0"/>
              <a:t>("saida.txt");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int</a:t>
            </a:r>
            <a:r>
              <a:rPr lang="pt-BR" dirty="0" smtClean="0"/>
              <a:t> c;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while</a:t>
            </a:r>
            <a:r>
              <a:rPr lang="pt-BR" dirty="0" smtClean="0"/>
              <a:t> ((c = </a:t>
            </a:r>
            <a:r>
              <a:rPr lang="pt-BR" dirty="0" err="1" smtClean="0"/>
              <a:t>inputStream</a:t>
            </a:r>
            <a:r>
              <a:rPr lang="pt-BR" dirty="0" smtClean="0"/>
              <a:t>.read()) != -1) {</a:t>
            </a:r>
          </a:p>
          <a:p>
            <a:pPr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outputStream</a:t>
            </a:r>
            <a:r>
              <a:rPr lang="pt-BR" dirty="0" smtClean="0"/>
              <a:t>.</a:t>
            </a:r>
            <a:r>
              <a:rPr lang="pt-BR" dirty="0" err="1" smtClean="0"/>
              <a:t>write</a:t>
            </a:r>
            <a:r>
              <a:rPr lang="pt-BR" dirty="0" smtClean="0"/>
              <a:t>(c);</a:t>
            </a:r>
          </a:p>
          <a:p>
            <a:pPr>
              <a:buNone/>
            </a:pPr>
            <a:r>
              <a:rPr lang="pt-BR" dirty="0" smtClean="0"/>
              <a:t>            }</a:t>
            </a:r>
          </a:p>
          <a:p>
            <a:pPr>
              <a:buNone/>
            </a:pPr>
            <a:r>
              <a:rPr lang="pt-BR" dirty="0" smtClean="0"/>
              <a:t>        } </a:t>
            </a:r>
            <a:r>
              <a:rPr lang="pt-BR" dirty="0" err="1" smtClean="0"/>
              <a:t>finally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inputStream</a:t>
            </a:r>
            <a:r>
              <a:rPr lang="pt-BR" dirty="0" smtClean="0"/>
              <a:t> != </a:t>
            </a:r>
            <a:r>
              <a:rPr lang="pt-BR" dirty="0" err="1" smtClean="0"/>
              <a:t>null</a:t>
            </a:r>
            <a:r>
              <a:rPr lang="pt-BR" dirty="0" smtClean="0"/>
              <a:t>) {</a:t>
            </a:r>
          </a:p>
          <a:p>
            <a:pPr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inputStream</a:t>
            </a:r>
            <a:r>
              <a:rPr lang="pt-BR" dirty="0" smtClean="0"/>
              <a:t>.close();</a:t>
            </a:r>
          </a:p>
          <a:p>
            <a:pPr>
              <a:buNone/>
            </a:pPr>
            <a:r>
              <a:rPr lang="pt-BR" dirty="0" smtClean="0"/>
              <a:t>            }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outputStream</a:t>
            </a:r>
            <a:r>
              <a:rPr lang="pt-BR" dirty="0" smtClean="0"/>
              <a:t> != </a:t>
            </a:r>
            <a:r>
              <a:rPr lang="pt-BR" dirty="0" err="1" smtClean="0"/>
              <a:t>null</a:t>
            </a:r>
            <a:r>
              <a:rPr lang="pt-BR" dirty="0" smtClean="0"/>
              <a:t>) {</a:t>
            </a:r>
          </a:p>
          <a:p>
            <a:pPr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outputStream</a:t>
            </a:r>
            <a:r>
              <a:rPr lang="pt-BR" dirty="0" smtClean="0"/>
              <a:t>.close();</a:t>
            </a:r>
          </a:p>
          <a:p>
            <a:pPr>
              <a:buNone/>
            </a:pPr>
            <a:r>
              <a:rPr lang="pt-BR" dirty="0" smtClean="0"/>
              <a:t>            }</a:t>
            </a:r>
          </a:p>
          <a:p>
            <a:pPr>
              <a:buNone/>
            </a:pPr>
            <a:r>
              <a:rPr lang="pt-BR" dirty="0" smtClean="0"/>
              <a:t>        }</a:t>
            </a:r>
          </a:p>
          <a:p>
            <a:pPr>
              <a:buNone/>
            </a:pPr>
            <a:r>
              <a:rPr lang="pt-BR" dirty="0" smtClean="0"/>
              <a:t>    }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285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059757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 de Caracteres</a:t>
            </a:r>
            <a:endParaRPr lang="pt-BR" dirty="0"/>
          </a:p>
        </p:txBody>
      </p:sp>
      <p:sp>
        <p:nvSpPr>
          <p:cNvPr id="18841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Podem ser associados filtros sobre os fluxos de forma a implementar formas de acesso mais </a:t>
            </a:r>
            <a:r>
              <a:rPr lang="pt-BR" dirty="0" smtClean="0"/>
              <a:t>sofisticadas</a:t>
            </a:r>
            <a:endParaRPr lang="pt-BR" dirty="0"/>
          </a:p>
          <a:p>
            <a:r>
              <a:rPr lang="pt-BR" dirty="0"/>
              <a:t>A classe </a:t>
            </a:r>
            <a:r>
              <a:rPr lang="pt-BR" dirty="0" err="1">
                <a:latin typeface="Courier New" pitchFamily="49" charset="0"/>
              </a:rPr>
              <a:t>BufferedReader</a:t>
            </a:r>
            <a:r>
              <a:rPr lang="pt-BR" dirty="0"/>
              <a:t> fornece um método para leitura de linhas de </a:t>
            </a:r>
            <a:r>
              <a:rPr lang="pt-BR" dirty="0" smtClean="0"/>
              <a:t>texto</a:t>
            </a:r>
            <a:endParaRPr lang="pt-BR" dirty="0"/>
          </a:p>
          <a:p>
            <a:pPr lvl="2">
              <a:buFontTx/>
              <a:buNone/>
            </a:pPr>
            <a:r>
              <a:rPr lang="pt-BR" dirty="0" err="1"/>
              <a:t>FileReader</a:t>
            </a:r>
            <a:r>
              <a:rPr lang="pt-BR" dirty="0"/>
              <a:t> in = </a:t>
            </a:r>
            <a:r>
              <a:rPr lang="pt-BR" dirty="0" err="1"/>
              <a:t>new</a:t>
            </a:r>
            <a:r>
              <a:rPr lang="pt-BR" dirty="0"/>
              <a:t> </a:t>
            </a:r>
            <a:r>
              <a:rPr lang="pt-BR" dirty="0" err="1"/>
              <a:t>FileReader</a:t>
            </a:r>
            <a:r>
              <a:rPr lang="pt-BR" dirty="0"/>
              <a:t>(“arq.txt”);</a:t>
            </a:r>
          </a:p>
          <a:p>
            <a:pPr lvl="2">
              <a:buFontTx/>
              <a:buNone/>
            </a:pPr>
            <a:r>
              <a:rPr lang="pt-BR" dirty="0" err="1"/>
              <a:t>BufferedReader</a:t>
            </a:r>
            <a:r>
              <a:rPr lang="pt-BR" dirty="0"/>
              <a:t> </a:t>
            </a:r>
            <a:r>
              <a:rPr lang="pt-BR" dirty="0" err="1"/>
              <a:t>buff</a:t>
            </a:r>
            <a:r>
              <a:rPr lang="pt-BR" dirty="0"/>
              <a:t> = </a:t>
            </a:r>
            <a:r>
              <a:rPr lang="pt-BR" dirty="0" err="1"/>
              <a:t>new</a:t>
            </a:r>
            <a:r>
              <a:rPr lang="pt-BR" dirty="0"/>
              <a:t> </a:t>
            </a:r>
            <a:r>
              <a:rPr lang="pt-BR" dirty="0" err="1"/>
              <a:t>BufferedReader</a:t>
            </a:r>
            <a:r>
              <a:rPr lang="pt-BR" dirty="0"/>
              <a:t>(in);</a:t>
            </a:r>
          </a:p>
          <a:p>
            <a:pPr lvl="2">
              <a:buFontTx/>
              <a:buNone/>
            </a:pPr>
            <a:r>
              <a:rPr lang="pt-BR" dirty="0" err="1"/>
              <a:t>buff</a:t>
            </a:r>
            <a:r>
              <a:rPr lang="pt-BR" dirty="0"/>
              <a:t>.</a:t>
            </a:r>
            <a:r>
              <a:rPr lang="pt-BR" dirty="0" err="1"/>
              <a:t>readLine</a:t>
            </a:r>
            <a:r>
              <a:rPr lang="pt-BR" dirty="0"/>
              <a:t>();</a:t>
            </a:r>
          </a:p>
          <a:p>
            <a:r>
              <a:rPr lang="pt-BR" dirty="0"/>
              <a:t>A classe </a:t>
            </a:r>
            <a:r>
              <a:rPr lang="pt-BR" dirty="0" err="1">
                <a:latin typeface="Courier New" pitchFamily="49" charset="0"/>
              </a:rPr>
              <a:t>PrintWriter</a:t>
            </a:r>
            <a:r>
              <a:rPr lang="pt-BR" dirty="0"/>
              <a:t> fornece métodos com formatação da saída de </a:t>
            </a:r>
            <a:r>
              <a:rPr lang="pt-BR" dirty="0" smtClean="0"/>
              <a:t>texto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286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111950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 de Caracteres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55000" lnSpcReduction="20000"/>
          </a:bodyPr>
          <a:lstStyle/>
          <a:p>
            <a:r>
              <a:rPr lang="pt-BR" dirty="0" smtClean="0"/>
              <a:t>Exemplo:</a:t>
            </a:r>
          </a:p>
          <a:p>
            <a:pPr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CopyLines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(String[] </a:t>
            </a:r>
            <a:r>
              <a:rPr lang="pt-BR" dirty="0" err="1" smtClean="0"/>
              <a:t>args</a:t>
            </a:r>
            <a:r>
              <a:rPr lang="pt-BR" dirty="0" smtClean="0"/>
              <a:t>) </a:t>
            </a:r>
            <a:r>
              <a:rPr lang="pt-BR" dirty="0" err="1" smtClean="0"/>
              <a:t>throws</a:t>
            </a:r>
            <a:r>
              <a:rPr lang="pt-BR" dirty="0" smtClean="0"/>
              <a:t> </a:t>
            </a:r>
            <a:r>
              <a:rPr lang="pt-BR" dirty="0" err="1" smtClean="0"/>
              <a:t>IOException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BufferedReader</a:t>
            </a:r>
            <a:r>
              <a:rPr lang="pt-BR" dirty="0" smtClean="0"/>
              <a:t> </a:t>
            </a:r>
            <a:r>
              <a:rPr lang="pt-BR" dirty="0" err="1" smtClean="0"/>
              <a:t>inputStream</a:t>
            </a:r>
            <a:r>
              <a:rPr lang="pt-BR" dirty="0" smtClean="0"/>
              <a:t> = </a:t>
            </a:r>
            <a:r>
              <a:rPr lang="pt-BR" dirty="0" err="1" smtClean="0"/>
              <a:t>null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PrintWriter</a:t>
            </a:r>
            <a:r>
              <a:rPr lang="pt-BR" dirty="0" smtClean="0"/>
              <a:t> </a:t>
            </a:r>
            <a:r>
              <a:rPr lang="pt-BR" dirty="0" err="1" smtClean="0"/>
              <a:t>outputStream</a:t>
            </a:r>
            <a:r>
              <a:rPr lang="pt-BR" dirty="0" smtClean="0"/>
              <a:t> = </a:t>
            </a:r>
            <a:r>
              <a:rPr lang="pt-BR" dirty="0" err="1" smtClean="0"/>
              <a:t>null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try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inputStream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BufferedReader</a:t>
            </a:r>
            <a:r>
              <a:rPr lang="pt-BR" dirty="0" smtClean="0"/>
              <a:t>(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FileReader</a:t>
            </a:r>
            <a:r>
              <a:rPr lang="pt-BR" dirty="0" smtClean="0"/>
              <a:t>("entrada.txt"));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outputStream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PrintWriter</a:t>
            </a:r>
            <a:r>
              <a:rPr lang="pt-BR" dirty="0" smtClean="0"/>
              <a:t>(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FileWriter</a:t>
            </a:r>
            <a:r>
              <a:rPr lang="pt-BR" dirty="0" smtClean="0"/>
              <a:t>("saida.txt"));</a:t>
            </a:r>
          </a:p>
          <a:p>
            <a:pPr>
              <a:buNone/>
            </a:pPr>
            <a:r>
              <a:rPr lang="pt-BR" dirty="0" smtClean="0"/>
              <a:t>            String l;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while</a:t>
            </a:r>
            <a:r>
              <a:rPr lang="pt-BR" dirty="0" smtClean="0"/>
              <a:t> ((l = </a:t>
            </a:r>
            <a:r>
              <a:rPr lang="pt-BR" dirty="0" err="1" smtClean="0"/>
              <a:t>inputStream</a:t>
            </a:r>
            <a:r>
              <a:rPr lang="pt-BR" dirty="0" smtClean="0"/>
              <a:t>.</a:t>
            </a:r>
            <a:r>
              <a:rPr lang="pt-BR" dirty="0" err="1" smtClean="0"/>
              <a:t>readLine</a:t>
            </a:r>
            <a:r>
              <a:rPr lang="pt-BR" dirty="0" smtClean="0"/>
              <a:t>()) != </a:t>
            </a:r>
            <a:r>
              <a:rPr lang="pt-BR" dirty="0" err="1" smtClean="0"/>
              <a:t>null</a:t>
            </a:r>
            <a:r>
              <a:rPr lang="pt-BR" dirty="0" smtClean="0"/>
              <a:t>) {</a:t>
            </a:r>
          </a:p>
          <a:p>
            <a:pPr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outputStream</a:t>
            </a:r>
            <a:r>
              <a:rPr lang="pt-BR" dirty="0" smtClean="0"/>
              <a:t>.</a:t>
            </a:r>
            <a:r>
              <a:rPr lang="pt-BR" dirty="0" err="1" smtClean="0"/>
              <a:t>println</a:t>
            </a:r>
            <a:r>
              <a:rPr lang="pt-BR" dirty="0" smtClean="0"/>
              <a:t>(l);</a:t>
            </a:r>
          </a:p>
          <a:p>
            <a:pPr>
              <a:buNone/>
            </a:pPr>
            <a:r>
              <a:rPr lang="pt-BR" dirty="0" smtClean="0"/>
              <a:t>            }</a:t>
            </a:r>
          </a:p>
          <a:p>
            <a:pPr>
              <a:buNone/>
            </a:pPr>
            <a:r>
              <a:rPr lang="pt-BR" dirty="0" smtClean="0"/>
              <a:t>        } </a:t>
            </a:r>
            <a:r>
              <a:rPr lang="pt-BR" dirty="0" err="1" smtClean="0"/>
              <a:t>finally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inputStream</a:t>
            </a:r>
            <a:r>
              <a:rPr lang="pt-BR" dirty="0" smtClean="0"/>
              <a:t> != </a:t>
            </a:r>
            <a:r>
              <a:rPr lang="pt-BR" dirty="0" err="1" smtClean="0"/>
              <a:t>null</a:t>
            </a:r>
            <a:r>
              <a:rPr lang="pt-BR" dirty="0" smtClean="0"/>
              <a:t>) {</a:t>
            </a:r>
          </a:p>
          <a:p>
            <a:pPr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inputStream</a:t>
            </a:r>
            <a:r>
              <a:rPr lang="pt-BR" dirty="0" smtClean="0"/>
              <a:t>.close();</a:t>
            </a:r>
          </a:p>
          <a:p>
            <a:pPr>
              <a:buNone/>
            </a:pPr>
            <a:r>
              <a:rPr lang="pt-BR" dirty="0" smtClean="0"/>
              <a:t>            }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outputStream</a:t>
            </a:r>
            <a:r>
              <a:rPr lang="pt-BR" dirty="0" smtClean="0"/>
              <a:t> != </a:t>
            </a:r>
            <a:r>
              <a:rPr lang="pt-BR" dirty="0" err="1" smtClean="0"/>
              <a:t>null</a:t>
            </a:r>
            <a:r>
              <a:rPr lang="pt-BR" dirty="0" smtClean="0"/>
              <a:t>) {</a:t>
            </a:r>
          </a:p>
          <a:p>
            <a:pPr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outputStream</a:t>
            </a:r>
            <a:r>
              <a:rPr lang="pt-BR" dirty="0" smtClean="0"/>
              <a:t>.close();</a:t>
            </a:r>
          </a:p>
          <a:p>
            <a:pPr>
              <a:buNone/>
            </a:pPr>
            <a:r>
              <a:rPr lang="pt-BR" dirty="0" smtClean="0"/>
              <a:t>            }</a:t>
            </a:r>
          </a:p>
          <a:p>
            <a:pPr>
              <a:buNone/>
            </a:pPr>
            <a:r>
              <a:rPr lang="pt-BR" dirty="0" smtClean="0"/>
              <a:t>        }</a:t>
            </a:r>
          </a:p>
          <a:p>
            <a:pPr>
              <a:buNone/>
            </a:pPr>
            <a:r>
              <a:rPr lang="pt-BR" dirty="0" smtClean="0"/>
              <a:t>    }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287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930523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Scanning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Objeto Scanner é útil para realizar o processamento de entrada de dados formatadas</a:t>
            </a:r>
          </a:p>
          <a:p>
            <a:pPr lvl="1"/>
            <a:r>
              <a:rPr lang="pt-BR" dirty="0" smtClean="0"/>
              <a:t>Conceito de processadores de linguagens</a:t>
            </a:r>
          </a:p>
          <a:p>
            <a:pPr lvl="1"/>
            <a:r>
              <a:rPr lang="pt-BR" dirty="0" smtClean="0"/>
              <a:t>Processa uma entrada em </a:t>
            </a:r>
            <a:r>
              <a:rPr lang="pt-BR" i="1" dirty="0" err="1" smtClean="0"/>
              <a:t>tokens</a:t>
            </a:r>
            <a:endParaRPr lang="pt-BR" i="1" dirty="0" smtClean="0"/>
          </a:p>
          <a:p>
            <a:r>
              <a:rPr lang="pt-BR" dirty="0" smtClean="0"/>
              <a:t>Por padrão, utiliza “espaços em branco” para quebrar a entrada em </a:t>
            </a:r>
            <a:r>
              <a:rPr lang="pt-BR" dirty="0" err="1" smtClean="0"/>
              <a:t>tokens</a:t>
            </a:r>
            <a:endParaRPr lang="pt-BR" dirty="0" smtClean="0"/>
          </a:p>
          <a:p>
            <a:pPr lvl="1"/>
            <a:r>
              <a:rPr lang="pt-BR" dirty="0" smtClean="0"/>
              <a:t>Pode ser configurado com expressões regulares</a:t>
            </a:r>
          </a:p>
          <a:p>
            <a:pPr lvl="1"/>
            <a:r>
              <a:rPr lang="pt-BR" dirty="0" smtClean="0"/>
              <a:t>Método </a:t>
            </a:r>
            <a:r>
              <a:rPr lang="pt-BR" i="1" dirty="0" err="1" smtClean="0"/>
              <a:t>useDelimiter</a:t>
            </a:r>
            <a:r>
              <a:rPr lang="pt-BR" dirty="0" smtClean="0"/>
              <a:t>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288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066059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Scanning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Exemplo: quebrar arquivo texto pelos espaços em branco</a:t>
            </a:r>
          </a:p>
          <a:p>
            <a:endParaRPr lang="pt-BR" dirty="0" smtClean="0"/>
          </a:p>
          <a:p>
            <a:pPr>
              <a:buNone/>
            </a:pP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buNone/>
            </a:pP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buNone/>
            </a:pP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Scanner s =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buNone/>
            </a:pP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s = new Scanner(new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("entrada.txt"));</a:t>
            </a:r>
          </a:p>
          <a:p>
            <a:pPr>
              <a:buNone/>
            </a:pP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s.hasNext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>
              <a:buNone/>
            </a:pP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System.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s.next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buNone/>
            </a:pP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>
              <a:buNone/>
            </a:pP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buNone/>
            </a:pP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(s !=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buNone/>
            </a:pP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s.close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buNone/>
            </a:pP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>
              <a:buNone/>
            </a:pP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>
              <a:buNone/>
            </a:pP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buNone/>
            </a:pP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289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921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Classes UML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Relacionamento de associação:</a:t>
            </a:r>
          </a:p>
          <a:p>
            <a:pPr lvl="1"/>
            <a:r>
              <a:rPr lang="pt-BR" dirty="0" smtClean="0"/>
              <a:t>Multiplicidade da associação</a:t>
            </a:r>
          </a:p>
          <a:p>
            <a:pPr lvl="2"/>
            <a:r>
              <a:rPr lang="pt-BR" dirty="0" smtClean="0"/>
              <a:t>Cliente tem uma única conta (1..1 ou 1)</a:t>
            </a:r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Cliente pode ter ou não uma conta</a:t>
            </a:r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Cliente tem várias contas, mas no mínimo uma</a:t>
            </a:r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Cliente tem várias contas, mas não é obrigatório (0..* ou *)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2326331"/>
            <a:ext cx="2794049" cy="886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3501008"/>
            <a:ext cx="2794049" cy="886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752" y="4653136"/>
            <a:ext cx="2808311" cy="891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9752" y="5877272"/>
            <a:ext cx="2866058" cy="90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Serialização de Objetos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Como armazenar e recuperar uma estrutura de dados mais complexa?</a:t>
            </a:r>
          </a:p>
          <a:p>
            <a:pPr>
              <a:lnSpc>
                <a:spcPct val="90000"/>
              </a:lnSpc>
            </a:pPr>
            <a:r>
              <a:rPr lang="pt-BR" dirty="0"/>
              <a:t>Como armazenar e recuperar um </a:t>
            </a:r>
            <a:r>
              <a:rPr lang="pt-BR" dirty="0" smtClean="0"/>
              <a:t>objeto como um todo?</a:t>
            </a:r>
          </a:p>
          <a:p>
            <a:pPr>
              <a:lnSpc>
                <a:spcPct val="90000"/>
              </a:lnSpc>
            </a:pPr>
            <a:endParaRPr lang="pt-BR" dirty="0"/>
          </a:p>
          <a:p>
            <a:pPr>
              <a:lnSpc>
                <a:spcPct val="90000"/>
              </a:lnSpc>
            </a:pPr>
            <a:r>
              <a:rPr lang="pt-BR" dirty="0"/>
              <a:t>Serialização é o armazenamento de objetos de forma que seja possível recriar as instâncias </a:t>
            </a:r>
            <a:r>
              <a:rPr lang="pt-BR" dirty="0" smtClean="0"/>
              <a:t>posteriormente</a:t>
            </a:r>
            <a:endParaRPr lang="pt-BR" dirty="0"/>
          </a:p>
          <a:p>
            <a:pPr lvl="1">
              <a:lnSpc>
                <a:spcPct val="90000"/>
              </a:lnSpc>
            </a:pPr>
            <a:r>
              <a:rPr lang="pt-BR" dirty="0"/>
              <a:t>Serialização binária é dependente de plataforma e versão do </a:t>
            </a:r>
            <a:r>
              <a:rPr lang="pt-BR" dirty="0" smtClean="0"/>
              <a:t>código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Serialização em texto, como XML, é independente de plataforma</a:t>
            </a:r>
          </a:p>
          <a:p>
            <a:pPr lvl="1">
              <a:lnSpc>
                <a:spcPct val="90000"/>
              </a:lnSpc>
            </a:pPr>
            <a:endParaRPr lang="pt-BR" dirty="0"/>
          </a:p>
          <a:p>
            <a:pPr>
              <a:lnSpc>
                <a:spcPct val="90000"/>
              </a:lnSpc>
            </a:pPr>
            <a:r>
              <a:rPr lang="pt-BR" dirty="0" smtClean="0"/>
              <a:t>Modificador </a:t>
            </a:r>
            <a:r>
              <a:rPr lang="pt-BR" i="1" dirty="0" err="1" smtClean="0"/>
              <a:t>transient</a:t>
            </a:r>
            <a:r>
              <a:rPr lang="pt-BR" dirty="0" smtClean="0"/>
              <a:t> pode ser utilizado para indicar que um atributo não será serializado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Por padrão, todos os atributos não estáticos serão serializados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290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98850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Serialização Binária de Objetos</a:t>
            </a:r>
            <a:endParaRPr lang="pt-BR" dirty="0"/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 smtClean="0"/>
              <a:t>Passos</a:t>
            </a:r>
            <a:r>
              <a:rPr lang="pt-BR" sz="2800" dirty="0"/>
              <a:t>:</a:t>
            </a:r>
          </a:p>
          <a:p>
            <a:pPr lvl="1"/>
            <a:r>
              <a:rPr lang="pt-BR" sz="2400" dirty="0"/>
              <a:t>Declarar classe como </a:t>
            </a:r>
            <a:r>
              <a:rPr lang="pt-BR" sz="2400" dirty="0" err="1" smtClean="0"/>
              <a:t>serializável</a:t>
            </a:r>
            <a:endParaRPr lang="pt-BR" sz="2400" dirty="0"/>
          </a:p>
          <a:p>
            <a:pPr lvl="2"/>
            <a:r>
              <a:rPr lang="pt-BR" sz="2000" dirty="0"/>
              <a:t>Implementar a interface </a:t>
            </a:r>
            <a:r>
              <a:rPr lang="pt-BR" sz="2000" dirty="0" err="1">
                <a:latin typeface="Courier New" pitchFamily="49" charset="0"/>
              </a:rPr>
              <a:t>Serializable</a:t>
            </a:r>
            <a:endParaRPr lang="pt-BR" sz="2000" dirty="0">
              <a:latin typeface="Courier New" pitchFamily="49" charset="0"/>
            </a:endParaRPr>
          </a:p>
          <a:p>
            <a:pPr lvl="3"/>
            <a:r>
              <a:rPr lang="pt-BR" sz="1800" dirty="0"/>
              <a:t>Esta interface não possui </a:t>
            </a:r>
            <a:r>
              <a:rPr lang="pt-BR" sz="1800" dirty="0" smtClean="0"/>
              <a:t>métodos</a:t>
            </a:r>
          </a:p>
          <a:p>
            <a:pPr lvl="3"/>
            <a:r>
              <a:rPr lang="pt-BR" sz="1800" dirty="0" smtClean="0"/>
              <a:t>É a forma mais usual a outra forma é interface </a:t>
            </a:r>
            <a:r>
              <a:rPr lang="pt-BR" sz="1800" i="1" dirty="0" err="1" smtClean="0"/>
              <a:t>Externalizable</a:t>
            </a:r>
            <a:endParaRPr lang="pt-BR" sz="1800" dirty="0"/>
          </a:p>
          <a:p>
            <a:pPr lvl="1"/>
            <a:r>
              <a:rPr lang="pt-BR" sz="2400" dirty="0"/>
              <a:t>Gravar o objeto utilizando algum tipo de </a:t>
            </a:r>
            <a:r>
              <a:rPr lang="pt-BR" sz="2400" dirty="0" err="1">
                <a:latin typeface="Courier New" pitchFamily="49" charset="0"/>
              </a:rPr>
              <a:t>OutputStream</a:t>
            </a:r>
            <a:r>
              <a:rPr lang="pt-BR" sz="2400" dirty="0"/>
              <a:t> dentro de um </a:t>
            </a:r>
            <a:r>
              <a:rPr lang="pt-BR" sz="2400" dirty="0" err="1">
                <a:latin typeface="Courier New" pitchFamily="49" charset="0"/>
              </a:rPr>
              <a:t>ObjectOutputStream</a:t>
            </a:r>
            <a:r>
              <a:rPr lang="pt-BR" sz="2400" dirty="0"/>
              <a:t> e chamar </a:t>
            </a:r>
            <a:r>
              <a:rPr lang="pt-BR" sz="2400" dirty="0" err="1">
                <a:latin typeface="Courier New" pitchFamily="49" charset="0"/>
              </a:rPr>
              <a:t>writeObject</a:t>
            </a:r>
            <a:r>
              <a:rPr lang="pt-BR" sz="2400" dirty="0" smtClean="0">
                <a:latin typeface="Courier New" pitchFamily="49" charset="0"/>
              </a:rPr>
              <a:t>()</a:t>
            </a:r>
            <a:endParaRPr lang="pt-BR" sz="2400" dirty="0"/>
          </a:p>
          <a:p>
            <a:pPr lvl="1"/>
            <a:r>
              <a:rPr lang="pt-BR" sz="2400" dirty="0"/>
              <a:t>Carregar o objeto utilizando algum tipo de </a:t>
            </a:r>
            <a:r>
              <a:rPr lang="pt-BR" sz="2400" dirty="0" err="1">
                <a:latin typeface="Courier New" pitchFamily="49" charset="0"/>
              </a:rPr>
              <a:t>InputStream</a:t>
            </a:r>
            <a:r>
              <a:rPr lang="pt-BR" sz="2400" dirty="0"/>
              <a:t> dentro de um </a:t>
            </a:r>
            <a:r>
              <a:rPr lang="pt-BR" sz="2400" dirty="0" err="1">
                <a:latin typeface="Courier New" pitchFamily="49" charset="0"/>
              </a:rPr>
              <a:t>ObjectInputStream</a:t>
            </a:r>
            <a:r>
              <a:rPr lang="pt-BR" sz="2400" dirty="0"/>
              <a:t> e chamar </a:t>
            </a:r>
            <a:r>
              <a:rPr lang="pt-BR" sz="2400" dirty="0" err="1">
                <a:latin typeface="Courier New" pitchFamily="49" charset="0"/>
              </a:rPr>
              <a:t>readObject</a:t>
            </a:r>
            <a:r>
              <a:rPr lang="pt-BR" sz="2400" dirty="0" smtClean="0">
                <a:latin typeface="Courier New" pitchFamily="49" charset="0"/>
              </a:rPr>
              <a:t>()</a:t>
            </a:r>
            <a:endParaRPr lang="pt-BR" sz="2400" dirty="0"/>
          </a:p>
          <a:p>
            <a:pPr lvl="1"/>
            <a:r>
              <a:rPr lang="pt-BR" sz="2400" dirty="0"/>
              <a:t>Fazer a conversão para o tipo desejado (o quê retorna do método de leitura é um </a:t>
            </a:r>
            <a:r>
              <a:rPr lang="pt-BR" sz="2400" dirty="0" err="1">
                <a:latin typeface="Courier New" pitchFamily="49" charset="0"/>
              </a:rPr>
              <a:t>Object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291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781512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Serialização Binária de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55000" lnSpcReduction="20000"/>
          </a:bodyPr>
          <a:lstStyle/>
          <a:p>
            <a:r>
              <a:rPr lang="pt-BR" dirty="0" smtClean="0"/>
              <a:t>Exemplo:</a:t>
            </a:r>
          </a:p>
          <a:p>
            <a:pPr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(String[] </a:t>
            </a:r>
            <a:r>
              <a:rPr lang="pt-BR" dirty="0" err="1" smtClean="0"/>
              <a:t>args</a:t>
            </a:r>
            <a:r>
              <a:rPr lang="pt-BR" dirty="0" smtClean="0"/>
              <a:t>) 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throws</a:t>
            </a:r>
            <a:r>
              <a:rPr lang="pt-BR" dirty="0" smtClean="0"/>
              <a:t> </a:t>
            </a:r>
            <a:r>
              <a:rPr lang="pt-BR" dirty="0" err="1" smtClean="0"/>
              <a:t>IOException</a:t>
            </a:r>
            <a:r>
              <a:rPr lang="pt-BR" dirty="0" smtClean="0"/>
              <a:t>, </a:t>
            </a:r>
            <a:r>
              <a:rPr lang="pt-BR" dirty="0" err="1" smtClean="0"/>
              <a:t>ClassNotFoundException</a:t>
            </a:r>
            <a:r>
              <a:rPr lang="pt-BR" dirty="0" smtClean="0"/>
              <a:t> { 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ObjectOutputStream</a:t>
            </a:r>
            <a:r>
              <a:rPr lang="pt-BR" dirty="0" smtClean="0"/>
              <a:t> out = </a:t>
            </a:r>
            <a:r>
              <a:rPr lang="pt-BR" dirty="0" err="1" smtClean="0"/>
              <a:t>null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try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      out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ObjectOutputStream</a:t>
            </a:r>
            <a:r>
              <a:rPr lang="pt-BR" dirty="0" smtClean="0"/>
              <a:t>(</a:t>
            </a:r>
            <a:r>
              <a:rPr lang="pt-BR" dirty="0" err="1" smtClean="0"/>
              <a:t>new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                </a:t>
            </a:r>
            <a:r>
              <a:rPr lang="pt-BR" dirty="0" err="1" smtClean="0"/>
              <a:t>BufferedOutputStream</a:t>
            </a:r>
            <a:r>
              <a:rPr lang="pt-BR" dirty="0" smtClean="0"/>
              <a:t>(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FileOutputStream</a:t>
            </a:r>
            <a:r>
              <a:rPr lang="pt-BR" dirty="0" smtClean="0"/>
              <a:t>("objeto.</a:t>
            </a:r>
            <a:r>
              <a:rPr lang="pt-BR" dirty="0" err="1" smtClean="0"/>
              <a:t>bin</a:t>
            </a:r>
            <a:r>
              <a:rPr lang="pt-BR" dirty="0" smtClean="0"/>
              <a:t>")));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out.writeObject</a:t>
            </a:r>
            <a:r>
              <a:rPr lang="pt-BR" dirty="0" smtClean="0"/>
              <a:t>(</a:t>
            </a:r>
            <a:r>
              <a:rPr lang="pt-BR" dirty="0" err="1" smtClean="0"/>
              <a:t>Calendar</a:t>
            </a:r>
            <a:r>
              <a:rPr lang="pt-BR" dirty="0" smtClean="0"/>
              <a:t>.</a:t>
            </a:r>
            <a:r>
              <a:rPr lang="pt-BR" dirty="0" err="1" smtClean="0"/>
              <a:t>getInstance</a:t>
            </a:r>
            <a:r>
              <a:rPr lang="pt-BR" dirty="0" smtClean="0"/>
              <a:t>());</a:t>
            </a:r>
          </a:p>
          <a:p>
            <a:pPr>
              <a:buNone/>
            </a:pPr>
            <a:r>
              <a:rPr lang="pt-BR" dirty="0" smtClean="0"/>
              <a:t>        } </a:t>
            </a:r>
            <a:r>
              <a:rPr lang="pt-BR" dirty="0" err="1" smtClean="0"/>
              <a:t>finally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out.close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        }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ObjectInputStream</a:t>
            </a:r>
            <a:r>
              <a:rPr lang="pt-BR" dirty="0" smtClean="0"/>
              <a:t> in = </a:t>
            </a:r>
            <a:r>
              <a:rPr lang="pt-BR" dirty="0" err="1" smtClean="0"/>
              <a:t>null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try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      in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ObjectInputStream</a:t>
            </a:r>
            <a:r>
              <a:rPr lang="pt-BR" dirty="0" smtClean="0"/>
              <a:t>(</a:t>
            </a:r>
            <a:r>
              <a:rPr lang="pt-BR" dirty="0" err="1" smtClean="0"/>
              <a:t>new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                </a:t>
            </a:r>
            <a:r>
              <a:rPr lang="pt-BR" dirty="0" err="1" smtClean="0"/>
              <a:t>BufferedInputStream</a:t>
            </a:r>
            <a:r>
              <a:rPr lang="pt-BR" dirty="0" smtClean="0"/>
              <a:t>(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FileInputStream</a:t>
            </a:r>
            <a:r>
              <a:rPr lang="pt-BR" dirty="0" smtClean="0"/>
              <a:t>("objeto.</a:t>
            </a:r>
            <a:r>
              <a:rPr lang="pt-BR" dirty="0" err="1" smtClean="0"/>
              <a:t>bin</a:t>
            </a:r>
            <a:r>
              <a:rPr lang="pt-BR" dirty="0" smtClean="0"/>
              <a:t>")));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Calendar</a:t>
            </a:r>
            <a:r>
              <a:rPr lang="pt-BR" dirty="0" smtClean="0"/>
              <a:t> date = (</a:t>
            </a:r>
            <a:r>
              <a:rPr lang="pt-BR" dirty="0" err="1" smtClean="0"/>
              <a:t>Calendar</a:t>
            </a:r>
            <a:r>
              <a:rPr lang="pt-BR" dirty="0" smtClean="0"/>
              <a:t>) in.</a:t>
            </a:r>
            <a:r>
              <a:rPr lang="pt-BR" dirty="0" err="1" smtClean="0"/>
              <a:t>readObject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            System.</a:t>
            </a:r>
            <a:r>
              <a:rPr lang="pt-BR" dirty="0" err="1" smtClean="0"/>
              <a:t>out.format</a:t>
            </a:r>
            <a:r>
              <a:rPr lang="pt-BR" dirty="0" smtClean="0"/>
              <a:t> ("</a:t>
            </a:r>
            <a:r>
              <a:rPr lang="pt-BR" dirty="0" err="1" smtClean="0"/>
              <a:t>On</a:t>
            </a:r>
            <a:r>
              <a:rPr lang="pt-BR" dirty="0" smtClean="0"/>
              <a:t> %tA, %&lt;tB %&lt;te, %&lt;</a:t>
            </a:r>
            <a:r>
              <a:rPr lang="pt-BR" dirty="0" err="1" smtClean="0"/>
              <a:t>tY</a:t>
            </a:r>
            <a:r>
              <a:rPr lang="pt-BR" dirty="0" smtClean="0"/>
              <a:t>:%n", date);</a:t>
            </a:r>
          </a:p>
          <a:p>
            <a:pPr>
              <a:buNone/>
            </a:pPr>
            <a:r>
              <a:rPr lang="pt-BR" dirty="0" smtClean="0"/>
              <a:t>        } </a:t>
            </a:r>
            <a:r>
              <a:rPr lang="pt-BR" dirty="0" err="1" smtClean="0"/>
              <a:t>finally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      in.close();</a:t>
            </a:r>
          </a:p>
          <a:p>
            <a:pPr>
              <a:buNone/>
            </a:pPr>
            <a:r>
              <a:rPr lang="pt-BR" dirty="0" smtClean="0"/>
              <a:t>        }</a:t>
            </a:r>
          </a:p>
          <a:p>
            <a:pPr>
              <a:buNone/>
            </a:pPr>
            <a:r>
              <a:rPr lang="pt-BR" dirty="0" smtClean="0"/>
              <a:t>    }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292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44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The</a:t>
            </a:r>
            <a:r>
              <a:rPr lang="pt-BR" dirty="0" smtClean="0"/>
              <a:t> Java Tutorial</a:t>
            </a:r>
          </a:p>
          <a:p>
            <a:pPr lvl="1"/>
            <a:r>
              <a:rPr lang="pt-BR" dirty="0">
                <a:hlinkClick r:id="rId3"/>
              </a:rPr>
              <a:t>http://docs.oracle.com/javase/tutorial/index.html</a:t>
            </a:r>
            <a:endParaRPr lang="pt-BR" dirty="0" smtClean="0"/>
          </a:p>
          <a:p>
            <a:r>
              <a:rPr lang="pt-BR" dirty="0" smtClean="0"/>
              <a:t>Java SE 6 </a:t>
            </a:r>
            <a:r>
              <a:rPr lang="pt-BR" dirty="0" err="1" smtClean="0"/>
              <a:t>Documentation</a:t>
            </a:r>
            <a:endParaRPr lang="pt-BR" dirty="0" smtClean="0"/>
          </a:p>
          <a:p>
            <a:pPr lvl="1"/>
            <a:r>
              <a:rPr lang="pt-BR" dirty="0">
                <a:hlinkClick r:id="rId4"/>
              </a:rPr>
              <a:t>https://docs.oracle.com/javase/6/docs</a:t>
            </a:r>
            <a:r>
              <a:rPr lang="pt-BR" dirty="0" smtClean="0">
                <a:hlinkClick r:id="rId4"/>
              </a:rPr>
              <a:t>/</a:t>
            </a:r>
            <a:r>
              <a:rPr lang="pt-BR" dirty="0" smtClean="0"/>
              <a:t> </a:t>
            </a:r>
          </a:p>
          <a:p>
            <a:r>
              <a:rPr lang="pt-BR" dirty="0" smtClean="0"/>
              <a:t>Java SE 6 API</a:t>
            </a:r>
          </a:p>
          <a:p>
            <a:pPr lvl="1"/>
            <a:r>
              <a:rPr lang="pt-BR" dirty="0">
                <a:hlinkClick r:id="rId5"/>
              </a:rPr>
              <a:t>http://docs.oracle.com/javase/6/docs/api</a:t>
            </a:r>
            <a:r>
              <a:rPr lang="pt-BR" dirty="0" smtClean="0">
                <a:hlinkClick r:id="rId5"/>
              </a:rPr>
              <a:t>/</a:t>
            </a:r>
            <a:r>
              <a:rPr lang="pt-BR" dirty="0" smtClean="0"/>
              <a:t> </a:t>
            </a:r>
          </a:p>
          <a:p>
            <a:pPr lvl="1"/>
            <a:r>
              <a:rPr lang="pt-BR" dirty="0">
                <a:hlinkClick r:id="rId6"/>
              </a:rPr>
              <a:t>http://grepcode.com</a:t>
            </a:r>
            <a:r>
              <a:rPr lang="pt-BR" dirty="0" smtClean="0">
                <a:hlinkClick r:id="rId6"/>
              </a:rPr>
              <a:t>/</a:t>
            </a:r>
            <a:endParaRPr lang="pt-BR" dirty="0" smtClean="0"/>
          </a:p>
          <a:p>
            <a:r>
              <a:rPr lang="pt-BR" dirty="0" smtClean="0"/>
              <a:t>Java </a:t>
            </a:r>
            <a:r>
              <a:rPr lang="pt-BR" dirty="0" err="1" smtClean="0"/>
              <a:t>Language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Virtual </a:t>
            </a:r>
            <a:r>
              <a:rPr lang="pt-BR" dirty="0" err="1" smtClean="0"/>
              <a:t>Machine</a:t>
            </a:r>
            <a:r>
              <a:rPr lang="pt-BR" dirty="0" smtClean="0"/>
              <a:t> </a:t>
            </a:r>
            <a:r>
              <a:rPr lang="pt-BR" dirty="0" err="1" smtClean="0"/>
              <a:t>Specifications</a:t>
            </a:r>
            <a:endParaRPr lang="pt-BR" dirty="0" smtClean="0"/>
          </a:p>
          <a:p>
            <a:pPr lvl="1"/>
            <a:r>
              <a:rPr lang="pt-BR" dirty="0">
                <a:hlinkClick r:id="rId7"/>
              </a:rPr>
              <a:t>http://docs.oracle.com/javase/specs</a:t>
            </a:r>
            <a:r>
              <a:rPr lang="pt-BR" dirty="0" smtClean="0">
                <a:hlinkClick r:id="rId7"/>
              </a:rPr>
              <a:t>/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311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/>
              <a:t>Objeto</a:t>
            </a:r>
          </a:p>
          <a:p>
            <a:pPr lvl="1"/>
            <a:r>
              <a:rPr lang="pt-BR" sz="2400" dirty="0"/>
              <a:t>U</a:t>
            </a:r>
            <a:r>
              <a:rPr lang="pt-BR" sz="2400" dirty="0" smtClean="0"/>
              <a:t>nidade </a:t>
            </a:r>
            <a:r>
              <a:rPr lang="pt-BR" sz="2400" dirty="0"/>
              <a:t>básica de orientação a objetos. Um objeto é uma entidade que tem atributos, comportamento e identidade. Objetos são membros de uma classe e os atributos e </a:t>
            </a:r>
            <a:r>
              <a:rPr lang="pt-BR" sz="2400" dirty="0" smtClean="0"/>
              <a:t>métodos </a:t>
            </a:r>
            <a:r>
              <a:rPr lang="pt-BR" sz="2400" dirty="0"/>
              <a:t>de um objeto são definidos pela </a:t>
            </a:r>
            <a:r>
              <a:rPr lang="pt-BR" sz="2400" dirty="0" smtClean="0"/>
              <a:t>classe</a:t>
            </a:r>
            <a:r>
              <a:rPr lang="pt-BR" sz="2400" dirty="0"/>
              <a:t>.</a:t>
            </a:r>
          </a:p>
          <a:p>
            <a:r>
              <a:rPr lang="pt-BR" sz="2800" dirty="0"/>
              <a:t>Classe</a:t>
            </a:r>
          </a:p>
          <a:p>
            <a:pPr lvl="1"/>
            <a:r>
              <a:rPr lang="pt-BR" sz="2400" dirty="0"/>
              <a:t>U</a:t>
            </a:r>
            <a:r>
              <a:rPr lang="pt-BR" sz="2400" dirty="0" smtClean="0"/>
              <a:t>ma </a:t>
            </a:r>
            <a:r>
              <a:rPr lang="pt-BR" sz="2400" dirty="0"/>
              <a:t>classe é uma descrição de um conjunto de objetos. Este conjunto de objetos compartilha atributos e comportamento em comum. Uma definição de classe descreve todos os atributos dos objetos membros da classe, bem como os métodos que implementam o comportamento destes membros.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Orientação a objetos</a:t>
            </a:r>
          </a:p>
          <a:p>
            <a:pPr lvl="1"/>
            <a:r>
              <a:rPr lang="pt-BR" sz="2400" dirty="0"/>
              <a:t>U</a:t>
            </a:r>
            <a:r>
              <a:rPr lang="pt-BR" sz="2400" dirty="0" smtClean="0"/>
              <a:t>m paradigma de programação </a:t>
            </a:r>
            <a:r>
              <a:rPr lang="pt-BR" sz="2400" dirty="0"/>
              <a:t>que usa abstração com objetos, classes encapsuladas e comunicação por mensagens, hierarquia de classes e polimorfismo.</a:t>
            </a:r>
          </a:p>
          <a:p>
            <a:r>
              <a:rPr lang="pt-BR" sz="2800" dirty="0"/>
              <a:t>Abstração</a:t>
            </a:r>
          </a:p>
          <a:p>
            <a:pPr lvl="1"/>
            <a:r>
              <a:rPr lang="pt-BR" sz="2400" dirty="0"/>
              <a:t>U</a:t>
            </a:r>
            <a:r>
              <a:rPr lang="pt-BR" sz="2400" dirty="0" smtClean="0"/>
              <a:t>m </a:t>
            </a:r>
            <a:r>
              <a:rPr lang="pt-BR" sz="2400" dirty="0"/>
              <a:t>modelo de um conceito ou objeto do mundo real.</a:t>
            </a:r>
          </a:p>
          <a:p>
            <a:r>
              <a:rPr lang="pt-BR" sz="2800" dirty="0" err="1"/>
              <a:t>Encapsulamento</a:t>
            </a:r>
            <a:endParaRPr lang="pt-BR" sz="2800" dirty="0"/>
          </a:p>
          <a:p>
            <a:pPr lvl="1"/>
            <a:r>
              <a:rPr lang="pt-BR" sz="2400" dirty="0"/>
              <a:t>P</a:t>
            </a:r>
            <a:r>
              <a:rPr lang="pt-BR" sz="2400" dirty="0" smtClean="0"/>
              <a:t>rocesso </a:t>
            </a:r>
            <a:r>
              <a:rPr lang="pt-BR" sz="2400" dirty="0"/>
              <a:t>de esconder os detalhes internos de um objeto do mundo externo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2800" dirty="0"/>
              <a:t>Comportamento</a:t>
            </a:r>
          </a:p>
          <a:p>
            <a:pPr lvl="1"/>
            <a:r>
              <a:rPr lang="pt-BR" sz="2400" dirty="0"/>
              <a:t>A</a:t>
            </a:r>
            <a:r>
              <a:rPr lang="pt-BR" sz="2400" dirty="0" smtClean="0"/>
              <a:t>tividade </a:t>
            </a:r>
            <a:r>
              <a:rPr lang="pt-BR" sz="2400" dirty="0"/>
              <a:t>de um objeto que é vista do ponto de vista do mundo externo. Inclui como um objeto responde a mensagens alterando seu estado interno ou retornando informação sobre seu estado interno.</a:t>
            </a:r>
          </a:p>
          <a:p>
            <a:r>
              <a:rPr lang="pt-BR" sz="2800" dirty="0"/>
              <a:t>Método</a:t>
            </a:r>
          </a:p>
          <a:p>
            <a:pPr lvl="1"/>
            <a:r>
              <a:rPr lang="pt-BR" sz="2400" dirty="0"/>
              <a:t>U</a:t>
            </a:r>
            <a:r>
              <a:rPr lang="pt-BR" sz="2400" dirty="0" smtClean="0"/>
              <a:t>ma </a:t>
            </a:r>
            <a:r>
              <a:rPr lang="pt-BR" sz="2400" dirty="0"/>
              <a:t>operação ou serviço executado sobre o objeto, declarado como parte da estrutura da classe. Métodos são usados para implementar o comportamento do objeto.</a:t>
            </a:r>
          </a:p>
          <a:p>
            <a:r>
              <a:rPr lang="pt-BR" sz="2800" dirty="0"/>
              <a:t>Estado</a:t>
            </a:r>
          </a:p>
          <a:p>
            <a:pPr lvl="1"/>
            <a:r>
              <a:rPr lang="pt-BR" sz="2400" dirty="0"/>
              <a:t>R</a:t>
            </a:r>
            <a:r>
              <a:rPr lang="pt-BR" sz="2400" dirty="0" smtClean="0"/>
              <a:t>eflete </a:t>
            </a:r>
            <a:r>
              <a:rPr lang="pt-BR" sz="2400" dirty="0"/>
              <a:t>os valores correntes de todos os atributos de um objeto e são o resultado do comportamento do objeto ao longo do tempo</a:t>
            </a:r>
            <a:r>
              <a:rPr lang="pt-BR" sz="2400" dirty="0" smtClean="0"/>
              <a:t>.</a:t>
            </a:r>
          </a:p>
          <a:p>
            <a:r>
              <a:rPr lang="pt-BR" sz="2800" dirty="0" smtClean="0"/>
              <a:t>Atributo</a:t>
            </a:r>
          </a:p>
          <a:p>
            <a:pPr lvl="1"/>
            <a:r>
              <a:rPr lang="pt-BR" sz="2400" dirty="0" smtClean="0"/>
              <a:t>Usado para armazenar o estado de um objeto. Pode ser simples como uma variável escalar (</a:t>
            </a:r>
            <a:r>
              <a:rPr lang="pt-BR" sz="2400" dirty="0" err="1" smtClean="0"/>
              <a:t>int</a:t>
            </a:r>
            <a:r>
              <a:rPr lang="pt-BR" sz="2400" dirty="0" smtClean="0"/>
              <a:t>, </a:t>
            </a:r>
            <a:r>
              <a:rPr lang="pt-BR" sz="2400" dirty="0" err="1" smtClean="0"/>
              <a:t>char</a:t>
            </a:r>
            <a:r>
              <a:rPr lang="pt-BR" sz="2400" dirty="0" smtClean="0"/>
              <a:t>, </a:t>
            </a:r>
            <a:r>
              <a:rPr lang="pt-BR" sz="2400" dirty="0" err="1" smtClean="0"/>
              <a:t>double</a:t>
            </a:r>
            <a:r>
              <a:rPr lang="pt-BR" sz="2400" dirty="0" smtClean="0"/>
              <a:t>, ou </a:t>
            </a:r>
            <a:r>
              <a:rPr lang="pt-BR" sz="2400" dirty="0" err="1" smtClean="0"/>
              <a:t>boolean</a:t>
            </a:r>
            <a:r>
              <a:rPr lang="pt-BR" sz="2400" dirty="0" smtClean="0"/>
              <a:t>) ou pode ser uma estrutura complexa tal como outro objeto.</a:t>
            </a:r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básicas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um </a:t>
            </a:r>
            <a:r>
              <a:rPr lang="pt-BR" dirty="0" smtClean="0"/>
              <a:t>Programa</a:t>
            </a:r>
            <a:endParaRPr lang="pt-BR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Um programa Java é </a:t>
            </a:r>
            <a:r>
              <a:rPr lang="pt-BR" sz="2800" dirty="0" smtClean="0"/>
              <a:t>composto </a:t>
            </a:r>
            <a:r>
              <a:rPr lang="pt-BR" sz="2800" dirty="0"/>
              <a:t>por uma ou mais </a:t>
            </a:r>
            <a:r>
              <a:rPr lang="pt-BR" sz="2800" dirty="0" smtClean="0"/>
              <a:t>classes</a:t>
            </a:r>
            <a:endParaRPr lang="pt-BR" sz="2800" dirty="0"/>
          </a:p>
          <a:p>
            <a:r>
              <a:rPr lang="pt-BR" sz="2800" dirty="0"/>
              <a:t>Tipicamente, cada classe é implementada em um arquivo fonte separado, sendo que o arquivo deve ter o mesmo nome da classe.</a:t>
            </a:r>
          </a:p>
          <a:p>
            <a:pPr lvl="1"/>
            <a:r>
              <a:rPr lang="pt-BR" sz="2400" dirty="0"/>
              <a:t>Ex.: a classe </a:t>
            </a:r>
            <a:r>
              <a:rPr lang="pt-BR" sz="2400" dirty="0" err="1" smtClean="0"/>
              <a:t>Lampada</a:t>
            </a:r>
            <a:r>
              <a:rPr lang="pt-BR" sz="2400" dirty="0" smtClean="0"/>
              <a:t> </a:t>
            </a:r>
            <a:r>
              <a:rPr lang="pt-BR" sz="2400" dirty="0"/>
              <a:t>deve estar definida no arquivo </a:t>
            </a:r>
            <a:r>
              <a:rPr lang="pt-BR" sz="2400" dirty="0" err="1" smtClean="0"/>
              <a:t>Lampada</a:t>
            </a:r>
            <a:r>
              <a:rPr lang="pt-BR" sz="2400" dirty="0" smtClean="0"/>
              <a:t>.</a:t>
            </a:r>
            <a:r>
              <a:rPr lang="pt-BR" sz="2400" dirty="0" err="1" smtClean="0"/>
              <a:t>java</a:t>
            </a:r>
            <a:endParaRPr lang="pt-BR" sz="2400" dirty="0"/>
          </a:p>
          <a:p>
            <a:r>
              <a:rPr lang="pt-BR" sz="2800" dirty="0" smtClean="0"/>
              <a:t>Um diretório define um pacote (</a:t>
            </a:r>
            <a:r>
              <a:rPr lang="pt-BR" sz="2800" i="1" dirty="0" smtClean="0"/>
              <a:t>package</a:t>
            </a:r>
            <a:r>
              <a:rPr lang="pt-BR" sz="2800" dirty="0" smtClean="0"/>
              <a:t>) em Java</a:t>
            </a:r>
          </a:p>
          <a:p>
            <a:pPr lvl="1"/>
            <a:r>
              <a:rPr lang="pt-BR" dirty="0" smtClean="0"/>
              <a:t>Elementos de organização de classes e essencial para evitar ambiguidade em nomes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 de </a:t>
            </a:r>
            <a:r>
              <a:rPr lang="pt-BR" dirty="0" smtClean="0"/>
              <a:t>Classes</a:t>
            </a:r>
            <a:endParaRPr lang="pt-BR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i="1" dirty="0" smtClean="0"/>
              <a:t>API - </a:t>
            </a:r>
            <a:r>
              <a:rPr lang="pt-BR" sz="2800" i="1" dirty="0" err="1" smtClean="0"/>
              <a:t>Application</a:t>
            </a:r>
            <a:r>
              <a:rPr lang="pt-BR" sz="2800" i="1" dirty="0" smtClean="0"/>
              <a:t> </a:t>
            </a:r>
            <a:r>
              <a:rPr lang="pt-BR" sz="2800" i="1" dirty="0"/>
              <a:t>Programming Interface</a:t>
            </a:r>
          </a:p>
          <a:p>
            <a:r>
              <a:rPr lang="pt-BR" sz="2800" dirty="0"/>
              <a:t>É uma coleção de </a:t>
            </a:r>
            <a:r>
              <a:rPr lang="pt-BR" sz="2800" dirty="0" smtClean="0"/>
              <a:t>classes provendo </a:t>
            </a:r>
            <a:r>
              <a:rPr lang="pt-BR" sz="2800" dirty="0"/>
              <a:t>uma série de facilidades que podem ser usadas em </a:t>
            </a:r>
            <a:r>
              <a:rPr lang="pt-BR" sz="2800" dirty="0" smtClean="0"/>
              <a:t>programas</a:t>
            </a:r>
            <a:endParaRPr lang="pt-BR" sz="2800" dirty="0"/>
          </a:p>
          <a:p>
            <a:r>
              <a:rPr lang="pt-BR" sz="2800" dirty="0"/>
              <a:t>Classes são agrupadas em </a:t>
            </a:r>
            <a:r>
              <a:rPr lang="pt-BR" sz="2800" dirty="0" smtClean="0"/>
              <a:t>pacote (</a:t>
            </a:r>
            <a:r>
              <a:rPr lang="pt-BR" sz="2800" i="1" dirty="0" err="1" smtClean="0"/>
              <a:t>packages</a:t>
            </a:r>
            <a:r>
              <a:rPr lang="pt-BR" sz="2800" dirty="0" smtClean="0"/>
              <a:t>)</a:t>
            </a:r>
          </a:p>
          <a:p>
            <a:pPr lvl="1"/>
            <a:r>
              <a:rPr lang="pt-BR" sz="2400" dirty="0" err="1" smtClean="0"/>
              <a:t>Exs</a:t>
            </a:r>
            <a:r>
              <a:rPr lang="pt-BR" sz="2400" dirty="0"/>
              <a:t>:</a:t>
            </a:r>
          </a:p>
          <a:p>
            <a:pPr lvl="1"/>
            <a:r>
              <a:rPr lang="pt-BR" sz="2000" dirty="0" err="1"/>
              <a:t>java</a:t>
            </a:r>
            <a:r>
              <a:rPr lang="pt-BR" sz="2000" dirty="0"/>
              <a:t>.</a:t>
            </a:r>
            <a:r>
              <a:rPr lang="pt-BR" sz="2000" dirty="0" err="1"/>
              <a:t>lang</a:t>
            </a:r>
            <a:r>
              <a:rPr lang="pt-BR" sz="2000" dirty="0"/>
              <a:t>: inclui classes básicas, manipulação de </a:t>
            </a:r>
            <a:r>
              <a:rPr lang="pt-BR" sz="2000" dirty="0" err="1"/>
              <a:t>arrays</a:t>
            </a:r>
            <a:r>
              <a:rPr lang="pt-BR" sz="2000" dirty="0"/>
              <a:t> e strings. Este pacote é carregado automaticamente pelo programa</a:t>
            </a:r>
          </a:p>
          <a:p>
            <a:pPr lvl="1"/>
            <a:r>
              <a:rPr lang="pt-BR" sz="2000" dirty="0"/>
              <a:t>java.io: operações de </a:t>
            </a:r>
            <a:r>
              <a:rPr lang="pt-BR" sz="2000" dirty="0" smtClean="0"/>
              <a:t>entrada e saída sobre fluxos</a:t>
            </a:r>
            <a:endParaRPr lang="pt-BR" sz="2000" dirty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util</a:t>
            </a:r>
            <a:r>
              <a:rPr lang="pt-BR" sz="2000" dirty="0"/>
              <a:t>: classes diversas para manipulação de dados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classificados em duas categorias:</a:t>
            </a:r>
          </a:p>
          <a:p>
            <a:pPr lvl="1"/>
            <a:r>
              <a:rPr lang="pt-BR" dirty="0" smtClean="0"/>
              <a:t>Tipos primitivos</a:t>
            </a:r>
          </a:p>
          <a:p>
            <a:pPr lvl="2"/>
            <a:r>
              <a:rPr lang="pt-BR" dirty="0" smtClean="0"/>
              <a:t>Tipos numéricos, caracteres, booleanos</a:t>
            </a:r>
          </a:p>
          <a:p>
            <a:pPr lvl="1"/>
            <a:r>
              <a:rPr lang="pt-BR" dirty="0" smtClean="0"/>
              <a:t>Tipos referência</a:t>
            </a:r>
          </a:p>
          <a:p>
            <a:pPr lvl="2"/>
            <a:r>
              <a:rPr lang="pt-BR" dirty="0" smtClean="0"/>
              <a:t>Classes, interfaces, </a:t>
            </a:r>
            <a:r>
              <a:rPr lang="pt-BR" dirty="0" err="1" smtClean="0"/>
              <a:t>arrays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3175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Tipos de Dados Básicos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Tipos de dados primitivos</a:t>
            </a:r>
          </a:p>
          <a:p>
            <a:pPr lvl="1"/>
            <a:r>
              <a:rPr lang="pt-BR" dirty="0"/>
              <a:t>inteiros: byte (8 bits), short (16), </a:t>
            </a:r>
            <a:r>
              <a:rPr lang="pt-BR" dirty="0" err="1"/>
              <a:t>int</a:t>
            </a:r>
            <a:r>
              <a:rPr lang="pt-BR" dirty="0"/>
              <a:t> (32), </a:t>
            </a:r>
            <a:r>
              <a:rPr lang="pt-BR" dirty="0" err="1"/>
              <a:t>long</a:t>
            </a:r>
            <a:r>
              <a:rPr lang="pt-BR" dirty="0"/>
              <a:t> (64)</a:t>
            </a:r>
          </a:p>
          <a:p>
            <a:pPr lvl="2"/>
            <a:r>
              <a:rPr lang="pt-BR" dirty="0" smtClean="0"/>
              <a:t>Literais: 1 </a:t>
            </a:r>
            <a:r>
              <a:rPr lang="pt-BR" dirty="0"/>
              <a:t>(decimal</a:t>
            </a:r>
            <a:r>
              <a:rPr lang="pt-BR" dirty="0" smtClean="0"/>
              <a:t>), </a:t>
            </a:r>
            <a:r>
              <a:rPr lang="pt-BR" dirty="0"/>
              <a:t>07 (octal), 0xff (hexadecimal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Sufixo de tipo: l ou L para </a:t>
            </a:r>
            <a:r>
              <a:rPr lang="pt-BR" dirty="0" err="1" smtClean="0"/>
              <a:t>long</a:t>
            </a:r>
            <a:endParaRPr lang="pt-BR" dirty="0"/>
          </a:p>
          <a:p>
            <a:pPr lvl="1"/>
            <a:r>
              <a:rPr lang="pt-BR" dirty="0" smtClean="0"/>
              <a:t>ponto flutuante: </a:t>
            </a:r>
            <a:r>
              <a:rPr lang="pt-BR" dirty="0" err="1"/>
              <a:t>float</a:t>
            </a:r>
            <a:r>
              <a:rPr lang="pt-BR" dirty="0"/>
              <a:t> (32), </a:t>
            </a:r>
            <a:r>
              <a:rPr lang="pt-BR" dirty="0" err="1"/>
              <a:t>double</a:t>
            </a:r>
            <a:r>
              <a:rPr lang="pt-BR" dirty="0"/>
              <a:t> (64)</a:t>
            </a:r>
          </a:p>
          <a:p>
            <a:pPr lvl="2"/>
            <a:r>
              <a:rPr lang="pt-BR" dirty="0" smtClean="0"/>
              <a:t>3.0F (</a:t>
            </a:r>
            <a:r>
              <a:rPr lang="pt-BR" dirty="0" err="1" smtClean="0"/>
              <a:t>float</a:t>
            </a:r>
            <a:r>
              <a:rPr lang="pt-BR" dirty="0" smtClean="0"/>
              <a:t>), 4.02E23 (</a:t>
            </a:r>
            <a:r>
              <a:rPr lang="pt-BR" dirty="0" err="1" smtClean="0"/>
              <a:t>double</a:t>
            </a:r>
            <a:r>
              <a:rPr lang="pt-BR" dirty="0" smtClean="0"/>
              <a:t>), -3.0 (</a:t>
            </a:r>
            <a:r>
              <a:rPr lang="pt-BR" dirty="0" err="1" smtClean="0"/>
              <a:t>double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Sufixo de tipo: f ou F para </a:t>
            </a:r>
            <a:r>
              <a:rPr lang="pt-BR" dirty="0" err="1" smtClean="0"/>
              <a:t>float</a:t>
            </a:r>
            <a:r>
              <a:rPr lang="pt-BR" dirty="0" smtClean="0"/>
              <a:t>, d ou D para </a:t>
            </a:r>
            <a:r>
              <a:rPr lang="pt-BR" dirty="0" err="1" smtClean="0"/>
              <a:t>double</a:t>
            </a:r>
            <a:endParaRPr lang="pt-BR" dirty="0"/>
          </a:p>
          <a:p>
            <a:pPr lvl="1"/>
            <a:r>
              <a:rPr lang="pt-BR" dirty="0"/>
              <a:t>caractere: char (16</a:t>
            </a:r>
            <a:r>
              <a:rPr lang="pt-BR" dirty="0" smtClean="0"/>
              <a:t>) UTF-16</a:t>
            </a:r>
            <a:endParaRPr lang="pt-BR" dirty="0"/>
          </a:p>
          <a:p>
            <a:pPr lvl="2"/>
            <a:r>
              <a:rPr lang="pt-BR" dirty="0"/>
              <a:t>‘a’, ‘\141’, ‘\u0061’, ‘\n’</a:t>
            </a:r>
          </a:p>
          <a:p>
            <a:pPr lvl="1"/>
            <a:r>
              <a:rPr lang="pt-BR" dirty="0"/>
              <a:t>booleano: </a:t>
            </a:r>
            <a:r>
              <a:rPr lang="pt-BR" dirty="0" err="1"/>
              <a:t>boolean</a:t>
            </a:r>
            <a:r>
              <a:rPr lang="pt-BR" dirty="0"/>
              <a:t> (8)</a:t>
            </a:r>
          </a:p>
          <a:p>
            <a:pPr lvl="2"/>
            <a:r>
              <a:rPr lang="pt-BR" dirty="0" err="1"/>
              <a:t>true</a:t>
            </a:r>
            <a:r>
              <a:rPr lang="pt-BR" dirty="0"/>
              <a:t>, </a:t>
            </a:r>
            <a:r>
              <a:rPr lang="pt-BR" dirty="0" err="1"/>
              <a:t>false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37</a:t>
            </a:fld>
            <a:endParaRPr lang="pt-B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 Básicos</a:t>
            </a:r>
            <a:endParaRPr lang="pt-BR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>
            <a:normAutofit/>
          </a:bodyPr>
          <a:lstStyle/>
          <a:p>
            <a:r>
              <a:rPr lang="pt-BR" dirty="0"/>
              <a:t>Em Java, tem-se dois tipos de conversão de valores:</a:t>
            </a:r>
          </a:p>
          <a:p>
            <a:pPr lvl="1"/>
            <a:r>
              <a:rPr lang="pt-BR" dirty="0"/>
              <a:t>conversão para um tipo maior</a:t>
            </a:r>
          </a:p>
          <a:p>
            <a:pPr lvl="2"/>
            <a:r>
              <a:rPr lang="pt-BR" dirty="0"/>
              <a:t>automática</a:t>
            </a:r>
          </a:p>
          <a:p>
            <a:pPr lvl="1"/>
            <a:r>
              <a:rPr lang="pt-BR" dirty="0"/>
              <a:t>conversão para um tipo </a:t>
            </a:r>
            <a:r>
              <a:rPr lang="pt-BR" dirty="0" smtClean="0"/>
              <a:t>menor</a:t>
            </a:r>
            <a:endParaRPr lang="pt-BR" dirty="0"/>
          </a:p>
          <a:p>
            <a:pPr lvl="2"/>
            <a:r>
              <a:rPr lang="pt-BR" dirty="0"/>
              <a:t>não é </a:t>
            </a:r>
            <a:r>
              <a:rPr lang="pt-BR" dirty="0" smtClean="0"/>
              <a:t>automática, utiliza operador de </a:t>
            </a:r>
            <a:r>
              <a:rPr lang="pt-BR" i="1" dirty="0" err="1" smtClean="0"/>
              <a:t>casting</a:t>
            </a:r>
            <a:endParaRPr lang="pt-BR" i="1" dirty="0"/>
          </a:p>
          <a:p>
            <a:endParaRPr lang="pt-BR" dirty="0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2743200" y="40386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/>
              <a:t>byte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4038600" y="3886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/>
              <a:t>short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5715000" y="38100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/>
              <a:t>int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7391400" y="3657600"/>
            <a:ext cx="14478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/>
              <a:t>long</a:t>
            </a:r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>
            <a:off x="3429000" y="41910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>
            <a:off x="5105400" y="41910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>
            <a:off x="6781800" y="41910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2743200" y="53340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/>
              <a:t>byte</a:t>
            </a:r>
          </a:p>
        </p:txBody>
      </p:sp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4038600" y="51816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/>
              <a:t>short</a:t>
            </a:r>
          </a:p>
        </p:txBody>
      </p:sp>
      <p:sp>
        <p:nvSpPr>
          <p:cNvPr id="69644" name="Rectangle 12"/>
          <p:cNvSpPr>
            <a:spLocks noChangeArrowheads="1"/>
          </p:cNvSpPr>
          <p:nvPr/>
        </p:nvSpPr>
        <p:spPr bwMode="auto">
          <a:xfrm>
            <a:off x="5715000" y="5105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/>
              <a:t>int</a:t>
            </a:r>
          </a:p>
        </p:txBody>
      </p:sp>
      <p:sp>
        <p:nvSpPr>
          <p:cNvPr id="69645" name="Rectangle 13"/>
          <p:cNvSpPr>
            <a:spLocks noChangeArrowheads="1"/>
          </p:cNvSpPr>
          <p:nvPr/>
        </p:nvSpPr>
        <p:spPr bwMode="auto">
          <a:xfrm>
            <a:off x="7391400" y="4953000"/>
            <a:ext cx="14478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/>
              <a:t>long</a:t>
            </a:r>
          </a:p>
        </p:txBody>
      </p:sp>
      <p:sp>
        <p:nvSpPr>
          <p:cNvPr id="69646" name="Line 14"/>
          <p:cNvSpPr>
            <a:spLocks noChangeShapeType="1"/>
          </p:cNvSpPr>
          <p:nvPr/>
        </p:nvSpPr>
        <p:spPr bwMode="auto">
          <a:xfrm>
            <a:off x="3429000" y="5486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9647" name="Line 15"/>
          <p:cNvSpPr>
            <a:spLocks noChangeShapeType="1"/>
          </p:cNvSpPr>
          <p:nvPr/>
        </p:nvSpPr>
        <p:spPr bwMode="auto">
          <a:xfrm>
            <a:off x="5105400" y="5486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>
            <a:off x="6781800" y="5486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9649" name="AutoShape 17"/>
          <p:cNvSpPr>
            <a:spLocks noChangeArrowheads="1"/>
          </p:cNvSpPr>
          <p:nvPr/>
        </p:nvSpPr>
        <p:spPr bwMode="auto">
          <a:xfrm rot="2787278">
            <a:off x="3505200" y="5181600"/>
            <a:ext cx="533400" cy="533400"/>
          </a:xfrm>
          <a:prstGeom prst="plus">
            <a:avLst>
              <a:gd name="adj" fmla="val 46181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9650" name="AutoShape 18"/>
          <p:cNvSpPr>
            <a:spLocks noChangeArrowheads="1"/>
          </p:cNvSpPr>
          <p:nvPr/>
        </p:nvSpPr>
        <p:spPr bwMode="auto">
          <a:xfrm rot="2787278">
            <a:off x="5181600" y="5181600"/>
            <a:ext cx="533400" cy="533400"/>
          </a:xfrm>
          <a:prstGeom prst="plus">
            <a:avLst>
              <a:gd name="adj" fmla="val 46181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9651" name="AutoShape 19"/>
          <p:cNvSpPr>
            <a:spLocks noChangeArrowheads="1"/>
          </p:cNvSpPr>
          <p:nvPr/>
        </p:nvSpPr>
        <p:spPr bwMode="auto">
          <a:xfrm rot="2787278">
            <a:off x="6858000" y="5181600"/>
            <a:ext cx="533400" cy="533400"/>
          </a:xfrm>
          <a:prstGeom prst="plus">
            <a:avLst>
              <a:gd name="adj" fmla="val 46181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9652" name="Text Box 20"/>
          <p:cNvSpPr txBox="1">
            <a:spLocks noChangeArrowheads="1"/>
          </p:cNvSpPr>
          <p:nvPr/>
        </p:nvSpPr>
        <p:spPr bwMode="auto">
          <a:xfrm>
            <a:off x="914400" y="3886200"/>
            <a:ext cx="14253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dirty="0" err="1">
                <a:latin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</a:rPr>
              <a:t>x=1</a:t>
            </a:r>
            <a:r>
              <a:rPr lang="pt-BR" dirty="0">
                <a:latin typeface="Courier New" pitchFamily="49" charset="0"/>
              </a:rPr>
              <a:t>;</a:t>
            </a:r>
          </a:p>
          <a:p>
            <a:r>
              <a:rPr lang="pt-BR" dirty="0" err="1">
                <a:latin typeface="Courier New" pitchFamily="49" charset="0"/>
              </a:rPr>
              <a:t>long</a:t>
            </a:r>
            <a:r>
              <a:rPr lang="pt-BR" dirty="0">
                <a:latin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</a:rPr>
              <a:t>y=x;</a:t>
            </a:r>
            <a:endParaRPr lang="pt-BR" dirty="0">
              <a:latin typeface="Courier New" pitchFamily="49" charset="0"/>
            </a:endParaRP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915988" y="5121275"/>
            <a:ext cx="142539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dirty="0" err="1">
                <a:latin typeface="Courier New" pitchFamily="49" charset="0"/>
              </a:rPr>
              <a:t>long</a:t>
            </a:r>
            <a:r>
              <a:rPr lang="pt-BR" dirty="0">
                <a:latin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</a:rPr>
              <a:t>y=1</a:t>
            </a:r>
            <a:r>
              <a:rPr lang="pt-BR" dirty="0">
                <a:latin typeface="Courier New" pitchFamily="49" charset="0"/>
              </a:rPr>
              <a:t>;</a:t>
            </a:r>
          </a:p>
          <a:p>
            <a:r>
              <a:rPr lang="pt-BR" dirty="0" err="1">
                <a:latin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</a:rPr>
              <a:t>x=y;</a:t>
            </a:r>
            <a:endParaRPr lang="pt-BR" dirty="0">
              <a:latin typeface="Courier New" pitchFamily="49" charset="0"/>
            </a:endParaRPr>
          </a:p>
          <a:p>
            <a:r>
              <a:rPr lang="pt-BR" dirty="0">
                <a:latin typeface="Arial" charset="0"/>
              </a:rPr>
              <a:t>Erro!!!</a:t>
            </a:r>
            <a:endParaRPr lang="pt-BR" dirty="0">
              <a:latin typeface="Courier New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38</a:t>
            </a:fld>
            <a:endParaRPr lang="pt-B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 Básicos</a:t>
            </a:r>
            <a:endParaRPr lang="pt-BR" dirty="0"/>
          </a:p>
        </p:txBody>
      </p:sp>
      <p:sp>
        <p:nvSpPr>
          <p:cNvPr id="72706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Para converter de um tipo para um tipo menor, precisamos realizar </a:t>
            </a:r>
            <a:r>
              <a:rPr lang="pt-BR" i="1" dirty="0" err="1"/>
              <a:t>casting</a:t>
            </a:r>
            <a:r>
              <a:rPr lang="pt-BR" dirty="0"/>
              <a:t> de forma explícita.</a:t>
            </a:r>
          </a:p>
          <a:p>
            <a:pPr lvl="1"/>
            <a:r>
              <a:rPr lang="pt-BR" i="1" dirty="0"/>
              <a:t>(tipo Java) expressão;</a:t>
            </a:r>
            <a:endParaRPr lang="pt-BR" dirty="0"/>
          </a:p>
          <a:p>
            <a:pPr lvl="1"/>
            <a:r>
              <a:rPr lang="pt-BR" dirty="0"/>
              <a:t>Ex.: </a:t>
            </a:r>
          </a:p>
          <a:p>
            <a:pPr lvl="2"/>
            <a:r>
              <a:rPr lang="pt-BR" dirty="0" err="1">
                <a:latin typeface="Courier New" pitchFamily="49" charset="0"/>
              </a:rPr>
              <a:t>long</a:t>
            </a:r>
            <a:r>
              <a:rPr lang="pt-BR" dirty="0">
                <a:latin typeface="Courier New" pitchFamily="49" charset="0"/>
              </a:rPr>
              <a:t> y = 1;</a:t>
            </a:r>
            <a:br>
              <a:rPr lang="pt-BR" dirty="0">
                <a:latin typeface="Courier New" pitchFamily="49" charset="0"/>
              </a:rPr>
            </a:br>
            <a:r>
              <a:rPr lang="pt-BR" dirty="0" err="1">
                <a:latin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</a:rPr>
              <a:t> x = (</a:t>
            </a:r>
            <a:r>
              <a:rPr lang="pt-BR" dirty="0" err="1">
                <a:latin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</a:rPr>
              <a:t>)y;</a:t>
            </a:r>
          </a:p>
          <a:p>
            <a:pPr lvl="2"/>
            <a:r>
              <a:rPr lang="pt-BR" dirty="0">
                <a:latin typeface="Courier New" pitchFamily="49" charset="0"/>
              </a:rPr>
              <a:t>byte b1=1, b2=2, b3;</a:t>
            </a:r>
            <a:br>
              <a:rPr lang="pt-BR" dirty="0">
                <a:latin typeface="Courier New" pitchFamily="49" charset="0"/>
              </a:rPr>
            </a:br>
            <a:r>
              <a:rPr lang="pt-BR" dirty="0">
                <a:latin typeface="Courier New" pitchFamily="49" charset="0"/>
              </a:rPr>
              <a:t>b3 = (byte)(b1 + b2);</a:t>
            </a:r>
          </a:p>
          <a:p>
            <a:pPr lvl="1"/>
            <a:r>
              <a:rPr lang="pt-BR" dirty="0"/>
              <a:t>Cuidado! Ao somar dois valores </a:t>
            </a:r>
            <a:r>
              <a:rPr lang="pt-BR" i="1" dirty="0"/>
              <a:t>byte</a:t>
            </a:r>
            <a:r>
              <a:rPr lang="pt-BR" dirty="0"/>
              <a:t> iguais a 100, o resultado é o </a:t>
            </a:r>
            <a:r>
              <a:rPr lang="pt-BR" i="1" dirty="0" err="1"/>
              <a:t>int</a:t>
            </a:r>
            <a:r>
              <a:rPr lang="pt-BR" dirty="0"/>
              <a:t> 200. Ao realizar o </a:t>
            </a:r>
            <a:r>
              <a:rPr lang="pt-BR" i="1" dirty="0" err="1"/>
              <a:t>cast</a:t>
            </a:r>
            <a:r>
              <a:rPr lang="pt-BR" dirty="0"/>
              <a:t> para </a:t>
            </a:r>
            <a:r>
              <a:rPr lang="pt-BR" i="1" dirty="0"/>
              <a:t>byte</a:t>
            </a:r>
            <a:r>
              <a:rPr lang="pt-BR"/>
              <a:t>, o resultado é convertido para  -56, o equivalente ao padrão de bits armazenados.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39</a:t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Plataforma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Operadores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Operadores básicos:</a:t>
            </a:r>
          </a:p>
          <a:p>
            <a:pPr lvl="1"/>
            <a:r>
              <a:rPr lang="pt-BR" dirty="0"/>
              <a:t>aritméticos: +, -, *, /, % (resto da divisão)</a:t>
            </a:r>
          </a:p>
          <a:p>
            <a:pPr lvl="1"/>
            <a:r>
              <a:rPr lang="pt-BR" dirty="0"/>
              <a:t>relacionais: &gt;, &gt;=, &lt;, &lt;=</a:t>
            </a:r>
          </a:p>
          <a:p>
            <a:pPr lvl="1"/>
            <a:r>
              <a:rPr lang="pt-BR" dirty="0"/>
              <a:t>igualdade: ==, !=</a:t>
            </a:r>
          </a:p>
          <a:p>
            <a:pPr lvl="1"/>
            <a:r>
              <a:rPr lang="pt-BR" dirty="0"/>
              <a:t>lógicos: &amp;&amp;, &amp; (</a:t>
            </a:r>
            <a:r>
              <a:rPr lang="pt-BR" dirty="0" err="1"/>
              <a:t>and</a:t>
            </a:r>
            <a:r>
              <a:rPr lang="pt-BR" dirty="0"/>
              <a:t>), </a:t>
            </a:r>
            <a:r>
              <a:rPr lang="pt-BR" dirty="0" smtClean="0"/>
              <a:t>|</a:t>
            </a:r>
            <a:r>
              <a:rPr lang="pt-BR" dirty="0" err="1" smtClean="0"/>
              <a:t>|</a:t>
            </a:r>
            <a:r>
              <a:rPr lang="pt-BR" dirty="0" smtClean="0"/>
              <a:t>, | </a:t>
            </a:r>
            <a:r>
              <a:rPr lang="pt-BR" dirty="0"/>
              <a:t>(</a:t>
            </a:r>
            <a:r>
              <a:rPr lang="pt-BR" dirty="0" err="1"/>
              <a:t>or</a:t>
            </a:r>
            <a:r>
              <a:rPr lang="pt-BR" dirty="0"/>
              <a:t>), ^ (</a:t>
            </a:r>
            <a:r>
              <a:rPr lang="pt-BR" dirty="0" err="1"/>
              <a:t>xor</a:t>
            </a:r>
            <a:r>
              <a:rPr lang="pt-BR" dirty="0"/>
              <a:t>), ! (</a:t>
            </a:r>
            <a:r>
              <a:rPr lang="pt-BR" dirty="0" err="1"/>
              <a:t>not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atribuição: =, +=, -=, *=, /=, %=</a:t>
            </a:r>
          </a:p>
          <a:p>
            <a:pPr lvl="1"/>
            <a:r>
              <a:rPr lang="pt-BR" dirty="0"/>
              <a:t>incremento, decremento: ++, --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40</a:t>
            </a:fld>
            <a:endParaRPr lang="pt-B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660" y="1217352"/>
            <a:ext cx="4974679" cy="5609744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9004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</a:t>
            </a:r>
            <a:endParaRPr lang="pt-BR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 maioria dos operadores aritméticos resultam em </a:t>
            </a:r>
            <a:r>
              <a:rPr lang="pt-BR" i="1" dirty="0" err="1"/>
              <a:t>int</a:t>
            </a:r>
            <a:r>
              <a:rPr lang="pt-BR" dirty="0"/>
              <a:t> ou </a:t>
            </a:r>
            <a:r>
              <a:rPr lang="pt-BR" i="1" dirty="0" err="1"/>
              <a:t>long</a:t>
            </a:r>
            <a:endParaRPr lang="pt-BR" dirty="0"/>
          </a:p>
          <a:p>
            <a:pPr lvl="1"/>
            <a:r>
              <a:rPr lang="pt-BR" dirty="0"/>
              <a:t>Quando utilizamos valores </a:t>
            </a:r>
            <a:r>
              <a:rPr lang="pt-BR" i="1" dirty="0"/>
              <a:t>byte</a:t>
            </a:r>
            <a:r>
              <a:rPr lang="pt-BR" dirty="0"/>
              <a:t> e </a:t>
            </a:r>
            <a:r>
              <a:rPr lang="pt-BR" i="1" dirty="0"/>
              <a:t>short</a:t>
            </a:r>
            <a:r>
              <a:rPr lang="pt-BR" dirty="0"/>
              <a:t>, eles são convertidos para </a:t>
            </a:r>
            <a:r>
              <a:rPr lang="pt-BR" i="1" dirty="0" err="1"/>
              <a:t>int</a:t>
            </a:r>
            <a:r>
              <a:rPr lang="pt-BR" dirty="0"/>
              <a:t> antes da operação</a:t>
            </a:r>
          </a:p>
          <a:p>
            <a:pPr lvl="1"/>
            <a:r>
              <a:rPr lang="pt-BR" dirty="0"/>
              <a:t>Da mesma forma, se um dos operandos for </a:t>
            </a:r>
            <a:r>
              <a:rPr lang="pt-BR" i="1" dirty="0" err="1"/>
              <a:t>long</a:t>
            </a:r>
            <a:r>
              <a:rPr lang="pt-BR" dirty="0"/>
              <a:t>, os outros são convertidos para </a:t>
            </a:r>
            <a:r>
              <a:rPr lang="pt-BR" i="1" dirty="0" err="1"/>
              <a:t>long</a:t>
            </a:r>
            <a:r>
              <a:rPr lang="pt-BR" dirty="0"/>
              <a:t> antes da operação</a:t>
            </a:r>
          </a:p>
          <a:p>
            <a:pPr lvl="1"/>
            <a:r>
              <a:rPr lang="pt-BR" dirty="0"/>
              <a:t>Ex.:</a:t>
            </a:r>
          </a:p>
          <a:p>
            <a:pPr lvl="2"/>
            <a:r>
              <a:rPr lang="pt-BR" dirty="0"/>
              <a:t>10 + 10 o resultado é </a:t>
            </a:r>
            <a:r>
              <a:rPr lang="pt-BR" i="1" dirty="0" err="1"/>
              <a:t>int</a:t>
            </a:r>
            <a:endParaRPr lang="pt-BR" dirty="0"/>
          </a:p>
          <a:p>
            <a:pPr lvl="2"/>
            <a:r>
              <a:rPr lang="pt-BR" dirty="0"/>
              <a:t>10L + 10 o resultado é </a:t>
            </a:r>
            <a:r>
              <a:rPr lang="pt-BR" i="1" dirty="0" err="1"/>
              <a:t>long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42</a:t>
            </a:fld>
            <a:endParaRPr lang="pt-B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</a:t>
            </a:r>
            <a:endParaRPr lang="pt-BR" dirty="0"/>
          </a:p>
        </p:txBody>
      </p:sp>
      <p:sp>
        <p:nvSpPr>
          <p:cNvPr id="716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Cuidado:</a:t>
            </a:r>
          </a:p>
          <a:p>
            <a:pPr lvl="1"/>
            <a:r>
              <a:rPr lang="pt-BR" dirty="0"/>
              <a:t>O resultado da operação de divisão em Java depende do tipo dos </a:t>
            </a:r>
            <a:r>
              <a:rPr lang="pt-BR" dirty="0" err="1" smtClean="0"/>
              <a:t>operandos</a:t>
            </a:r>
            <a:endParaRPr lang="pt-BR" dirty="0"/>
          </a:p>
          <a:p>
            <a:pPr lvl="2"/>
            <a:r>
              <a:rPr lang="pt-BR" dirty="0"/>
              <a:t>Tipo inteiro: o resultado é a divisão inteira</a:t>
            </a:r>
          </a:p>
          <a:p>
            <a:pPr lvl="2">
              <a:buFontTx/>
              <a:buNone/>
            </a:pPr>
            <a:r>
              <a:rPr lang="pt-BR" dirty="0" err="1">
                <a:latin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</a:rPr>
              <a:t> resultado = </a:t>
            </a:r>
            <a:r>
              <a:rPr lang="pt-BR" dirty="0" smtClean="0">
                <a:latin typeface="Courier New" pitchFamily="49" charset="0"/>
              </a:rPr>
              <a:t>10/4 //igual a 2</a:t>
            </a:r>
          </a:p>
          <a:p>
            <a:pPr lvl="2"/>
            <a:r>
              <a:rPr lang="pt-BR" dirty="0" smtClean="0"/>
              <a:t>Tipo </a:t>
            </a:r>
            <a:r>
              <a:rPr lang="pt-BR" dirty="0"/>
              <a:t>ponto flutuante: o resultado é a </a:t>
            </a:r>
            <a:r>
              <a:rPr lang="pt-BR" dirty="0" smtClean="0"/>
              <a:t>divisão decimal</a:t>
            </a:r>
            <a:endParaRPr lang="pt-BR" dirty="0"/>
          </a:p>
          <a:p>
            <a:pPr lvl="2">
              <a:buFontTx/>
              <a:buNone/>
            </a:pPr>
            <a:r>
              <a:rPr lang="pt-BR" dirty="0" err="1">
                <a:latin typeface="Courier New" pitchFamily="49" charset="0"/>
              </a:rPr>
              <a:t>float</a:t>
            </a:r>
            <a:r>
              <a:rPr lang="pt-BR" dirty="0">
                <a:latin typeface="Courier New" pitchFamily="49" charset="0"/>
              </a:rPr>
              <a:t> resultado = 10f/4f //igual a </a:t>
            </a:r>
            <a:r>
              <a:rPr lang="pt-BR" dirty="0" smtClean="0">
                <a:latin typeface="Courier New" pitchFamily="49" charset="0"/>
              </a:rPr>
              <a:t>2.5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43</a:t>
            </a:fld>
            <a:endParaRPr lang="pt-B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Matemáticas</a:t>
            </a:r>
            <a:endParaRPr lang="pt-BR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Funções e constantes </a:t>
            </a:r>
            <a:r>
              <a:rPr lang="pt-BR" sz="2800" dirty="0"/>
              <a:t>matemáticas (classe </a:t>
            </a:r>
            <a:r>
              <a:rPr lang="pt-BR" sz="2800" i="1" dirty="0" err="1"/>
              <a:t>Math</a:t>
            </a:r>
            <a:r>
              <a:rPr lang="pt-BR" sz="2800" dirty="0"/>
              <a:t>):</a:t>
            </a:r>
          </a:p>
          <a:p>
            <a:pPr lvl="1"/>
            <a:r>
              <a:rPr lang="pt-BR" sz="2400" dirty="0" err="1"/>
              <a:t>sqrt</a:t>
            </a:r>
            <a:r>
              <a:rPr lang="pt-BR" sz="2400" dirty="0"/>
              <a:t>(x): cálculo da raiz quadrada de x (x é do tipo </a:t>
            </a:r>
            <a:r>
              <a:rPr lang="pt-BR" sz="2400" dirty="0" err="1"/>
              <a:t>double</a:t>
            </a:r>
            <a:r>
              <a:rPr lang="pt-BR" sz="2400" dirty="0"/>
              <a:t>)</a:t>
            </a:r>
          </a:p>
          <a:p>
            <a:pPr lvl="1"/>
            <a:r>
              <a:rPr lang="pt-BR" sz="2400" dirty="0" smtClean="0"/>
              <a:t>cos(x</a:t>
            </a:r>
            <a:r>
              <a:rPr lang="pt-BR" sz="2400" dirty="0"/>
              <a:t>): coseno trigonométrico de x (x em radianos)</a:t>
            </a:r>
          </a:p>
          <a:p>
            <a:pPr lvl="1"/>
            <a:r>
              <a:rPr lang="pt-BR" sz="2400" dirty="0" err="1"/>
              <a:t>exp</a:t>
            </a:r>
            <a:r>
              <a:rPr lang="pt-BR" sz="2400" dirty="0"/>
              <a:t>(x): método exponencial e</a:t>
            </a:r>
            <a:r>
              <a:rPr lang="pt-BR" sz="2400" baseline="30000" dirty="0"/>
              <a:t>x</a:t>
            </a:r>
            <a:endParaRPr lang="pt-BR" sz="2400" dirty="0"/>
          </a:p>
          <a:p>
            <a:pPr lvl="1"/>
            <a:r>
              <a:rPr lang="pt-BR" sz="2400" dirty="0" err="1"/>
              <a:t>pow</a:t>
            </a:r>
            <a:r>
              <a:rPr lang="pt-BR" sz="2400" dirty="0"/>
              <a:t>(x,y): x elevado a potência y (</a:t>
            </a:r>
            <a:r>
              <a:rPr lang="pt-BR" sz="2400" dirty="0" err="1"/>
              <a:t>x</a:t>
            </a:r>
            <a:r>
              <a:rPr lang="pt-BR" sz="2400" baseline="30000" dirty="0" err="1"/>
              <a:t>y</a:t>
            </a:r>
            <a:r>
              <a:rPr lang="pt-BR" sz="2400" dirty="0" smtClean="0"/>
              <a:t>)</a:t>
            </a:r>
          </a:p>
          <a:p>
            <a:pPr lvl="1"/>
            <a:r>
              <a:rPr lang="pt-BR" sz="2400" dirty="0" err="1" smtClean="0"/>
              <a:t>etc</a:t>
            </a:r>
            <a:endParaRPr lang="pt-BR" sz="2400" dirty="0"/>
          </a:p>
          <a:p>
            <a:r>
              <a:rPr lang="pt-BR" sz="2800" dirty="0"/>
              <a:t>Exemplo:</a:t>
            </a:r>
          </a:p>
          <a:p>
            <a:pPr lvl="1">
              <a:buFontTx/>
              <a:buNone/>
            </a:pPr>
            <a:r>
              <a:rPr lang="pt-BR" sz="2000" dirty="0" err="1">
                <a:latin typeface="Courier New" pitchFamily="49" charset="0"/>
              </a:rPr>
              <a:t>double</a:t>
            </a:r>
            <a:r>
              <a:rPr lang="pt-BR" sz="2000" dirty="0">
                <a:latin typeface="Courier New" pitchFamily="49" charset="0"/>
              </a:rPr>
              <a:t> raio;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</a:rPr>
              <a:t>raio = </a:t>
            </a:r>
            <a:r>
              <a:rPr lang="pt-BR" sz="2000" dirty="0" err="1">
                <a:latin typeface="Courier New" pitchFamily="49" charset="0"/>
              </a:rPr>
              <a:t>Math</a:t>
            </a:r>
            <a:r>
              <a:rPr lang="pt-BR" sz="2000" dirty="0">
                <a:latin typeface="Courier New" pitchFamily="49" charset="0"/>
              </a:rPr>
              <a:t>.</a:t>
            </a:r>
            <a:r>
              <a:rPr lang="pt-BR" sz="2000" dirty="0" err="1">
                <a:latin typeface="Courier New" pitchFamily="49" charset="0"/>
              </a:rPr>
              <a:t>sqrt</a:t>
            </a:r>
            <a:r>
              <a:rPr lang="pt-BR" sz="2000" dirty="0">
                <a:latin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</a:rPr>
              <a:t>area</a:t>
            </a:r>
            <a:r>
              <a:rPr lang="pt-BR" sz="2000" dirty="0">
                <a:latin typeface="Courier New" pitchFamily="49" charset="0"/>
              </a:rPr>
              <a:t>/</a:t>
            </a:r>
            <a:r>
              <a:rPr lang="pt-BR" sz="2000" dirty="0" err="1">
                <a:latin typeface="Courier New" pitchFamily="49" charset="0"/>
              </a:rPr>
              <a:t>Math</a:t>
            </a:r>
            <a:r>
              <a:rPr lang="pt-BR" sz="2000" dirty="0">
                <a:latin typeface="Courier New" pitchFamily="49" charset="0"/>
              </a:rPr>
              <a:t>.PI);</a:t>
            </a:r>
            <a:endParaRPr lang="pt-BR" sz="2400" dirty="0">
              <a:latin typeface="Courier New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44</a:t>
            </a:fld>
            <a:endParaRPr lang="pt-BR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Boxing</a:t>
            </a:r>
            <a:r>
              <a:rPr lang="pt-BR" dirty="0" smtClean="0"/>
              <a:t> de Tipos Primitivos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Java possui oito classes que encapsulam os tipos primitivos em instâncias de objetos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396239"/>
              </p:ext>
            </p:extLst>
          </p:nvPr>
        </p:nvGraphicFramePr>
        <p:xfrm>
          <a:off x="1475656" y="2564904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Tipo Primitivo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Classe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Integer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Float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6058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Classe String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String</a:t>
            </a:r>
          </a:p>
          <a:p>
            <a:pPr lvl="1"/>
            <a:r>
              <a:rPr lang="pt-BR" dirty="0"/>
              <a:t>É uma classe e não um tipo primitivo</a:t>
            </a:r>
          </a:p>
          <a:p>
            <a:pPr lvl="1"/>
            <a:r>
              <a:rPr lang="pt-BR" dirty="0"/>
              <a:t>Representa uma sequência de caracteres</a:t>
            </a:r>
          </a:p>
          <a:p>
            <a:pPr lvl="2"/>
            <a:r>
              <a:rPr lang="pt-BR" dirty="0"/>
              <a:t>Codificação Unicode UTF-16</a:t>
            </a:r>
          </a:p>
          <a:p>
            <a:pPr lvl="1"/>
            <a:r>
              <a:rPr lang="pt-BR" dirty="0"/>
              <a:t>É uma classe de objetos imutáveis</a:t>
            </a:r>
          </a:p>
          <a:p>
            <a:pPr lvl="2"/>
            <a:r>
              <a:rPr lang="pt-BR" dirty="0"/>
              <a:t>Uma vez inicializado, o valor da string jamais é alterado</a:t>
            </a:r>
          </a:p>
          <a:p>
            <a:pPr lvl="2"/>
            <a:r>
              <a:rPr lang="pt-BR" dirty="0" err="1"/>
              <a:t>Strings</a:t>
            </a:r>
            <a:r>
              <a:rPr lang="pt-BR" dirty="0"/>
              <a:t> mutáveis são representadas pelas classes </a:t>
            </a:r>
            <a:r>
              <a:rPr lang="pt-BR" dirty="0" err="1"/>
              <a:t>StringBuffer</a:t>
            </a:r>
            <a:r>
              <a:rPr lang="pt-BR" dirty="0"/>
              <a:t> e </a:t>
            </a:r>
            <a:r>
              <a:rPr lang="pt-BR" dirty="0" err="1"/>
              <a:t>StringBuilder</a:t>
            </a:r>
            <a:endParaRPr lang="pt-BR" dirty="0"/>
          </a:p>
          <a:p>
            <a:pPr lvl="1"/>
            <a:r>
              <a:rPr lang="pt-BR" dirty="0"/>
              <a:t>Declarados entre aspas duplas</a:t>
            </a:r>
          </a:p>
          <a:p>
            <a:pPr lvl="2"/>
            <a:r>
              <a:rPr lang="pt-BR" sz="2000" dirty="0">
                <a:latin typeface="Courier New" pitchFamily="49" charset="0"/>
              </a:rPr>
              <a:t>String nome = “Júlio”;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46</a:t>
            </a:fld>
            <a:endParaRPr lang="pt-BR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String</a:t>
            </a:r>
            <a:endParaRPr lang="pt-BR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Operadores</a:t>
            </a:r>
            <a:endParaRPr lang="pt-BR" dirty="0"/>
          </a:p>
          <a:p>
            <a:pPr lvl="1"/>
            <a:r>
              <a:rPr lang="pt-BR" dirty="0"/>
              <a:t>concatenação: +</a:t>
            </a:r>
          </a:p>
          <a:p>
            <a:pPr lvl="2"/>
            <a:r>
              <a:rPr lang="pt-BR" sz="2000" dirty="0">
                <a:latin typeface="Courier New" pitchFamily="49" charset="0"/>
              </a:rPr>
              <a:t>String </a:t>
            </a:r>
            <a:r>
              <a:rPr lang="pt-BR" sz="2000" dirty="0" err="1">
                <a:latin typeface="Courier New" pitchFamily="49" charset="0"/>
              </a:rPr>
              <a:t>nomeCompleto</a:t>
            </a:r>
            <a:r>
              <a:rPr lang="pt-BR" sz="2000" dirty="0">
                <a:latin typeface="Courier New" pitchFamily="49" charset="0"/>
              </a:rPr>
              <a:t> = nome + " " + "</a:t>
            </a:r>
            <a:r>
              <a:rPr lang="pt-BR" sz="2000" dirty="0" smtClean="0">
                <a:latin typeface="Courier New" pitchFamily="49" charset="0"/>
              </a:rPr>
              <a:t>Machado";</a:t>
            </a:r>
            <a:endParaRPr lang="pt-BR" dirty="0"/>
          </a:p>
          <a:p>
            <a:pPr lvl="1"/>
            <a:r>
              <a:rPr lang="pt-BR" dirty="0"/>
              <a:t>comparação: </a:t>
            </a:r>
            <a:r>
              <a:rPr lang="pt-BR" dirty="0" err="1"/>
              <a:t>equals</a:t>
            </a:r>
            <a:endParaRPr lang="pt-BR" dirty="0"/>
          </a:p>
          <a:p>
            <a:pPr lvl="2"/>
            <a:r>
              <a:rPr lang="pt-BR" sz="2000" dirty="0">
                <a:latin typeface="Courier New" pitchFamily="49" charset="0"/>
              </a:rPr>
              <a:t>String str1 = "texto";</a:t>
            </a:r>
            <a:br>
              <a:rPr lang="pt-BR" sz="2000" dirty="0">
                <a:latin typeface="Courier New" pitchFamily="49" charset="0"/>
              </a:rPr>
            </a:br>
            <a:r>
              <a:rPr lang="pt-BR" sz="2000" dirty="0">
                <a:latin typeface="Courier New" pitchFamily="49" charset="0"/>
              </a:rPr>
              <a:t>String str2 = "</a:t>
            </a:r>
            <a:r>
              <a:rPr lang="pt-BR" sz="2000" dirty="0" err="1">
                <a:latin typeface="Courier New" pitchFamily="49" charset="0"/>
              </a:rPr>
              <a:t>txt</a:t>
            </a:r>
            <a:r>
              <a:rPr lang="pt-BR" sz="2000" dirty="0">
                <a:latin typeface="Courier New" pitchFamily="49" charset="0"/>
              </a:rPr>
              <a:t>";</a:t>
            </a:r>
            <a:br>
              <a:rPr lang="pt-BR" sz="2000" dirty="0">
                <a:latin typeface="Courier New" pitchFamily="49" charset="0"/>
              </a:rPr>
            </a:br>
            <a:r>
              <a:rPr lang="pt-BR" sz="2000" dirty="0" err="1" smtClean="0">
                <a:latin typeface="Courier New" pitchFamily="49" charset="0"/>
              </a:rPr>
              <a:t>if</a:t>
            </a:r>
            <a:r>
              <a:rPr lang="pt-BR" sz="2000" dirty="0" smtClean="0">
                <a:latin typeface="Courier New" pitchFamily="49" charset="0"/>
              </a:rPr>
              <a:t>(str1.</a:t>
            </a:r>
            <a:r>
              <a:rPr lang="pt-BR" sz="2000" dirty="0" err="1" smtClean="0">
                <a:latin typeface="Courier New" pitchFamily="49" charset="0"/>
              </a:rPr>
              <a:t>equals</a:t>
            </a:r>
            <a:r>
              <a:rPr lang="pt-BR" sz="2000" dirty="0" smtClean="0">
                <a:latin typeface="Courier New" pitchFamily="49" charset="0"/>
              </a:rPr>
              <a:t>(str2</a:t>
            </a:r>
            <a:r>
              <a:rPr lang="pt-BR" sz="2000" dirty="0">
                <a:latin typeface="Courier New" pitchFamily="49" charset="0"/>
              </a:rPr>
              <a:t>)){} //compara conteúdo</a:t>
            </a:r>
            <a:endParaRPr lang="pt-BR" dirty="0"/>
          </a:p>
          <a:p>
            <a:pPr lvl="2"/>
            <a:r>
              <a:rPr lang="pt-BR" sz="2000" dirty="0">
                <a:latin typeface="Courier New" pitchFamily="49" charset="0"/>
              </a:rPr>
              <a:t>String str1 = "texto";</a:t>
            </a:r>
            <a:br>
              <a:rPr lang="pt-BR" sz="2000" dirty="0">
                <a:latin typeface="Courier New" pitchFamily="49" charset="0"/>
              </a:rPr>
            </a:br>
            <a:r>
              <a:rPr lang="pt-BR" sz="2000" dirty="0">
                <a:latin typeface="Courier New" pitchFamily="49" charset="0"/>
              </a:rPr>
              <a:t>String str2 = "</a:t>
            </a:r>
            <a:r>
              <a:rPr lang="pt-BR" sz="2000" dirty="0" err="1">
                <a:latin typeface="Courier New" pitchFamily="49" charset="0"/>
              </a:rPr>
              <a:t>txt</a:t>
            </a:r>
            <a:r>
              <a:rPr lang="pt-BR" sz="2000" dirty="0">
                <a:latin typeface="Courier New" pitchFamily="49" charset="0"/>
              </a:rPr>
              <a:t>"; </a:t>
            </a:r>
            <a:br>
              <a:rPr lang="pt-BR" sz="2000" dirty="0">
                <a:latin typeface="Courier New" pitchFamily="49" charset="0"/>
              </a:rPr>
            </a:br>
            <a:r>
              <a:rPr lang="pt-BR" sz="2000" dirty="0" err="1">
                <a:latin typeface="Courier New" pitchFamily="49" charset="0"/>
              </a:rPr>
              <a:t>if</a:t>
            </a:r>
            <a:r>
              <a:rPr lang="pt-BR" sz="2000" dirty="0">
                <a:latin typeface="Courier New" pitchFamily="49" charset="0"/>
              </a:rPr>
              <a:t> (str1 == str2){} //compara </a:t>
            </a:r>
            <a:r>
              <a:rPr lang="pt-BR" sz="2000" dirty="0" smtClean="0">
                <a:latin typeface="Courier New" pitchFamily="49" charset="0"/>
              </a:rPr>
              <a:t>referência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47</a:t>
            </a:fld>
            <a:endParaRPr lang="pt-BR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String</a:t>
            </a:r>
            <a:endParaRPr lang="pt-BR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Métodos úteis</a:t>
            </a:r>
          </a:p>
          <a:p>
            <a:pPr lvl="1"/>
            <a:r>
              <a:rPr lang="pt-BR" dirty="0"/>
              <a:t>Tamanho:</a:t>
            </a:r>
          </a:p>
          <a:p>
            <a:pPr lvl="2"/>
            <a:r>
              <a:rPr lang="pt-BR" dirty="0"/>
              <a:t>Método </a:t>
            </a:r>
            <a:r>
              <a:rPr lang="pt-BR" i="1" dirty="0" err="1"/>
              <a:t>length</a:t>
            </a:r>
            <a:r>
              <a:rPr lang="pt-BR" i="1" dirty="0"/>
              <a:t>()</a:t>
            </a:r>
            <a:endParaRPr lang="pt-BR" dirty="0"/>
          </a:p>
          <a:p>
            <a:pPr lvl="2"/>
            <a:r>
              <a:rPr lang="pt-BR" dirty="0">
                <a:latin typeface="Courier New" pitchFamily="49" charset="0"/>
              </a:rPr>
              <a:t>String texto1 = "Início";</a:t>
            </a:r>
            <a:br>
              <a:rPr lang="pt-BR" dirty="0">
                <a:latin typeface="Courier New" pitchFamily="49" charset="0"/>
              </a:rPr>
            </a:br>
            <a:r>
              <a:rPr lang="pt-BR" dirty="0" smtClean="0">
                <a:latin typeface="Courier New" pitchFamily="49" charset="0"/>
              </a:rPr>
              <a:t>texto1.length()</a:t>
            </a:r>
            <a:r>
              <a:rPr lang="pt-BR" dirty="0">
                <a:latin typeface="Courier New" pitchFamily="49" charset="0"/>
              </a:rPr>
              <a:t/>
            </a:r>
            <a:br>
              <a:rPr lang="pt-BR" dirty="0">
                <a:latin typeface="Courier New" pitchFamily="49" charset="0"/>
              </a:rPr>
            </a:br>
            <a:r>
              <a:rPr lang="pt-BR" dirty="0">
                <a:latin typeface="Courier New" pitchFamily="49" charset="0"/>
              </a:rPr>
              <a:t>--&gt; 6</a:t>
            </a:r>
          </a:p>
          <a:p>
            <a:pPr lvl="1"/>
            <a:r>
              <a:rPr lang="pt-BR" dirty="0"/>
              <a:t>Caractere em uma posição:</a:t>
            </a:r>
          </a:p>
          <a:p>
            <a:pPr lvl="2"/>
            <a:r>
              <a:rPr lang="pt-BR" dirty="0"/>
              <a:t>Método </a:t>
            </a:r>
            <a:r>
              <a:rPr lang="pt-BR" i="1" dirty="0" err="1"/>
              <a:t>charAt</a:t>
            </a:r>
            <a:r>
              <a:rPr lang="pt-BR" i="1" dirty="0"/>
              <a:t>(posição</a:t>
            </a:r>
            <a:r>
              <a:rPr lang="pt-BR" i="1" dirty="0" smtClean="0"/>
              <a:t>)</a:t>
            </a:r>
          </a:p>
          <a:p>
            <a:pPr lvl="2"/>
            <a:r>
              <a:rPr lang="pt-BR" dirty="0" smtClean="0"/>
              <a:t>O primeiro caractere está na posição 0</a:t>
            </a:r>
            <a:endParaRPr lang="pt-BR" dirty="0"/>
          </a:p>
          <a:p>
            <a:pPr lvl="2"/>
            <a:r>
              <a:rPr lang="pt-BR" dirty="0" smtClean="0">
                <a:latin typeface="Courier New" pitchFamily="49" charset="0"/>
              </a:rPr>
              <a:t>texto1.charAt(1)</a:t>
            </a:r>
            <a:r>
              <a:rPr lang="pt-BR" dirty="0">
                <a:latin typeface="Courier New" pitchFamily="49" charset="0"/>
              </a:rPr>
              <a:t/>
            </a:r>
            <a:br>
              <a:rPr lang="pt-BR" dirty="0">
                <a:latin typeface="Courier New" pitchFamily="49" charset="0"/>
              </a:rPr>
            </a:br>
            <a:r>
              <a:rPr lang="pt-BR" dirty="0">
                <a:latin typeface="Courier New" pitchFamily="49" charset="0"/>
              </a:rPr>
              <a:t>--&gt; </a:t>
            </a:r>
            <a:r>
              <a:rPr lang="pt-BR" dirty="0" smtClean="0">
                <a:latin typeface="Courier New" pitchFamily="49" charset="0"/>
              </a:rPr>
              <a:t>'n'</a:t>
            </a:r>
          </a:p>
          <a:p>
            <a:pPr lvl="1"/>
            <a:r>
              <a:rPr lang="pt-BR" dirty="0" smtClean="0"/>
              <a:t>Substrings:</a:t>
            </a:r>
          </a:p>
          <a:p>
            <a:pPr lvl="2"/>
            <a:r>
              <a:rPr lang="pt-BR" dirty="0" smtClean="0"/>
              <a:t>Método </a:t>
            </a:r>
            <a:r>
              <a:rPr lang="pt-BR" i="1" dirty="0" smtClean="0"/>
              <a:t>substring(início,fim)</a:t>
            </a:r>
            <a:endParaRPr lang="pt-BR" dirty="0" smtClean="0"/>
          </a:p>
          <a:p>
            <a:pPr lvl="2"/>
            <a:r>
              <a:rPr lang="pt-BR" dirty="0" smtClean="0">
                <a:latin typeface="Courier New" pitchFamily="49" charset="0"/>
              </a:rPr>
              <a:t>String texto1 = "Início";</a:t>
            </a:r>
            <a:br>
              <a:rPr lang="pt-BR" dirty="0" smtClean="0">
                <a:latin typeface="Courier New" pitchFamily="49" charset="0"/>
              </a:rPr>
            </a:br>
            <a:r>
              <a:rPr lang="pt-BR" dirty="0" smtClean="0">
                <a:latin typeface="Courier New" pitchFamily="49" charset="0"/>
              </a:rPr>
              <a:t>texto1.substring(1,3)</a:t>
            </a:r>
            <a:br>
              <a:rPr lang="pt-BR" dirty="0" smtClean="0">
                <a:latin typeface="Courier New" pitchFamily="49" charset="0"/>
              </a:rPr>
            </a:br>
            <a:r>
              <a:rPr lang="pt-BR" dirty="0" smtClean="0">
                <a:latin typeface="Courier New" pitchFamily="49" charset="0"/>
              </a:rPr>
              <a:t>--&gt; "</a:t>
            </a:r>
            <a:r>
              <a:rPr lang="pt-BR" dirty="0" err="1" smtClean="0">
                <a:latin typeface="Courier New" pitchFamily="49" charset="0"/>
              </a:rPr>
              <a:t>ní</a:t>
            </a:r>
            <a:r>
              <a:rPr lang="pt-BR" dirty="0" smtClean="0">
                <a:latin typeface="Courier New" pitchFamily="49" charset="0"/>
              </a:rPr>
              <a:t>"</a:t>
            </a:r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48</a:t>
            </a:fld>
            <a:endParaRPr lang="pt-B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Conversão</a:t>
            </a:r>
          </a:p>
          <a:p>
            <a:pPr lvl="1"/>
            <a:r>
              <a:rPr lang="pt-BR" dirty="0" smtClean="0"/>
              <a:t>Java converte outros tipos para strings</a:t>
            </a:r>
          </a:p>
          <a:p>
            <a:pPr lvl="2"/>
            <a:r>
              <a:rPr lang="pt-BR" dirty="0" err="1" smtClean="0"/>
              <a:t>int</a:t>
            </a:r>
            <a:r>
              <a:rPr lang="pt-BR" dirty="0" smtClean="0"/>
              <a:t> idade = 25;</a:t>
            </a:r>
            <a:br>
              <a:rPr lang="pt-BR" dirty="0" smtClean="0"/>
            </a:br>
            <a:r>
              <a:rPr lang="pt-BR" dirty="0" smtClean="0"/>
              <a:t>String </a:t>
            </a:r>
            <a:r>
              <a:rPr lang="pt-BR" dirty="0" err="1" smtClean="0"/>
              <a:t>nomeIdade</a:t>
            </a:r>
            <a:r>
              <a:rPr lang="pt-BR" dirty="0" smtClean="0"/>
              <a:t> = nome + " " + idade;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Como converter tipos primitivos para strings?</a:t>
            </a:r>
          </a:p>
          <a:p>
            <a:pPr lvl="2"/>
            <a:r>
              <a:rPr lang="pt-BR" dirty="0" smtClean="0"/>
              <a:t>Métodos </a:t>
            </a:r>
            <a:r>
              <a:rPr lang="pt-BR" i="1" dirty="0" smtClean="0"/>
              <a:t>String.</a:t>
            </a:r>
            <a:r>
              <a:rPr lang="pt-BR" i="1" dirty="0" err="1" smtClean="0"/>
              <a:t>valueOf</a:t>
            </a:r>
            <a:r>
              <a:rPr lang="pt-BR" i="1" dirty="0" smtClean="0"/>
              <a:t>()</a:t>
            </a:r>
            <a:r>
              <a:rPr lang="pt-BR" dirty="0" smtClean="0"/>
              <a:t>, </a:t>
            </a:r>
            <a:r>
              <a:rPr lang="pt-BR" i="1" dirty="0" err="1" smtClean="0"/>
              <a:t>Integer</a:t>
            </a:r>
            <a:r>
              <a:rPr lang="pt-BR" i="1" dirty="0" smtClean="0"/>
              <a:t>.</a:t>
            </a:r>
            <a:r>
              <a:rPr lang="pt-BR" i="1" dirty="0" err="1" smtClean="0"/>
              <a:t>toString</a:t>
            </a:r>
            <a:r>
              <a:rPr lang="pt-BR" i="1" dirty="0" smtClean="0"/>
              <a:t>()</a:t>
            </a:r>
            <a:r>
              <a:rPr lang="pt-BR" dirty="0" smtClean="0"/>
              <a:t>, </a:t>
            </a:r>
            <a:r>
              <a:rPr lang="pt-BR" i="1" dirty="0" smtClean="0"/>
              <a:t>Double.</a:t>
            </a:r>
            <a:r>
              <a:rPr lang="pt-BR" i="1" dirty="0" err="1" smtClean="0"/>
              <a:t>toString</a:t>
            </a:r>
            <a:r>
              <a:rPr lang="pt-BR" i="1" dirty="0" smtClean="0"/>
              <a:t>()</a:t>
            </a:r>
          </a:p>
          <a:p>
            <a:pPr lvl="2"/>
            <a:r>
              <a:rPr lang="pt-BR" dirty="0" smtClean="0"/>
              <a:t>São métodos de classe</a:t>
            </a:r>
          </a:p>
          <a:p>
            <a:pPr lvl="2"/>
            <a:r>
              <a:rPr lang="pt-BR" dirty="0" smtClean="0">
                <a:latin typeface="Courier New" pitchFamily="49" charset="0"/>
              </a:rPr>
              <a:t>String sete = String.</a:t>
            </a:r>
            <a:r>
              <a:rPr lang="pt-BR" dirty="0" err="1" smtClean="0">
                <a:latin typeface="Courier New" pitchFamily="49" charset="0"/>
              </a:rPr>
              <a:t>valueOf</a:t>
            </a:r>
            <a:r>
              <a:rPr lang="pt-BR" dirty="0" smtClean="0">
                <a:latin typeface="Courier New" pitchFamily="49" charset="0"/>
              </a:rPr>
              <a:t>(7);</a:t>
            </a:r>
            <a:br>
              <a:rPr lang="pt-BR" dirty="0" smtClean="0">
                <a:latin typeface="Courier New" pitchFamily="49" charset="0"/>
              </a:rPr>
            </a:br>
            <a:r>
              <a:rPr lang="pt-BR" dirty="0" smtClean="0">
                <a:latin typeface="Courier New" pitchFamily="49" charset="0"/>
              </a:rPr>
              <a:t>String </a:t>
            </a:r>
            <a:r>
              <a:rPr lang="pt-BR" dirty="0" err="1" smtClean="0">
                <a:latin typeface="Courier New" pitchFamily="49" charset="0"/>
              </a:rPr>
              <a:t>umPontozero</a:t>
            </a:r>
            <a:r>
              <a:rPr lang="pt-BR" dirty="0" smtClean="0">
                <a:latin typeface="Courier New" pitchFamily="49" charset="0"/>
              </a:rPr>
              <a:t> = Double.</a:t>
            </a:r>
            <a:r>
              <a:rPr lang="pt-BR" dirty="0" err="1" smtClean="0">
                <a:latin typeface="Courier New" pitchFamily="49" charset="0"/>
              </a:rPr>
              <a:t>toString</a:t>
            </a:r>
            <a:r>
              <a:rPr lang="pt-BR" dirty="0" smtClean="0">
                <a:latin typeface="Courier New" pitchFamily="49" charset="0"/>
              </a:rPr>
              <a:t>(1.0);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49</a:t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Plataforma Java</a:t>
            </a:r>
            <a:endParaRPr lang="pt-BR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Java </a:t>
            </a:r>
            <a:r>
              <a:rPr lang="pt-BR" dirty="0"/>
              <a:t>é tanto uma linguagem de programação de alto nível quanto uma plataforma de desenvolvimento de </a:t>
            </a:r>
            <a:r>
              <a:rPr lang="pt-BR" dirty="0" smtClean="0"/>
              <a:t>sistemas</a:t>
            </a:r>
            <a:endParaRPr lang="pt-BR" dirty="0"/>
          </a:p>
          <a:p>
            <a:r>
              <a:rPr lang="pt-BR" dirty="0"/>
              <a:t>Como linguagem, Java é orientada a </a:t>
            </a:r>
            <a:r>
              <a:rPr lang="pt-BR" dirty="0" smtClean="0"/>
              <a:t>objetos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Conversão</a:t>
            </a:r>
          </a:p>
          <a:p>
            <a:pPr lvl="1"/>
            <a:r>
              <a:rPr lang="pt-BR" dirty="0" smtClean="0"/>
              <a:t>Como converter strings para tipos primitivos?</a:t>
            </a:r>
          </a:p>
          <a:p>
            <a:pPr lvl="2"/>
            <a:r>
              <a:rPr lang="pt-BR" dirty="0" smtClean="0"/>
              <a:t>Métodos </a:t>
            </a:r>
            <a:r>
              <a:rPr lang="pt-BR" i="1" dirty="0" err="1" smtClean="0"/>
              <a:t>Integer.parseInt</a:t>
            </a:r>
            <a:r>
              <a:rPr lang="pt-BR" i="1" dirty="0" smtClean="0"/>
              <a:t>()</a:t>
            </a:r>
            <a:r>
              <a:rPr lang="pt-BR" dirty="0" smtClean="0"/>
              <a:t>, </a:t>
            </a:r>
            <a:r>
              <a:rPr lang="pt-BR" i="1" dirty="0" err="1" smtClean="0"/>
              <a:t>Double.parseDouble</a:t>
            </a:r>
            <a:r>
              <a:rPr lang="pt-BR" i="1" dirty="0" smtClean="0"/>
              <a:t>()</a:t>
            </a:r>
          </a:p>
          <a:p>
            <a:pPr lvl="2"/>
            <a:r>
              <a:rPr lang="pt-BR" dirty="0" smtClean="0"/>
              <a:t>São métodos de classe</a:t>
            </a:r>
          </a:p>
          <a:p>
            <a:pPr lvl="2"/>
            <a:r>
              <a:rPr lang="pt-BR" dirty="0" err="1" smtClean="0">
                <a:latin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</a:rPr>
              <a:t> sete = </a:t>
            </a:r>
            <a:r>
              <a:rPr lang="pt-BR" dirty="0" err="1" smtClean="0">
                <a:latin typeface="Courier New" pitchFamily="49" charset="0"/>
              </a:rPr>
              <a:t>Integer.parseInt</a:t>
            </a:r>
            <a:r>
              <a:rPr lang="pt-BR" dirty="0" smtClean="0">
                <a:latin typeface="Courier New" pitchFamily="49" charset="0"/>
              </a:rPr>
              <a:t>(“7”);</a:t>
            </a:r>
            <a:br>
              <a:rPr lang="pt-BR" dirty="0" smtClean="0">
                <a:latin typeface="Courier New" pitchFamily="49" charset="0"/>
              </a:rPr>
            </a:br>
            <a:r>
              <a:rPr lang="pt-BR" dirty="0" err="1" smtClean="0">
                <a:latin typeface="Courier New" pitchFamily="49" charset="0"/>
              </a:rPr>
              <a:t>double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umPontozero</a:t>
            </a:r>
            <a:r>
              <a:rPr lang="pt-BR" dirty="0" smtClean="0">
                <a:latin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</a:rPr>
              <a:t>Double.parseDouble</a:t>
            </a:r>
            <a:r>
              <a:rPr lang="pt-BR" dirty="0" smtClean="0">
                <a:latin typeface="Courier New" pitchFamily="49" charset="0"/>
              </a:rPr>
              <a:t>(“1.0”);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50</a:t>
            </a:fld>
            <a:endParaRPr lang="pt-BR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String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Java utiliza “internalização” no processo de armazenamento de valores literais das </a:t>
            </a:r>
            <a:r>
              <a:rPr lang="pt-BR" dirty="0" err="1" smtClean="0"/>
              <a:t>strings</a:t>
            </a:r>
            <a:endParaRPr lang="en-US" dirty="0" smtClean="0"/>
          </a:p>
          <a:p>
            <a:pPr lvl="1"/>
            <a:r>
              <a:rPr lang="pt-BR" dirty="0" err="1" smtClean="0"/>
              <a:t>Strings</a:t>
            </a:r>
            <a:r>
              <a:rPr lang="pt-BR" dirty="0" smtClean="0"/>
              <a:t> literais dentro da mesma classe no mesmo pacote representam referências para o mesmo objeto</a:t>
            </a:r>
            <a:endParaRPr lang="pt-BR" dirty="0"/>
          </a:p>
          <a:p>
            <a:pPr lvl="1"/>
            <a:r>
              <a:rPr lang="pt-BR" dirty="0" err="1"/>
              <a:t>Strings</a:t>
            </a:r>
            <a:r>
              <a:rPr lang="pt-BR" dirty="0"/>
              <a:t> literais dentro </a:t>
            </a:r>
            <a:r>
              <a:rPr lang="pt-BR" dirty="0" smtClean="0"/>
              <a:t>de classes diferentes </a:t>
            </a:r>
            <a:r>
              <a:rPr lang="pt-BR" dirty="0"/>
              <a:t>no mesmo pacote representam referências para o mesmo objeto</a:t>
            </a:r>
          </a:p>
          <a:p>
            <a:pPr lvl="1"/>
            <a:r>
              <a:rPr lang="pt-BR" dirty="0" err="1"/>
              <a:t>Strings</a:t>
            </a:r>
            <a:r>
              <a:rPr lang="pt-BR" dirty="0"/>
              <a:t> literais dentro de classes diferentes </a:t>
            </a:r>
            <a:r>
              <a:rPr lang="pt-BR" dirty="0" smtClean="0"/>
              <a:t>em diferentes pacotes </a:t>
            </a:r>
            <a:r>
              <a:rPr lang="pt-BR" dirty="0"/>
              <a:t>representam referências para o mesmo </a:t>
            </a:r>
            <a:r>
              <a:rPr lang="pt-BR" dirty="0" smtClean="0"/>
              <a:t>objeto</a:t>
            </a:r>
          </a:p>
          <a:p>
            <a:pPr lvl="1"/>
            <a:r>
              <a:rPr lang="pt-BR" dirty="0" err="1" smtClean="0"/>
              <a:t>Strings</a:t>
            </a:r>
            <a:r>
              <a:rPr lang="pt-BR" dirty="0" smtClean="0"/>
              <a:t> obtidas via expressões constantes são computadas em tempo de compilação e </a:t>
            </a:r>
            <a:r>
              <a:rPr lang="pt-BR" dirty="0"/>
              <a:t>representam referências para o mesmo </a:t>
            </a:r>
            <a:r>
              <a:rPr lang="pt-BR" dirty="0" smtClean="0"/>
              <a:t>objeto</a:t>
            </a:r>
            <a:endParaRPr lang="pt-BR" dirty="0"/>
          </a:p>
          <a:p>
            <a:pPr lvl="1"/>
            <a:r>
              <a:rPr lang="pt-BR" dirty="0" err="1" smtClean="0"/>
              <a:t>Strings</a:t>
            </a:r>
            <a:r>
              <a:rPr lang="pt-BR" dirty="0" smtClean="0"/>
              <a:t> obtidas via concatenações em tempo de execução são criadas sem internalização e representam objetos distintos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3012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String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/>
              <a:t>Ex.: internalização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testPackage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Test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String hello = "Hello", lo = "lo";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((hello == "Hello") + " 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hello) + " 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other.Other.hello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hello) + " 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((hello == 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Hel"+"lo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")) + " 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((hello == 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Hel"+lo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+ " 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(hello == 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Hel"+lo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).intern());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Other { static String hello = "Hello"; 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other;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Other { static String hello = "Hello"; 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3062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- Declaração</a:t>
            </a:r>
            <a:endParaRPr lang="pt-BR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Variáveis</a:t>
            </a:r>
            <a:r>
              <a:rPr lang="pt-BR" dirty="0"/>
              <a:t>:</a:t>
            </a:r>
          </a:p>
          <a:p>
            <a:pPr lvl="1"/>
            <a:r>
              <a:rPr lang="pt-BR" dirty="0" err="1"/>
              <a:t>int</a:t>
            </a:r>
            <a:r>
              <a:rPr lang="pt-BR" dirty="0"/>
              <a:t> valor1, valor2 = 123</a:t>
            </a:r>
            <a:r>
              <a:rPr lang="pt-BR" dirty="0" smtClean="0"/>
              <a:t>;</a:t>
            </a:r>
          </a:p>
          <a:p>
            <a:pPr lvl="2"/>
            <a:r>
              <a:rPr lang="pt-BR" dirty="0" smtClean="0"/>
              <a:t>Com inicialização</a:t>
            </a:r>
            <a:endParaRPr lang="pt-BR" dirty="0"/>
          </a:p>
          <a:p>
            <a:pPr lvl="1"/>
            <a:r>
              <a:rPr lang="pt-BR" dirty="0" err="1"/>
              <a:t>double</a:t>
            </a:r>
            <a:r>
              <a:rPr lang="pt-BR" dirty="0"/>
              <a:t> taxa, percentual</a:t>
            </a:r>
            <a:r>
              <a:rPr lang="pt-BR" dirty="0" smtClean="0"/>
              <a:t>;</a:t>
            </a:r>
          </a:p>
          <a:p>
            <a:pPr lvl="2"/>
            <a:r>
              <a:rPr lang="pt-BR" dirty="0" smtClean="0"/>
              <a:t>Sem inicialização</a:t>
            </a:r>
          </a:p>
          <a:p>
            <a:pPr lvl="2"/>
            <a:r>
              <a:rPr lang="pt-BR" dirty="0" smtClean="0"/>
              <a:t>Variáveis locais não são inicializadas automaticamente</a:t>
            </a:r>
          </a:p>
          <a:p>
            <a:pPr lvl="2"/>
            <a:r>
              <a:rPr lang="pt-BR" dirty="0" smtClean="0"/>
              <a:t>Atributos são inicializados automaticamente</a:t>
            </a:r>
            <a:endParaRPr lang="pt-BR" dirty="0"/>
          </a:p>
          <a:p>
            <a:r>
              <a:rPr lang="pt-BR" dirty="0"/>
              <a:t>Constantes:</a:t>
            </a:r>
          </a:p>
          <a:p>
            <a:pPr lvl="1"/>
            <a:r>
              <a:rPr lang="pt-BR" dirty="0"/>
              <a:t>final </a:t>
            </a:r>
            <a:r>
              <a:rPr lang="pt-BR" dirty="0" err="1"/>
              <a:t>double</a:t>
            </a:r>
            <a:r>
              <a:rPr lang="pt-BR" dirty="0"/>
              <a:t> PI = 3.1415</a:t>
            </a:r>
            <a:r>
              <a:rPr lang="pt-BR" dirty="0" smtClean="0"/>
              <a:t>;</a:t>
            </a:r>
          </a:p>
          <a:p>
            <a:pPr lvl="2"/>
            <a:r>
              <a:rPr lang="pt-BR" dirty="0" smtClean="0"/>
              <a:t>Modificador </a:t>
            </a:r>
            <a:r>
              <a:rPr lang="pt-BR" i="1" dirty="0" smtClean="0"/>
              <a:t>final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53</a:t>
            </a:fld>
            <a:endParaRPr lang="pt-BR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Comandos – Condicional IF</a:t>
            </a:r>
            <a:endParaRPr lang="pt-BR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i="1" dirty="0" err="1" smtClean="0"/>
              <a:t>if</a:t>
            </a:r>
            <a:r>
              <a:rPr lang="pt-BR" i="1" dirty="0" smtClean="0"/>
              <a:t> </a:t>
            </a:r>
            <a:r>
              <a:rPr lang="pt-BR" i="1" dirty="0"/>
              <a:t>(condição) {</a:t>
            </a:r>
            <a:br>
              <a:rPr lang="pt-BR" i="1" dirty="0"/>
            </a:br>
            <a:r>
              <a:rPr lang="pt-BR" i="1" dirty="0"/>
              <a:t>	comandos;</a:t>
            </a:r>
            <a:br>
              <a:rPr lang="pt-BR" i="1" dirty="0"/>
            </a:br>
            <a:r>
              <a:rPr lang="pt-BR" i="1" dirty="0" smtClean="0"/>
              <a:t>}</a:t>
            </a:r>
          </a:p>
          <a:p>
            <a:endParaRPr lang="pt-BR" i="1" dirty="0"/>
          </a:p>
          <a:p>
            <a:r>
              <a:rPr lang="pt-BR" i="1" dirty="0" err="1"/>
              <a:t>if</a:t>
            </a:r>
            <a:r>
              <a:rPr lang="pt-BR" i="1" dirty="0"/>
              <a:t> (condição) {</a:t>
            </a:r>
            <a:br>
              <a:rPr lang="pt-BR" i="1" dirty="0"/>
            </a:br>
            <a:r>
              <a:rPr lang="pt-BR" i="1" dirty="0"/>
              <a:t>	comandos;</a:t>
            </a:r>
            <a:br>
              <a:rPr lang="pt-BR" i="1" dirty="0"/>
            </a:br>
            <a:r>
              <a:rPr lang="pt-BR" i="1" dirty="0"/>
              <a:t>} </a:t>
            </a:r>
            <a:r>
              <a:rPr lang="pt-BR" i="1" dirty="0" err="1"/>
              <a:t>else</a:t>
            </a:r>
            <a:r>
              <a:rPr lang="pt-BR" i="1" dirty="0"/>
              <a:t> {</a:t>
            </a:r>
            <a:br>
              <a:rPr lang="pt-BR" i="1" dirty="0"/>
            </a:br>
            <a:r>
              <a:rPr lang="pt-BR" i="1" dirty="0"/>
              <a:t>	comandos;</a:t>
            </a:r>
            <a:br>
              <a:rPr lang="pt-BR" i="1" dirty="0"/>
            </a:br>
            <a:r>
              <a:rPr lang="pt-BR" i="1" dirty="0"/>
              <a:t>}</a:t>
            </a:r>
          </a:p>
          <a:p>
            <a:endParaRPr lang="pt-BR" i="1" dirty="0" smtClean="0"/>
          </a:p>
          <a:p>
            <a:r>
              <a:rPr lang="pt-BR" i="1" dirty="0" err="1" smtClean="0"/>
              <a:t>if</a:t>
            </a:r>
            <a:r>
              <a:rPr lang="pt-BR" i="1" dirty="0" smtClean="0"/>
              <a:t> </a:t>
            </a:r>
            <a:r>
              <a:rPr lang="pt-BR" i="1" dirty="0"/>
              <a:t>(condição) {</a:t>
            </a:r>
            <a:br>
              <a:rPr lang="pt-BR" i="1" dirty="0"/>
            </a:br>
            <a:r>
              <a:rPr lang="pt-BR" i="1" dirty="0"/>
              <a:t>	comandos;</a:t>
            </a:r>
            <a:br>
              <a:rPr lang="pt-BR" i="1" dirty="0"/>
            </a:br>
            <a:r>
              <a:rPr lang="pt-BR" i="1" dirty="0"/>
              <a:t>} </a:t>
            </a:r>
            <a:r>
              <a:rPr lang="pt-BR" i="1" dirty="0" err="1"/>
              <a:t>else</a:t>
            </a:r>
            <a:r>
              <a:rPr lang="pt-BR" i="1" dirty="0"/>
              <a:t> </a:t>
            </a:r>
            <a:r>
              <a:rPr lang="pt-BR" i="1" dirty="0" err="1"/>
              <a:t>if</a:t>
            </a:r>
            <a:r>
              <a:rPr lang="pt-BR" i="1" dirty="0"/>
              <a:t> (condição) {</a:t>
            </a:r>
            <a:br>
              <a:rPr lang="pt-BR" i="1" dirty="0"/>
            </a:br>
            <a:r>
              <a:rPr lang="pt-BR" i="1" dirty="0"/>
              <a:t>	comandos;</a:t>
            </a:r>
            <a:br>
              <a:rPr lang="pt-BR" i="1" dirty="0"/>
            </a:br>
            <a:r>
              <a:rPr lang="pt-BR" i="1" dirty="0"/>
              <a:t>} </a:t>
            </a:r>
            <a:r>
              <a:rPr lang="pt-BR" i="1" dirty="0" err="1"/>
              <a:t>else</a:t>
            </a:r>
            <a:r>
              <a:rPr lang="pt-BR" i="1" dirty="0"/>
              <a:t> {</a:t>
            </a:r>
            <a:br>
              <a:rPr lang="pt-BR" i="1" dirty="0"/>
            </a:br>
            <a:r>
              <a:rPr lang="pt-BR" i="1" dirty="0"/>
              <a:t>	comandos;</a:t>
            </a:r>
            <a:br>
              <a:rPr lang="pt-BR" i="1" dirty="0"/>
            </a:br>
            <a:r>
              <a:rPr lang="pt-BR" i="1" dirty="0"/>
              <a:t>}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54</a:t>
            </a:fld>
            <a:endParaRPr lang="pt-BR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– Condicional IF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Font typeface="Monotype Sorts" pitchFamily="2" charset="2"/>
              <a:buNone/>
            </a:pPr>
            <a:r>
              <a:rPr lang="pt-BR" sz="2400" dirty="0" err="1">
                <a:latin typeface="Courier New" pitchFamily="49" charset="0"/>
              </a:rPr>
              <a:t>if</a:t>
            </a:r>
            <a:r>
              <a:rPr lang="pt-BR" sz="2400" dirty="0">
                <a:latin typeface="Courier New" pitchFamily="49" charset="0"/>
              </a:rPr>
              <a:t> (i % 2 == 0) {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</a:t>
            </a:r>
            <a:r>
              <a:rPr lang="pt-BR" sz="2400" dirty="0" err="1">
                <a:latin typeface="Courier New" pitchFamily="49" charset="0"/>
              </a:rPr>
              <a:t>System.out.println</a:t>
            </a:r>
            <a:r>
              <a:rPr lang="pt-BR" sz="2400" dirty="0">
                <a:latin typeface="Courier New" pitchFamily="49" charset="0"/>
              </a:rPr>
              <a:t>(“Par”);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} </a:t>
            </a:r>
            <a:r>
              <a:rPr lang="pt-BR" sz="2400" dirty="0" err="1">
                <a:latin typeface="Courier New" pitchFamily="49" charset="0"/>
              </a:rPr>
              <a:t>else</a:t>
            </a:r>
            <a:r>
              <a:rPr lang="pt-BR" sz="2400" dirty="0">
                <a:latin typeface="Courier New" pitchFamily="49" charset="0"/>
              </a:rPr>
              <a:t> {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</a:t>
            </a:r>
            <a:r>
              <a:rPr lang="pt-BR" sz="2400" dirty="0" err="1">
                <a:latin typeface="Courier New" pitchFamily="49" charset="0"/>
              </a:rPr>
              <a:t>System.out.println</a:t>
            </a:r>
            <a:r>
              <a:rPr lang="pt-BR" sz="2400" dirty="0">
                <a:latin typeface="Courier New" pitchFamily="49" charset="0"/>
              </a:rPr>
              <a:t>(“Ímpar”);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pt-BR" sz="2400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pt-BR" sz="2400" dirty="0" err="1">
                <a:latin typeface="Courier New" pitchFamily="49" charset="0"/>
              </a:rPr>
              <a:t>if</a:t>
            </a:r>
            <a:r>
              <a:rPr lang="pt-BR" sz="2400" dirty="0">
                <a:latin typeface="Courier New" pitchFamily="49" charset="0"/>
              </a:rPr>
              <a:t> (</a:t>
            </a:r>
            <a:r>
              <a:rPr lang="pt-BR" sz="2400" dirty="0" err="1">
                <a:latin typeface="Courier New" pitchFamily="49" charset="0"/>
              </a:rPr>
              <a:t>vel</a:t>
            </a:r>
            <a:r>
              <a:rPr lang="pt-BR" sz="2400" dirty="0">
                <a:latin typeface="Courier New" pitchFamily="49" charset="0"/>
              </a:rPr>
              <a:t> &gt;= 25) {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</a:t>
            </a:r>
            <a:r>
              <a:rPr lang="pt-BR" sz="2400" dirty="0" err="1">
                <a:latin typeface="Courier New" pitchFamily="49" charset="0"/>
              </a:rPr>
              <a:t>if</a:t>
            </a:r>
            <a:r>
              <a:rPr lang="pt-BR" sz="2400" dirty="0">
                <a:latin typeface="Courier New" pitchFamily="49" charset="0"/>
              </a:rPr>
              <a:t> (</a:t>
            </a:r>
            <a:r>
              <a:rPr lang="pt-BR" sz="2400" dirty="0" err="1">
                <a:latin typeface="Courier New" pitchFamily="49" charset="0"/>
              </a:rPr>
              <a:t>vel</a:t>
            </a:r>
            <a:r>
              <a:rPr lang="pt-BR" sz="2400" dirty="0">
                <a:latin typeface="Courier New" pitchFamily="49" charset="0"/>
              </a:rPr>
              <a:t> &gt; 65) {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	</a:t>
            </a:r>
            <a:r>
              <a:rPr lang="pt-BR" sz="2400" dirty="0" err="1">
                <a:latin typeface="Courier New" pitchFamily="49" charset="0"/>
              </a:rPr>
              <a:t>System.out.println</a:t>
            </a:r>
            <a:r>
              <a:rPr lang="pt-BR" sz="2400" dirty="0">
                <a:latin typeface="Courier New" pitchFamily="49" charset="0"/>
              </a:rPr>
              <a:t>(“maior que 65”);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} </a:t>
            </a:r>
            <a:r>
              <a:rPr lang="pt-BR" sz="2400" dirty="0" err="1">
                <a:latin typeface="Courier New" pitchFamily="49" charset="0"/>
              </a:rPr>
              <a:t>else</a:t>
            </a:r>
            <a:r>
              <a:rPr lang="pt-BR" sz="2400" dirty="0">
                <a:latin typeface="Courier New" pitchFamily="49" charset="0"/>
              </a:rPr>
              <a:t> {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	</a:t>
            </a:r>
            <a:r>
              <a:rPr lang="pt-BR" sz="2400" dirty="0" err="1">
                <a:latin typeface="Courier New" pitchFamily="49" charset="0"/>
              </a:rPr>
              <a:t>System.out.println</a:t>
            </a:r>
            <a:r>
              <a:rPr lang="pt-BR" sz="2400" dirty="0">
                <a:latin typeface="Courier New" pitchFamily="49" charset="0"/>
              </a:rPr>
              <a:t>(“entre 25 e 65”);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  }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} </a:t>
            </a:r>
            <a:r>
              <a:rPr lang="pt-BR" sz="2400" dirty="0" err="1">
                <a:latin typeface="Courier New" pitchFamily="49" charset="0"/>
              </a:rPr>
              <a:t>else</a:t>
            </a:r>
            <a:r>
              <a:rPr lang="pt-BR" sz="2400" dirty="0">
                <a:latin typeface="Courier New" pitchFamily="49" charset="0"/>
              </a:rPr>
              <a:t> {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</a:t>
            </a:r>
            <a:r>
              <a:rPr lang="pt-BR" sz="2400" dirty="0" err="1">
                <a:latin typeface="Courier New" pitchFamily="49" charset="0"/>
              </a:rPr>
              <a:t>System.out.println</a:t>
            </a:r>
            <a:r>
              <a:rPr lang="pt-BR" sz="2400" dirty="0">
                <a:latin typeface="Courier New" pitchFamily="49" charset="0"/>
              </a:rPr>
              <a:t>(“menor que 25”);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}</a:t>
            </a:r>
            <a:endParaRPr lang="pt-BR" dirty="0">
              <a:latin typeface="Courier New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55</a:t>
            </a:fld>
            <a:endParaRPr lang="pt-BR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– Condicional SWITCH</a:t>
            </a:r>
            <a:endParaRPr lang="pt-BR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Utilizado </a:t>
            </a:r>
            <a:r>
              <a:rPr lang="pt-BR" dirty="0"/>
              <a:t>para cobrir múltiplas escolhas sobre valores alternativos de variáveis </a:t>
            </a:r>
            <a:r>
              <a:rPr lang="pt-BR" i="1" dirty="0" err="1"/>
              <a:t>int</a:t>
            </a:r>
            <a:r>
              <a:rPr lang="pt-BR" dirty="0"/>
              <a:t>, </a:t>
            </a:r>
            <a:r>
              <a:rPr lang="pt-BR" i="1" dirty="0"/>
              <a:t>byte</a:t>
            </a:r>
            <a:r>
              <a:rPr lang="pt-BR" dirty="0"/>
              <a:t>, </a:t>
            </a:r>
            <a:r>
              <a:rPr lang="pt-BR" i="1" dirty="0"/>
              <a:t>short</a:t>
            </a:r>
            <a:r>
              <a:rPr lang="pt-BR" dirty="0"/>
              <a:t>, </a:t>
            </a:r>
            <a:r>
              <a:rPr lang="pt-BR" i="1" dirty="0" err="1"/>
              <a:t>long</a:t>
            </a:r>
            <a:r>
              <a:rPr lang="pt-BR" dirty="0"/>
              <a:t> </a:t>
            </a:r>
            <a:r>
              <a:rPr lang="pt-BR" dirty="0" smtClean="0"/>
              <a:t>,</a:t>
            </a:r>
            <a:r>
              <a:rPr lang="pt-BR" i="1" dirty="0" smtClean="0"/>
              <a:t>char, </a:t>
            </a:r>
            <a:r>
              <a:rPr lang="pt-BR" i="1" dirty="0" err="1" smtClean="0"/>
              <a:t>enumeration</a:t>
            </a:r>
            <a:r>
              <a:rPr lang="pt-BR" i="1" dirty="0" smtClean="0"/>
              <a:t>, </a:t>
            </a:r>
            <a:r>
              <a:rPr lang="pt-BR" i="1" dirty="0" err="1" smtClean="0"/>
              <a:t>String</a:t>
            </a:r>
            <a:endParaRPr lang="pt-BR" i="1" dirty="0" smtClean="0"/>
          </a:p>
          <a:p>
            <a:endParaRPr lang="pt-BR" dirty="0"/>
          </a:p>
          <a:p>
            <a:r>
              <a:rPr lang="pt-BR" i="1" dirty="0" smtClean="0"/>
              <a:t>switch </a:t>
            </a:r>
            <a:r>
              <a:rPr lang="pt-BR" i="1" dirty="0"/>
              <a:t>(expressão) {</a:t>
            </a:r>
            <a:br>
              <a:rPr lang="pt-BR" i="1" dirty="0"/>
            </a:br>
            <a:r>
              <a:rPr lang="pt-BR" i="1" dirty="0"/>
              <a:t>	case constante1:</a:t>
            </a:r>
            <a:br>
              <a:rPr lang="pt-BR" i="1" dirty="0"/>
            </a:br>
            <a:r>
              <a:rPr lang="pt-BR" i="1" dirty="0"/>
              <a:t>		comandos;</a:t>
            </a:r>
            <a:br>
              <a:rPr lang="pt-BR" i="1" dirty="0"/>
            </a:br>
            <a:r>
              <a:rPr lang="pt-BR" i="1" dirty="0"/>
              <a:t>		</a:t>
            </a:r>
            <a:r>
              <a:rPr lang="pt-BR" i="1" dirty="0" err="1"/>
              <a:t>break</a:t>
            </a:r>
            <a:r>
              <a:rPr lang="pt-BR" i="1" dirty="0"/>
              <a:t>;</a:t>
            </a:r>
            <a:br>
              <a:rPr lang="pt-BR" i="1" dirty="0"/>
            </a:br>
            <a:r>
              <a:rPr lang="pt-BR" i="1" dirty="0"/>
              <a:t>	...</a:t>
            </a:r>
            <a:br>
              <a:rPr lang="pt-BR" i="1" dirty="0"/>
            </a:br>
            <a:r>
              <a:rPr lang="pt-BR" i="1" dirty="0"/>
              <a:t>	default:</a:t>
            </a:r>
            <a:br>
              <a:rPr lang="pt-BR" i="1" dirty="0"/>
            </a:br>
            <a:r>
              <a:rPr lang="pt-BR" i="1" dirty="0"/>
              <a:t>		comandos;</a:t>
            </a:r>
            <a:br>
              <a:rPr lang="pt-BR" i="1" dirty="0"/>
            </a:br>
            <a:r>
              <a:rPr lang="pt-BR" i="1" dirty="0"/>
              <a:t>}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56</a:t>
            </a:fld>
            <a:endParaRPr lang="pt-BR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– Condicional SWITCH</a:t>
            </a:r>
            <a:endParaRPr lang="pt-BR" dirty="0"/>
          </a:p>
        </p:txBody>
      </p:sp>
      <p:sp>
        <p:nvSpPr>
          <p:cNvPr id="7782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switch (</a:t>
            </a:r>
            <a:r>
              <a:rPr lang="pt-BR" sz="2000" dirty="0" err="1">
                <a:latin typeface="Courier New" pitchFamily="49" charset="0"/>
              </a:rPr>
              <a:t>menuItem</a:t>
            </a:r>
            <a:r>
              <a:rPr lang="pt-BR" sz="2000" dirty="0">
                <a:latin typeface="Courier New" pitchFamily="49" charset="0"/>
              </a:rPr>
              <a:t>){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	case 0: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		System.</a:t>
            </a:r>
            <a:r>
              <a:rPr lang="pt-BR" sz="2000" dirty="0" err="1">
                <a:latin typeface="Courier New" pitchFamily="49" charset="0"/>
              </a:rPr>
              <a:t>out.println</a:t>
            </a:r>
            <a:r>
              <a:rPr lang="pt-BR" sz="2000" dirty="0">
                <a:latin typeface="Courier New" pitchFamily="49" charset="0"/>
              </a:rPr>
              <a:t>(“zero”);</a:t>
            </a:r>
            <a:br>
              <a:rPr lang="pt-BR" sz="2000" dirty="0">
                <a:latin typeface="Courier New" pitchFamily="49" charset="0"/>
              </a:rPr>
            </a:br>
            <a:r>
              <a:rPr lang="pt-BR" sz="2000" dirty="0">
                <a:latin typeface="Courier New" pitchFamily="49" charset="0"/>
              </a:rPr>
              <a:t>	</a:t>
            </a:r>
            <a:r>
              <a:rPr lang="pt-BR" sz="2000" dirty="0" err="1">
                <a:latin typeface="Courier New" pitchFamily="49" charset="0"/>
              </a:rPr>
              <a:t>break</a:t>
            </a:r>
            <a:r>
              <a:rPr lang="pt-BR" sz="2000" dirty="0">
                <a:latin typeface="Courier New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	case 1: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		System.</a:t>
            </a:r>
            <a:r>
              <a:rPr lang="pt-BR" sz="2000" dirty="0" err="1">
                <a:latin typeface="Courier New" pitchFamily="49" charset="0"/>
              </a:rPr>
              <a:t>out.println</a:t>
            </a:r>
            <a:r>
              <a:rPr lang="pt-BR" sz="2000" dirty="0">
                <a:latin typeface="Courier New" pitchFamily="49" charset="0"/>
              </a:rPr>
              <a:t>(“um”);</a:t>
            </a:r>
            <a:br>
              <a:rPr lang="pt-BR" sz="2000" dirty="0">
                <a:latin typeface="Courier New" pitchFamily="49" charset="0"/>
              </a:rPr>
            </a:br>
            <a:r>
              <a:rPr lang="pt-BR" sz="2000" dirty="0">
                <a:latin typeface="Courier New" pitchFamily="49" charset="0"/>
              </a:rPr>
              <a:t>	</a:t>
            </a:r>
            <a:r>
              <a:rPr lang="pt-BR" sz="2000" dirty="0" err="1">
                <a:latin typeface="Courier New" pitchFamily="49" charset="0"/>
              </a:rPr>
              <a:t>break</a:t>
            </a:r>
            <a:r>
              <a:rPr lang="pt-BR" sz="2000" dirty="0">
                <a:latin typeface="Courier New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	default: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		System.</a:t>
            </a:r>
            <a:r>
              <a:rPr lang="pt-BR" sz="2000" dirty="0" err="1">
                <a:latin typeface="Courier New" pitchFamily="49" charset="0"/>
              </a:rPr>
              <a:t>out.println</a:t>
            </a:r>
            <a:r>
              <a:rPr lang="pt-BR" sz="2000" dirty="0">
                <a:latin typeface="Courier New" pitchFamily="49" charset="0"/>
              </a:rPr>
              <a:t>(“inválido”);</a:t>
            </a:r>
          </a:p>
          <a:p>
            <a:pPr>
              <a:buFont typeface="Monotype Sorts" pitchFamily="2" charset="2"/>
              <a:buNone/>
            </a:pPr>
            <a:r>
              <a:rPr lang="pt-BR" sz="2000" dirty="0" smtClean="0">
                <a:latin typeface="Courier New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pt-BR" sz="2000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switch (nota){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	case ‘A’: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	case ‘B’: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	case ‘C’: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		System.</a:t>
            </a:r>
            <a:r>
              <a:rPr lang="pt-BR" sz="2000" dirty="0" err="1">
                <a:latin typeface="Courier New" pitchFamily="49" charset="0"/>
              </a:rPr>
              <a:t>out.println</a:t>
            </a:r>
            <a:r>
              <a:rPr lang="pt-BR" sz="2000" dirty="0">
                <a:latin typeface="Courier New" pitchFamily="49" charset="0"/>
              </a:rPr>
              <a:t>(“Passou”);</a:t>
            </a:r>
            <a:br>
              <a:rPr lang="pt-BR" sz="2000" dirty="0">
                <a:latin typeface="Courier New" pitchFamily="49" charset="0"/>
              </a:rPr>
            </a:br>
            <a:r>
              <a:rPr lang="pt-BR" sz="2000" dirty="0">
                <a:latin typeface="Courier New" pitchFamily="49" charset="0"/>
              </a:rPr>
              <a:t>	</a:t>
            </a:r>
            <a:r>
              <a:rPr lang="pt-BR" sz="2000" dirty="0" err="1">
                <a:latin typeface="Courier New" pitchFamily="49" charset="0"/>
              </a:rPr>
              <a:t>break</a:t>
            </a:r>
            <a:r>
              <a:rPr lang="pt-BR" sz="2000" dirty="0">
                <a:latin typeface="Courier New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	default: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		System.</a:t>
            </a:r>
            <a:r>
              <a:rPr lang="pt-BR" sz="2000" dirty="0" err="1">
                <a:latin typeface="Courier New" pitchFamily="49" charset="0"/>
              </a:rPr>
              <a:t>out.println</a:t>
            </a:r>
            <a:r>
              <a:rPr lang="pt-BR" sz="2000" dirty="0">
                <a:latin typeface="Courier New" pitchFamily="49" charset="0"/>
              </a:rPr>
              <a:t>(“Reprovou”);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}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57</a:t>
            </a:fld>
            <a:endParaRPr lang="pt-BR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– Repetição FOR</a:t>
            </a:r>
            <a:endParaRPr lang="pt-BR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i="1" dirty="0" smtClean="0"/>
              <a:t>for </a:t>
            </a:r>
            <a:r>
              <a:rPr lang="pt-BR" i="1" dirty="0"/>
              <a:t>(inicialização; </a:t>
            </a:r>
            <a:r>
              <a:rPr lang="pt-BR" i="1" dirty="0" smtClean="0"/>
              <a:t>terminação; incremento) </a:t>
            </a:r>
            <a:r>
              <a:rPr lang="pt-BR" i="1" dirty="0"/>
              <a:t>{</a:t>
            </a:r>
            <a:br>
              <a:rPr lang="pt-BR" i="1" dirty="0"/>
            </a:br>
            <a:r>
              <a:rPr lang="pt-BR" i="1" dirty="0"/>
              <a:t>	comandos;</a:t>
            </a:r>
            <a:br>
              <a:rPr lang="pt-BR" i="1" dirty="0"/>
            </a:br>
            <a:r>
              <a:rPr lang="pt-BR" i="1" dirty="0"/>
              <a:t>}</a:t>
            </a:r>
          </a:p>
          <a:p>
            <a:pPr>
              <a:buFont typeface="Monotype Sorts" pitchFamily="2" charset="2"/>
              <a:buNone/>
            </a:pPr>
            <a:endParaRPr lang="pt-BR" sz="2800" dirty="0" smtClean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pt-BR" sz="2800" dirty="0" err="1" smtClean="0">
                <a:latin typeface="Courier New" pitchFamily="49" charset="0"/>
              </a:rPr>
              <a:t>int</a:t>
            </a:r>
            <a:r>
              <a:rPr lang="pt-BR" sz="2800" dirty="0" smtClean="0">
                <a:latin typeface="Courier New" pitchFamily="49" charset="0"/>
              </a:rPr>
              <a:t> </a:t>
            </a:r>
            <a:r>
              <a:rPr lang="pt-BR" sz="2800" dirty="0">
                <a:latin typeface="Courier New" pitchFamily="49" charset="0"/>
              </a:rPr>
              <a:t>soma = 0;</a:t>
            </a:r>
          </a:p>
          <a:p>
            <a:pPr>
              <a:buFont typeface="Monotype Sorts" pitchFamily="2" charset="2"/>
              <a:buNone/>
            </a:pPr>
            <a:r>
              <a:rPr lang="pt-BR" sz="2800" dirty="0">
                <a:latin typeface="Courier New" pitchFamily="49" charset="0"/>
              </a:rPr>
              <a:t>for (</a:t>
            </a:r>
            <a:r>
              <a:rPr lang="pt-BR" sz="2800" dirty="0" err="1">
                <a:latin typeface="Courier New" pitchFamily="49" charset="0"/>
              </a:rPr>
              <a:t>int</a:t>
            </a:r>
            <a:r>
              <a:rPr lang="pt-BR" sz="2800" dirty="0">
                <a:latin typeface="Courier New" pitchFamily="49" charset="0"/>
              </a:rPr>
              <a:t> i=1; i&lt;=3; i++) {</a:t>
            </a:r>
          </a:p>
          <a:p>
            <a:pPr>
              <a:buFont typeface="Monotype Sorts" pitchFamily="2" charset="2"/>
              <a:buNone/>
            </a:pPr>
            <a:r>
              <a:rPr lang="pt-BR" sz="2800" dirty="0">
                <a:latin typeface="Courier New" pitchFamily="49" charset="0"/>
              </a:rPr>
              <a:t>	</a:t>
            </a:r>
            <a:r>
              <a:rPr lang="pt-BR" sz="2800" dirty="0" smtClean="0">
                <a:latin typeface="Courier New" pitchFamily="49" charset="0"/>
              </a:rPr>
              <a:t>soma </a:t>
            </a:r>
            <a:r>
              <a:rPr lang="pt-BR" sz="2800" dirty="0">
                <a:latin typeface="Courier New" pitchFamily="49" charset="0"/>
              </a:rPr>
              <a:t>+=i;</a:t>
            </a:r>
          </a:p>
          <a:p>
            <a:pPr>
              <a:buFont typeface="Monotype Sorts" pitchFamily="2" charset="2"/>
              <a:buNone/>
            </a:pPr>
            <a:r>
              <a:rPr lang="pt-BR" sz="2800" dirty="0">
                <a:latin typeface="Courier New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pt-BR" sz="2800" dirty="0">
                <a:latin typeface="Courier New" pitchFamily="49" charset="0"/>
              </a:rPr>
              <a:t>System.</a:t>
            </a:r>
            <a:r>
              <a:rPr lang="pt-BR" sz="2800" dirty="0" err="1">
                <a:latin typeface="Courier New" pitchFamily="49" charset="0"/>
              </a:rPr>
              <a:t>out.println</a:t>
            </a:r>
            <a:r>
              <a:rPr lang="pt-BR" sz="2800" dirty="0">
                <a:latin typeface="Courier New" pitchFamily="49" charset="0"/>
              </a:rPr>
              <a:t>(“Soma “+soma);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58</a:t>
            </a:fld>
            <a:endParaRPr lang="pt-BR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– Repetição WHILE</a:t>
            </a:r>
            <a:endParaRPr lang="pt-BR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i="1" dirty="0" err="1" smtClean="0"/>
              <a:t>while</a:t>
            </a:r>
            <a:r>
              <a:rPr lang="pt-BR" i="1" dirty="0" smtClean="0"/>
              <a:t> </a:t>
            </a:r>
            <a:r>
              <a:rPr lang="pt-BR" i="1" dirty="0"/>
              <a:t>(condição) {</a:t>
            </a:r>
            <a:br>
              <a:rPr lang="pt-BR" i="1" dirty="0"/>
            </a:br>
            <a:r>
              <a:rPr lang="pt-BR" i="1" dirty="0"/>
              <a:t>	comandos;</a:t>
            </a:r>
            <a:br>
              <a:rPr lang="pt-BR" i="1" dirty="0"/>
            </a:br>
            <a:r>
              <a:rPr lang="pt-BR" i="1" dirty="0"/>
              <a:t>}</a:t>
            </a:r>
            <a:endParaRPr lang="pt-BR" dirty="0"/>
          </a:p>
          <a:p>
            <a:pPr>
              <a:buFont typeface="Monotype Sorts" pitchFamily="2" charset="2"/>
              <a:buNone/>
            </a:pPr>
            <a:endParaRPr lang="pt-BR" sz="2800" dirty="0" smtClean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pt-BR" sz="2800" dirty="0" err="1" smtClean="0">
                <a:latin typeface="Courier New" pitchFamily="49" charset="0"/>
              </a:rPr>
              <a:t>int</a:t>
            </a:r>
            <a:r>
              <a:rPr lang="pt-BR" sz="2800" dirty="0" smtClean="0">
                <a:latin typeface="Courier New" pitchFamily="49" charset="0"/>
              </a:rPr>
              <a:t> </a:t>
            </a:r>
            <a:r>
              <a:rPr lang="pt-BR" sz="2800" dirty="0">
                <a:latin typeface="Courier New" pitchFamily="49" charset="0"/>
              </a:rPr>
              <a:t>i = 0;</a:t>
            </a:r>
          </a:p>
          <a:p>
            <a:pPr>
              <a:buFont typeface="Monotype Sorts" pitchFamily="2" charset="2"/>
              <a:buNone/>
            </a:pPr>
            <a:r>
              <a:rPr lang="pt-BR" sz="2800" dirty="0" err="1">
                <a:latin typeface="Courier New" pitchFamily="49" charset="0"/>
              </a:rPr>
              <a:t>while</a:t>
            </a:r>
            <a:r>
              <a:rPr lang="pt-BR" sz="2800" dirty="0">
                <a:latin typeface="Courier New" pitchFamily="49" charset="0"/>
              </a:rPr>
              <a:t> (i&lt;10) {</a:t>
            </a:r>
          </a:p>
          <a:p>
            <a:pPr>
              <a:buFont typeface="Monotype Sorts" pitchFamily="2" charset="2"/>
              <a:buNone/>
            </a:pPr>
            <a:r>
              <a:rPr lang="pt-BR" sz="2800" dirty="0">
                <a:latin typeface="Courier New" pitchFamily="49" charset="0"/>
              </a:rPr>
              <a:t>	System.</a:t>
            </a:r>
            <a:r>
              <a:rPr lang="pt-BR" sz="2800" dirty="0" err="1">
                <a:latin typeface="Courier New" pitchFamily="49" charset="0"/>
              </a:rPr>
              <a:t>out.println</a:t>
            </a:r>
            <a:r>
              <a:rPr lang="pt-BR" sz="2800" dirty="0">
                <a:latin typeface="Courier New" pitchFamily="49" charset="0"/>
              </a:rPr>
              <a:t>(“i= “+i);</a:t>
            </a:r>
          </a:p>
          <a:p>
            <a:pPr>
              <a:buFont typeface="Monotype Sorts" pitchFamily="2" charset="2"/>
              <a:buNone/>
            </a:pPr>
            <a:r>
              <a:rPr lang="pt-BR" sz="2800" dirty="0">
                <a:latin typeface="Courier New" pitchFamily="49" charset="0"/>
              </a:rPr>
              <a:t>	i++;</a:t>
            </a:r>
          </a:p>
          <a:p>
            <a:pPr>
              <a:buFont typeface="Monotype Sorts" pitchFamily="2" charset="2"/>
              <a:buNone/>
            </a:pPr>
            <a:r>
              <a:rPr lang="pt-BR" sz="2800" dirty="0">
                <a:latin typeface="Courier New" pitchFamily="49" charset="0"/>
              </a:rPr>
              <a:t>}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59</a:t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Plataforma Java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2800" dirty="0" smtClean="0"/>
              <a:t>Java SE </a:t>
            </a:r>
            <a:r>
              <a:rPr lang="pt-BR" sz="2800" dirty="0"/>
              <a:t>(</a:t>
            </a:r>
            <a:r>
              <a:rPr lang="pt-BR" sz="2800" dirty="0" smtClean="0"/>
              <a:t>Java </a:t>
            </a:r>
            <a:r>
              <a:rPr lang="pt-BR" sz="2800" dirty="0" err="1" smtClean="0"/>
              <a:t>Platform</a:t>
            </a:r>
            <a:r>
              <a:rPr lang="pt-BR" sz="2800" dirty="0" smtClean="0"/>
              <a:t> Standard </a:t>
            </a:r>
            <a:r>
              <a:rPr lang="pt-BR" sz="2800" dirty="0" err="1"/>
              <a:t>Edition</a:t>
            </a:r>
            <a:r>
              <a:rPr lang="pt-BR" sz="2800" dirty="0"/>
              <a:t>)</a:t>
            </a:r>
          </a:p>
          <a:p>
            <a:pPr lvl="1"/>
            <a:r>
              <a:rPr lang="pt-BR" sz="2400" dirty="0"/>
              <a:t>Desenvolvimento e execução de </a:t>
            </a:r>
            <a:r>
              <a:rPr lang="pt-BR" sz="2400" dirty="0" err="1"/>
              <a:t>applets</a:t>
            </a:r>
            <a:r>
              <a:rPr lang="pt-BR" sz="2400" dirty="0"/>
              <a:t>, aplicações </a:t>
            </a:r>
            <a:r>
              <a:rPr lang="pt-BR" sz="2400" dirty="0" err="1"/>
              <a:t>stand-alone</a:t>
            </a:r>
            <a:r>
              <a:rPr lang="pt-BR" sz="2400" dirty="0"/>
              <a:t> ou aplicações cliente</a:t>
            </a:r>
          </a:p>
          <a:p>
            <a:r>
              <a:rPr lang="pt-BR" sz="2800" dirty="0" smtClean="0"/>
              <a:t>Java EE </a:t>
            </a:r>
            <a:r>
              <a:rPr lang="pt-BR" sz="2800" dirty="0"/>
              <a:t>(Java </a:t>
            </a:r>
            <a:r>
              <a:rPr lang="pt-BR" sz="2800" dirty="0" err="1" smtClean="0"/>
              <a:t>Platform</a:t>
            </a:r>
            <a:r>
              <a:rPr lang="pt-BR" sz="2800" dirty="0" smtClean="0"/>
              <a:t> Enterprise </a:t>
            </a:r>
            <a:r>
              <a:rPr lang="pt-BR" sz="2800" dirty="0" err="1"/>
              <a:t>Edition</a:t>
            </a:r>
            <a:r>
              <a:rPr lang="pt-BR" sz="2800" dirty="0"/>
              <a:t>)</a:t>
            </a:r>
          </a:p>
          <a:p>
            <a:pPr lvl="1"/>
            <a:r>
              <a:rPr lang="pt-BR" sz="2400" dirty="0"/>
              <a:t>Reúne um conjunto de tecnologias em uma arquitetura voltada para o desenvolvimento de aplicações servidoras</a:t>
            </a:r>
          </a:p>
          <a:p>
            <a:r>
              <a:rPr lang="pt-BR" sz="2800" dirty="0" smtClean="0"/>
              <a:t>Java ME </a:t>
            </a:r>
            <a:r>
              <a:rPr lang="pt-BR" sz="2800" dirty="0"/>
              <a:t>(Java </a:t>
            </a:r>
            <a:r>
              <a:rPr lang="pt-BR" sz="2800" dirty="0" smtClean="0"/>
              <a:t>Platform Micro </a:t>
            </a:r>
            <a:r>
              <a:rPr lang="pt-BR" sz="2800" dirty="0" err="1" smtClean="0"/>
              <a:t>Edition</a:t>
            </a:r>
            <a:r>
              <a:rPr lang="pt-BR" sz="2800" dirty="0" smtClean="0"/>
              <a:t> </a:t>
            </a:r>
            <a:r>
              <a:rPr lang="pt-BR" sz="2800" dirty="0" err="1" smtClean="0"/>
              <a:t>Embedded</a:t>
            </a:r>
            <a:r>
              <a:rPr lang="pt-BR" sz="2800" dirty="0" smtClean="0"/>
              <a:t>)</a:t>
            </a:r>
            <a:endParaRPr lang="pt-BR" sz="2800" dirty="0"/>
          </a:p>
          <a:p>
            <a:pPr lvl="1"/>
            <a:r>
              <a:rPr lang="pt-BR" sz="2400" dirty="0"/>
              <a:t>Fornece um ambiente de execução otimizado e permite escrever programas cliente que são executados em pequenos dispositivos </a:t>
            </a:r>
            <a:r>
              <a:rPr lang="pt-BR" sz="2400" dirty="0" smtClean="0"/>
              <a:t>móveis </a:t>
            </a:r>
            <a:r>
              <a:rPr lang="pt-BR" sz="2400" dirty="0"/>
              <a:t>(</a:t>
            </a:r>
            <a:r>
              <a:rPr lang="pt-BR" sz="2400" dirty="0" err="1"/>
              <a:t>smart</a:t>
            </a:r>
            <a:r>
              <a:rPr lang="pt-BR" sz="2400" dirty="0"/>
              <a:t> </a:t>
            </a:r>
            <a:r>
              <a:rPr lang="pt-BR" sz="2400" dirty="0" err="1"/>
              <a:t>cards</a:t>
            </a:r>
            <a:r>
              <a:rPr lang="pt-BR" sz="2400" dirty="0"/>
              <a:t>, telefones </a:t>
            </a:r>
            <a:r>
              <a:rPr lang="pt-BR" sz="2400" dirty="0" smtClean="0"/>
              <a:t>celulares, </a:t>
            </a:r>
            <a:r>
              <a:rPr lang="pt-BR" sz="2400" dirty="0"/>
              <a:t>...)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– Repetição DO WHILE</a:t>
            </a:r>
            <a:endParaRPr lang="pt-BR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i="1" dirty="0" smtClean="0"/>
              <a:t>do </a:t>
            </a:r>
            <a:r>
              <a:rPr lang="pt-BR" i="1" dirty="0"/>
              <a:t>{</a:t>
            </a:r>
            <a:br>
              <a:rPr lang="pt-BR" i="1" dirty="0"/>
            </a:br>
            <a:r>
              <a:rPr lang="pt-BR" i="1" dirty="0"/>
              <a:t>	comandos;</a:t>
            </a:r>
            <a:br>
              <a:rPr lang="pt-BR" i="1" dirty="0"/>
            </a:br>
            <a:r>
              <a:rPr lang="pt-BR" i="1" dirty="0"/>
              <a:t>} </a:t>
            </a:r>
            <a:r>
              <a:rPr lang="pt-BR" i="1" dirty="0" err="1"/>
              <a:t>while</a:t>
            </a:r>
            <a:r>
              <a:rPr lang="pt-BR" i="1" dirty="0"/>
              <a:t> (condição);</a:t>
            </a:r>
          </a:p>
          <a:p>
            <a:pPr>
              <a:buFont typeface="Monotype Sorts" pitchFamily="2" charset="2"/>
              <a:buNone/>
            </a:pPr>
            <a:endParaRPr lang="pt-BR" sz="2800" dirty="0" smtClean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pt-BR" sz="2800" dirty="0" err="1" smtClean="0">
                <a:latin typeface="Courier New" pitchFamily="49" charset="0"/>
              </a:rPr>
              <a:t>int</a:t>
            </a:r>
            <a:r>
              <a:rPr lang="pt-BR" sz="2800" dirty="0" smtClean="0">
                <a:latin typeface="Courier New" pitchFamily="49" charset="0"/>
              </a:rPr>
              <a:t> </a:t>
            </a:r>
            <a:r>
              <a:rPr lang="pt-BR" sz="2800" dirty="0">
                <a:latin typeface="Courier New" pitchFamily="49" charset="0"/>
              </a:rPr>
              <a:t>i = 0;</a:t>
            </a:r>
          </a:p>
          <a:p>
            <a:pPr>
              <a:buFont typeface="Monotype Sorts" pitchFamily="2" charset="2"/>
              <a:buNone/>
            </a:pPr>
            <a:r>
              <a:rPr lang="pt-BR" sz="2800" dirty="0">
                <a:latin typeface="Courier New" pitchFamily="49" charset="0"/>
              </a:rPr>
              <a:t>do {</a:t>
            </a:r>
          </a:p>
          <a:p>
            <a:pPr>
              <a:buFont typeface="Monotype Sorts" pitchFamily="2" charset="2"/>
              <a:buNone/>
            </a:pPr>
            <a:r>
              <a:rPr lang="pt-BR" sz="2800" dirty="0">
                <a:latin typeface="Courier New" pitchFamily="49" charset="0"/>
              </a:rPr>
              <a:t>	System.</a:t>
            </a:r>
            <a:r>
              <a:rPr lang="pt-BR" sz="2800" dirty="0" err="1">
                <a:latin typeface="Courier New" pitchFamily="49" charset="0"/>
              </a:rPr>
              <a:t>out.println</a:t>
            </a:r>
            <a:r>
              <a:rPr lang="pt-BR" sz="2800" dirty="0">
                <a:latin typeface="Courier New" pitchFamily="49" charset="0"/>
              </a:rPr>
              <a:t>(“i= “+i);</a:t>
            </a:r>
          </a:p>
          <a:p>
            <a:pPr>
              <a:buFont typeface="Monotype Sorts" pitchFamily="2" charset="2"/>
              <a:buNone/>
            </a:pPr>
            <a:r>
              <a:rPr lang="pt-BR" sz="2800" dirty="0">
                <a:latin typeface="Courier New" pitchFamily="49" charset="0"/>
              </a:rPr>
              <a:t>	i++;</a:t>
            </a:r>
          </a:p>
          <a:p>
            <a:pPr>
              <a:buFont typeface="Monotype Sorts" pitchFamily="2" charset="2"/>
              <a:buNone/>
            </a:pPr>
            <a:r>
              <a:rPr lang="pt-BR" sz="2800" dirty="0">
                <a:latin typeface="Courier New" pitchFamily="49" charset="0"/>
              </a:rPr>
              <a:t>} </a:t>
            </a:r>
            <a:r>
              <a:rPr lang="pt-BR" sz="2800" dirty="0" err="1">
                <a:latin typeface="Courier New" pitchFamily="49" charset="0"/>
              </a:rPr>
              <a:t>while</a:t>
            </a:r>
            <a:r>
              <a:rPr lang="pt-BR" sz="2800" dirty="0">
                <a:latin typeface="Courier New" pitchFamily="49" charset="0"/>
              </a:rPr>
              <a:t> (i&lt;10);</a:t>
            </a:r>
            <a:endParaRPr lang="pt-BR" sz="2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60</a:t>
            </a:fld>
            <a:endParaRPr lang="pt-BR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- Repetição</a:t>
            </a:r>
            <a:endParaRPr lang="pt-BR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Controle de Loops</a:t>
            </a:r>
          </a:p>
          <a:p>
            <a:pPr lvl="1"/>
            <a:r>
              <a:rPr lang="pt-BR" i="1" dirty="0" err="1"/>
              <a:t>b</a:t>
            </a:r>
            <a:r>
              <a:rPr lang="pt-BR" i="1" dirty="0" err="1" smtClean="0"/>
              <a:t>reak</a:t>
            </a:r>
            <a:r>
              <a:rPr lang="pt-BR" dirty="0"/>
              <a:t>:</a:t>
            </a:r>
          </a:p>
          <a:p>
            <a:pPr lvl="2"/>
            <a:r>
              <a:rPr lang="pt-BR" dirty="0" smtClean="0"/>
              <a:t>Termina o comando de repetição</a:t>
            </a:r>
            <a:endParaRPr lang="pt-BR" dirty="0"/>
          </a:p>
          <a:p>
            <a:pPr lvl="1"/>
            <a:r>
              <a:rPr lang="pt-BR" i="1" dirty="0"/>
              <a:t>c</a:t>
            </a:r>
            <a:r>
              <a:rPr lang="pt-BR" i="1" dirty="0" smtClean="0"/>
              <a:t>ontinue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Abandona a iteração atual </a:t>
            </a:r>
            <a:r>
              <a:rPr lang="pt-BR" dirty="0" smtClean="0"/>
              <a:t>da repetição </a:t>
            </a:r>
            <a:r>
              <a:rPr lang="pt-BR" dirty="0"/>
              <a:t>e passa para a próxima </a:t>
            </a:r>
            <a:r>
              <a:rPr lang="pt-BR" dirty="0" smtClean="0"/>
              <a:t>iteração</a:t>
            </a:r>
            <a:endParaRPr lang="pt-BR" dirty="0"/>
          </a:p>
          <a:p>
            <a:pPr lvl="1"/>
            <a:r>
              <a:rPr lang="pt-BR" dirty="0"/>
              <a:t>Ex.:</a:t>
            </a:r>
          </a:p>
          <a:p>
            <a:pPr lvl="1">
              <a:spcBef>
                <a:spcPct val="400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soma = 0;			soma = 0;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for (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=0;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&lt; 5;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++)	for (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=0;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&lt; 5;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++)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2000" dirty="0">
                <a:latin typeface="Courier New" pitchFamily="49" charset="0"/>
              </a:rPr>
              <a:t>	 {					{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2000" dirty="0">
                <a:latin typeface="Courier New" pitchFamily="49" charset="0"/>
              </a:rPr>
              <a:t> 	  if (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== 3)  </a:t>
            </a:r>
            <a:r>
              <a:rPr lang="en-US" sz="2000" dirty="0">
                <a:solidFill>
                  <a:srgbClr val="3333CC"/>
                </a:solidFill>
                <a:latin typeface="Courier New" pitchFamily="49" charset="0"/>
              </a:rPr>
              <a:t>continue</a:t>
            </a:r>
            <a:r>
              <a:rPr lang="en-US" sz="2000" dirty="0">
                <a:latin typeface="Courier New" pitchFamily="49" charset="0"/>
              </a:rPr>
              <a:t>; 	 if (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== 3)  </a:t>
            </a:r>
            <a:r>
              <a:rPr lang="en-US" sz="2000" dirty="0">
                <a:solidFill>
                  <a:srgbClr val="3333CC"/>
                </a:solidFill>
                <a:latin typeface="Courier New" pitchFamily="49" charset="0"/>
              </a:rPr>
              <a:t>break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2000" dirty="0">
                <a:latin typeface="Courier New" pitchFamily="49" charset="0"/>
              </a:rPr>
              <a:t> 	  soma +=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;			 soma +=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2000" dirty="0">
                <a:latin typeface="Courier New" pitchFamily="49" charset="0"/>
              </a:rPr>
              <a:t> 	 }					}</a:t>
            </a:r>
            <a:endParaRPr lang="pt-BR" dirty="0">
              <a:latin typeface="Courier New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61</a:t>
            </a:fld>
            <a:endParaRPr lang="pt-BR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e objetos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62</a:t>
            </a:fld>
            <a:endParaRPr lang="pt-BR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Classes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Definições de classes incluem (geralmente):</a:t>
            </a:r>
          </a:p>
          <a:p>
            <a:pPr lvl="1"/>
            <a:r>
              <a:rPr lang="pt-BR" sz="2400" dirty="0"/>
              <a:t>modificador de acesso</a:t>
            </a:r>
          </a:p>
          <a:p>
            <a:pPr lvl="1"/>
            <a:r>
              <a:rPr lang="pt-BR" sz="2400" dirty="0"/>
              <a:t>palavra-chave </a:t>
            </a:r>
            <a:r>
              <a:rPr lang="pt-BR" sz="2400" i="1" dirty="0" err="1"/>
              <a:t>class</a:t>
            </a:r>
            <a:endParaRPr lang="pt-BR" sz="2400" dirty="0"/>
          </a:p>
          <a:p>
            <a:pPr lvl="1"/>
            <a:r>
              <a:rPr lang="pt-BR" sz="2400" dirty="0"/>
              <a:t>nome da </a:t>
            </a:r>
            <a:r>
              <a:rPr lang="pt-BR" sz="2400" dirty="0" smtClean="0"/>
              <a:t>classe</a:t>
            </a:r>
          </a:p>
          <a:p>
            <a:pPr lvl="1"/>
            <a:r>
              <a:rPr lang="pt-BR" sz="2400" dirty="0" smtClean="0"/>
              <a:t>corpo classe</a:t>
            </a:r>
            <a:endParaRPr lang="pt-BR" sz="2400" dirty="0"/>
          </a:p>
          <a:p>
            <a:pPr lvl="2"/>
            <a:r>
              <a:rPr lang="pt-BR" sz="2000" dirty="0" smtClean="0"/>
              <a:t>atributos</a:t>
            </a:r>
            <a:endParaRPr lang="pt-BR" sz="2000" dirty="0"/>
          </a:p>
          <a:p>
            <a:pPr lvl="2"/>
            <a:r>
              <a:rPr lang="pt-BR" sz="2000" dirty="0" smtClean="0"/>
              <a:t>métodos</a:t>
            </a:r>
          </a:p>
          <a:p>
            <a:pPr lvl="2"/>
            <a:r>
              <a:rPr lang="pt-BR" sz="2000" dirty="0" smtClean="0"/>
              <a:t>construtores</a:t>
            </a:r>
            <a:endParaRPr lang="pt-BR" sz="20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63</a:t>
            </a:fld>
            <a:endParaRPr lang="pt-BR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</a:t>
            </a:r>
            <a:endParaRPr lang="pt-BR" dirty="0"/>
          </a:p>
        </p:txBody>
      </p:sp>
      <p:sp>
        <p:nvSpPr>
          <p:cNvPr id="9830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Modificadores de </a:t>
            </a:r>
            <a:r>
              <a:rPr lang="pt-BR" dirty="0" smtClean="0"/>
              <a:t>acesso no nível da classe</a:t>
            </a:r>
            <a:endParaRPr lang="pt-BR" dirty="0"/>
          </a:p>
          <a:p>
            <a:pPr lvl="1"/>
            <a:r>
              <a:rPr lang="pt-BR" dirty="0"/>
              <a:t>Permitem definir </a:t>
            </a:r>
            <a:r>
              <a:rPr lang="pt-BR" dirty="0" smtClean="0"/>
              <a:t>a visibilidade da classe dentro de um pacote</a:t>
            </a:r>
            <a:endParaRPr lang="pt-BR" dirty="0"/>
          </a:p>
          <a:p>
            <a:pPr lvl="1"/>
            <a:r>
              <a:rPr lang="pt-BR" dirty="0" smtClean="0"/>
              <a:t>Modificadores </a:t>
            </a:r>
            <a:r>
              <a:rPr lang="pt-BR" dirty="0"/>
              <a:t>principais:</a:t>
            </a:r>
          </a:p>
          <a:p>
            <a:pPr lvl="2"/>
            <a:r>
              <a:rPr lang="pt-BR" b="1" i="1" dirty="0" err="1" smtClean="0"/>
              <a:t>public</a:t>
            </a:r>
            <a:r>
              <a:rPr lang="pt-BR" dirty="0"/>
              <a:t>: visível para </a:t>
            </a:r>
            <a:r>
              <a:rPr lang="pt-BR" dirty="0" smtClean="0"/>
              <a:t>quaisquer objetos</a:t>
            </a:r>
          </a:p>
          <a:p>
            <a:pPr lvl="2"/>
            <a:r>
              <a:rPr lang="pt-BR" dirty="0" smtClean="0"/>
              <a:t>sem modificador: visível apenas dentro do próprio pacote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64</a:t>
            </a:fld>
            <a:endParaRPr lang="pt-BR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</a:t>
            </a:r>
            <a:endParaRPr lang="pt-BR" dirty="0"/>
          </a:p>
        </p:txBody>
      </p:sp>
      <p:sp>
        <p:nvSpPr>
          <p:cNvPr id="9830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Modificadores de </a:t>
            </a:r>
            <a:r>
              <a:rPr lang="pt-BR" dirty="0" smtClean="0"/>
              <a:t>acesso no nível de membros da classe</a:t>
            </a:r>
            <a:endParaRPr lang="pt-BR" dirty="0"/>
          </a:p>
          <a:p>
            <a:pPr lvl="1"/>
            <a:r>
              <a:rPr lang="pt-BR" dirty="0"/>
              <a:t>Permitem definir </a:t>
            </a:r>
            <a:r>
              <a:rPr lang="pt-BR" dirty="0" smtClean="0"/>
              <a:t>a visibilidade dos membros para outros objetos</a:t>
            </a:r>
            <a:endParaRPr lang="pt-BR" dirty="0"/>
          </a:p>
          <a:p>
            <a:pPr lvl="1"/>
            <a:r>
              <a:rPr lang="pt-BR" dirty="0" smtClean="0"/>
              <a:t>Dois </a:t>
            </a:r>
            <a:r>
              <a:rPr lang="pt-BR" dirty="0"/>
              <a:t>modificadores principais:</a:t>
            </a:r>
          </a:p>
          <a:p>
            <a:pPr lvl="2"/>
            <a:r>
              <a:rPr lang="pt-BR" b="1" i="1" dirty="0" err="1"/>
              <a:t>private</a:t>
            </a:r>
            <a:r>
              <a:rPr lang="pt-BR" dirty="0"/>
              <a:t>: visível apenas </a:t>
            </a:r>
            <a:r>
              <a:rPr lang="pt-BR" dirty="0" smtClean="0"/>
              <a:t>para objetos da própria classe</a:t>
            </a:r>
            <a:endParaRPr lang="pt-BR" dirty="0"/>
          </a:p>
          <a:p>
            <a:pPr lvl="2"/>
            <a:r>
              <a:rPr lang="pt-BR" b="1" i="1" dirty="0" err="1"/>
              <a:t>public</a:t>
            </a:r>
            <a:r>
              <a:rPr lang="pt-BR" dirty="0"/>
              <a:t>: visível para </a:t>
            </a:r>
            <a:r>
              <a:rPr lang="pt-BR" dirty="0" smtClean="0"/>
              <a:t>quaisquer objetos</a:t>
            </a:r>
          </a:p>
          <a:p>
            <a:pPr lvl="2"/>
            <a:r>
              <a:rPr lang="pt-BR" b="1" i="1" dirty="0" err="1" smtClean="0"/>
              <a:t>protected</a:t>
            </a:r>
            <a:r>
              <a:rPr lang="pt-BR" dirty="0" smtClean="0"/>
              <a:t>: visível apenas para objetos da própria classe e subclasses</a:t>
            </a:r>
          </a:p>
          <a:p>
            <a:pPr lvl="2"/>
            <a:r>
              <a:rPr lang="pt-BR" dirty="0"/>
              <a:t>sem modificador: visível apenas dentro do próprio </a:t>
            </a:r>
            <a:r>
              <a:rPr lang="pt-BR" dirty="0" smtClean="0"/>
              <a:t>pacote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3980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</a:t>
            </a:r>
            <a:endParaRPr lang="pt-BR" dirty="0"/>
          </a:p>
        </p:txBody>
      </p:sp>
      <p:sp>
        <p:nvSpPr>
          <p:cNvPr id="993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Recomendações</a:t>
            </a:r>
          </a:p>
          <a:p>
            <a:pPr lvl="1"/>
            <a:r>
              <a:rPr lang="pt-BR" dirty="0"/>
              <a:t>A menos que hajam razões fortes, os atributos de uma classe devem ser definidos como </a:t>
            </a:r>
            <a:r>
              <a:rPr lang="pt-BR" i="1" dirty="0" err="1"/>
              <a:t>private</a:t>
            </a:r>
            <a:r>
              <a:rPr lang="pt-BR" dirty="0"/>
              <a:t> (</a:t>
            </a:r>
            <a:r>
              <a:rPr lang="pt-BR" dirty="0" err="1"/>
              <a:t>encapsulamento</a:t>
            </a:r>
            <a:r>
              <a:rPr lang="pt-BR" dirty="0"/>
              <a:t>) e os métodos que são chamados de fora da classe devem ser </a:t>
            </a:r>
            <a:r>
              <a:rPr lang="pt-BR" i="1" dirty="0" err="1"/>
              <a:t>public</a:t>
            </a:r>
            <a:r>
              <a:rPr lang="pt-BR" dirty="0"/>
              <a:t> (interface de </a:t>
            </a:r>
            <a:r>
              <a:rPr lang="pt-BR" dirty="0" smtClean="0"/>
              <a:t>acesso ao comportamento público)</a:t>
            </a:r>
            <a:endParaRPr lang="pt-BR" dirty="0"/>
          </a:p>
          <a:p>
            <a:pPr lvl="1"/>
            <a:r>
              <a:rPr lang="pt-BR" dirty="0"/>
              <a:t>Métodos que devem ser usados somente dentro da própria classe, devem ser especificados como </a:t>
            </a:r>
            <a:r>
              <a:rPr lang="pt-BR" i="1" dirty="0" err="1" smtClean="0"/>
              <a:t>private</a:t>
            </a:r>
            <a:r>
              <a:rPr lang="pt-BR" dirty="0" smtClean="0"/>
              <a:t> (comportamento privado)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66</a:t>
            </a:fld>
            <a:endParaRPr lang="pt-BR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Métodos </a:t>
            </a:r>
            <a:r>
              <a:rPr lang="pt-BR" dirty="0" err="1" smtClean="0"/>
              <a:t>get</a:t>
            </a:r>
            <a:endParaRPr lang="pt-BR" dirty="0" smtClean="0"/>
          </a:p>
          <a:p>
            <a:pPr lvl="1"/>
            <a:r>
              <a:rPr lang="pt-BR" dirty="0" smtClean="0"/>
              <a:t>Retornam o valor do estado atual de um objeto, uma vez que não é possível acessá-lo </a:t>
            </a:r>
            <a:r>
              <a:rPr lang="pt-BR" dirty="0" smtClean="0"/>
              <a:t>diretamente</a:t>
            </a:r>
          </a:p>
          <a:p>
            <a:pPr lvl="1"/>
            <a:r>
              <a:rPr lang="pt-BR" dirty="0"/>
              <a:t>Estes métodos são chamados por alguns autores </a:t>
            </a:r>
            <a:r>
              <a:rPr lang="pt-BR" i="1" dirty="0" err="1" smtClean="0"/>
              <a:t>accessor</a:t>
            </a:r>
            <a:r>
              <a:rPr lang="pt-BR" i="1" dirty="0" smtClean="0"/>
              <a:t> </a:t>
            </a:r>
            <a:r>
              <a:rPr lang="pt-BR" i="1" dirty="0" err="1"/>
              <a:t>methods</a:t>
            </a:r>
            <a:endParaRPr lang="pt-BR" i="1" dirty="0" smtClean="0"/>
          </a:p>
          <a:p>
            <a:r>
              <a:rPr lang="pt-BR" dirty="0" smtClean="0"/>
              <a:t>Métodos set</a:t>
            </a:r>
          </a:p>
          <a:p>
            <a:pPr lvl="1"/>
            <a:r>
              <a:rPr lang="pt-BR" dirty="0" smtClean="0"/>
              <a:t>Permitem alterar o valor do estado atual do objeto</a:t>
            </a:r>
          </a:p>
          <a:p>
            <a:pPr lvl="1"/>
            <a:r>
              <a:rPr lang="pt-BR" dirty="0" smtClean="0"/>
              <a:t>Estes métodos são chamados por alguns autores </a:t>
            </a:r>
            <a:r>
              <a:rPr lang="pt-BR" i="1" dirty="0" err="1" smtClean="0"/>
              <a:t>mutator</a:t>
            </a:r>
            <a:r>
              <a:rPr lang="pt-BR" i="1" dirty="0" smtClean="0"/>
              <a:t> </a:t>
            </a:r>
            <a:r>
              <a:rPr lang="pt-BR" i="1" dirty="0" err="1" smtClean="0"/>
              <a:t>methods</a:t>
            </a:r>
            <a:endParaRPr lang="pt-BR" i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67</a:t>
            </a:fld>
            <a:endParaRPr lang="pt-BR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74" name="Rectangle 2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t-BR" dirty="0"/>
              <a:t>Exemplo: classe Professor</a:t>
            </a:r>
          </a:p>
        </p:txBody>
      </p:sp>
      <p:sp>
        <p:nvSpPr>
          <p:cNvPr id="100371" name="Rectangle 19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pt-BR" sz="2400" dirty="0" err="1">
                <a:latin typeface="Courier New" pitchFamily="49" charset="0"/>
              </a:rPr>
              <a:t>class</a:t>
            </a:r>
            <a:r>
              <a:rPr lang="pt-BR" sz="2400" dirty="0">
                <a:latin typeface="Courier New" pitchFamily="49" charset="0"/>
              </a:rPr>
              <a:t> Professor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</a:t>
            </a:r>
            <a:r>
              <a:rPr lang="pt-BR" sz="2400" dirty="0" err="1">
                <a:latin typeface="Courier New" pitchFamily="49" charset="0"/>
              </a:rPr>
              <a:t>private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String</a:t>
            </a:r>
            <a:r>
              <a:rPr lang="pt-BR" sz="2400" dirty="0">
                <a:latin typeface="Courier New" pitchFamily="49" charset="0"/>
              </a:rPr>
              <a:t> nome;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</a:t>
            </a:r>
            <a:r>
              <a:rPr lang="pt-BR" sz="2400" dirty="0" err="1">
                <a:latin typeface="Courier New" pitchFamily="49" charset="0"/>
              </a:rPr>
              <a:t>private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String</a:t>
            </a:r>
            <a:r>
              <a:rPr lang="pt-BR" sz="2400" dirty="0">
                <a:latin typeface="Courier New" pitchFamily="49" charset="0"/>
              </a:rPr>
              <a:t> matricula;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</a:t>
            </a:r>
            <a:r>
              <a:rPr lang="pt-BR" sz="2400" dirty="0" err="1">
                <a:latin typeface="Courier New" pitchFamily="49" charset="0"/>
              </a:rPr>
              <a:t>private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int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cargaHoraria</a:t>
            </a:r>
            <a:r>
              <a:rPr lang="pt-BR" sz="2400" dirty="0">
                <a:latin typeface="Courier New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...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}</a:t>
            </a:r>
          </a:p>
          <a:p>
            <a:r>
              <a:rPr lang="pt-BR" dirty="0"/>
              <a:t>Atributos estão encapsulados!!!</a:t>
            </a:r>
          </a:p>
          <a:p>
            <a:r>
              <a:rPr lang="pt-BR" dirty="0"/>
              <a:t>Apenas métodos da própria classe Professor podem acessar os atributos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68</a:t>
            </a:fld>
            <a:endParaRPr lang="pt-BR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classe Professor</a:t>
            </a:r>
            <a:endParaRPr lang="pt-BR" dirty="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t-BR" sz="2800" dirty="0"/>
              <a:t>Métodos: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...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</a:t>
            </a:r>
            <a:r>
              <a:rPr lang="pt-BR" sz="2400" dirty="0" err="1">
                <a:latin typeface="Courier New" pitchFamily="49" charset="0"/>
              </a:rPr>
              <a:t>public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void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setNome</a:t>
            </a:r>
            <a:r>
              <a:rPr lang="pt-BR" sz="2400" dirty="0">
                <a:latin typeface="Courier New" pitchFamily="49" charset="0"/>
              </a:rPr>
              <a:t>(</a:t>
            </a:r>
            <a:r>
              <a:rPr lang="pt-BR" sz="2400" dirty="0" err="1">
                <a:latin typeface="Courier New" pitchFamily="49" charset="0"/>
              </a:rPr>
              <a:t>String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smtClean="0">
                <a:latin typeface="Courier New" pitchFamily="49" charset="0"/>
              </a:rPr>
              <a:t>nome) </a:t>
            </a:r>
            <a:r>
              <a:rPr lang="pt-BR" sz="2400" dirty="0">
                <a:latin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	</a:t>
            </a:r>
            <a:r>
              <a:rPr lang="pt-BR" sz="2400" dirty="0" err="1" smtClean="0">
                <a:latin typeface="Courier New" pitchFamily="49" charset="0"/>
              </a:rPr>
              <a:t>this.nome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>
                <a:latin typeface="Courier New" pitchFamily="49" charset="0"/>
              </a:rPr>
              <a:t>= </a:t>
            </a:r>
            <a:r>
              <a:rPr lang="pt-BR" sz="2400" dirty="0" smtClean="0">
                <a:latin typeface="Courier New" pitchFamily="49" charset="0"/>
              </a:rPr>
              <a:t>nome;</a:t>
            </a:r>
            <a:endParaRPr lang="pt-BR" sz="2400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}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</a:t>
            </a:r>
            <a:r>
              <a:rPr lang="pt-BR" sz="2400" dirty="0" err="1">
                <a:latin typeface="Courier New" pitchFamily="49" charset="0"/>
              </a:rPr>
              <a:t>public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String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getNome</a:t>
            </a:r>
            <a:r>
              <a:rPr lang="pt-BR" sz="2400" dirty="0">
                <a:latin typeface="Courier New" pitchFamily="49" charset="0"/>
              </a:rPr>
              <a:t>() {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	</a:t>
            </a:r>
            <a:r>
              <a:rPr lang="pt-BR" sz="2400" dirty="0" err="1">
                <a:latin typeface="Courier New" pitchFamily="49" charset="0"/>
              </a:rPr>
              <a:t>return</a:t>
            </a:r>
            <a:r>
              <a:rPr lang="pt-BR" sz="2400" dirty="0">
                <a:latin typeface="Courier New" pitchFamily="49" charset="0"/>
              </a:rPr>
              <a:t> nome;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}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</a:t>
            </a:r>
            <a:r>
              <a:rPr lang="pt-BR" sz="2400" dirty="0" err="1">
                <a:latin typeface="Courier New" pitchFamily="49" charset="0"/>
              </a:rPr>
              <a:t>public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void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setMatricula</a:t>
            </a:r>
            <a:r>
              <a:rPr lang="pt-BR" sz="2400" dirty="0">
                <a:latin typeface="Courier New" pitchFamily="49" charset="0"/>
              </a:rPr>
              <a:t>(</a:t>
            </a:r>
            <a:r>
              <a:rPr lang="pt-BR" sz="2400" dirty="0" err="1">
                <a:latin typeface="Courier New" pitchFamily="49" charset="0"/>
              </a:rPr>
              <a:t>String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smtClean="0">
                <a:latin typeface="Courier New" pitchFamily="49" charset="0"/>
              </a:rPr>
              <a:t>matricula) </a:t>
            </a:r>
            <a:r>
              <a:rPr lang="pt-BR" sz="2400" dirty="0">
                <a:latin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	</a:t>
            </a:r>
            <a:r>
              <a:rPr lang="pt-BR" sz="2400" dirty="0" err="1" smtClean="0">
                <a:latin typeface="Courier New" pitchFamily="49" charset="0"/>
              </a:rPr>
              <a:t>this.matricula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>
                <a:latin typeface="Courier New" pitchFamily="49" charset="0"/>
              </a:rPr>
              <a:t>= </a:t>
            </a:r>
            <a:r>
              <a:rPr lang="pt-BR" sz="2400" dirty="0" smtClean="0">
                <a:latin typeface="Courier New" pitchFamily="49" charset="0"/>
              </a:rPr>
              <a:t>matricula;</a:t>
            </a:r>
            <a:endParaRPr lang="pt-BR" sz="2400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}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  </a:t>
            </a:r>
            <a:r>
              <a:rPr lang="pt-BR" sz="2400" dirty="0" err="1">
                <a:latin typeface="Courier New" pitchFamily="49" charset="0"/>
              </a:rPr>
              <a:t>public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String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getMatricula</a:t>
            </a:r>
            <a:r>
              <a:rPr lang="pt-BR" sz="2400" dirty="0">
                <a:latin typeface="Courier New" pitchFamily="49" charset="0"/>
              </a:rPr>
              <a:t>() {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     </a:t>
            </a:r>
            <a:r>
              <a:rPr lang="pt-BR" sz="2400" dirty="0" err="1">
                <a:latin typeface="Courier New" pitchFamily="49" charset="0"/>
              </a:rPr>
              <a:t>return</a:t>
            </a:r>
            <a:r>
              <a:rPr lang="pt-BR" sz="2400" dirty="0">
                <a:latin typeface="Courier New" pitchFamily="49" charset="0"/>
              </a:rPr>
              <a:t> matricula;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  }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  ...</a:t>
            </a:r>
            <a:endParaRPr lang="pt-BR" sz="2800" dirty="0">
              <a:latin typeface="Courier New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69</a:t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Plataforma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Compilador e máquina virtual disponíveis para vários sistemas operacionais</a:t>
            </a:r>
            <a:endParaRPr lang="pt-BR" dirty="0"/>
          </a:p>
        </p:txBody>
      </p:sp>
      <p:pic>
        <p:nvPicPr>
          <p:cNvPr id="177156" name="Picture 4" descr="Figure showing source code, compiler, and Java VM's for Win32, Solaris OS/Linux, and Mac 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986" y="2636912"/>
            <a:ext cx="3896006" cy="3738365"/>
          </a:xfrm>
          <a:prstGeom prst="rect">
            <a:avLst/>
          </a:prstGeom>
          <a:noFill/>
        </p:spPr>
      </p:pic>
      <p:pic>
        <p:nvPicPr>
          <p:cNvPr id="177158" name="Picture 6" descr="Figure showing MyProgram.java, API, Java Virtual Machine, and Hardware-Based Platfor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7276" y="3717032"/>
            <a:ext cx="3509180" cy="1619623"/>
          </a:xfrm>
          <a:prstGeom prst="rect">
            <a:avLst/>
          </a:prstGeom>
          <a:noFill/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classe Professor</a:t>
            </a:r>
            <a:endParaRPr lang="pt-BR" dirty="0"/>
          </a:p>
        </p:txBody>
      </p:sp>
      <p:sp>
        <p:nvSpPr>
          <p:cNvPr id="1228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...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</a:t>
            </a:r>
            <a:r>
              <a:rPr lang="pt-BR" sz="2400" dirty="0" err="1">
                <a:latin typeface="Courier New" pitchFamily="49" charset="0"/>
              </a:rPr>
              <a:t>public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void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setCargaHoraria</a:t>
            </a:r>
            <a:r>
              <a:rPr lang="pt-BR" sz="2400" dirty="0">
                <a:latin typeface="Courier New" pitchFamily="49" charset="0"/>
              </a:rPr>
              <a:t>(</a:t>
            </a:r>
            <a:r>
              <a:rPr lang="pt-BR" sz="2400" dirty="0" err="1">
                <a:latin typeface="Courier New" pitchFamily="49" charset="0"/>
              </a:rPr>
              <a:t>int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</a:rPr>
              <a:t>cargaHoraria</a:t>
            </a:r>
            <a:r>
              <a:rPr lang="pt-BR" dirty="0">
                <a:latin typeface="Courier New" pitchFamily="49" charset="0"/>
              </a:rPr>
              <a:t>) </a:t>
            </a:r>
            <a:r>
              <a:rPr lang="pt-BR" sz="2400" dirty="0">
                <a:latin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	</a:t>
            </a:r>
            <a:r>
              <a:rPr lang="pt-BR" sz="2400" dirty="0" err="1" smtClean="0">
                <a:latin typeface="Courier New" pitchFamily="49" charset="0"/>
              </a:rPr>
              <a:t>this.cargaHoraria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>
                <a:latin typeface="Courier New" pitchFamily="49" charset="0"/>
              </a:rPr>
              <a:t>= </a:t>
            </a:r>
            <a:r>
              <a:rPr lang="pt-BR" dirty="0" err="1">
                <a:latin typeface="Courier New" pitchFamily="49" charset="0"/>
              </a:rPr>
              <a:t>cargaHoraria</a:t>
            </a:r>
            <a:r>
              <a:rPr lang="pt-BR" dirty="0">
                <a:latin typeface="Courier New" pitchFamily="49" charset="0"/>
              </a:rPr>
              <a:t>;</a:t>
            </a:r>
            <a:endParaRPr lang="pt-BR" sz="2400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}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</a:t>
            </a:r>
            <a:r>
              <a:rPr lang="pt-BR" sz="2400" dirty="0" err="1">
                <a:latin typeface="Courier New" pitchFamily="49" charset="0"/>
              </a:rPr>
              <a:t>public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int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getCargaHoraria</a:t>
            </a:r>
            <a:r>
              <a:rPr lang="pt-BR" sz="2400" dirty="0">
                <a:latin typeface="Courier New" pitchFamily="49" charset="0"/>
              </a:rPr>
              <a:t>() {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	</a:t>
            </a:r>
            <a:r>
              <a:rPr lang="pt-BR" sz="2400" dirty="0" err="1">
                <a:latin typeface="Courier New" pitchFamily="49" charset="0"/>
              </a:rPr>
              <a:t>return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cargaHoraria</a:t>
            </a:r>
            <a:r>
              <a:rPr lang="pt-BR" sz="2400" dirty="0">
                <a:latin typeface="Courier New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}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</a:t>
            </a:r>
            <a:r>
              <a:rPr lang="pt-BR" sz="2400" dirty="0" err="1">
                <a:latin typeface="Courier New" pitchFamily="49" charset="0"/>
              </a:rPr>
              <a:t>public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double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getCargaHorariaMensal</a:t>
            </a:r>
            <a:r>
              <a:rPr lang="pt-BR" sz="2400" dirty="0">
                <a:latin typeface="Courier New" pitchFamily="49" charset="0"/>
              </a:rPr>
              <a:t>() {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	</a:t>
            </a:r>
            <a:r>
              <a:rPr lang="pt-BR" sz="2400" dirty="0" err="1">
                <a:latin typeface="Courier New" pitchFamily="49" charset="0"/>
              </a:rPr>
              <a:t>return</a:t>
            </a:r>
            <a:r>
              <a:rPr lang="pt-BR" sz="2400" dirty="0">
                <a:latin typeface="Courier New" pitchFamily="49" charset="0"/>
              </a:rPr>
              <a:t> (</a:t>
            </a:r>
            <a:r>
              <a:rPr lang="pt-BR" sz="2400" dirty="0" err="1">
                <a:latin typeface="Courier New" pitchFamily="49" charset="0"/>
              </a:rPr>
              <a:t>cargaHoraria</a:t>
            </a:r>
            <a:r>
              <a:rPr lang="pt-BR" sz="2400" dirty="0">
                <a:latin typeface="Courier New" pitchFamily="49" charset="0"/>
              </a:rPr>
              <a:t> * </a:t>
            </a:r>
            <a:r>
              <a:rPr lang="pt-BR" sz="2400" dirty="0" smtClean="0">
                <a:latin typeface="Courier New" pitchFamily="49" charset="0"/>
              </a:rPr>
              <a:t>4.5);</a:t>
            </a:r>
            <a:endParaRPr lang="pt-BR" sz="2400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}</a:t>
            </a:r>
            <a:endParaRPr lang="pt-BR" sz="2800" dirty="0">
              <a:latin typeface="Courier New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70</a:t>
            </a:fld>
            <a:endParaRPr lang="pt-BR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Objetos</a:t>
            </a:r>
            <a:endParaRPr lang="pt-BR" dirty="0"/>
          </a:p>
        </p:txBody>
      </p:sp>
      <p:sp>
        <p:nvSpPr>
          <p:cNvPr id="10342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98092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Instanciação</a:t>
            </a:r>
          </a:p>
          <a:p>
            <a:pPr lvl="1"/>
            <a:r>
              <a:rPr lang="pt-BR" dirty="0"/>
              <a:t>Um objeto depois de criado, conterá todos os atributos e métodos descritos em sua </a:t>
            </a:r>
            <a:r>
              <a:rPr lang="pt-BR" dirty="0" smtClean="0"/>
              <a:t>classe</a:t>
            </a:r>
            <a:endParaRPr lang="pt-BR" dirty="0"/>
          </a:p>
          <a:p>
            <a:pPr lvl="1"/>
            <a:r>
              <a:rPr lang="pt-BR" dirty="0"/>
              <a:t>Para instanciar um objeto em Java utilizamos o operador </a:t>
            </a:r>
            <a:r>
              <a:rPr lang="pt-BR" i="1" dirty="0" err="1" smtClean="0"/>
              <a:t>new</a:t>
            </a:r>
            <a:endParaRPr lang="pt-BR" dirty="0"/>
          </a:p>
          <a:p>
            <a:pPr lvl="1"/>
            <a:r>
              <a:rPr lang="pt-BR" dirty="0" smtClean="0"/>
              <a:t>Uma variável de tipo de classe é uma referência para um objeto (</a:t>
            </a:r>
            <a:r>
              <a:rPr lang="pt-BR" i="1" dirty="0" err="1" smtClean="0"/>
              <a:t>null</a:t>
            </a:r>
            <a:r>
              <a:rPr lang="pt-BR" dirty="0" smtClean="0"/>
              <a:t> se não existe um objeto referenciado)</a:t>
            </a:r>
          </a:p>
          <a:p>
            <a:pPr lvl="1"/>
            <a:r>
              <a:rPr lang="pt-BR" dirty="0" smtClean="0"/>
              <a:t>Ex</a:t>
            </a:r>
            <a:r>
              <a:rPr lang="pt-BR" dirty="0"/>
              <a:t>.:</a:t>
            </a:r>
          </a:p>
          <a:p>
            <a:pPr lvl="1">
              <a:buFontTx/>
              <a:buNone/>
            </a:pPr>
            <a:r>
              <a:rPr lang="pt-BR" sz="2200" dirty="0">
                <a:latin typeface="Courier New" pitchFamily="49" charset="0"/>
              </a:rPr>
              <a:t>Professor prof1;</a:t>
            </a:r>
          </a:p>
          <a:p>
            <a:pPr lvl="1">
              <a:buFontTx/>
              <a:buNone/>
            </a:pPr>
            <a:r>
              <a:rPr lang="pt-BR" sz="2200" dirty="0">
                <a:latin typeface="Courier New" pitchFamily="49" charset="0"/>
              </a:rPr>
              <a:t>prof1 = </a:t>
            </a:r>
            <a:r>
              <a:rPr lang="pt-BR" sz="2200" dirty="0" err="1">
                <a:latin typeface="Courier New" pitchFamily="49" charset="0"/>
              </a:rPr>
              <a:t>new</a:t>
            </a:r>
            <a:r>
              <a:rPr lang="pt-BR" sz="2200" dirty="0">
                <a:latin typeface="Courier New" pitchFamily="49" charset="0"/>
              </a:rPr>
              <a:t> Professor();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383232" y="4918075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prof1</a:t>
            </a:r>
          </a:p>
        </p:txBody>
      </p:sp>
      <p:sp>
        <p:nvSpPr>
          <p:cNvPr id="103428" name="AutoShape 4"/>
          <p:cNvSpPr>
            <a:spLocks noChangeArrowheads="1"/>
          </p:cNvSpPr>
          <p:nvPr/>
        </p:nvSpPr>
        <p:spPr bwMode="auto">
          <a:xfrm>
            <a:off x="1983432" y="4876800"/>
            <a:ext cx="1828800" cy="609600"/>
          </a:xfrm>
          <a:prstGeom prst="hexagon">
            <a:avLst>
              <a:gd name="adj" fmla="val 75000"/>
              <a:gd name="vf" fmla="val 11547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BR"/>
              <a:t>NULL</a:t>
            </a:r>
          </a:p>
        </p:txBody>
      </p:sp>
      <p:sp>
        <p:nvSpPr>
          <p:cNvPr id="103429" name="Line 5"/>
          <p:cNvSpPr>
            <a:spLocks noChangeShapeType="1"/>
          </p:cNvSpPr>
          <p:nvPr/>
        </p:nvSpPr>
        <p:spPr bwMode="auto">
          <a:xfrm>
            <a:off x="1237307" y="5181600"/>
            <a:ext cx="593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3430" name="AutoShape 6"/>
          <p:cNvSpPr>
            <a:spLocks noChangeArrowheads="1"/>
          </p:cNvSpPr>
          <p:nvPr/>
        </p:nvSpPr>
        <p:spPr bwMode="auto">
          <a:xfrm>
            <a:off x="6193482" y="4133850"/>
            <a:ext cx="2133600" cy="239871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pt-BR" sz="2200"/>
          </a:p>
        </p:txBody>
      </p:sp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6269682" y="4149725"/>
            <a:ext cx="1477963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/>
          <a:p>
            <a:r>
              <a:rPr lang="fr-FR" sz="1800" dirty="0">
                <a:latin typeface="Arial Narrow" pitchFamily="34" charset="0"/>
              </a:rPr>
              <a:t>nome: null</a:t>
            </a:r>
          </a:p>
          <a:p>
            <a:r>
              <a:rPr lang="fr-FR" sz="1800" dirty="0">
                <a:latin typeface="Arial Narrow" pitchFamily="34" charset="0"/>
              </a:rPr>
              <a:t>matricula: </a:t>
            </a:r>
            <a:r>
              <a:rPr lang="fr-FR" sz="1800" dirty="0" err="1">
                <a:latin typeface="Arial Narrow" pitchFamily="34" charset="0"/>
              </a:rPr>
              <a:t>null</a:t>
            </a:r>
          </a:p>
          <a:p>
            <a:r>
              <a:rPr lang="fr-FR" sz="1800" dirty="0">
                <a:latin typeface="Arial Narrow" pitchFamily="34" charset="0"/>
              </a:rPr>
              <a:t>cargaHoraria: 0</a:t>
            </a: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6193482" y="5084763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6212532" y="5065713"/>
            <a:ext cx="2247900" cy="1465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t">
            <a:spAutoFit/>
          </a:bodyPr>
          <a:lstStyle/>
          <a:p>
            <a:r>
              <a:rPr lang="pt-BR" sz="1800" dirty="0" err="1">
                <a:latin typeface="Arial Narrow" pitchFamily="34" charset="0"/>
              </a:rPr>
              <a:t>void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setNome</a:t>
            </a:r>
            <a:r>
              <a:rPr lang="pt-BR" sz="1800" dirty="0">
                <a:latin typeface="Arial Narrow" pitchFamily="34" charset="0"/>
              </a:rPr>
              <a:t>(</a:t>
            </a:r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n) </a:t>
            </a:r>
          </a:p>
          <a:p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getNome</a:t>
            </a:r>
            <a:r>
              <a:rPr lang="pt-BR" sz="1800" dirty="0">
                <a:latin typeface="Arial Narrow" pitchFamily="34" charset="0"/>
              </a:rPr>
              <a:t>( )</a:t>
            </a:r>
          </a:p>
          <a:p>
            <a:r>
              <a:rPr lang="pt-BR" sz="1800" dirty="0" err="1">
                <a:latin typeface="Arial Narrow" pitchFamily="34" charset="0"/>
              </a:rPr>
              <a:t>void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setMatricula</a:t>
            </a:r>
            <a:r>
              <a:rPr lang="pt-BR" sz="1800" dirty="0">
                <a:latin typeface="Arial Narrow" pitchFamily="34" charset="0"/>
              </a:rPr>
              <a:t>(</a:t>
            </a:r>
            <a:r>
              <a:rPr lang="pt-BR" sz="1800" dirty="0" err="1">
                <a:latin typeface="Arial Narrow" pitchFamily="34" charset="0"/>
              </a:rPr>
              <a:t>int</a:t>
            </a:r>
            <a:r>
              <a:rPr lang="pt-BR" sz="1800" dirty="0">
                <a:latin typeface="Arial Narrow" pitchFamily="34" charset="0"/>
              </a:rPr>
              <a:t> m)</a:t>
            </a:r>
          </a:p>
          <a:p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getMatricula</a:t>
            </a:r>
            <a:r>
              <a:rPr lang="pt-BR" sz="1800" dirty="0">
                <a:latin typeface="Arial Narrow" pitchFamily="34" charset="0"/>
              </a:rPr>
              <a:t>( )</a:t>
            </a:r>
          </a:p>
          <a:p>
            <a:r>
              <a:rPr lang="pt-BR" sz="1800">
                <a:latin typeface="Arial Narrow" pitchFamily="34" charset="0"/>
              </a:rPr>
              <a:t>...</a:t>
            </a:r>
            <a:endParaRPr lang="fr-FR" sz="1400">
              <a:latin typeface="Arial Narrow" pitchFamily="34" charset="0"/>
            </a:endParaRPr>
          </a:p>
        </p:txBody>
      </p:sp>
      <p:sp>
        <p:nvSpPr>
          <p:cNvPr id="103434" name="Text Box 10"/>
          <p:cNvSpPr txBox="1">
            <a:spLocks noChangeArrowheads="1"/>
          </p:cNvSpPr>
          <p:nvPr/>
        </p:nvSpPr>
        <p:spPr bwMode="auto">
          <a:xfrm>
            <a:off x="4650432" y="491490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prof1</a:t>
            </a:r>
          </a:p>
        </p:txBody>
      </p:sp>
      <p:sp>
        <p:nvSpPr>
          <p:cNvPr id="103435" name="Line 11"/>
          <p:cNvSpPr>
            <a:spLocks noChangeShapeType="1"/>
          </p:cNvSpPr>
          <p:nvPr/>
        </p:nvSpPr>
        <p:spPr bwMode="auto">
          <a:xfrm>
            <a:off x="5504507" y="5178425"/>
            <a:ext cx="593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71</a:t>
            </a:fld>
            <a:endParaRPr lang="pt-BR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o operador </a:t>
            </a:r>
            <a:r>
              <a:rPr lang="pt-BR" i="1" dirty="0" err="1" smtClean="0"/>
              <a:t>new</a:t>
            </a:r>
            <a:r>
              <a:rPr lang="pt-BR" dirty="0" smtClean="0"/>
              <a:t> é usado é “alocada” memória</a:t>
            </a:r>
          </a:p>
          <a:p>
            <a:r>
              <a:rPr lang="pt-BR" dirty="0" smtClean="0"/>
              <a:t>Quando um objeto não é mais necessário, devolve-se o(s) recurso(s) para o sistema</a:t>
            </a:r>
          </a:p>
          <a:p>
            <a:r>
              <a:rPr lang="pt-BR" dirty="0" smtClean="0"/>
              <a:t>Java realiza a coleta de lixo automática da memória (</a:t>
            </a:r>
            <a:r>
              <a:rPr lang="en-US" i="1" dirty="0" smtClean="0"/>
              <a:t>garbage collector</a:t>
            </a:r>
            <a:r>
              <a:rPr lang="pt-BR" dirty="0" smtClean="0"/>
              <a:t>)</a:t>
            </a:r>
          </a:p>
          <a:p>
            <a:r>
              <a:rPr lang="pt-BR" dirty="0" smtClean="0"/>
              <a:t>Quando um objeto não é mais utilizado, ele é marcado para coleta de lixo</a:t>
            </a:r>
            <a:endParaRPr lang="en-US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72</a:t>
            </a:fld>
            <a:endParaRPr lang="pt-BR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endParaRPr lang="pt-BR" dirty="0"/>
          </a:p>
        </p:txBody>
      </p:sp>
      <p:sp>
        <p:nvSpPr>
          <p:cNvPr id="10854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executar um programa em Java?</a:t>
            </a:r>
          </a:p>
          <a:p>
            <a:pPr lvl="1"/>
            <a:r>
              <a:rPr lang="pt-BR" dirty="0"/>
              <a:t>Um programa é composto de várias classes e </a:t>
            </a:r>
            <a:r>
              <a:rPr lang="pt-BR" dirty="0" smtClean="0"/>
              <a:t>objetos</a:t>
            </a:r>
            <a:endParaRPr lang="pt-BR" dirty="0"/>
          </a:p>
          <a:p>
            <a:pPr lvl="1"/>
            <a:r>
              <a:rPr lang="pt-BR" dirty="0"/>
              <a:t>Como indicar por onde o programa começa?</a:t>
            </a:r>
          </a:p>
          <a:p>
            <a:pPr lvl="1"/>
            <a:r>
              <a:rPr lang="pt-BR" dirty="0"/>
              <a:t>Em Java temos um método especial que </a:t>
            </a:r>
            <a:r>
              <a:rPr lang="pt-BR" dirty="0" smtClean="0"/>
              <a:t>se </a:t>
            </a:r>
            <a:r>
              <a:rPr lang="pt-BR" dirty="0"/>
              <a:t>assume como o início do programa: </a:t>
            </a:r>
            <a:r>
              <a:rPr lang="pt-BR" i="1" dirty="0" err="1"/>
              <a:t>main</a:t>
            </a:r>
            <a:r>
              <a:rPr lang="pt-BR" dirty="0"/>
              <a:t>.</a:t>
            </a:r>
          </a:p>
          <a:p>
            <a:pPr lvl="2"/>
            <a:r>
              <a:rPr lang="pt-BR" i="1" dirty="0" err="1"/>
              <a:t>public</a:t>
            </a:r>
            <a:r>
              <a:rPr lang="pt-BR" i="1" dirty="0"/>
              <a:t> </a:t>
            </a:r>
            <a:r>
              <a:rPr lang="pt-BR" i="1" dirty="0" err="1"/>
              <a:t>static</a:t>
            </a:r>
            <a:r>
              <a:rPr lang="pt-BR" i="1" dirty="0"/>
              <a:t> </a:t>
            </a:r>
            <a:r>
              <a:rPr lang="pt-BR" i="1" dirty="0" err="1"/>
              <a:t>void</a:t>
            </a:r>
            <a:r>
              <a:rPr lang="pt-BR" i="1" dirty="0"/>
              <a:t> </a:t>
            </a:r>
            <a:r>
              <a:rPr lang="pt-BR" i="1" dirty="0" err="1"/>
              <a:t>main</a:t>
            </a:r>
            <a:r>
              <a:rPr lang="pt-BR" i="1" dirty="0"/>
              <a:t> (String </a:t>
            </a:r>
            <a:r>
              <a:rPr lang="pt-BR" i="1" dirty="0" err="1"/>
              <a:t>args</a:t>
            </a:r>
            <a:r>
              <a:rPr lang="pt-BR" i="1" dirty="0"/>
              <a:t>[ ])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73</a:t>
            </a:fld>
            <a:endParaRPr lang="pt-BR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endParaRPr lang="pt-BR" dirty="0"/>
          </a:p>
        </p:txBody>
      </p:sp>
      <p:sp>
        <p:nvSpPr>
          <p:cNvPr id="109570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pt-BR" dirty="0" err="1">
                <a:latin typeface="Courier New" pitchFamily="49" charset="0"/>
              </a:rPr>
              <a:t>public</a:t>
            </a:r>
            <a:r>
              <a:rPr lang="pt-BR" dirty="0">
                <a:latin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</a:rPr>
              <a:t>static</a:t>
            </a:r>
            <a:r>
              <a:rPr lang="pt-BR" dirty="0">
                <a:latin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</a:rPr>
              <a:t>void</a:t>
            </a:r>
            <a:r>
              <a:rPr lang="pt-BR" dirty="0">
                <a:latin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</a:rPr>
              <a:t>main</a:t>
            </a:r>
            <a:r>
              <a:rPr lang="pt-BR" dirty="0">
                <a:latin typeface="Courier New" pitchFamily="49" charset="0"/>
              </a:rPr>
              <a:t> (</a:t>
            </a:r>
            <a:r>
              <a:rPr lang="pt-BR" dirty="0" err="1">
                <a:latin typeface="Courier New" pitchFamily="49" charset="0"/>
              </a:rPr>
              <a:t>String</a:t>
            </a:r>
            <a:r>
              <a:rPr lang="pt-BR" dirty="0">
                <a:latin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</a:rPr>
              <a:t>args</a:t>
            </a:r>
            <a:r>
              <a:rPr lang="pt-BR" dirty="0">
                <a:latin typeface="Courier New" pitchFamily="49" charset="0"/>
              </a:rPr>
              <a:t>[]){</a:t>
            </a:r>
          </a:p>
          <a:p>
            <a:pPr>
              <a:buFont typeface="Monotype Sorts" pitchFamily="2" charset="2"/>
              <a:buNone/>
            </a:pPr>
            <a:r>
              <a:rPr lang="pt-BR" dirty="0">
                <a:latin typeface="Courier New" pitchFamily="49" charset="0"/>
              </a:rPr>
              <a:t>	Professor prof1, prof2;</a:t>
            </a:r>
          </a:p>
          <a:p>
            <a:pPr>
              <a:buFont typeface="Monotype Sorts" pitchFamily="2" charset="2"/>
              <a:buNone/>
            </a:pPr>
            <a:r>
              <a:rPr lang="pt-BR" dirty="0">
                <a:latin typeface="Courier New" pitchFamily="49" charset="0"/>
              </a:rPr>
              <a:t>	prof1 = new Professor();</a:t>
            </a:r>
            <a:br>
              <a:rPr lang="pt-BR" dirty="0">
                <a:latin typeface="Courier New" pitchFamily="49" charset="0"/>
              </a:rPr>
            </a:br>
            <a:r>
              <a:rPr lang="pt-BR" dirty="0">
                <a:latin typeface="Courier New" pitchFamily="49" charset="0"/>
              </a:rPr>
              <a:t>prof1.setNome(“Júlio”);</a:t>
            </a:r>
            <a:br>
              <a:rPr lang="pt-BR" dirty="0">
                <a:latin typeface="Courier New" pitchFamily="49" charset="0"/>
              </a:rPr>
            </a:br>
            <a:r>
              <a:rPr lang="pt-BR" dirty="0">
                <a:solidFill>
                  <a:srgbClr val="292934"/>
                </a:solidFill>
                <a:latin typeface="Courier New"/>
                <a:cs typeface="Courier New"/>
              </a:rPr>
              <a:t>prof1.setMatricula("1234");</a:t>
            </a:r>
            <a:r>
              <a:rPr lang="pt-BR" dirty="0">
                <a:latin typeface="Courier New" pitchFamily="49" charset="0"/>
              </a:rPr>
              <a:t/>
            </a:r>
            <a:br>
              <a:rPr lang="pt-BR" dirty="0">
                <a:latin typeface="Courier New" pitchFamily="49" charset="0"/>
              </a:rPr>
            </a:br>
            <a:r>
              <a:rPr lang="pt-BR" dirty="0">
                <a:latin typeface="Courier New" pitchFamily="49" charset="0"/>
              </a:rPr>
              <a:t>prof1.setCargaHoraria(14);</a:t>
            </a:r>
            <a:br>
              <a:rPr lang="pt-BR" dirty="0">
                <a:latin typeface="Courier New" pitchFamily="49" charset="0"/>
              </a:rPr>
            </a:br>
            <a:r>
              <a:rPr lang="pt-BR" dirty="0" err="1">
                <a:latin typeface="Courier New" pitchFamily="49" charset="0"/>
              </a:rPr>
              <a:t>System.out.println</a:t>
            </a:r>
            <a:r>
              <a:rPr lang="pt-BR" dirty="0">
                <a:latin typeface="Courier New" pitchFamily="49" charset="0"/>
              </a:rPr>
              <a:t>(prof1.getCargaHorariaMensal());</a:t>
            </a:r>
          </a:p>
          <a:p>
            <a:pPr>
              <a:buFont typeface="Monotype Sorts" pitchFamily="2" charset="2"/>
              <a:buNone/>
            </a:pPr>
            <a:r>
              <a:rPr lang="pt-BR" dirty="0">
                <a:latin typeface="Courier New" pitchFamily="49" charset="0"/>
              </a:rPr>
              <a:t>}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74</a:t>
            </a:fld>
            <a:endParaRPr lang="pt-BR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de Variáveis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escopo de uma variável informa onde ela pode ser utilizada.</a:t>
            </a:r>
          </a:p>
          <a:p>
            <a:r>
              <a:rPr lang="pt-BR" dirty="0"/>
              <a:t>Ex.:</a:t>
            </a:r>
          </a:p>
          <a:p>
            <a:pPr>
              <a:buFont typeface="Monotype Sorts" pitchFamily="2" charset="2"/>
              <a:buNone/>
            </a:pPr>
            <a:r>
              <a:rPr lang="pt-BR" sz="2800" dirty="0">
                <a:latin typeface="Courier New" pitchFamily="49" charset="0"/>
              </a:rPr>
              <a:t>1: </a:t>
            </a:r>
            <a:r>
              <a:rPr lang="pt-BR" sz="2800" dirty="0" err="1" smtClean="0">
                <a:latin typeface="Courier New" pitchFamily="49" charset="0"/>
              </a:rPr>
              <a:t>public</a:t>
            </a:r>
            <a:r>
              <a:rPr lang="pt-BR" sz="2800" dirty="0" smtClean="0">
                <a:latin typeface="Courier New" pitchFamily="49" charset="0"/>
              </a:rPr>
              <a:t> </a:t>
            </a:r>
            <a:r>
              <a:rPr lang="pt-BR" sz="2800" dirty="0" err="1" smtClean="0">
                <a:latin typeface="Courier New" pitchFamily="49" charset="0"/>
              </a:rPr>
              <a:t>class</a:t>
            </a:r>
            <a:r>
              <a:rPr lang="pt-BR" sz="2800" dirty="0" smtClean="0">
                <a:latin typeface="Courier New" pitchFamily="49" charset="0"/>
              </a:rPr>
              <a:t> </a:t>
            </a:r>
            <a:r>
              <a:rPr lang="pt-BR" sz="2800" dirty="0" err="1">
                <a:latin typeface="Courier New" pitchFamily="49" charset="0"/>
              </a:rPr>
              <a:t>VerificaEscopo</a:t>
            </a:r>
            <a:r>
              <a:rPr lang="pt-BR" sz="2800" dirty="0">
                <a:latin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pt-BR" sz="2800" dirty="0">
                <a:latin typeface="Courier New" pitchFamily="49" charset="0"/>
              </a:rPr>
              <a:t>2:  </a:t>
            </a:r>
            <a:r>
              <a:rPr lang="pt-BR" sz="2800" dirty="0" err="1" smtClean="0">
                <a:latin typeface="Courier New" pitchFamily="49" charset="0"/>
              </a:rPr>
              <a:t>private</a:t>
            </a:r>
            <a:r>
              <a:rPr lang="pt-BR" sz="2800" dirty="0" smtClean="0">
                <a:latin typeface="Courier New" pitchFamily="49" charset="0"/>
              </a:rPr>
              <a:t> </a:t>
            </a:r>
            <a:r>
              <a:rPr lang="pt-BR" sz="2800" dirty="0" err="1" smtClean="0">
                <a:latin typeface="Courier New" pitchFamily="49" charset="0"/>
              </a:rPr>
              <a:t>int</a:t>
            </a:r>
            <a:r>
              <a:rPr lang="pt-BR" sz="2800" dirty="0" smtClean="0">
                <a:latin typeface="Courier New" pitchFamily="49" charset="0"/>
              </a:rPr>
              <a:t> </a:t>
            </a:r>
            <a:r>
              <a:rPr lang="pt-BR" sz="2800" dirty="0" err="1">
                <a:latin typeface="Courier New" pitchFamily="49" charset="0"/>
              </a:rPr>
              <a:t>escopoA</a:t>
            </a:r>
            <a:r>
              <a:rPr lang="pt-BR" sz="2800" dirty="0">
                <a:latin typeface="Courier New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pt-BR" sz="2800" dirty="0">
                <a:latin typeface="Courier New" pitchFamily="49" charset="0"/>
              </a:rPr>
              <a:t>3:  </a:t>
            </a:r>
            <a:r>
              <a:rPr lang="pt-BR" sz="2800" dirty="0" err="1">
                <a:latin typeface="Courier New" pitchFamily="49" charset="0"/>
              </a:rPr>
              <a:t>public</a:t>
            </a:r>
            <a:r>
              <a:rPr lang="pt-BR" sz="2800" dirty="0">
                <a:latin typeface="Courier New" pitchFamily="49" charset="0"/>
              </a:rPr>
              <a:t> </a:t>
            </a:r>
            <a:r>
              <a:rPr lang="pt-BR" sz="2800" dirty="0" err="1">
                <a:latin typeface="Courier New" pitchFamily="49" charset="0"/>
              </a:rPr>
              <a:t>void</a:t>
            </a:r>
            <a:r>
              <a:rPr lang="pt-BR" sz="2800" dirty="0">
                <a:latin typeface="Courier New" pitchFamily="49" charset="0"/>
              </a:rPr>
              <a:t> </a:t>
            </a:r>
            <a:r>
              <a:rPr lang="pt-BR" sz="2800" dirty="0" err="1">
                <a:latin typeface="Courier New" pitchFamily="49" charset="0"/>
              </a:rPr>
              <a:t>metodo</a:t>
            </a:r>
            <a:r>
              <a:rPr lang="pt-BR" sz="2800" dirty="0">
                <a:latin typeface="Courier New" pitchFamily="49" charset="0"/>
              </a:rPr>
              <a:t>(</a:t>
            </a:r>
            <a:r>
              <a:rPr lang="pt-BR" sz="2800" dirty="0" err="1">
                <a:latin typeface="Courier New" pitchFamily="49" charset="0"/>
              </a:rPr>
              <a:t>int</a:t>
            </a:r>
            <a:r>
              <a:rPr lang="pt-BR" sz="2800" dirty="0">
                <a:latin typeface="Courier New" pitchFamily="49" charset="0"/>
              </a:rPr>
              <a:t> </a:t>
            </a:r>
            <a:r>
              <a:rPr lang="pt-BR" sz="2800" dirty="0" err="1">
                <a:latin typeface="Courier New" pitchFamily="49" charset="0"/>
              </a:rPr>
              <a:t>escopoB</a:t>
            </a:r>
            <a:r>
              <a:rPr lang="pt-BR" sz="2800" dirty="0">
                <a:latin typeface="Courier New" pitchFamily="49" charset="0"/>
              </a:rPr>
              <a:t>){</a:t>
            </a:r>
          </a:p>
          <a:p>
            <a:pPr>
              <a:buFont typeface="Monotype Sorts" pitchFamily="2" charset="2"/>
              <a:buNone/>
            </a:pPr>
            <a:r>
              <a:rPr lang="pt-BR" sz="2800" dirty="0">
                <a:latin typeface="Courier New" pitchFamily="49" charset="0"/>
              </a:rPr>
              <a:t>4:    </a:t>
            </a:r>
            <a:r>
              <a:rPr lang="pt-BR" sz="2800" dirty="0" err="1">
                <a:latin typeface="Courier New" pitchFamily="49" charset="0"/>
              </a:rPr>
              <a:t>int</a:t>
            </a:r>
            <a:r>
              <a:rPr lang="pt-BR" sz="2800" dirty="0">
                <a:latin typeface="Courier New" pitchFamily="49" charset="0"/>
              </a:rPr>
              <a:t> </a:t>
            </a:r>
            <a:r>
              <a:rPr lang="pt-BR" sz="2800" dirty="0" err="1">
                <a:latin typeface="Courier New" pitchFamily="49" charset="0"/>
              </a:rPr>
              <a:t>escopoC</a:t>
            </a:r>
            <a:r>
              <a:rPr lang="pt-BR" sz="2800" dirty="0">
                <a:latin typeface="Courier New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pt-BR" sz="2800" dirty="0">
                <a:latin typeface="Courier New" pitchFamily="49" charset="0"/>
              </a:rPr>
              <a:t>5:  }</a:t>
            </a:r>
          </a:p>
          <a:p>
            <a:pPr>
              <a:buFont typeface="Monotype Sorts" pitchFamily="2" charset="2"/>
              <a:buNone/>
            </a:pPr>
            <a:r>
              <a:rPr lang="pt-BR" sz="2800" dirty="0">
                <a:latin typeface="Courier New" pitchFamily="49" charset="0"/>
              </a:rPr>
              <a:t>6:  </a:t>
            </a:r>
            <a:r>
              <a:rPr lang="pt-BR" sz="2800" dirty="0" err="1" smtClean="0">
                <a:latin typeface="Courier New" pitchFamily="49" charset="0"/>
              </a:rPr>
              <a:t>private</a:t>
            </a:r>
            <a:r>
              <a:rPr lang="pt-BR" sz="2800" dirty="0" smtClean="0">
                <a:latin typeface="Courier New" pitchFamily="49" charset="0"/>
              </a:rPr>
              <a:t> </a:t>
            </a:r>
            <a:r>
              <a:rPr lang="pt-BR" sz="2800" dirty="0" err="1" smtClean="0">
                <a:latin typeface="Courier New" pitchFamily="49" charset="0"/>
              </a:rPr>
              <a:t>int</a:t>
            </a:r>
            <a:r>
              <a:rPr lang="pt-BR" sz="2800" dirty="0" smtClean="0">
                <a:latin typeface="Courier New" pitchFamily="49" charset="0"/>
              </a:rPr>
              <a:t> </a:t>
            </a:r>
            <a:r>
              <a:rPr lang="pt-BR" sz="2800" dirty="0" err="1">
                <a:latin typeface="Courier New" pitchFamily="49" charset="0"/>
              </a:rPr>
              <a:t>escopoD</a:t>
            </a:r>
            <a:r>
              <a:rPr lang="pt-BR" sz="2800" dirty="0">
                <a:latin typeface="Courier New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pt-BR" sz="2800" dirty="0">
                <a:latin typeface="Courier New" pitchFamily="49" charset="0"/>
              </a:rPr>
              <a:t>7: }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75</a:t>
            </a:fld>
            <a:endParaRPr lang="pt-BR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de Variáveis</a:t>
            </a:r>
            <a:endParaRPr lang="pt-BR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Ex.:</a:t>
            </a:r>
          </a:p>
          <a:p>
            <a:pPr>
              <a:buFont typeface="Monotype Sorts" pitchFamily="2" charset="2"/>
              <a:buNone/>
            </a:pPr>
            <a:r>
              <a:rPr lang="pt-BR" dirty="0" smtClean="0">
                <a:latin typeface="Courier New" pitchFamily="49" charset="0"/>
              </a:rPr>
              <a:t>1: </a:t>
            </a:r>
            <a:r>
              <a:rPr lang="pt-BR" dirty="0" err="1" smtClean="0">
                <a:latin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VerificaEscopo</a:t>
            </a:r>
            <a:r>
              <a:rPr lang="pt-BR" dirty="0" smtClean="0">
                <a:latin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pt-BR" dirty="0" smtClean="0">
                <a:latin typeface="Courier New" pitchFamily="49" charset="0"/>
              </a:rPr>
              <a:t>2:  </a:t>
            </a:r>
            <a:r>
              <a:rPr lang="pt-BR" dirty="0" err="1" smtClean="0">
                <a:latin typeface="Courier New" pitchFamily="49" charset="0"/>
              </a:rPr>
              <a:t>private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escopoA</a:t>
            </a:r>
            <a:r>
              <a:rPr lang="pt-BR" dirty="0" smtClean="0">
                <a:latin typeface="Courier New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pt-BR" dirty="0" smtClean="0">
                <a:latin typeface="Courier New" pitchFamily="49" charset="0"/>
              </a:rPr>
              <a:t>3:  </a:t>
            </a:r>
            <a:r>
              <a:rPr lang="pt-BR" dirty="0" err="1" smtClean="0">
                <a:latin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void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metodo</a:t>
            </a:r>
            <a:r>
              <a:rPr lang="pt-BR" dirty="0" smtClean="0">
                <a:latin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escopoB</a:t>
            </a:r>
            <a:r>
              <a:rPr lang="pt-BR" dirty="0" smtClean="0">
                <a:latin typeface="Courier New" pitchFamily="49" charset="0"/>
              </a:rPr>
              <a:t>){</a:t>
            </a:r>
          </a:p>
          <a:p>
            <a:pPr>
              <a:buFont typeface="Monotype Sorts" pitchFamily="2" charset="2"/>
              <a:buNone/>
            </a:pPr>
            <a:r>
              <a:rPr lang="pt-BR" dirty="0" smtClean="0">
                <a:latin typeface="Courier New" pitchFamily="49" charset="0"/>
              </a:rPr>
              <a:t>4:    </a:t>
            </a:r>
            <a:r>
              <a:rPr lang="pt-BR" dirty="0" err="1" smtClean="0">
                <a:latin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escopoC</a:t>
            </a:r>
            <a:r>
              <a:rPr lang="pt-BR" dirty="0" smtClean="0">
                <a:latin typeface="Courier New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pt-BR" dirty="0" smtClean="0">
                <a:latin typeface="Courier New" pitchFamily="49" charset="0"/>
              </a:rPr>
              <a:t>5:  }</a:t>
            </a:r>
          </a:p>
          <a:p>
            <a:pPr>
              <a:buFont typeface="Monotype Sorts" pitchFamily="2" charset="2"/>
              <a:buNone/>
            </a:pPr>
            <a:r>
              <a:rPr lang="pt-BR" dirty="0" smtClean="0">
                <a:latin typeface="Courier New" pitchFamily="49" charset="0"/>
              </a:rPr>
              <a:t>6:  </a:t>
            </a:r>
            <a:r>
              <a:rPr lang="pt-BR" dirty="0" err="1" smtClean="0">
                <a:latin typeface="Courier New" pitchFamily="49" charset="0"/>
              </a:rPr>
              <a:t>private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escopoD</a:t>
            </a:r>
            <a:r>
              <a:rPr lang="pt-BR" dirty="0" smtClean="0">
                <a:latin typeface="Courier New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pt-BR" dirty="0" smtClean="0">
                <a:latin typeface="Courier New" pitchFamily="49" charset="0"/>
              </a:rPr>
              <a:t>7: }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No exemplo</a:t>
            </a:r>
          </a:p>
          <a:p>
            <a:pPr lvl="1"/>
            <a:r>
              <a:rPr lang="pt-BR" dirty="0" err="1" smtClean="0"/>
              <a:t>escopoA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err="1"/>
              <a:t>escopoD</a:t>
            </a:r>
            <a:r>
              <a:rPr lang="pt-BR" dirty="0"/>
              <a:t> são atributos </a:t>
            </a:r>
            <a:r>
              <a:rPr lang="pt-BR" dirty="0" smtClean="0"/>
              <a:t>de instância do objeto e </a:t>
            </a:r>
            <a:r>
              <a:rPr lang="pt-BR" dirty="0"/>
              <a:t>seu escopo vale a partir da linha 1</a:t>
            </a:r>
          </a:p>
          <a:p>
            <a:pPr lvl="1"/>
            <a:r>
              <a:rPr lang="pt-BR" dirty="0" err="1"/>
              <a:t>escopoB</a:t>
            </a:r>
            <a:r>
              <a:rPr lang="pt-BR" dirty="0"/>
              <a:t> e </a:t>
            </a:r>
            <a:r>
              <a:rPr lang="pt-BR" dirty="0" err="1"/>
              <a:t>escopoC</a:t>
            </a:r>
            <a:r>
              <a:rPr lang="pt-BR" dirty="0"/>
              <a:t> são </a:t>
            </a:r>
            <a:r>
              <a:rPr lang="pt-BR" dirty="0" smtClean="0"/>
              <a:t>variáveis locais </a:t>
            </a:r>
            <a:r>
              <a:rPr lang="pt-BR" dirty="0"/>
              <a:t>cujo escopo é válido somente dentro do </a:t>
            </a:r>
            <a:r>
              <a:rPr lang="pt-BR" dirty="0" smtClean="0"/>
              <a:t>método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76</a:t>
            </a:fld>
            <a:endParaRPr lang="pt-BR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de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Variáveis locais podem ser declaradas a qualquer momento dentro de um método</a:t>
            </a:r>
          </a:p>
          <a:p>
            <a:pPr lvl="1"/>
            <a:r>
              <a:rPr lang="pt-BR" dirty="0" smtClean="0"/>
              <a:t>Ex.:</a:t>
            </a:r>
            <a:br>
              <a:rPr lang="pt-BR" dirty="0" smtClean="0"/>
            </a:br>
            <a:r>
              <a:rPr lang="pt-BR" dirty="0" smtClean="0">
                <a:latin typeface="Courier New" pitchFamily="49" charset="0"/>
              </a:rPr>
              <a:t>for (</a:t>
            </a:r>
            <a:r>
              <a:rPr lang="pt-BR" dirty="0" err="1" smtClean="0">
                <a:latin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</a:rPr>
              <a:t> i=1; i&lt;5; i++){</a:t>
            </a:r>
            <a:br>
              <a:rPr lang="pt-BR" dirty="0" smtClean="0">
                <a:latin typeface="Courier New" pitchFamily="49" charset="0"/>
              </a:rPr>
            </a:b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</a:rPr>
              <a:t> j = 0;</a:t>
            </a:r>
            <a:br>
              <a:rPr lang="pt-BR" dirty="0" smtClean="0">
                <a:latin typeface="Courier New" pitchFamily="49" charset="0"/>
              </a:rPr>
            </a:br>
            <a:r>
              <a:rPr lang="pt-BR" dirty="0" smtClean="0">
                <a:latin typeface="Courier New" pitchFamily="49" charset="0"/>
              </a:rPr>
              <a:t>	//i e j só valem aqui dentro</a:t>
            </a:r>
          </a:p>
          <a:p>
            <a:pPr lvl="1">
              <a:buFontTx/>
              <a:buNone/>
            </a:pPr>
            <a:r>
              <a:rPr lang="pt-BR" dirty="0" smtClean="0">
                <a:latin typeface="Courier New" pitchFamily="49" charset="0"/>
              </a:rPr>
              <a:t>	}</a:t>
            </a:r>
            <a:br>
              <a:rPr lang="pt-BR" dirty="0" smtClean="0">
                <a:latin typeface="Courier New" pitchFamily="49" charset="0"/>
              </a:rPr>
            </a:br>
            <a:r>
              <a:rPr lang="pt-BR" dirty="0" smtClean="0">
                <a:latin typeface="Courier New" pitchFamily="49" charset="0"/>
              </a:rPr>
              <a:t>System.</a:t>
            </a:r>
            <a:r>
              <a:rPr lang="pt-BR" dirty="0" err="1" smtClean="0">
                <a:latin typeface="Courier New" pitchFamily="49" charset="0"/>
              </a:rPr>
              <a:t>out.println</a:t>
            </a:r>
            <a:r>
              <a:rPr lang="pt-BR" dirty="0" smtClean="0">
                <a:latin typeface="Courier New" pitchFamily="49" charset="0"/>
              </a:rPr>
              <a:t>(i);//erro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77</a:t>
            </a:fld>
            <a:endParaRPr lang="pt-BR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de Variáveis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Atributos </a:t>
            </a:r>
            <a:r>
              <a:rPr lang="pt-BR" dirty="0" smtClean="0"/>
              <a:t>são </a:t>
            </a:r>
            <a:r>
              <a:rPr lang="pt-BR" dirty="0"/>
              <a:t>inicializados com valores padrão:</a:t>
            </a:r>
          </a:p>
          <a:p>
            <a:pPr lvl="1"/>
            <a:r>
              <a:rPr kumimoji="0" lang="pt-BR" dirty="0">
                <a:latin typeface="Courier New" pitchFamily="49" charset="0"/>
              </a:rPr>
              <a:t>0 -&gt; byte, short, </a:t>
            </a:r>
            <a:r>
              <a:rPr kumimoji="0" lang="pt-BR" dirty="0" err="1">
                <a:latin typeface="Courier New" pitchFamily="49" charset="0"/>
              </a:rPr>
              <a:t>int</a:t>
            </a:r>
            <a:r>
              <a:rPr kumimoji="0" lang="pt-BR" dirty="0">
                <a:latin typeface="Courier New" pitchFamily="49" charset="0"/>
              </a:rPr>
              <a:t>, </a:t>
            </a:r>
            <a:r>
              <a:rPr kumimoji="0" lang="pt-BR" dirty="0" err="1">
                <a:latin typeface="Courier New" pitchFamily="49" charset="0"/>
              </a:rPr>
              <a:t>long</a:t>
            </a:r>
            <a:endParaRPr kumimoji="0" lang="pt-BR" dirty="0">
              <a:latin typeface="Courier New" pitchFamily="49" charset="0"/>
            </a:endParaRPr>
          </a:p>
          <a:p>
            <a:pPr lvl="1"/>
            <a:r>
              <a:rPr kumimoji="0" lang="pt-BR" dirty="0">
                <a:latin typeface="Courier New" pitchFamily="49" charset="0"/>
              </a:rPr>
              <a:t>0.0 -&gt; </a:t>
            </a:r>
            <a:r>
              <a:rPr kumimoji="0" lang="pt-BR" dirty="0" err="1">
                <a:latin typeface="Courier New" pitchFamily="49" charset="0"/>
              </a:rPr>
              <a:t>float</a:t>
            </a:r>
            <a:r>
              <a:rPr kumimoji="0" lang="pt-BR" dirty="0">
                <a:latin typeface="Courier New" pitchFamily="49" charset="0"/>
              </a:rPr>
              <a:t>, </a:t>
            </a:r>
            <a:r>
              <a:rPr kumimoji="0" lang="pt-BR" dirty="0" err="1">
                <a:latin typeface="Courier New" pitchFamily="49" charset="0"/>
              </a:rPr>
              <a:t>double</a:t>
            </a:r>
            <a:endParaRPr kumimoji="0" lang="pt-BR" dirty="0">
              <a:latin typeface="Courier New" pitchFamily="49" charset="0"/>
            </a:endParaRPr>
          </a:p>
          <a:p>
            <a:pPr lvl="1"/>
            <a:r>
              <a:rPr kumimoji="0" lang="pt-BR" dirty="0">
                <a:latin typeface="Courier New" pitchFamily="49" charset="0"/>
              </a:rPr>
              <a:t>false -&gt; </a:t>
            </a:r>
            <a:r>
              <a:rPr kumimoji="0" lang="pt-BR" dirty="0" err="1">
                <a:latin typeface="Courier New" pitchFamily="49" charset="0"/>
              </a:rPr>
              <a:t>boolean</a:t>
            </a:r>
            <a:endParaRPr kumimoji="0" lang="pt-BR" dirty="0">
              <a:latin typeface="Courier New" pitchFamily="49" charset="0"/>
            </a:endParaRPr>
          </a:p>
          <a:p>
            <a:pPr lvl="1"/>
            <a:r>
              <a:rPr kumimoji="0" lang="pt-BR" dirty="0">
                <a:latin typeface="Courier New" pitchFamily="49" charset="0"/>
              </a:rPr>
              <a:t>\u0000 -&gt; char</a:t>
            </a:r>
          </a:p>
          <a:p>
            <a:pPr lvl="1"/>
            <a:r>
              <a:rPr kumimoji="0" lang="pt-BR" dirty="0" err="1">
                <a:latin typeface="Courier New" pitchFamily="49" charset="0"/>
              </a:rPr>
              <a:t>null</a:t>
            </a:r>
            <a:r>
              <a:rPr kumimoji="0" lang="pt-BR" dirty="0">
                <a:latin typeface="Courier New" pitchFamily="49" charset="0"/>
              </a:rPr>
              <a:t> -&gt; </a:t>
            </a:r>
            <a:r>
              <a:rPr kumimoji="0" lang="pt-BR" dirty="0" smtClean="0">
                <a:latin typeface="Courier New" pitchFamily="49" charset="0"/>
              </a:rPr>
              <a:t>tipos referência</a:t>
            </a:r>
            <a:endParaRPr kumimoji="0" lang="pt-BR" dirty="0">
              <a:latin typeface="Courier New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78</a:t>
            </a:fld>
            <a:endParaRPr lang="pt-BR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Inicialização de Variáveis</a:t>
            </a:r>
            <a:endParaRPr lang="pt-BR" dirty="0"/>
          </a:p>
        </p:txBody>
      </p:sp>
      <p:sp>
        <p:nvSpPr>
          <p:cNvPr id="11571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Variáveis locais declaradas dentro de método devem obrigatoriamente serem </a:t>
            </a:r>
            <a:r>
              <a:rPr lang="pt-BR" dirty="0" smtClean="0"/>
              <a:t>inicializadas antes de utilizadas</a:t>
            </a:r>
            <a:endParaRPr lang="pt-BR" dirty="0"/>
          </a:p>
          <a:p>
            <a:pPr lvl="1"/>
            <a:r>
              <a:rPr lang="pt-BR" dirty="0"/>
              <a:t>O compilador Java irá indicar se não inicializarmos as </a:t>
            </a:r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79</a:t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Plataforma Java SE 6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1752600"/>
            <a:ext cx="8905875" cy="3352800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60893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Referências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Quando criamos um objeto em Java, mantemos uma referência para o objeto na </a:t>
            </a:r>
            <a:r>
              <a:rPr lang="pt-BR" dirty="0" smtClean="0"/>
              <a:t>memória</a:t>
            </a:r>
            <a:endParaRPr lang="pt-BR" dirty="0"/>
          </a:p>
          <a:p>
            <a:r>
              <a:rPr lang="pt-BR" dirty="0"/>
              <a:t>Ex.: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	Professor prof1, prof2;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	prof1 = </a:t>
            </a:r>
            <a:r>
              <a:rPr lang="pt-BR" sz="2000" dirty="0" err="1">
                <a:latin typeface="Courier New" pitchFamily="49" charset="0"/>
              </a:rPr>
              <a:t>new</a:t>
            </a:r>
            <a:r>
              <a:rPr lang="pt-BR" sz="2000" dirty="0">
                <a:latin typeface="Courier New" pitchFamily="49" charset="0"/>
              </a:rPr>
              <a:t> Professor();...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	prof2 = </a:t>
            </a:r>
            <a:r>
              <a:rPr lang="pt-BR" sz="2000" dirty="0" err="1">
                <a:latin typeface="Courier New" pitchFamily="49" charset="0"/>
              </a:rPr>
              <a:t>new</a:t>
            </a:r>
            <a:r>
              <a:rPr lang="pt-BR" sz="2000" dirty="0">
                <a:latin typeface="Courier New" pitchFamily="49" charset="0"/>
              </a:rPr>
              <a:t> Professor();...</a:t>
            </a:r>
            <a:endParaRPr lang="pt-BR" dirty="0"/>
          </a:p>
        </p:txBody>
      </p: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1928632" y="4005263"/>
            <a:ext cx="2368731" cy="239871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pt-BR" sz="2200"/>
          </a:p>
        </p:txBody>
      </p:sp>
      <p:sp>
        <p:nvSpPr>
          <p:cNvPr id="116752" name="Text Box 16"/>
          <p:cNvSpPr txBox="1">
            <a:spLocks noChangeArrowheads="1"/>
          </p:cNvSpPr>
          <p:nvPr/>
        </p:nvSpPr>
        <p:spPr bwMode="auto">
          <a:xfrm>
            <a:off x="2239466" y="4020939"/>
            <a:ext cx="1616148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/>
          <a:p>
            <a:r>
              <a:rPr lang="fr-FR" sz="1800" dirty="0">
                <a:latin typeface="Arial Narrow" pitchFamily="34" charset="0"/>
              </a:rPr>
              <a:t>nome: "</a:t>
            </a:r>
            <a:r>
              <a:rPr lang="fr-FR" sz="1800" dirty="0" err="1">
                <a:latin typeface="Arial Narrow" pitchFamily="34" charset="0"/>
              </a:rPr>
              <a:t>Júlio</a:t>
            </a:r>
            <a:r>
              <a:rPr lang="fr-FR" sz="1800" dirty="0">
                <a:latin typeface="Arial Narrow" pitchFamily="34" charset="0"/>
              </a:rPr>
              <a:t>"</a:t>
            </a:r>
          </a:p>
          <a:p>
            <a:r>
              <a:rPr lang="fr-FR" sz="1800" dirty="0">
                <a:latin typeface="Arial Narrow" pitchFamily="34" charset="0"/>
              </a:rPr>
              <a:t>matricula: "1234"</a:t>
            </a:r>
          </a:p>
          <a:p>
            <a:r>
              <a:rPr lang="fr-FR" sz="1800" dirty="0" err="1">
                <a:latin typeface="Arial Narrow" pitchFamily="34" charset="0"/>
              </a:rPr>
              <a:t>cargaHoraria</a:t>
            </a:r>
            <a:r>
              <a:rPr lang="fr-FR" sz="1800" dirty="0">
                <a:latin typeface="Arial Narrow" pitchFamily="34" charset="0"/>
              </a:rPr>
              <a:t>: 14</a:t>
            </a:r>
          </a:p>
        </p:txBody>
      </p:sp>
      <p:sp>
        <p:nvSpPr>
          <p:cNvPr id="116753" name="Line 17"/>
          <p:cNvSpPr>
            <a:spLocks noChangeShapeType="1"/>
          </p:cNvSpPr>
          <p:nvPr/>
        </p:nvSpPr>
        <p:spPr bwMode="auto">
          <a:xfrm flipV="1">
            <a:off x="1987415" y="4956175"/>
            <a:ext cx="2270759" cy="195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1908494" y="4937125"/>
            <a:ext cx="2522219" cy="14773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t">
            <a:spAutoFit/>
          </a:bodyPr>
          <a:lstStyle/>
          <a:p>
            <a:r>
              <a:rPr lang="pt-BR" sz="1800" dirty="0" err="1">
                <a:latin typeface="Arial Narrow" pitchFamily="34" charset="0"/>
              </a:rPr>
              <a:t>void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setNome</a:t>
            </a:r>
            <a:r>
              <a:rPr lang="pt-BR" sz="1800" dirty="0">
                <a:latin typeface="Arial Narrow" pitchFamily="34" charset="0"/>
              </a:rPr>
              <a:t>(</a:t>
            </a:r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n) </a:t>
            </a:r>
          </a:p>
          <a:p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getNome</a:t>
            </a:r>
            <a:r>
              <a:rPr lang="pt-BR" sz="1800" dirty="0">
                <a:latin typeface="Arial Narrow" pitchFamily="34" charset="0"/>
              </a:rPr>
              <a:t>( )</a:t>
            </a:r>
          </a:p>
          <a:p>
            <a:r>
              <a:rPr lang="pt-BR" sz="1800" dirty="0" err="1">
                <a:latin typeface="Arial Narrow" pitchFamily="34" charset="0"/>
              </a:rPr>
              <a:t>void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setMatricula</a:t>
            </a:r>
            <a:r>
              <a:rPr lang="pt-BR" sz="1800" dirty="0">
                <a:latin typeface="Arial Narrow" pitchFamily="34" charset="0"/>
              </a:rPr>
              <a:t>(</a:t>
            </a:r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m)</a:t>
            </a:r>
          </a:p>
          <a:p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getMatricula</a:t>
            </a:r>
            <a:r>
              <a:rPr lang="pt-BR" sz="1800" dirty="0">
                <a:latin typeface="Arial Narrow" pitchFamily="34" charset="0"/>
              </a:rPr>
              <a:t>( )</a:t>
            </a:r>
          </a:p>
          <a:p>
            <a:r>
              <a:rPr lang="pt-BR" sz="1800">
                <a:latin typeface="Arial Narrow" pitchFamily="34" charset="0"/>
              </a:rPr>
              <a:t>...</a:t>
            </a:r>
            <a:endParaRPr lang="fr-FR" sz="1400">
              <a:latin typeface="Arial Narrow" pitchFamily="34" charset="0"/>
            </a:endParaRPr>
          </a:p>
        </p:txBody>
      </p:sp>
      <p:sp>
        <p:nvSpPr>
          <p:cNvPr id="116755" name="Text Box 19"/>
          <p:cNvSpPr txBox="1">
            <a:spLocks noChangeArrowheads="1"/>
          </p:cNvSpPr>
          <p:nvPr/>
        </p:nvSpPr>
        <p:spPr bwMode="auto">
          <a:xfrm>
            <a:off x="490820" y="4786114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prof1</a:t>
            </a:r>
          </a:p>
        </p:txBody>
      </p:sp>
      <p:sp>
        <p:nvSpPr>
          <p:cNvPr id="116756" name="Line 20"/>
          <p:cNvSpPr>
            <a:spLocks noChangeShapeType="1"/>
          </p:cNvSpPr>
          <p:nvPr/>
        </p:nvSpPr>
        <p:spPr bwMode="auto">
          <a:xfrm>
            <a:off x="1219565" y="5049639"/>
            <a:ext cx="593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6757" name="AutoShape 21"/>
          <p:cNvSpPr>
            <a:spLocks noChangeArrowheads="1"/>
          </p:cNvSpPr>
          <p:nvPr/>
        </p:nvSpPr>
        <p:spPr bwMode="auto">
          <a:xfrm>
            <a:off x="5951992" y="3966074"/>
            <a:ext cx="2545080" cy="239871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pt-BR" sz="2200"/>
          </a:p>
        </p:txBody>
      </p:sp>
      <p:sp>
        <p:nvSpPr>
          <p:cNvPr id="116758" name="Text Box 22"/>
          <p:cNvSpPr txBox="1">
            <a:spLocks noChangeArrowheads="1"/>
          </p:cNvSpPr>
          <p:nvPr/>
        </p:nvSpPr>
        <p:spPr bwMode="auto">
          <a:xfrm>
            <a:off x="6125666" y="4020939"/>
            <a:ext cx="1616148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/>
          <a:p>
            <a:r>
              <a:rPr lang="fr-FR" sz="1800" dirty="0">
                <a:latin typeface="Arial Narrow" pitchFamily="34" charset="0"/>
              </a:rPr>
              <a:t>nome: "</a:t>
            </a:r>
            <a:r>
              <a:rPr lang="fr-FR" sz="1800">
                <a:latin typeface="Arial Narrow" pitchFamily="34" charset="0"/>
              </a:rPr>
              <a:t>Daniel"</a:t>
            </a:r>
          </a:p>
          <a:p>
            <a:r>
              <a:rPr lang="fr-FR" sz="1800">
                <a:latin typeface="Arial Narrow" pitchFamily="34" charset="0"/>
              </a:rPr>
              <a:t>matricula: "4321"</a:t>
            </a:r>
          </a:p>
          <a:p>
            <a:r>
              <a:rPr lang="fr-FR" sz="1800" dirty="0">
                <a:latin typeface="Arial Narrow" pitchFamily="34" charset="0"/>
              </a:rPr>
              <a:t>cargaHoraria: 20</a:t>
            </a:r>
          </a:p>
        </p:txBody>
      </p:sp>
      <p:sp>
        <p:nvSpPr>
          <p:cNvPr id="116759" name="Line 23"/>
          <p:cNvSpPr>
            <a:spLocks noChangeShapeType="1"/>
          </p:cNvSpPr>
          <p:nvPr/>
        </p:nvSpPr>
        <p:spPr bwMode="auto">
          <a:xfrm>
            <a:off x="6049466" y="4955977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4506416" y="4786114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prof2</a:t>
            </a:r>
          </a:p>
        </p:txBody>
      </p:sp>
      <p:sp>
        <p:nvSpPr>
          <p:cNvPr id="116762" name="Line 26"/>
          <p:cNvSpPr>
            <a:spLocks noChangeShapeType="1"/>
          </p:cNvSpPr>
          <p:nvPr/>
        </p:nvSpPr>
        <p:spPr bwMode="auto">
          <a:xfrm>
            <a:off x="5360491" y="5049639"/>
            <a:ext cx="593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6032328" y="4951151"/>
            <a:ext cx="2522219" cy="14773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t">
            <a:spAutoFit/>
          </a:bodyPr>
          <a:lstStyle/>
          <a:p>
            <a:r>
              <a:rPr lang="pt-BR" sz="1800" dirty="0" err="1">
                <a:latin typeface="Arial Narrow" pitchFamily="34" charset="0"/>
              </a:rPr>
              <a:t>void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setNome</a:t>
            </a:r>
            <a:r>
              <a:rPr lang="pt-BR" sz="1800" dirty="0">
                <a:latin typeface="Arial Narrow" pitchFamily="34" charset="0"/>
              </a:rPr>
              <a:t>(</a:t>
            </a:r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n) </a:t>
            </a:r>
          </a:p>
          <a:p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getNome</a:t>
            </a:r>
            <a:r>
              <a:rPr lang="pt-BR" sz="1800" dirty="0">
                <a:latin typeface="Arial Narrow" pitchFamily="34" charset="0"/>
              </a:rPr>
              <a:t>( )</a:t>
            </a:r>
          </a:p>
          <a:p>
            <a:r>
              <a:rPr lang="pt-BR" sz="1800" dirty="0" err="1">
                <a:latin typeface="Arial Narrow" pitchFamily="34" charset="0"/>
              </a:rPr>
              <a:t>void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setMatricula</a:t>
            </a:r>
            <a:r>
              <a:rPr lang="pt-BR" sz="1800" dirty="0">
                <a:latin typeface="Arial Narrow" pitchFamily="34" charset="0"/>
              </a:rPr>
              <a:t>(</a:t>
            </a:r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m)</a:t>
            </a:r>
          </a:p>
          <a:p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getMatricula</a:t>
            </a:r>
            <a:r>
              <a:rPr lang="pt-BR" sz="1800" dirty="0">
                <a:latin typeface="Arial Narrow" pitchFamily="34" charset="0"/>
              </a:rPr>
              <a:t>( )</a:t>
            </a:r>
          </a:p>
          <a:p>
            <a:r>
              <a:rPr lang="pt-BR" sz="1800">
                <a:latin typeface="Arial Narrow" pitchFamily="34" charset="0"/>
              </a:rPr>
              <a:t>...</a:t>
            </a:r>
            <a:endParaRPr lang="fr-FR" sz="1400">
              <a:latin typeface="Arial Narrow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80</a:t>
            </a:fld>
            <a:endParaRPr lang="pt-BR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Referências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pt-BR" sz="2000" dirty="0">
                <a:latin typeface="Arial" charset="0"/>
                <a:cs typeface="Arial" charset="0"/>
              </a:rPr>
              <a:t>Ao atribuir prof1 ou prof2 a uma terceira variável, o que irá acontecer? </a:t>
            </a:r>
            <a:endParaRPr lang="pt-BR" dirty="0">
              <a:latin typeface="Arial" charset="0"/>
              <a:cs typeface="Arial" charset="0"/>
            </a:endParaRPr>
          </a:p>
          <a:p>
            <a:r>
              <a:rPr lang="pt-BR" sz="2000" dirty="0">
                <a:latin typeface="Arial" charset="0"/>
                <a:cs typeface="Arial" charset="0"/>
              </a:rPr>
              <a:t>Ex.: 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charset="0"/>
                <a:cs typeface="Courier New" charset="0"/>
              </a:rPr>
              <a:t>Professor prof1, prof2, prof3; 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charset="0"/>
                <a:cs typeface="Courier New" charset="0"/>
              </a:rPr>
              <a:t>prof1 = new Professor();... 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charset="0"/>
                <a:cs typeface="Courier New" charset="0"/>
              </a:rPr>
              <a:t>prof2 = new Professor();... 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charset="0"/>
                <a:cs typeface="Courier New" charset="0"/>
              </a:rPr>
              <a:t>prof3 = prof1;</a:t>
            </a:r>
          </a:p>
          <a:p>
            <a:pPr>
              <a:buFont typeface="Monotype Sorts" pitchFamily="2" charset="2"/>
              <a:buNone/>
            </a:pPr>
            <a:endParaRPr lang="pt-BR">
              <a:latin typeface="Courier New" charset="0"/>
              <a:cs typeface="Courier New" charset="0"/>
            </a:endParaRPr>
          </a:p>
        </p:txBody>
      </p: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1928632" y="4005263"/>
            <a:ext cx="2368731" cy="239871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pt-BR" sz="2200"/>
          </a:p>
        </p:txBody>
      </p:sp>
      <p:sp>
        <p:nvSpPr>
          <p:cNvPr id="116752" name="Text Box 16"/>
          <p:cNvSpPr txBox="1">
            <a:spLocks noChangeArrowheads="1"/>
          </p:cNvSpPr>
          <p:nvPr/>
        </p:nvSpPr>
        <p:spPr bwMode="auto">
          <a:xfrm>
            <a:off x="2239466" y="4020939"/>
            <a:ext cx="1616148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/>
          <a:p>
            <a:r>
              <a:rPr lang="fr-FR" sz="1800" dirty="0">
                <a:latin typeface="Arial Narrow" pitchFamily="34" charset="0"/>
              </a:rPr>
              <a:t>nome: "</a:t>
            </a:r>
            <a:r>
              <a:rPr lang="fr-FR" sz="1800" dirty="0" err="1">
                <a:latin typeface="Arial Narrow" pitchFamily="34" charset="0"/>
              </a:rPr>
              <a:t>Júlio</a:t>
            </a:r>
            <a:r>
              <a:rPr lang="fr-FR" sz="1800" dirty="0">
                <a:latin typeface="Arial Narrow" pitchFamily="34" charset="0"/>
              </a:rPr>
              <a:t>"</a:t>
            </a:r>
          </a:p>
          <a:p>
            <a:r>
              <a:rPr lang="fr-FR" sz="1800" dirty="0">
                <a:latin typeface="Arial Narrow" pitchFamily="34" charset="0"/>
              </a:rPr>
              <a:t>matricula: "1234"</a:t>
            </a:r>
          </a:p>
          <a:p>
            <a:r>
              <a:rPr lang="fr-FR" sz="1800" dirty="0" err="1">
                <a:latin typeface="Arial Narrow" pitchFamily="34" charset="0"/>
              </a:rPr>
              <a:t>cargaHoraria</a:t>
            </a:r>
            <a:r>
              <a:rPr lang="fr-FR" sz="1800" dirty="0">
                <a:latin typeface="Arial Narrow" pitchFamily="34" charset="0"/>
              </a:rPr>
              <a:t>: 14</a:t>
            </a:r>
          </a:p>
        </p:txBody>
      </p:sp>
      <p:sp>
        <p:nvSpPr>
          <p:cNvPr id="116753" name="Line 17"/>
          <p:cNvSpPr>
            <a:spLocks noChangeShapeType="1"/>
          </p:cNvSpPr>
          <p:nvPr/>
        </p:nvSpPr>
        <p:spPr bwMode="auto">
          <a:xfrm flipV="1">
            <a:off x="1987415" y="4956175"/>
            <a:ext cx="2270759" cy="195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1908494" y="4937125"/>
            <a:ext cx="2522219" cy="14773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t">
            <a:spAutoFit/>
          </a:bodyPr>
          <a:lstStyle/>
          <a:p>
            <a:r>
              <a:rPr lang="pt-BR" sz="1800" dirty="0" err="1">
                <a:latin typeface="Arial Narrow" pitchFamily="34" charset="0"/>
              </a:rPr>
              <a:t>void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setNome</a:t>
            </a:r>
            <a:r>
              <a:rPr lang="pt-BR" sz="1800" dirty="0">
                <a:latin typeface="Arial Narrow" pitchFamily="34" charset="0"/>
              </a:rPr>
              <a:t>(</a:t>
            </a:r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n) </a:t>
            </a:r>
          </a:p>
          <a:p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getNome</a:t>
            </a:r>
            <a:r>
              <a:rPr lang="pt-BR" sz="1800" dirty="0">
                <a:latin typeface="Arial Narrow" pitchFamily="34" charset="0"/>
              </a:rPr>
              <a:t>( )</a:t>
            </a:r>
          </a:p>
          <a:p>
            <a:r>
              <a:rPr lang="pt-BR" sz="1800" dirty="0" err="1">
                <a:latin typeface="Arial Narrow" pitchFamily="34" charset="0"/>
              </a:rPr>
              <a:t>void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setMatricula</a:t>
            </a:r>
            <a:r>
              <a:rPr lang="pt-BR" sz="1800" dirty="0">
                <a:latin typeface="Arial Narrow" pitchFamily="34" charset="0"/>
              </a:rPr>
              <a:t>(</a:t>
            </a:r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m)</a:t>
            </a:r>
          </a:p>
          <a:p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getMatricula</a:t>
            </a:r>
            <a:r>
              <a:rPr lang="pt-BR" sz="1800" dirty="0">
                <a:latin typeface="Arial Narrow" pitchFamily="34" charset="0"/>
              </a:rPr>
              <a:t>( )</a:t>
            </a:r>
          </a:p>
          <a:p>
            <a:r>
              <a:rPr lang="pt-BR" sz="1800">
                <a:latin typeface="Arial Narrow" pitchFamily="34" charset="0"/>
              </a:rPr>
              <a:t>...</a:t>
            </a:r>
            <a:endParaRPr lang="fr-FR" sz="1400">
              <a:latin typeface="Arial Narrow" pitchFamily="34" charset="0"/>
            </a:endParaRPr>
          </a:p>
        </p:txBody>
      </p:sp>
      <p:sp>
        <p:nvSpPr>
          <p:cNvPr id="116755" name="Text Box 19"/>
          <p:cNvSpPr txBox="1">
            <a:spLocks noChangeArrowheads="1"/>
          </p:cNvSpPr>
          <p:nvPr/>
        </p:nvSpPr>
        <p:spPr bwMode="auto">
          <a:xfrm>
            <a:off x="490820" y="4786114"/>
            <a:ext cx="7104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/>
          <a:p>
            <a:r>
              <a:rPr lang="pt-BR" dirty="0"/>
              <a:t>prof1</a:t>
            </a:r>
          </a:p>
        </p:txBody>
      </p:sp>
      <p:sp>
        <p:nvSpPr>
          <p:cNvPr id="116756" name="Line 20"/>
          <p:cNvSpPr>
            <a:spLocks noChangeShapeType="1"/>
          </p:cNvSpPr>
          <p:nvPr/>
        </p:nvSpPr>
        <p:spPr bwMode="auto">
          <a:xfrm>
            <a:off x="1219565" y="5049639"/>
            <a:ext cx="593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6757" name="AutoShape 21"/>
          <p:cNvSpPr>
            <a:spLocks noChangeArrowheads="1"/>
          </p:cNvSpPr>
          <p:nvPr/>
        </p:nvSpPr>
        <p:spPr bwMode="auto">
          <a:xfrm>
            <a:off x="5951992" y="3966074"/>
            <a:ext cx="2545080" cy="239871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pt-BR" sz="2200"/>
          </a:p>
        </p:txBody>
      </p:sp>
      <p:sp>
        <p:nvSpPr>
          <p:cNvPr id="116758" name="Text Box 22"/>
          <p:cNvSpPr txBox="1">
            <a:spLocks noChangeArrowheads="1"/>
          </p:cNvSpPr>
          <p:nvPr/>
        </p:nvSpPr>
        <p:spPr bwMode="auto">
          <a:xfrm>
            <a:off x="6125666" y="4020939"/>
            <a:ext cx="1616148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/>
          <a:p>
            <a:r>
              <a:rPr lang="fr-FR" sz="1800" dirty="0">
                <a:latin typeface="Arial Narrow" pitchFamily="34" charset="0"/>
              </a:rPr>
              <a:t>nome: "</a:t>
            </a:r>
            <a:r>
              <a:rPr lang="fr-FR" sz="1800">
                <a:latin typeface="Arial Narrow" pitchFamily="34" charset="0"/>
              </a:rPr>
              <a:t>Daniel"</a:t>
            </a:r>
          </a:p>
          <a:p>
            <a:r>
              <a:rPr lang="fr-FR" sz="1800">
                <a:latin typeface="Arial Narrow" pitchFamily="34" charset="0"/>
              </a:rPr>
              <a:t>matricula: "4321"</a:t>
            </a:r>
          </a:p>
          <a:p>
            <a:r>
              <a:rPr lang="fr-FR" sz="1800" dirty="0">
                <a:latin typeface="Arial Narrow" pitchFamily="34" charset="0"/>
              </a:rPr>
              <a:t>cargaHoraria: 20</a:t>
            </a:r>
          </a:p>
        </p:txBody>
      </p:sp>
      <p:sp>
        <p:nvSpPr>
          <p:cNvPr id="116759" name="Line 23"/>
          <p:cNvSpPr>
            <a:spLocks noChangeShapeType="1"/>
          </p:cNvSpPr>
          <p:nvPr/>
        </p:nvSpPr>
        <p:spPr bwMode="auto">
          <a:xfrm>
            <a:off x="6049466" y="4955977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4506416" y="4786114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prof2</a:t>
            </a:r>
          </a:p>
        </p:txBody>
      </p:sp>
      <p:sp>
        <p:nvSpPr>
          <p:cNvPr id="116762" name="Line 26"/>
          <p:cNvSpPr>
            <a:spLocks noChangeShapeType="1"/>
          </p:cNvSpPr>
          <p:nvPr/>
        </p:nvSpPr>
        <p:spPr bwMode="auto">
          <a:xfrm>
            <a:off x="5360491" y="5049639"/>
            <a:ext cx="593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6032328" y="4951151"/>
            <a:ext cx="2522219" cy="14773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t">
            <a:spAutoFit/>
          </a:bodyPr>
          <a:lstStyle/>
          <a:p>
            <a:r>
              <a:rPr lang="pt-BR" sz="1800" dirty="0" err="1">
                <a:latin typeface="Arial Narrow" pitchFamily="34" charset="0"/>
              </a:rPr>
              <a:t>void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setNome</a:t>
            </a:r>
            <a:r>
              <a:rPr lang="pt-BR" sz="1800" dirty="0">
                <a:latin typeface="Arial Narrow" pitchFamily="34" charset="0"/>
              </a:rPr>
              <a:t>(</a:t>
            </a:r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n) </a:t>
            </a:r>
          </a:p>
          <a:p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getNome</a:t>
            </a:r>
            <a:r>
              <a:rPr lang="pt-BR" sz="1800" dirty="0">
                <a:latin typeface="Arial Narrow" pitchFamily="34" charset="0"/>
              </a:rPr>
              <a:t>( )</a:t>
            </a:r>
          </a:p>
          <a:p>
            <a:r>
              <a:rPr lang="pt-BR" sz="1800" dirty="0" err="1">
                <a:latin typeface="Arial Narrow" pitchFamily="34" charset="0"/>
              </a:rPr>
              <a:t>void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setMatricula</a:t>
            </a:r>
            <a:r>
              <a:rPr lang="pt-BR" sz="1800" dirty="0">
                <a:latin typeface="Arial Narrow" pitchFamily="34" charset="0"/>
              </a:rPr>
              <a:t>(</a:t>
            </a:r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m)</a:t>
            </a:r>
          </a:p>
          <a:p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getMatricula</a:t>
            </a:r>
            <a:r>
              <a:rPr lang="pt-BR" sz="1800" dirty="0">
                <a:latin typeface="Arial Narrow" pitchFamily="34" charset="0"/>
              </a:rPr>
              <a:t>( )</a:t>
            </a:r>
          </a:p>
          <a:p>
            <a:r>
              <a:rPr lang="pt-BR" sz="1800">
                <a:latin typeface="Arial Narrow" pitchFamily="34" charset="0"/>
              </a:rPr>
              <a:t>...</a:t>
            </a:r>
            <a:endParaRPr lang="fr-FR" sz="1400">
              <a:latin typeface="Arial Narrow" pitchFamily="34" charset="0"/>
            </a:endParaRP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508547" y="5184886"/>
            <a:ext cx="7104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/>
          <a:p>
            <a:r>
              <a:rPr lang="pt-BR" dirty="0">
                <a:cs typeface="Arial"/>
              </a:rPr>
              <a:t>prof3</a:t>
            </a:r>
            <a:endParaRPr lang="pt-BR" dirty="0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1227415" y="5399273"/>
            <a:ext cx="593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6771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1187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980928"/>
          </a:xfrm>
        </p:spPr>
        <p:txBody>
          <a:bodyPr>
            <a:normAutofit fontScale="92500"/>
          </a:bodyPr>
          <a:lstStyle/>
          <a:p>
            <a:r>
              <a:rPr lang="pt-BR" dirty="0"/>
              <a:t>Se alteramos algum atributo do objeto referenciado por prof3, estaremos alterando também o referenciado por prof1!</a:t>
            </a:r>
          </a:p>
          <a:p>
            <a:r>
              <a:rPr lang="pt-BR" dirty="0"/>
              <a:t>Ex.: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	Professor prof1, prof2, prof3;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	prof1 = </a:t>
            </a:r>
            <a:r>
              <a:rPr lang="pt-BR" sz="2000" dirty="0" err="1">
                <a:latin typeface="Courier New" pitchFamily="49" charset="0"/>
              </a:rPr>
              <a:t>new</a:t>
            </a:r>
            <a:r>
              <a:rPr lang="pt-BR" sz="2000" dirty="0">
                <a:latin typeface="Courier New" pitchFamily="49" charset="0"/>
              </a:rPr>
              <a:t> Professor();...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	prof2 = </a:t>
            </a:r>
            <a:r>
              <a:rPr lang="pt-BR" sz="2000" dirty="0" err="1">
                <a:latin typeface="Courier New" pitchFamily="49" charset="0"/>
              </a:rPr>
              <a:t>new</a:t>
            </a:r>
            <a:r>
              <a:rPr lang="pt-BR" sz="2000" dirty="0">
                <a:latin typeface="Courier New" pitchFamily="49" charset="0"/>
              </a:rPr>
              <a:t> Professor();...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	prof3 = prof1;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	prof3.</a:t>
            </a:r>
            <a:r>
              <a:rPr lang="pt-BR" sz="2000" dirty="0" err="1">
                <a:latin typeface="Courier New" pitchFamily="49" charset="0"/>
              </a:rPr>
              <a:t>setCargaHoraria</a:t>
            </a:r>
            <a:r>
              <a:rPr lang="pt-BR" sz="2000" dirty="0">
                <a:latin typeface="Courier New" pitchFamily="49" charset="0"/>
              </a:rPr>
              <a:t>(12);</a:t>
            </a:r>
            <a:endParaRPr lang="pt-BR" dirty="0"/>
          </a:p>
        </p:txBody>
      </p:sp>
      <p:sp>
        <p:nvSpPr>
          <p:cNvPr id="118795" name="AutoShape 11"/>
          <p:cNvSpPr>
            <a:spLocks noChangeArrowheads="1"/>
          </p:cNvSpPr>
          <p:nvPr/>
        </p:nvSpPr>
        <p:spPr bwMode="auto">
          <a:xfrm>
            <a:off x="5761038" y="3933825"/>
            <a:ext cx="2486297" cy="23987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200"/>
          </a:p>
        </p:txBody>
      </p:sp>
      <p:sp>
        <p:nvSpPr>
          <p:cNvPr id="118796" name="Text Box 12"/>
          <p:cNvSpPr txBox="1">
            <a:spLocks noChangeArrowheads="1"/>
          </p:cNvSpPr>
          <p:nvPr/>
        </p:nvSpPr>
        <p:spPr bwMode="auto">
          <a:xfrm>
            <a:off x="5837634" y="3948931"/>
            <a:ext cx="1616148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/>
          <a:p>
            <a:r>
              <a:rPr lang="fr-FR" sz="1800" dirty="0">
                <a:latin typeface="Arial Narrow" pitchFamily="34" charset="0"/>
              </a:rPr>
              <a:t>nome: "</a:t>
            </a:r>
            <a:r>
              <a:rPr lang="fr-FR" sz="1800" dirty="0" err="1">
                <a:latin typeface="Arial Narrow" pitchFamily="34" charset="0"/>
              </a:rPr>
              <a:t>Júlio</a:t>
            </a:r>
            <a:r>
              <a:rPr lang="fr-FR" sz="1800" dirty="0">
                <a:latin typeface="Arial Narrow" pitchFamily="34" charset="0"/>
              </a:rPr>
              <a:t>"</a:t>
            </a:r>
          </a:p>
          <a:p>
            <a:r>
              <a:rPr lang="fr-FR" sz="1800" dirty="0">
                <a:latin typeface="Arial Narrow" pitchFamily="34" charset="0"/>
              </a:rPr>
              <a:t>matricula: "1234"</a:t>
            </a:r>
          </a:p>
          <a:p>
            <a:r>
              <a:rPr lang="fr-FR" sz="1800" dirty="0">
                <a:latin typeface="Arial Narrow" pitchFamily="34" charset="0"/>
              </a:rPr>
              <a:t>cargaHoraria: 12</a:t>
            </a:r>
          </a:p>
        </p:txBody>
      </p:sp>
      <p:sp>
        <p:nvSpPr>
          <p:cNvPr id="118797" name="Line 13"/>
          <p:cNvSpPr>
            <a:spLocks noChangeShapeType="1"/>
          </p:cNvSpPr>
          <p:nvPr/>
        </p:nvSpPr>
        <p:spPr bwMode="auto">
          <a:xfrm>
            <a:off x="5761434" y="4883969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8798" name="Text Box 14"/>
          <p:cNvSpPr txBox="1">
            <a:spLocks noChangeArrowheads="1"/>
          </p:cNvSpPr>
          <p:nvPr/>
        </p:nvSpPr>
        <p:spPr bwMode="auto">
          <a:xfrm>
            <a:off x="5780088" y="4865688"/>
            <a:ext cx="2541814" cy="14773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t">
            <a:spAutoFit/>
          </a:bodyPr>
          <a:lstStyle/>
          <a:p>
            <a:r>
              <a:rPr lang="pt-BR" sz="1800" dirty="0" err="1">
                <a:latin typeface="Arial Narrow" pitchFamily="34" charset="0"/>
              </a:rPr>
              <a:t>void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setNome</a:t>
            </a:r>
            <a:r>
              <a:rPr lang="pt-BR" sz="1800" dirty="0">
                <a:latin typeface="Arial Narrow" pitchFamily="34" charset="0"/>
              </a:rPr>
              <a:t>(</a:t>
            </a:r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n) </a:t>
            </a:r>
          </a:p>
          <a:p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getNome</a:t>
            </a:r>
            <a:r>
              <a:rPr lang="pt-BR" sz="1800" dirty="0">
                <a:latin typeface="Arial Narrow" pitchFamily="34" charset="0"/>
              </a:rPr>
              <a:t>( )</a:t>
            </a:r>
          </a:p>
          <a:p>
            <a:r>
              <a:rPr lang="pt-BR" sz="1800" dirty="0" err="1">
                <a:latin typeface="Arial Narrow" pitchFamily="34" charset="0"/>
              </a:rPr>
              <a:t>void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setMatricula</a:t>
            </a:r>
            <a:r>
              <a:rPr lang="pt-BR" sz="1800" dirty="0">
                <a:latin typeface="Arial Narrow" pitchFamily="34" charset="0"/>
              </a:rPr>
              <a:t>(</a:t>
            </a:r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m)</a:t>
            </a:r>
          </a:p>
          <a:p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getMatricula</a:t>
            </a:r>
            <a:r>
              <a:rPr lang="pt-BR" sz="1800" dirty="0">
                <a:latin typeface="Arial Narrow" pitchFamily="34" charset="0"/>
              </a:rPr>
              <a:t>( )</a:t>
            </a:r>
          </a:p>
          <a:p>
            <a:r>
              <a:rPr lang="pt-BR" sz="1800">
                <a:latin typeface="Arial Narrow" pitchFamily="34" charset="0"/>
              </a:rPr>
              <a:t>...</a:t>
            </a:r>
            <a:endParaRPr lang="fr-FR" sz="1400">
              <a:latin typeface="Arial Narrow" pitchFamily="34" charset="0"/>
            </a:endParaRPr>
          </a:p>
        </p:txBody>
      </p:sp>
      <p:sp>
        <p:nvSpPr>
          <p:cNvPr id="118799" name="Text Box 15"/>
          <p:cNvSpPr txBox="1">
            <a:spLocks noChangeArrowheads="1"/>
          </p:cNvSpPr>
          <p:nvPr/>
        </p:nvSpPr>
        <p:spPr bwMode="auto">
          <a:xfrm>
            <a:off x="4218384" y="4714106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prof1</a:t>
            </a:r>
          </a:p>
        </p:txBody>
      </p:sp>
      <p:sp>
        <p:nvSpPr>
          <p:cNvPr id="118800" name="Line 16"/>
          <p:cNvSpPr>
            <a:spLocks noChangeShapeType="1"/>
          </p:cNvSpPr>
          <p:nvPr/>
        </p:nvSpPr>
        <p:spPr bwMode="auto">
          <a:xfrm>
            <a:off x="5072459" y="4977631"/>
            <a:ext cx="593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8801" name="Text Box 17"/>
          <p:cNvSpPr txBox="1">
            <a:spLocks noChangeArrowheads="1"/>
          </p:cNvSpPr>
          <p:nvPr/>
        </p:nvSpPr>
        <p:spPr bwMode="auto">
          <a:xfrm>
            <a:off x="4218384" y="5361806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prof3</a:t>
            </a:r>
          </a:p>
        </p:txBody>
      </p:sp>
      <p:sp>
        <p:nvSpPr>
          <p:cNvPr id="118802" name="Line 18"/>
          <p:cNvSpPr>
            <a:spLocks noChangeShapeType="1"/>
          </p:cNvSpPr>
          <p:nvPr/>
        </p:nvSpPr>
        <p:spPr bwMode="auto">
          <a:xfrm flipV="1">
            <a:off x="5072459" y="5209406"/>
            <a:ext cx="593725" cy="415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82</a:t>
            </a:fld>
            <a:endParaRPr lang="pt-BR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de Objetos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Objetos:</a:t>
            </a:r>
          </a:p>
          <a:p>
            <a:pPr lvl="1"/>
            <a:r>
              <a:rPr lang="pt-BR"/>
              <a:t>Estado: definido pelos atributos declarados na classe</a:t>
            </a:r>
          </a:p>
          <a:p>
            <a:pPr lvl="1"/>
            <a:r>
              <a:rPr lang="pt-BR"/>
              <a:t>Comportamento: definido pelos métodos declarados na classe</a:t>
            </a:r>
          </a:p>
          <a:p>
            <a:r>
              <a:rPr lang="pt-BR"/>
              <a:t>Quais valores os atributos do objeto possuem após a sua instanciação?</a:t>
            </a:r>
          </a:p>
          <a:p>
            <a:r>
              <a:rPr lang="pt-BR"/>
              <a:t>Como definir o estado inicial do objeto?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83</a:t>
            </a:fld>
            <a:endParaRPr lang="pt-BR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Inicialização de Objetos</a:t>
            </a:r>
            <a:endParaRPr lang="pt-BR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/>
              <a:t>Exemplo: classe Circulo</a:t>
            </a:r>
          </a:p>
          <a:p>
            <a:pPr>
              <a:buFont typeface="Monotype Sorts" pitchFamily="2" charset="2"/>
              <a:buNone/>
            </a:pPr>
            <a:r>
              <a:rPr lang="pt-BR" sz="2000">
                <a:latin typeface="Courier New" pitchFamily="49" charset="0"/>
              </a:rPr>
              <a:t>public class Circulo {</a:t>
            </a:r>
          </a:p>
          <a:p>
            <a:pPr>
              <a:buFont typeface="Monotype Sorts" pitchFamily="2" charset="2"/>
              <a:buNone/>
            </a:pPr>
            <a:r>
              <a:rPr lang="pt-BR" sz="2000">
                <a:latin typeface="Courier New" pitchFamily="49" charset="0"/>
              </a:rPr>
              <a:t>   private int centrox;</a:t>
            </a:r>
          </a:p>
          <a:p>
            <a:pPr>
              <a:buFont typeface="Monotype Sorts" pitchFamily="2" charset="2"/>
              <a:buNone/>
            </a:pPr>
            <a:r>
              <a:rPr lang="pt-BR" sz="2000">
                <a:latin typeface="Courier New" pitchFamily="49" charset="0"/>
              </a:rPr>
              <a:t>   private int centroy;</a:t>
            </a:r>
          </a:p>
          <a:p>
            <a:pPr>
              <a:buFont typeface="Monotype Sorts" pitchFamily="2" charset="2"/>
              <a:buNone/>
            </a:pPr>
            <a:r>
              <a:rPr lang="pt-BR" sz="2000">
                <a:latin typeface="Courier New" pitchFamily="49" charset="0"/>
              </a:rPr>
              <a:t>   private int raio;</a:t>
            </a:r>
          </a:p>
          <a:p>
            <a:pPr>
              <a:buFont typeface="Monotype Sorts" pitchFamily="2" charset="2"/>
              <a:buNone/>
            </a:pPr>
            <a:r>
              <a:rPr lang="pt-BR" sz="2000">
                <a:latin typeface="Courier New" pitchFamily="49" charset="0"/>
              </a:rPr>
              <a:t>   public double area(){</a:t>
            </a:r>
          </a:p>
          <a:p>
            <a:pPr>
              <a:buFont typeface="Monotype Sorts" pitchFamily="2" charset="2"/>
              <a:buNone/>
            </a:pPr>
            <a:r>
              <a:rPr lang="pt-BR" sz="2000">
                <a:latin typeface="Courier New" pitchFamily="49" charset="0"/>
              </a:rPr>
              <a:t>      return (3.14 * raio * raio);</a:t>
            </a:r>
          </a:p>
          <a:p>
            <a:pPr>
              <a:buFont typeface="Monotype Sorts" pitchFamily="2" charset="2"/>
              <a:buNone/>
            </a:pPr>
            <a:r>
              <a:rPr lang="pt-BR" sz="2000">
                <a:latin typeface="Courier New" pitchFamily="49" charset="0"/>
              </a:rPr>
              <a:t>   }</a:t>
            </a:r>
          </a:p>
          <a:p>
            <a:pPr>
              <a:buFont typeface="Monotype Sorts" pitchFamily="2" charset="2"/>
              <a:buNone/>
            </a:pPr>
            <a:r>
              <a:rPr lang="pt-BR" sz="2000">
                <a:latin typeface="Courier New" pitchFamily="49" charset="0"/>
              </a:rPr>
              <a:t>   public double circunferencia(){</a:t>
            </a:r>
          </a:p>
          <a:p>
            <a:pPr>
              <a:buFont typeface="Monotype Sorts" pitchFamily="2" charset="2"/>
              <a:buNone/>
            </a:pPr>
            <a:r>
              <a:rPr lang="pt-BR" sz="2000">
                <a:latin typeface="Courier New" pitchFamily="49" charset="0"/>
              </a:rPr>
              <a:t>      return (2 * 3.14 * raio);</a:t>
            </a:r>
          </a:p>
          <a:p>
            <a:pPr>
              <a:buFont typeface="Monotype Sorts" pitchFamily="2" charset="2"/>
              <a:buNone/>
            </a:pPr>
            <a:r>
              <a:rPr lang="pt-BR" sz="2000">
                <a:latin typeface="Courier New" pitchFamily="49" charset="0"/>
              </a:rPr>
              <a:t>   }</a:t>
            </a:r>
          </a:p>
          <a:p>
            <a:pPr>
              <a:buFont typeface="Monotype Sorts" pitchFamily="2" charset="2"/>
              <a:buNone/>
            </a:pPr>
            <a:r>
              <a:rPr lang="pt-BR" sz="2000">
                <a:latin typeface="Courier New" pitchFamily="49" charset="0"/>
              </a:rPr>
              <a:t>   public int diametro(){</a:t>
            </a:r>
          </a:p>
          <a:p>
            <a:pPr>
              <a:buFont typeface="Monotype Sorts" pitchFamily="2" charset="2"/>
              <a:buNone/>
            </a:pPr>
            <a:r>
              <a:rPr lang="pt-BR" sz="2000">
                <a:latin typeface="Courier New" pitchFamily="49" charset="0"/>
              </a:rPr>
              <a:t>      return (2 * raio);</a:t>
            </a:r>
          </a:p>
          <a:p>
            <a:pPr>
              <a:buFont typeface="Monotype Sorts" pitchFamily="2" charset="2"/>
              <a:buNone/>
            </a:pPr>
            <a:r>
              <a:rPr lang="pt-BR" sz="2000">
                <a:latin typeface="Courier New" pitchFamily="49" charset="0"/>
              </a:rPr>
              <a:t>   }</a:t>
            </a:r>
          </a:p>
          <a:p>
            <a:pPr>
              <a:buFont typeface="Monotype Sorts" pitchFamily="2" charset="2"/>
              <a:buNone/>
            </a:pPr>
            <a:r>
              <a:rPr lang="pt-BR" sz="2000">
                <a:latin typeface="Courier New" pitchFamily="49" charset="0"/>
              </a:rPr>
              <a:t>}</a:t>
            </a:r>
            <a:endParaRPr lang="pt-BR">
              <a:latin typeface="Courier New" pitchFamily="49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940152" y="2413992"/>
            <a:ext cx="2743200" cy="2743200"/>
            <a:chOff x="3888" y="2448"/>
            <a:chExt cx="1728" cy="1728"/>
          </a:xfrm>
        </p:grpSpPr>
        <p:sp>
          <p:nvSpPr>
            <p:cNvPr id="17423" name="Text Box 15"/>
            <p:cNvSpPr txBox="1">
              <a:spLocks noChangeArrowheads="1"/>
            </p:cNvSpPr>
            <p:nvPr/>
          </p:nvSpPr>
          <p:spPr bwMode="auto">
            <a:xfrm>
              <a:off x="3892" y="3312"/>
              <a:ext cx="1724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pt-BR" sz="2000"/>
                <a:t>+area():double</a:t>
              </a:r>
              <a:br>
                <a:rPr lang="pt-BR" sz="2000"/>
              </a:br>
              <a:r>
                <a:rPr lang="pt-BR" sz="2000"/>
                <a:t>+circunferencia():double</a:t>
              </a:r>
            </a:p>
            <a:p>
              <a:r>
                <a:rPr lang="pt-BR" sz="2000"/>
                <a:t>+diametro():int</a:t>
              </a:r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3888" y="2448"/>
              <a:ext cx="1728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4397" y="2448"/>
              <a:ext cx="59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pt-BR" sz="2000"/>
                <a:t>Circulo</a:t>
              </a:r>
            </a:p>
          </p:txBody>
        </p:sp>
        <p:sp>
          <p:nvSpPr>
            <p:cNvPr id="17422" name="Text Box 14"/>
            <p:cNvSpPr txBox="1">
              <a:spLocks noChangeArrowheads="1"/>
            </p:cNvSpPr>
            <p:nvPr/>
          </p:nvSpPr>
          <p:spPr bwMode="auto">
            <a:xfrm>
              <a:off x="3892" y="2688"/>
              <a:ext cx="860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2000"/>
                <a:t>-centrox:int</a:t>
              </a:r>
              <a:br>
                <a:rPr lang="pt-BR" sz="2000"/>
              </a:br>
              <a:r>
                <a:rPr lang="pt-BR" sz="2000"/>
                <a:t>-centroy:int</a:t>
              </a:r>
            </a:p>
            <a:p>
              <a:r>
                <a:rPr lang="pt-BR" sz="2000"/>
                <a:t>-raio:int</a:t>
              </a:r>
            </a:p>
          </p:txBody>
        </p:sp>
        <p:sp>
          <p:nvSpPr>
            <p:cNvPr id="17424" name="Line 16"/>
            <p:cNvSpPr>
              <a:spLocks noChangeShapeType="1"/>
            </p:cNvSpPr>
            <p:nvPr/>
          </p:nvSpPr>
          <p:spPr bwMode="auto">
            <a:xfrm>
              <a:off x="3888" y="2688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25" name="Line 17"/>
            <p:cNvSpPr>
              <a:spLocks noChangeShapeType="1"/>
            </p:cNvSpPr>
            <p:nvPr/>
          </p:nvSpPr>
          <p:spPr bwMode="auto">
            <a:xfrm>
              <a:off x="3888" y="331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84</a:t>
            </a:fld>
            <a:endParaRPr lang="pt-BR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Inicialização de Objetos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pt-BR" sz="2800" dirty="0">
                <a:latin typeface="Courier New" pitchFamily="49" charset="0"/>
              </a:rPr>
              <a:t>Circulo </a:t>
            </a:r>
            <a:r>
              <a:rPr lang="pt-BR" sz="2800" dirty="0" err="1">
                <a:latin typeface="Courier New" pitchFamily="49" charset="0"/>
              </a:rPr>
              <a:t>circ</a:t>
            </a:r>
            <a:r>
              <a:rPr lang="pt-BR" sz="2800" dirty="0">
                <a:latin typeface="Courier New" pitchFamily="49" charset="0"/>
              </a:rPr>
              <a:t> = </a:t>
            </a:r>
            <a:r>
              <a:rPr lang="pt-BR" sz="2800" dirty="0" err="1">
                <a:latin typeface="Courier New" pitchFamily="49" charset="0"/>
              </a:rPr>
              <a:t>new</a:t>
            </a:r>
            <a:r>
              <a:rPr lang="pt-BR" sz="2800" dirty="0">
                <a:latin typeface="Courier New" pitchFamily="49" charset="0"/>
              </a:rPr>
              <a:t> Circulo();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295400" y="2708920"/>
            <a:ext cx="2590800" cy="2438400"/>
            <a:chOff x="816" y="768"/>
            <a:chExt cx="1632" cy="1536"/>
          </a:xfrm>
        </p:grpSpPr>
        <p:sp>
          <p:nvSpPr>
            <p:cNvPr id="18437" name="AutoShape 5"/>
            <p:cNvSpPr>
              <a:spLocks noChangeArrowheads="1"/>
            </p:cNvSpPr>
            <p:nvPr/>
          </p:nvSpPr>
          <p:spPr bwMode="auto">
            <a:xfrm>
              <a:off x="816" y="768"/>
              <a:ext cx="1620" cy="1536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pt-BR" sz="2200"/>
            </a:p>
          </p:txBody>
        </p:sp>
        <p:sp>
          <p:nvSpPr>
            <p:cNvPr id="18438" name="Text Box 6"/>
            <p:cNvSpPr txBox="1">
              <a:spLocks noChangeArrowheads="1"/>
            </p:cNvSpPr>
            <p:nvPr/>
          </p:nvSpPr>
          <p:spPr bwMode="auto">
            <a:xfrm>
              <a:off x="912" y="788"/>
              <a:ext cx="1069" cy="7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FR" b="1">
                  <a:latin typeface="Arial Narrow" pitchFamily="34" charset="0"/>
                </a:rPr>
                <a:t>centrox: ???</a:t>
              </a:r>
            </a:p>
            <a:p>
              <a:r>
                <a:rPr lang="fr-FR" b="1">
                  <a:latin typeface="Arial Narrow" pitchFamily="34" charset="0"/>
                </a:rPr>
                <a:t>centroy: ???</a:t>
              </a:r>
            </a:p>
            <a:p>
              <a:r>
                <a:rPr lang="fr-FR" b="1">
                  <a:latin typeface="Arial Narrow" pitchFamily="34" charset="0"/>
                </a:rPr>
                <a:t>raio:???</a:t>
              </a:r>
            </a:p>
          </p:txBody>
        </p:sp>
        <p:sp>
          <p:nvSpPr>
            <p:cNvPr id="18439" name="Line 7"/>
            <p:cNvSpPr>
              <a:spLocks noChangeShapeType="1"/>
            </p:cNvSpPr>
            <p:nvPr/>
          </p:nvSpPr>
          <p:spPr bwMode="auto">
            <a:xfrm>
              <a:off x="828" y="1584"/>
              <a:ext cx="16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40" name="Text Box 8"/>
            <p:cNvSpPr txBox="1">
              <a:spLocks noChangeArrowheads="1"/>
            </p:cNvSpPr>
            <p:nvPr/>
          </p:nvSpPr>
          <p:spPr bwMode="auto">
            <a:xfrm>
              <a:off x="888" y="1679"/>
              <a:ext cx="1560" cy="5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pt-BR" sz="1800">
                  <a:latin typeface="Arial Narrow" pitchFamily="34" charset="0"/>
                </a:rPr>
                <a:t>double area() </a:t>
              </a:r>
            </a:p>
            <a:p>
              <a:r>
                <a:rPr lang="pt-BR" sz="1800">
                  <a:latin typeface="Arial Narrow" pitchFamily="34" charset="0"/>
                </a:rPr>
                <a:t>double circunferencia()</a:t>
              </a:r>
            </a:p>
            <a:p>
              <a:r>
                <a:rPr lang="pt-BR" sz="1800">
                  <a:latin typeface="Arial Narrow" pitchFamily="34" charset="0"/>
                </a:rPr>
                <a:t>int diametro()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038600" y="2708920"/>
            <a:ext cx="3886200" cy="2438400"/>
            <a:chOff x="2544" y="768"/>
            <a:chExt cx="2448" cy="1536"/>
          </a:xfrm>
        </p:grpSpPr>
        <p:sp>
          <p:nvSpPr>
            <p:cNvPr id="18442" name="AutoShape 10"/>
            <p:cNvSpPr>
              <a:spLocks noChangeArrowheads="1"/>
            </p:cNvSpPr>
            <p:nvPr/>
          </p:nvSpPr>
          <p:spPr bwMode="auto">
            <a:xfrm>
              <a:off x="2544" y="1422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3360" y="768"/>
              <a:ext cx="1632" cy="1536"/>
              <a:chOff x="3360" y="768"/>
              <a:chExt cx="1632" cy="1536"/>
            </a:xfrm>
          </p:grpSpPr>
          <p:sp>
            <p:nvSpPr>
              <p:cNvPr id="18443" name="AutoShape 11"/>
              <p:cNvSpPr>
                <a:spLocks noChangeArrowheads="1"/>
              </p:cNvSpPr>
              <p:nvPr/>
            </p:nvSpPr>
            <p:spPr bwMode="auto">
              <a:xfrm>
                <a:off x="3360" y="768"/>
                <a:ext cx="1620" cy="1536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pt-BR" sz="2200"/>
              </a:p>
            </p:txBody>
          </p:sp>
          <p:sp>
            <p:nvSpPr>
              <p:cNvPr id="18444" name="Text Box 12"/>
              <p:cNvSpPr txBox="1">
                <a:spLocks noChangeArrowheads="1"/>
              </p:cNvSpPr>
              <p:nvPr/>
            </p:nvSpPr>
            <p:spPr bwMode="auto">
              <a:xfrm>
                <a:off x="3456" y="788"/>
                <a:ext cx="869" cy="7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fr-FR" b="1">
                    <a:latin typeface="Arial Narrow" pitchFamily="34" charset="0"/>
                  </a:rPr>
                  <a:t>centrox: 0</a:t>
                </a:r>
              </a:p>
              <a:p>
                <a:r>
                  <a:rPr lang="fr-FR" b="1">
                    <a:latin typeface="Arial Narrow" pitchFamily="34" charset="0"/>
                  </a:rPr>
                  <a:t>centroy: 0</a:t>
                </a:r>
              </a:p>
              <a:p>
                <a:r>
                  <a:rPr lang="fr-FR" b="1">
                    <a:latin typeface="Arial Narrow" pitchFamily="34" charset="0"/>
                  </a:rPr>
                  <a:t>raio:0</a:t>
                </a:r>
              </a:p>
            </p:txBody>
          </p:sp>
          <p:sp>
            <p:nvSpPr>
              <p:cNvPr id="18445" name="Line 13"/>
              <p:cNvSpPr>
                <a:spLocks noChangeShapeType="1"/>
              </p:cNvSpPr>
              <p:nvPr/>
            </p:nvSpPr>
            <p:spPr bwMode="auto">
              <a:xfrm>
                <a:off x="3372" y="1584"/>
                <a:ext cx="16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446" name="Text Box 14"/>
              <p:cNvSpPr txBox="1">
                <a:spLocks noChangeArrowheads="1"/>
              </p:cNvSpPr>
              <p:nvPr/>
            </p:nvSpPr>
            <p:spPr bwMode="auto">
              <a:xfrm>
                <a:off x="3432" y="1679"/>
                <a:ext cx="1560" cy="5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pt-BR" sz="1800">
                    <a:latin typeface="Arial Narrow" pitchFamily="34" charset="0"/>
                  </a:rPr>
                  <a:t>double area() </a:t>
                </a:r>
              </a:p>
              <a:p>
                <a:r>
                  <a:rPr lang="pt-BR" sz="1800">
                    <a:latin typeface="Arial Narrow" pitchFamily="34" charset="0"/>
                  </a:rPr>
                  <a:t>double circunferencia()</a:t>
                </a:r>
              </a:p>
              <a:p>
                <a:r>
                  <a:rPr lang="pt-BR" sz="1800">
                    <a:latin typeface="Arial Narrow" pitchFamily="34" charset="0"/>
                  </a:rPr>
                  <a:t>int diametro()</a:t>
                </a:r>
              </a:p>
            </p:txBody>
          </p:sp>
        </p:grpSp>
      </p:grp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Inicialização de Objetos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Da forma como foi apresentada a classe Circulo, todos os objetos criados a partir dela terão seus atributos inicializados com valores padrão iguais a </a:t>
            </a:r>
            <a:r>
              <a:rPr lang="pt-BR" dirty="0" smtClean="0"/>
              <a:t>zero</a:t>
            </a:r>
            <a:endParaRPr lang="pt-BR" dirty="0"/>
          </a:p>
          <a:p>
            <a:r>
              <a:rPr lang="pt-BR" dirty="0"/>
              <a:t>Como permitir que instâncias da classe Circulo possuam estados diferentes?</a:t>
            </a:r>
          </a:p>
          <a:p>
            <a:pPr lvl="1"/>
            <a:r>
              <a:rPr lang="pt-BR" dirty="0"/>
              <a:t>Adicionar à classe um método para inicializar os atributos com valores diferentes da inicialização </a:t>
            </a:r>
            <a:r>
              <a:rPr lang="pt-BR" dirty="0" smtClean="0"/>
              <a:t>padrão</a:t>
            </a:r>
          </a:p>
          <a:p>
            <a:pPr lvl="1"/>
            <a:r>
              <a:rPr lang="pt-BR" dirty="0" smtClean="0"/>
              <a:t>Esse método é o construtor!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86</a:t>
            </a:fld>
            <a:endParaRPr lang="pt-BR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Inicialização de Objetos</a:t>
            </a:r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Exemplo: classe Circulo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Circulo {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centrox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centroy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raio;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public</a:t>
            </a:r>
            <a:r>
              <a:rPr lang="pt-BR" dirty="0" smtClean="0"/>
              <a:t> Circulo(</a:t>
            </a:r>
            <a:r>
              <a:rPr lang="pt-BR" dirty="0" err="1" smtClean="0"/>
              <a:t>int</a:t>
            </a:r>
            <a:r>
              <a:rPr lang="pt-BR" dirty="0" smtClean="0"/>
              <a:t> x, </a:t>
            </a:r>
            <a:r>
              <a:rPr lang="pt-BR" dirty="0" err="1" smtClean="0"/>
              <a:t>int</a:t>
            </a:r>
            <a:r>
              <a:rPr lang="pt-BR" dirty="0" smtClean="0"/>
              <a:t> y, </a:t>
            </a:r>
            <a:r>
              <a:rPr lang="pt-BR" dirty="0" err="1" smtClean="0"/>
              <a:t>int</a:t>
            </a:r>
            <a:r>
              <a:rPr lang="pt-BR" dirty="0" smtClean="0"/>
              <a:t> r){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centrox</a:t>
            </a:r>
            <a:r>
              <a:rPr lang="pt-BR" dirty="0" smtClean="0"/>
              <a:t> = x;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centroy</a:t>
            </a:r>
            <a:r>
              <a:rPr lang="pt-BR" dirty="0" smtClean="0"/>
              <a:t> = y;</a:t>
            </a:r>
          </a:p>
          <a:p>
            <a:pPr>
              <a:buNone/>
            </a:pPr>
            <a:r>
              <a:rPr lang="pt-BR" dirty="0" smtClean="0"/>
              <a:t>      raio = r;</a:t>
            </a:r>
          </a:p>
          <a:p>
            <a:pPr>
              <a:buNone/>
            </a:pPr>
            <a:r>
              <a:rPr lang="pt-BR" dirty="0" smtClean="0"/>
              <a:t>   }</a:t>
            </a:r>
          </a:p>
          <a:p>
            <a:pPr>
              <a:buNone/>
            </a:pPr>
            <a:r>
              <a:rPr lang="pt-BR" dirty="0" smtClean="0"/>
              <a:t>   ...</a:t>
            </a:r>
          </a:p>
          <a:p>
            <a:pPr>
              <a:buNone/>
            </a:pPr>
            <a:r>
              <a:rPr lang="pt-BR" dirty="0" smtClean="0"/>
              <a:t>}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181600" y="3505200"/>
            <a:ext cx="3200400" cy="2743200"/>
            <a:chOff x="3264" y="2208"/>
            <a:chExt cx="2016" cy="1728"/>
          </a:xfrm>
        </p:grpSpPr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3312" y="3072"/>
              <a:ext cx="196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pt-BR" sz="2000" dirty="0" smtClean="0"/>
                <a:t>+Circulo(x:</a:t>
              </a:r>
              <a:r>
                <a:rPr lang="pt-BR" sz="2000" dirty="0" err="1" smtClean="0"/>
                <a:t>int</a:t>
              </a:r>
              <a:r>
                <a:rPr lang="pt-BR" sz="2000" dirty="0"/>
                <a:t>, y:int, r:int)</a:t>
              </a:r>
              <a:br>
                <a:rPr lang="pt-BR" sz="2000" dirty="0"/>
              </a:br>
              <a:r>
                <a:rPr lang="pt-BR" sz="2000" dirty="0"/>
                <a:t>+</a:t>
              </a:r>
              <a:r>
                <a:rPr lang="pt-BR" sz="2000" dirty="0" err="1"/>
                <a:t>area</a:t>
              </a:r>
              <a:r>
                <a:rPr lang="pt-BR" sz="2000" dirty="0"/>
                <a:t>():</a:t>
              </a:r>
              <a:r>
                <a:rPr lang="pt-BR" sz="2000" dirty="0" err="1"/>
                <a:t>double</a:t>
              </a:r>
              <a:r>
                <a:rPr lang="pt-BR" sz="2000" dirty="0"/>
                <a:t/>
              </a:r>
              <a:br>
                <a:rPr lang="pt-BR" sz="2000" dirty="0"/>
              </a:br>
              <a:r>
                <a:rPr lang="pt-BR" sz="2000" dirty="0"/>
                <a:t>+</a:t>
              </a:r>
              <a:r>
                <a:rPr lang="pt-BR" sz="2000" dirty="0" err="1"/>
                <a:t>circunferencia</a:t>
              </a:r>
              <a:r>
                <a:rPr lang="pt-BR" sz="2000" dirty="0"/>
                <a:t>():</a:t>
              </a:r>
              <a:r>
                <a:rPr lang="pt-BR" sz="2000" dirty="0" err="1"/>
                <a:t>double</a:t>
              </a:r>
              <a:endParaRPr lang="pt-BR" sz="2000" dirty="0"/>
            </a:p>
            <a:p>
              <a:r>
                <a:rPr lang="pt-BR" sz="2000" dirty="0"/>
                <a:t>+</a:t>
              </a:r>
              <a:r>
                <a:rPr lang="pt-BR" sz="2000" dirty="0" err="1"/>
                <a:t>diametro</a:t>
              </a:r>
              <a:r>
                <a:rPr lang="pt-BR" sz="2000" dirty="0"/>
                <a:t>():</a:t>
              </a:r>
              <a:r>
                <a:rPr lang="pt-BR" sz="2000" dirty="0" err="1"/>
                <a:t>int</a:t>
              </a:r>
              <a:endParaRPr lang="pt-BR" sz="2000" dirty="0"/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3264" y="2208"/>
              <a:ext cx="2016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3938" y="2208"/>
              <a:ext cx="59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pt-BR" sz="2000"/>
                <a:t>Circulo</a:t>
              </a:r>
            </a:p>
          </p:txBody>
        </p:sp>
        <p:sp>
          <p:nvSpPr>
            <p:cNvPr id="20493" name="Text Box 13"/>
            <p:cNvSpPr txBox="1">
              <a:spLocks noChangeArrowheads="1"/>
            </p:cNvSpPr>
            <p:nvPr/>
          </p:nvSpPr>
          <p:spPr bwMode="auto">
            <a:xfrm>
              <a:off x="3312" y="2448"/>
              <a:ext cx="1056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pt-BR" sz="2000"/>
                <a:t>-centrox:int</a:t>
              </a:r>
              <a:br>
                <a:rPr lang="pt-BR" sz="2000"/>
              </a:br>
              <a:r>
                <a:rPr lang="pt-BR" sz="2000"/>
                <a:t>-centroy:int</a:t>
              </a:r>
            </a:p>
            <a:p>
              <a:r>
                <a:rPr lang="pt-BR" sz="2000"/>
                <a:t>-raio:int</a:t>
              </a:r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>
              <a:off x="3264" y="2448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495" name="Line 15"/>
            <p:cNvSpPr>
              <a:spLocks noChangeShapeType="1"/>
            </p:cNvSpPr>
            <p:nvPr/>
          </p:nvSpPr>
          <p:spPr bwMode="auto">
            <a:xfrm>
              <a:off x="3264" y="3072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87</a:t>
            </a:fld>
            <a:endParaRPr lang="pt-BR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Inicialização de Objetos</a:t>
            </a:r>
            <a:endParaRPr lang="pt-BR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pt-BR" sz="2800" dirty="0">
                <a:latin typeface="Courier New" pitchFamily="49" charset="0"/>
              </a:rPr>
              <a:t>Circulo </a:t>
            </a:r>
            <a:r>
              <a:rPr lang="pt-BR" sz="2800" dirty="0" err="1">
                <a:latin typeface="Courier New" pitchFamily="49" charset="0"/>
              </a:rPr>
              <a:t>circ</a:t>
            </a:r>
            <a:r>
              <a:rPr lang="pt-BR" sz="2800" dirty="0">
                <a:latin typeface="Courier New" pitchFamily="49" charset="0"/>
              </a:rPr>
              <a:t> = </a:t>
            </a:r>
            <a:r>
              <a:rPr lang="pt-BR" sz="2800" dirty="0" err="1">
                <a:latin typeface="Courier New" pitchFamily="49" charset="0"/>
              </a:rPr>
              <a:t>new</a:t>
            </a:r>
            <a:r>
              <a:rPr lang="pt-BR" sz="2800" dirty="0">
                <a:latin typeface="Courier New" pitchFamily="49" charset="0"/>
              </a:rPr>
              <a:t> </a:t>
            </a:r>
            <a:r>
              <a:rPr lang="pt-BR" sz="2800" dirty="0" smtClean="0">
                <a:latin typeface="Courier New" pitchFamily="49" charset="0"/>
              </a:rPr>
              <a:t>Circulo(5,10,3);</a:t>
            </a:r>
            <a:endParaRPr lang="pt-BR" sz="2800" dirty="0">
              <a:latin typeface="Courier New" pitchFamily="49" charset="0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322784" y="2706216"/>
            <a:ext cx="2590800" cy="2667000"/>
            <a:chOff x="912" y="1296"/>
            <a:chExt cx="1632" cy="1680"/>
          </a:xfrm>
        </p:grpSpPr>
        <p:sp>
          <p:nvSpPr>
            <p:cNvPr id="21513" name="AutoShape 9"/>
            <p:cNvSpPr>
              <a:spLocks noChangeArrowheads="1"/>
            </p:cNvSpPr>
            <p:nvPr/>
          </p:nvSpPr>
          <p:spPr bwMode="auto">
            <a:xfrm>
              <a:off x="912" y="1296"/>
              <a:ext cx="1620" cy="168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pt-BR" sz="2200"/>
            </a:p>
          </p:txBody>
        </p:sp>
        <p:sp>
          <p:nvSpPr>
            <p:cNvPr id="21514" name="Text Box 10"/>
            <p:cNvSpPr txBox="1">
              <a:spLocks noChangeArrowheads="1"/>
            </p:cNvSpPr>
            <p:nvPr/>
          </p:nvSpPr>
          <p:spPr bwMode="auto">
            <a:xfrm>
              <a:off x="1008" y="1316"/>
              <a:ext cx="687" cy="5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FR" b="1" dirty="0">
                  <a:latin typeface="Arial Narrow" pitchFamily="34" charset="0"/>
                </a:rPr>
                <a:t>centrox: </a:t>
              </a:r>
              <a:r>
                <a:rPr lang="fr-FR" b="1" dirty="0" smtClean="0">
                  <a:latin typeface="Arial Narrow" pitchFamily="34" charset="0"/>
                </a:rPr>
                <a:t>?</a:t>
              </a:r>
              <a:endParaRPr lang="fr-FR" b="1" dirty="0">
                <a:latin typeface="Arial Narrow" pitchFamily="34" charset="0"/>
              </a:endParaRPr>
            </a:p>
            <a:p>
              <a:r>
                <a:rPr lang="fr-FR" b="1" dirty="0">
                  <a:latin typeface="Arial Narrow" pitchFamily="34" charset="0"/>
                </a:rPr>
                <a:t>centroy: </a:t>
              </a:r>
              <a:r>
                <a:rPr lang="fr-FR" b="1" dirty="0" smtClean="0">
                  <a:latin typeface="Arial Narrow" pitchFamily="34" charset="0"/>
                </a:rPr>
                <a:t>?</a:t>
              </a:r>
              <a:endParaRPr lang="fr-FR" b="1" dirty="0">
                <a:latin typeface="Arial Narrow" pitchFamily="34" charset="0"/>
              </a:endParaRPr>
            </a:p>
            <a:p>
              <a:r>
                <a:rPr lang="fr-FR" b="1" dirty="0">
                  <a:latin typeface="Arial Narrow" pitchFamily="34" charset="0"/>
                </a:rPr>
                <a:t>raio</a:t>
              </a:r>
              <a:r>
                <a:rPr lang="fr-FR" b="1" dirty="0" smtClean="0">
                  <a:latin typeface="Arial Narrow" pitchFamily="34" charset="0"/>
                </a:rPr>
                <a:t>:?</a:t>
              </a:r>
              <a:endParaRPr lang="fr-FR" b="1" dirty="0">
                <a:latin typeface="Arial Narrow" pitchFamily="34" charset="0"/>
              </a:endParaRPr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>
              <a:off x="924" y="2112"/>
              <a:ext cx="16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16" name="Text Box 12"/>
            <p:cNvSpPr txBox="1">
              <a:spLocks noChangeArrowheads="1"/>
            </p:cNvSpPr>
            <p:nvPr/>
          </p:nvSpPr>
          <p:spPr bwMode="auto">
            <a:xfrm>
              <a:off x="912" y="2112"/>
              <a:ext cx="1632" cy="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pt-BR" sz="1800">
                  <a:latin typeface="Arial Narrow" pitchFamily="34" charset="0"/>
                </a:rPr>
                <a:t>double area() </a:t>
              </a:r>
            </a:p>
            <a:p>
              <a:r>
                <a:rPr lang="pt-BR" sz="1800">
                  <a:latin typeface="Arial Narrow" pitchFamily="34" charset="0"/>
                </a:rPr>
                <a:t>double circunferencia()</a:t>
              </a:r>
            </a:p>
            <a:p>
              <a:r>
                <a:rPr lang="pt-BR" sz="1800">
                  <a:latin typeface="Arial Narrow" pitchFamily="34" charset="0"/>
                </a:rPr>
                <a:t>int diametro()</a:t>
              </a:r>
              <a:br>
                <a:rPr lang="pt-BR" sz="1800">
                  <a:latin typeface="Arial Narrow" pitchFamily="34" charset="0"/>
                </a:rPr>
              </a:br>
              <a:r>
                <a:rPr lang="pt-BR" sz="1800">
                  <a:latin typeface="Arial Narrow" pitchFamily="34" charset="0"/>
                </a:rPr>
                <a:t>void inicializa(int x,int y,int r)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156472" y="2706216"/>
            <a:ext cx="3871912" cy="2667000"/>
            <a:chOff x="2697" y="1296"/>
            <a:chExt cx="2439" cy="1680"/>
          </a:xfrm>
        </p:grpSpPr>
        <p:sp>
          <p:nvSpPr>
            <p:cNvPr id="21517" name="AutoShape 13"/>
            <p:cNvSpPr>
              <a:spLocks noChangeArrowheads="1"/>
            </p:cNvSpPr>
            <p:nvPr/>
          </p:nvSpPr>
          <p:spPr bwMode="auto">
            <a:xfrm>
              <a:off x="2697" y="1950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18" name="AutoShape 14"/>
            <p:cNvSpPr>
              <a:spLocks noChangeArrowheads="1"/>
            </p:cNvSpPr>
            <p:nvPr/>
          </p:nvSpPr>
          <p:spPr bwMode="auto">
            <a:xfrm>
              <a:off x="3504" y="1296"/>
              <a:ext cx="1620" cy="168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pt-BR" sz="2200"/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>
              <a:off x="3600" y="1316"/>
              <a:ext cx="957" cy="7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FR" b="1">
                  <a:latin typeface="Arial Narrow" pitchFamily="34" charset="0"/>
                </a:rPr>
                <a:t>centrox: 5</a:t>
              </a:r>
            </a:p>
            <a:p>
              <a:r>
                <a:rPr lang="fr-FR" b="1">
                  <a:latin typeface="Arial Narrow" pitchFamily="34" charset="0"/>
                </a:rPr>
                <a:t>centroy: 10</a:t>
              </a:r>
            </a:p>
            <a:p>
              <a:r>
                <a:rPr lang="fr-FR" b="1">
                  <a:latin typeface="Arial Narrow" pitchFamily="34" charset="0"/>
                </a:rPr>
                <a:t>raio:3</a:t>
              </a:r>
            </a:p>
          </p:txBody>
        </p:sp>
        <p:sp>
          <p:nvSpPr>
            <p:cNvPr id="21520" name="Line 16"/>
            <p:cNvSpPr>
              <a:spLocks noChangeShapeType="1"/>
            </p:cNvSpPr>
            <p:nvPr/>
          </p:nvSpPr>
          <p:spPr bwMode="auto">
            <a:xfrm>
              <a:off x="3516" y="2112"/>
              <a:ext cx="16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21" name="Text Box 17"/>
            <p:cNvSpPr txBox="1">
              <a:spLocks noChangeArrowheads="1"/>
            </p:cNvSpPr>
            <p:nvPr/>
          </p:nvSpPr>
          <p:spPr bwMode="auto">
            <a:xfrm>
              <a:off x="3504" y="2112"/>
              <a:ext cx="1632" cy="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pt-BR" sz="1800">
                  <a:latin typeface="Arial Narrow" pitchFamily="34" charset="0"/>
                </a:rPr>
                <a:t>double area() </a:t>
              </a:r>
            </a:p>
            <a:p>
              <a:r>
                <a:rPr lang="pt-BR" sz="1800">
                  <a:latin typeface="Arial Narrow" pitchFamily="34" charset="0"/>
                </a:rPr>
                <a:t>double circunferencia()</a:t>
              </a:r>
            </a:p>
            <a:p>
              <a:r>
                <a:rPr lang="pt-BR" sz="1800">
                  <a:latin typeface="Arial Narrow" pitchFamily="34" charset="0"/>
                </a:rPr>
                <a:t>int diametro()</a:t>
              </a:r>
              <a:br>
                <a:rPr lang="pt-BR" sz="1800">
                  <a:latin typeface="Arial Narrow" pitchFamily="34" charset="0"/>
                </a:rPr>
              </a:br>
              <a:r>
                <a:rPr lang="pt-BR" sz="1800">
                  <a:latin typeface="Arial Narrow" pitchFamily="34" charset="0"/>
                </a:rPr>
                <a:t>void inicializa(int x,int y,int r)</a:t>
              </a:r>
            </a:p>
          </p:txBody>
        </p:sp>
      </p:grp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Inicialização de Objetos</a:t>
            </a:r>
            <a:endParaRPr lang="pt-BR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construtor em Java:</a:t>
            </a:r>
          </a:p>
          <a:p>
            <a:pPr lvl="1"/>
            <a:r>
              <a:rPr lang="pt-BR" dirty="0"/>
              <a:t>Possui o mesmo nome da classe (respeitando maiúsculas e minúsculas</a:t>
            </a:r>
            <a:r>
              <a:rPr lang="pt-BR" dirty="0" smtClean="0"/>
              <a:t>)</a:t>
            </a:r>
            <a:endParaRPr lang="pt-BR" dirty="0"/>
          </a:p>
          <a:p>
            <a:pPr lvl="1"/>
            <a:r>
              <a:rPr lang="pt-BR" dirty="0"/>
              <a:t>Pode possuir ou não </a:t>
            </a:r>
            <a:r>
              <a:rPr lang="pt-BR" dirty="0" smtClean="0"/>
              <a:t>parâmetros</a:t>
            </a:r>
            <a:endParaRPr lang="pt-BR" dirty="0"/>
          </a:p>
          <a:p>
            <a:pPr lvl="1"/>
            <a:r>
              <a:rPr lang="pt-BR" dirty="0"/>
              <a:t>Não possui um tipo de retorno, nem mesmo </a:t>
            </a:r>
            <a:r>
              <a:rPr lang="pt-BR" dirty="0" err="1" smtClean="0"/>
              <a:t>void</a:t>
            </a:r>
            <a:endParaRPr lang="pt-BR" dirty="0"/>
          </a:p>
          <a:p>
            <a:pPr lvl="1">
              <a:buFontTx/>
              <a:buNone/>
            </a:pPr>
            <a:endParaRPr lang="pt-BR" sz="1800" dirty="0">
              <a:latin typeface="Courier New" pitchFamily="49" charset="0"/>
            </a:endParaRPr>
          </a:p>
          <a:p>
            <a:pPr lvl="1">
              <a:buFontTx/>
              <a:buNone/>
            </a:pPr>
            <a:endParaRPr lang="pt-BR" sz="18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pt-BR" sz="1800" dirty="0">
                <a:latin typeface="Courier New" pitchFamily="49" charset="0"/>
              </a:rPr>
              <a:t>&lt;</a:t>
            </a:r>
            <a:r>
              <a:rPr lang="pt-BR" sz="1800" dirty="0" err="1">
                <a:latin typeface="Courier New" pitchFamily="49" charset="0"/>
              </a:rPr>
              <a:t>modificador_de_acesso</a:t>
            </a:r>
            <a:r>
              <a:rPr lang="pt-BR" sz="1800" dirty="0">
                <a:latin typeface="Courier New" pitchFamily="49" charset="0"/>
              </a:rPr>
              <a:t>&gt; &lt;</a:t>
            </a:r>
            <a:r>
              <a:rPr lang="pt-BR" sz="1800" dirty="0" err="1">
                <a:latin typeface="Courier New" pitchFamily="49" charset="0"/>
              </a:rPr>
              <a:t>nome_classe</a:t>
            </a:r>
            <a:r>
              <a:rPr lang="pt-BR" sz="1800" dirty="0">
                <a:latin typeface="Courier New" pitchFamily="49" charset="0"/>
              </a:rPr>
              <a:t>&gt;(&lt;parâmetros</a:t>
            </a:r>
            <a:r>
              <a:rPr lang="pt-BR" sz="1800" dirty="0" smtClean="0">
                <a:latin typeface="Courier New" pitchFamily="49" charset="0"/>
              </a:rPr>
              <a:t>&gt;){</a:t>
            </a:r>
            <a:endParaRPr lang="pt-BR" sz="18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pt-BR" sz="1800" dirty="0">
                <a:latin typeface="Courier New" pitchFamily="49" charset="0"/>
              </a:rPr>
              <a:t>   //corpo do construtor</a:t>
            </a:r>
          </a:p>
          <a:p>
            <a:pPr lvl="1">
              <a:buFontTx/>
              <a:buNone/>
            </a:pPr>
            <a:r>
              <a:rPr lang="pt-BR" sz="1800" dirty="0">
                <a:latin typeface="Courier New" pitchFamily="49" charset="0"/>
              </a:rPr>
              <a:t>}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89</a:t>
            </a:fld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Conceitos básicos de orientação a objetos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85196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Inicialização de Objetos</a:t>
            </a:r>
            <a:endParaRPr lang="pt-BR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 nenhum construtor é definido para uma determinada classe, Java irá definir um construtor padrão (chamado construtor </a:t>
            </a:r>
            <a:r>
              <a:rPr lang="pt-BR" i="1" dirty="0"/>
              <a:t>default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Não possui argumentos de </a:t>
            </a:r>
            <a:r>
              <a:rPr lang="pt-BR" dirty="0" smtClean="0"/>
              <a:t>entrada</a:t>
            </a:r>
            <a:endParaRPr lang="pt-BR" dirty="0"/>
          </a:p>
          <a:p>
            <a:pPr lvl="1"/>
            <a:r>
              <a:rPr lang="pt-BR" dirty="0" smtClean="0"/>
              <a:t>Caso </a:t>
            </a:r>
            <a:r>
              <a:rPr lang="pt-BR" dirty="0"/>
              <a:t>qualquer </a:t>
            </a:r>
            <a:r>
              <a:rPr lang="pt-BR" dirty="0" smtClean="0"/>
              <a:t>outro construtor </a:t>
            </a:r>
            <a:r>
              <a:rPr lang="pt-BR" dirty="0"/>
              <a:t>seja definido na classe, Java não irá disponibilizar o construtor </a:t>
            </a:r>
            <a:r>
              <a:rPr lang="pt-BR" dirty="0" smtClean="0"/>
              <a:t>padrão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90</a:t>
            </a:fld>
            <a:endParaRPr lang="pt-BR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Sobrecarga</a:t>
            </a:r>
            <a:endParaRPr lang="pt-BR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Chama-se de sobrecarga de métodos (</a:t>
            </a:r>
            <a:r>
              <a:rPr lang="pt-BR" i="1" dirty="0" err="1" smtClean="0"/>
              <a:t>overloading</a:t>
            </a:r>
            <a:r>
              <a:rPr lang="pt-BR" dirty="0" smtClean="0"/>
              <a:t>) o ato de criar diversos métodos com o mesmo nome que se diferenciam pela lista de parâmetros</a:t>
            </a:r>
          </a:p>
          <a:p>
            <a:pPr lvl="1"/>
            <a:r>
              <a:rPr lang="pt-BR" dirty="0" smtClean="0"/>
              <a:t>Métodos são identificados pela sua assinatura: nome do método + lista de parâmetros</a:t>
            </a:r>
          </a:p>
          <a:p>
            <a:pPr lvl="1"/>
            <a:r>
              <a:rPr lang="pt-BR" dirty="0" smtClean="0"/>
              <a:t>Métodos com mesmo nome, mas com tipo, quantidade ou ordenação de parâmetros diferentes, são considerados métodos diferentes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91</a:t>
            </a:fld>
            <a:endParaRPr lang="pt-BR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Sobrecarga</a:t>
            </a:r>
            <a:endParaRPr lang="pt-BR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Cuidado</a:t>
            </a:r>
            <a:r>
              <a:rPr lang="pt-BR" dirty="0" smtClean="0"/>
              <a:t>!</a:t>
            </a:r>
            <a:endParaRPr lang="pt-BR" dirty="0"/>
          </a:p>
          <a:p>
            <a:pPr lvl="1"/>
            <a:r>
              <a:rPr lang="pt-BR" dirty="0"/>
              <a:t>Esses métodos possuem uma definição correta para sobrecarga?</a:t>
            </a:r>
          </a:p>
          <a:p>
            <a:pPr>
              <a:buFont typeface="Monotype Sorts" pitchFamily="2" charset="2"/>
              <a:buNone/>
            </a:pPr>
            <a:endParaRPr lang="pt-BR" dirty="0"/>
          </a:p>
          <a:p>
            <a:pPr>
              <a:buFont typeface="Monotype Sorts" pitchFamily="2" charset="2"/>
              <a:buNone/>
            </a:pPr>
            <a:r>
              <a:rPr lang="pt-BR" sz="2400" dirty="0" err="1">
                <a:latin typeface="Courier New" pitchFamily="49" charset="0"/>
              </a:rPr>
              <a:t>public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void</a:t>
            </a:r>
            <a:r>
              <a:rPr lang="pt-BR" sz="2400" dirty="0">
                <a:latin typeface="Courier New" pitchFamily="49" charset="0"/>
              </a:rPr>
              <a:t> soma(</a:t>
            </a:r>
            <a:r>
              <a:rPr lang="pt-BR" sz="2400" dirty="0" err="1">
                <a:latin typeface="Courier New" pitchFamily="49" charset="0"/>
              </a:rPr>
              <a:t>int</a:t>
            </a:r>
            <a:r>
              <a:rPr lang="pt-BR" sz="2400" dirty="0">
                <a:latin typeface="Courier New" pitchFamily="49" charset="0"/>
              </a:rPr>
              <a:t> n, </a:t>
            </a:r>
            <a:r>
              <a:rPr lang="pt-BR" sz="2400" dirty="0" err="1">
                <a:latin typeface="Courier New" pitchFamily="49" charset="0"/>
              </a:rPr>
              <a:t>double</a:t>
            </a:r>
            <a:r>
              <a:rPr lang="pt-BR" sz="2400" dirty="0">
                <a:latin typeface="Courier New" pitchFamily="49" charset="0"/>
              </a:rPr>
              <a:t> d)</a:t>
            </a:r>
          </a:p>
          <a:p>
            <a:pPr>
              <a:buFont typeface="Monotype Sorts" pitchFamily="2" charset="2"/>
              <a:buNone/>
            </a:pPr>
            <a:r>
              <a:rPr lang="pt-BR" sz="2400" dirty="0" err="1">
                <a:latin typeface="Courier New" pitchFamily="49" charset="0"/>
              </a:rPr>
              <a:t>public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void</a:t>
            </a:r>
            <a:r>
              <a:rPr lang="pt-BR" sz="2400" dirty="0">
                <a:latin typeface="Courier New" pitchFamily="49" charset="0"/>
              </a:rPr>
              <a:t> soma(</a:t>
            </a:r>
            <a:r>
              <a:rPr lang="pt-BR" sz="2400" dirty="0" err="1">
                <a:latin typeface="Courier New" pitchFamily="49" charset="0"/>
              </a:rPr>
              <a:t>double</a:t>
            </a:r>
            <a:r>
              <a:rPr lang="pt-BR" sz="2400" dirty="0">
                <a:latin typeface="Courier New" pitchFamily="49" charset="0"/>
              </a:rPr>
              <a:t> d, </a:t>
            </a:r>
            <a:r>
              <a:rPr lang="pt-BR" sz="2400" dirty="0" err="1">
                <a:latin typeface="Courier New" pitchFamily="49" charset="0"/>
              </a:rPr>
              <a:t>int</a:t>
            </a:r>
            <a:r>
              <a:rPr lang="pt-BR" sz="2400" dirty="0">
                <a:latin typeface="Courier New" pitchFamily="49" charset="0"/>
              </a:rPr>
              <a:t> n)</a:t>
            </a:r>
          </a:p>
          <a:p>
            <a:pPr>
              <a:buFont typeface="Monotype Sorts" pitchFamily="2" charset="2"/>
              <a:buNone/>
            </a:pPr>
            <a:endParaRPr lang="pt-BR" sz="2400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pt-BR" sz="2400" dirty="0" err="1">
                <a:latin typeface="Courier New" pitchFamily="49" charset="0"/>
              </a:rPr>
              <a:t>public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void</a:t>
            </a:r>
            <a:r>
              <a:rPr lang="pt-BR" sz="2400" dirty="0">
                <a:latin typeface="Courier New" pitchFamily="49" charset="0"/>
              </a:rPr>
              <a:t> soma(</a:t>
            </a:r>
            <a:r>
              <a:rPr lang="pt-BR" sz="2400" dirty="0" err="1">
                <a:latin typeface="Courier New" pitchFamily="49" charset="0"/>
              </a:rPr>
              <a:t>int</a:t>
            </a:r>
            <a:r>
              <a:rPr lang="pt-BR" sz="2400" dirty="0">
                <a:latin typeface="Courier New" pitchFamily="49" charset="0"/>
              </a:rPr>
              <a:t> n)</a:t>
            </a:r>
          </a:p>
          <a:p>
            <a:pPr>
              <a:buFont typeface="Monotype Sorts" pitchFamily="2" charset="2"/>
              <a:buNone/>
            </a:pPr>
            <a:r>
              <a:rPr lang="pt-BR" sz="2400" dirty="0" err="1">
                <a:latin typeface="Courier New" pitchFamily="49" charset="0"/>
              </a:rPr>
              <a:t>public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void</a:t>
            </a:r>
            <a:r>
              <a:rPr lang="pt-BR" sz="2400" dirty="0">
                <a:latin typeface="Courier New" pitchFamily="49" charset="0"/>
              </a:rPr>
              <a:t> soma(</a:t>
            </a:r>
            <a:r>
              <a:rPr lang="pt-BR" sz="2400" dirty="0" err="1">
                <a:latin typeface="Courier New" pitchFamily="49" charset="0"/>
              </a:rPr>
              <a:t>int</a:t>
            </a:r>
            <a:r>
              <a:rPr lang="pt-BR" sz="2400" dirty="0">
                <a:latin typeface="Courier New" pitchFamily="49" charset="0"/>
              </a:rPr>
              <a:t> v)</a:t>
            </a:r>
          </a:p>
          <a:p>
            <a:pPr>
              <a:buFont typeface="Monotype Sorts" pitchFamily="2" charset="2"/>
              <a:buNone/>
            </a:pPr>
            <a:endParaRPr lang="pt-BR" sz="2400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pt-BR" sz="2400" dirty="0" err="1">
                <a:latin typeface="Courier New" pitchFamily="49" charset="0"/>
              </a:rPr>
              <a:t>public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void</a:t>
            </a:r>
            <a:r>
              <a:rPr lang="pt-BR" sz="2400" dirty="0">
                <a:latin typeface="Courier New" pitchFamily="49" charset="0"/>
              </a:rPr>
              <a:t> soma(</a:t>
            </a:r>
            <a:r>
              <a:rPr lang="pt-BR" sz="2400" dirty="0" err="1">
                <a:latin typeface="Courier New" pitchFamily="49" charset="0"/>
              </a:rPr>
              <a:t>int</a:t>
            </a:r>
            <a:r>
              <a:rPr lang="pt-BR" sz="2400" dirty="0">
                <a:latin typeface="Courier New" pitchFamily="49" charset="0"/>
              </a:rPr>
              <a:t> n)</a:t>
            </a:r>
          </a:p>
          <a:p>
            <a:pPr>
              <a:buFont typeface="Monotype Sorts" pitchFamily="2" charset="2"/>
              <a:buNone/>
            </a:pPr>
            <a:r>
              <a:rPr lang="pt-BR" sz="2400" dirty="0" err="1">
                <a:latin typeface="Courier New" pitchFamily="49" charset="0"/>
              </a:rPr>
              <a:t>public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double</a:t>
            </a:r>
            <a:r>
              <a:rPr lang="pt-BR" sz="2400" dirty="0">
                <a:latin typeface="Courier New" pitchFamily="49" charset="0"/>
              </a:rPr>
              <a:t> soma(</a:t>
            </a:r>
            <a:r>
              <a:rPr lang="pt-BR" sz="2400" dirty="0" err="1">
                <a:latin typeface="Courier New" pitchFamily="49" charset="0"/>
              </a:rPr>
              <a:t>int</a:t>
            </a:r>
            <a:r>
              <a:rPr lang="pt-BR" sz="2400" dirty="0">
                <a:latin typeface="Courier New" pitchFamily="49" charset="0"/>
              </a:rPr>
              <a:t> n)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92</a:t>
            </a:fld>
            <a:endParaRPr lang="pt-BR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Sobrecarga</a:t>
            </a:r>
            <a:endParaRPr lang="pt-BR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Na API de Java, diversas classes utilizam a sobrecarga de métodos, por exemplo:</a:t>
            </a:r>
          </a:p>
          <a:p>
            <a:pPr lvl="1"/>
            <a:r>
              <a:rPr lang="pt-BR" dirty="0"/>
              <a:t>Classe </a:t>
            </a:r>
            <a:r>
              <a:rPr lang="pt-BR" i="1" dirty="0" err="1" smtClean="0"/>
              <a:t>String</a:t>
            </a:r>
            <a:r>
              <a:rPr lang="pt-BR" dirty="0" smtClean="0"/>
              <a:t> </a:t>
            </a:r>
            <a:r>
              <a:rPr lang="pt-BR" dirty="0"/>
              <a:t>método </a:t>
            </a:r>
            <a:r>
              <a:rPr lang="pt-BR" i="1" dirty="0" err="1"/>
              <a:t>valueOf</a:t>
            </a:r>
            <a:r>
              <a:rPr lang="pt-BR" dirty="0"/>
              <a:t> (retorna a representação em </a:t>
            </a:r>
            <a:r>
              <a:rPr lang="pt-BR" i="1" dirty="0" err="1" smtClean="0"/>
              <a:t>String</a:t>
            </a:r>
            <a:r>
              <a:rPr lang="pt-BR" dirty="0"/>
              <a:t> do argumento recebido)</a:t>
            </a:r>
          </a:p>
          <a:p>
            <a:pPr lvl="2"/>
            <a:r>
              <a:rPr lang="pt-BR" dirty="0" err="1"/>
              <a:t>valueOf</a:t>
            </a:r>
            <a:r>
              <a:rPr lang="pt-BR" dirty="0"/>
              <a:t> (</a:t>
            </a:r>
            <a:r>
              <a:rPr lang="pt-BR" dirty="0" err="1"/>
              <a:t>boolean</a:t>
            </a:r>
            <a:r>
              <a:rPr lang="pt-BR" dirty="0"/>
              <a:t> b)</a:t>
            </a:r>
          </a:p>
          <a:p>
            <a:pPr lvl="2"/>
            <a:r>
              <a:rPr lang="pt-BR" dirty="0" err="1"/>
              <a:t>valueOf</a:t>
            </a:r>
            <a:r>
              <a:rPr lang="pt-BR" dirty="0"/>
              <a:t> (</a:t>
            </a:r>
            <a:r>
              <a:rPr lang="pt-BR" dirty="0" err="1"/>
              <a:t>char</a:t>
            </a:r>
            <a:r>
              <a:rPr lang="pt-BR" dirty="0"/>
              <a:t> c)</a:t>
            </a:r>
          </a:p>
          <a:p>
            <a:pPr lvl="2"/>
            <a:r>
              <a:rPr lang="pt-BR" dirty="0" err="1"/>
              <a:t>valueOf</a:t>
            </a:r>
            <a:r>
              <a:rPr lang="pt-BR" dirty="0"/>
              <a:t> (</a:t>
            </a:r>
            <a:r>
              <a:rPr lang="pt-BR" dirty="0" err="1"/>
              <a:t>double</a:t>
            </a:r>
            <a:r>
              <a:rPr lang="pt-BR" dirty="0"/>
              <a:t> d)</a:t>
            </a:r>
          </a:p>
          <a:p>
            <a:pPr lvl="2"/>
            <a:r>
              <a:rPr lang="pt-BR" dirty="0" err="1"/>
              <a:t>valueOf</a:t>
            </a:r>
            <a:r>
              <a:rPr lang="pt-BR" dirty="0"/>
              <a:t> (</a:t>
            </a:r>
            <a:r>
              <a:rPr lang="pt-BR" dirty="0" err="1"/>
              <a:t>float</a:t>
            </a:r>
            <a:r>
              <a:rPr lang="pt-BR" dirty="0"/>
              <a:t> f)</a:t>
            </a:r>
          </a:p>
          <a:p>
            <a:pPr lvl="2"/>
            <a:r>
              <a:rPr lang="pt-BR" dirty="0" err="1"/>
              <a:t>valueOf</a:t>
            </a:r>
            <a:r>
              <a:rPr lang="pt-BR" dirty="0"/>
              <a:t> (</a:t>
            </a:r>
            <a:r>
              <a:rPr lang="pt-BR" dirty="0" err="1"/>
              <a:t>int</a:t>
            </a:r>
            <a:r>
              <a:rPr lang="pt-BR" dirty="0"/>
              <a:t> i)</a:t>
            </a:r>
          </a:p>
          <a:p>
            <a:pPr lvl="2"/>
            <a:r>
              <a:rPr lang="pt-BR" dirty="0" err="1"/>
              <a:t>valueOf</a:t>
            </a:r>
            <a:r>
              <a:rPr lang="pt-BR" dirty="0"/>
              <a:t> (</a:t>
            </a:r>
            <a:r>
              <a:rPr lang="pt-BR" dirty="0" err="1"/>
              <a:t>long</a:t>
            </a:r>
            <a:r>
              <a:rPr lang="pt-BR" dirty="0"/>
              <a:t> l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93</a:t>
            </a:fld>
            <a:endParaRPr lang="pt-BR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Sobrecarga de Construtores</a:t>
            </a:r>
            <a:endParaRPr lang="pt-BR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Usualmente é útil para uma classe possuir mais de um construtor a fim de oferecer diversas maneiras para instanciar e inicializar os objetos dessa classe</a:t>
            </a:r>
          </a:p>
          <a:p>
            <a:r>
              <a:rPr lang="pt-BR" dirty="0" smtClean="0"/>
              <a:t>Um construtor também pode sofrer o processo de sobrecarga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94</a:t>
            </a:fld>
            <a:endParaRPr lang="pt-BR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Sobrecarga de Construtores</a:t>
            </a:r>
            <a:endParaRPr lang="pt-BR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476872"/>
          </a:xfrm>
        </p:spPr>
        <p:txBody>
          <a:bodyPr>
            <a:normAutofit/>
          </a:bodyPr>
          <a:lstStyle/>
          <a:p>
            <a:r>
              <a:rPr lang="pt-BR" dirty="0"/>
              <a:t>Exemplo: classe Circulo</a:t>
            </a:r>
          </a:p>
          <a:p>
            <a:pPr lvl="1"/>
            <a:r>
              <a:rPr lang="pt-BR" dirty="0"/>
              <a:t>Deseja-se ter a capacidade de inicializar os atributos de um novo objeto de duas formas:</a:t>
            </a:r>
          </a:p>
          <a:p>
            <a:pPr lvl="2"/>
            <a:r>
              <a:rPr lang="pt-BR" dirty="0"/>
              <a:t>através de um construtor sem parâmetros, que cria um círculo padrão de centro (0,0) e raio 1,</a:t>
            </a:r>
          </a:p>
          <a:p>
            <a:pPr lvl="2"/>
            <a:r>
              <a:rPr lang="pt-BR" dirty="0"/>
              <a:t>e através de um construtor que recebe as informações de centro e raio para criar o círculo.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843808" y="3870325"/>
            <a:ext cx="3200400" cy="2911475"/>
            <a:chOff x="2496" y="2400"/>
            <a:chExt cx="2016" cy="1834"/>
          </a:xfrm>
        </p:grpSpPr>
        <p:sp>
          <p:nvSpPr>
            <p:cNvPr id="14341" name="Text Box 5"/>
            <p:cNvSpPr txBox="1">
              <a:spLocks noChangeArrowheads="1"/>
            </p:cNvSpPr>
            <p:nvPr/>
          </p:nvSpPr>
          <p:spPr bwMode="auto">
            <a:xfrm>
              <a:off x="2544" y="3216"/>
              <a:ext cx="1968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pt-BR" sz="2000"/>
                <a:t>+Circulo(x:int, y:int, r:int)</a:t>
              </a:r>
            </a:p>
            <a:p>
              <a:r>
                <a:rPr lang="pt-BR" sz="2000"/>
                <a:t>+Circulo()</a:t>
              </a:r>
              <a:br>
                <a:rPr lang="pt-BR" sz="2000"/>
              </a:br>
              <a:r>
                <a:rPr lang="pt-BR" sz="2000"/>
                <a:t>+area():double</a:t>
              </a:r>
              <a:br>
                <a:rPr lang="pt-BR" sz="2000"/>
              </a:br>
              <a:r>
                <a:rPr lang="pt-BR" sz="2000"/>
                <a:t>+circunferencia():double</a:t>
              </a:r>
            </a:p>
            <a:p>
              <a:r>
                <a:rPr lang="pt-BR" sz="2000"/>
                <a:t>+diametro():int</a:t>
              </a:r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2496" y="2448"/>
              <a:ext cx="2016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43" name="Text Box 7"/>
            <p:cNvSpPr txBox="1">
              <a:spLocks noChangeArrowheads="1"/>
            </p:cNvSpPr>
            <p:nvPr/>
          </p:nvSpPr>
          <p:spPr bwMode="auto">
            <a:xfrm>
              <a:off x="3170" y="2400"/>
              <a:ext cx="59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pt-BR" sz="2000"/>
                <a:t>Circulo</a:t>
              </a:r>
            </a:p>
          </p:txBody>
        </p:sp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>
              <a:off x="2544" y="2592"/>
              <a:ext cx="1056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pt-BR" sz="2000"/>
                <a:t>-centrox:int</a:t>
              </a:r>
              <a:br>
                <a:rPr lang="pt-BR" sz="2000"/>
              </a:br>
              <a:r>
                <a:rPr lang="pt-BR" sz="2000"/>
                <a:t>-centroy:int</a:t>
              </a:r>
            </a:p>
            <a:p>
              <a:r>
                <a:rPr lang="pt-BR" sz="2000"/>
                <a:t>-raio:int</a:t>
              </a:r>
            </a:p>
          </p:txBody>
        </p:sp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>
              <a:off x="2496" y="2640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>
              <a:off x="2496" y="3216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95</a:t>
            </a:fld>
            <a:endParaRPr lang="pt-BR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Sobrecarga de Construtores</a:t>
            </a:r>
            <a:endParaRPr lang="pt-BR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Circulo {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centrox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centroy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raio;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public</a:t>
            </a:r>
            <a:r>
              <a:rPr lang="pt-BR" dirty="0" smtClean="0"/>
              <a:t> Circulo(</a:t>
            </a:r>
            <a:r>
              <a:rPr lang="pt-BR" dirty="0" err="1" smtClean="0"/>
              <a:t>int</a:t>
            </a:r>
            <a:r>
              <a:rPr lang="pt-BR" dirty="0" smtClean="0"/>
              <a:t> x, </a:t>
            </a:r>
            <a:r>
              <a:rPr lang="pt-BR" dirty="0" err="1" smtClean="0"/>
              <a:t>int</a:t>
            </a:r>
            <a:r>
              <a:rPr lang="pt-BR" dirty="0" smtClean="0"/>
              <a:t> y, </a:t>
            </a:r>
            <a:r>
              <a:rPr lang="pt-BR" dirty="0" err="1" smtClean="0"/>
              <a:t>int</a:t>
            </a:r>
            <a:r>
              <a:rPr lang="pt-BR" dirty="0" smtClean="0"/>
              <a:t> r){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centrox</a:t>
            </a:r>
            <a:r>
              <a:rPr lang="pt-BR" dirty="0" smtClean="0"/>
              <a:t> = x;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centroy</a:t>
            </a:r>
            <a:r>
              <a:rPr lang="pt-BR" dirty="0" smtClean="0"/>
              <a:t> = y;</a:t>
            </a:r>
          </a:p>
          <a:p>
            <a:pPr>
              <a:buNone/>
            </a:pPr>
            <a:r>
              <a:rPr lang="pt-BR" dirty="0" smtClean="0"/>
              <a:t>      raio = r;</a:t>
            </a:r>
          </a:p>
          <a:p>
            <a:pPr>
              <a:buNone/>
            </a:pPr>
            <a:r>
              <a:rPr lang="pt-BR" dirty="0" smtClean="0"/>
              <a:t>   }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public</a:t>
            </a:r>
            <a:r>
              <a:rPr lang="pt-BR" dirty="0" smtClean="0"/>
              <a:t> Circulo() {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centrox</a:t>
            </a:r>
            <a:r>
              <a:rPr lang="pt-BR" dirty="0" smtClean="0"/>
              <a:t> = 0;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centroy</a:t>
            </a:r>
            <a:r>
              <a:rPr lang="pt-BR" dirty="0" smtClean="0"/>
              <a:t> = 0;</a:t>
            </a:r>
          </a:p>
          <a:p>
            <a:pPr>
              <a:buNone/>
            </a:pPr>
            <a:r>
              <a:rPr lang="pt-BR" dirty="0" smtClean="0"/>
              <a:t>      raio = 1;</a:t>
            </a:r>
          </a:p>
          <a:p>
            <a:pPr>
              <a:buNone/>
            </a:pPr>
            <a:r>
              <a:rPr lang="pt-BR" dirty="0" smtClean="0"/>
              <a:t>   }</a:t>
            </a:r>
          </a:p>
          <a:p>
            <a:pPr>
              <a:buNone/>
            </a:pPr>
            <a:r>
              <a:rPr lang="pt-BR" dirty="0" smtClean="0"/>
              <a:t>   ...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96</a:t>
            </a:fld>
            <a:endParaRPr lang="pt-BR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Sobrecarga de Construtores</a:t>
            </a:r>
            <a:endParaRPr 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Testando a classe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pPr>
              <a:buFont typeface="Monotype Sorts" pitchFamily="2" charset="2"/>
              <a:buNone/>
            </a:pP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class</a:t>
            </a:r>
            <a:r>
              <a:rPr lang="pt-BR" sz="2400" dirty="0"/>
              <a:t> </a:t>
            </a:r>
            <a:r>
              <a:rPr lang="pt-BR" sz="2400" dirty="0" err="1"/>
              <a:t>TesteCirculo</a:t>
            </a:r>
            <a:r>
              <a:rPr lang="pt-BR" sz="2400" dirty="0"/>
              <a:t> {</a:t>
            </a:r>
          </a:p>
          <a:p>
            <a:pPr>
              <a:buFont typeface="Monotype Sorts" pitchFamily="2" charset="2"/>
              <a:buNone/>
            </a:pPr>
            <a:r>
              <a:rPr lang="pt-BR" sz="2400" dirty="0"/>
              <a:t>  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static</a:t>
            </a:r>
            <a:r>
              <a:rPr lang="pt-BR" sz="2400" dirty="0"/>
              <a:t> </a:t>
            </a:r>
            <a:r>
              <a:rPr lang="pt-BR" sz="2400" dirty="0" err="1"/>
              <a:t>void</a:t>
            </a:r>
            <a:r>
              <a:rPr lang="pt-BR" sz="2400" dirty="0"/>
              <a:t> </a:t>
            </a:r>
            <a:r>
              <a:rPr lang="pt-BR" sz="2400" dirty="0" err="1"/>
              <a:t>main</a:t>
            </a:r>
            <a:r>
              <a:rPr lang="pt-BR" sz="2400" dirty="0"/>
              <a:t> (String </a:t>
            </a:r>
            <a:r>
              <a:rPr lang="pt-BR" sz="2400" dirty="0" err="1"/>
              <a:t>args</a:t>
            </a:r>
            <a:r>
              <a:rPr lang="pt-BR" sz="2400" dirty="0"/>
              <a:t>[]) {</a:t>
            </a:r>
          </a:p>
          <a:p>
            <a:pPr>
              <a:buFont typeface="Monotype Sorts" pitchFamily="2" charset="2"/>
              <a:buNone/>
            </a:pPr>
            <a:r>
              <a:rPr lang="pt-BR" sz="2400" dirty="0"/>
              <a:t>    Circulo circ1 = </a:t>
            </a:r>
            <a:r>
              <a:rPr lang="pt-BR" sz="2400" dirty="0" err="1"/>
              <a:t>new</a:t>
            </a:r>
            <a:r>
              <a:rPr lang="pt-BR" sz="2400" dirty="0"/>
              <a:t> Circulo();</a:t>
            </a:r>
          </a:p>
          <a:p>
            <a:pPr>
              <a:buFont typeface="Monotype Sorts" pitchFamily="2" charset="2"/>
              <a:buNone/>
            </a:pPr>
            <a:r>
              <a:rPr lang="pt-BR" sz="2400" dirty="0"/>
              <a:t>    Circulo circ2 = </a:t>
            </a:r>
            <a:r>
              <a:rPr lang="pt-BR" sz="2400" dirty="0" err="1"/>
              <a:t>new</a:t>
            </a:r>
            <a:r>
              <a:rPr lang="pt-BR" sz="2400" dirty="0"/>
              <a:t> Circulo(1,2,4);</a:t>
            </a:r>
          </a:p>
          <a:p>
            <a:pPr>
              <a:buFont typeface="Monotype Sorts" pitchFamily="2" charset="2"/>
              <a:buNone/>
            </a:pPr>
            <a:r>
              <a:rPr lang="pt-BR" sz="2400" dirty="0"/>
              <a:t>    System.</a:t>
            </a:r>
            <a:r>
              <a:rPr lang="pt-BR" sz="2400" dirty="0" err="1"/>
              <a:t>out.println</a:t>
            </a:r>
            <a:r>
              <a:rPr lang="pt-BR" sz="2400" dirty="0"/>
              <a:t>("</a:t>
            </a:r>
            <a:r>
              <a:rPr lang="pt-BR" sz="2400" dirty="0" err="1"/>
              <a:t>Area</a:t>
            </a:r>
            <a:r>
              <a:rPr lang="pt-BR" sz="2400" dirty="0"/>
              <a:t> circ1= " + circ1.</a:t>
            </a:r>
            <a:r>
              <a:rPr lang="pt-BR" sz="2400" dirty="0" err="1"/>
              <a:t>area</a:t>
            </a:r>
            <a:r>
              <a:rPr lang="pt-BR" sz="2400" dirty="0"/>
              <a:t>());</a:t>
            </a:r>
          </a:p>
          <a:p>
            <a:pPr>
              <a:buFont typeface="Monotype Sorts" pitchFamily="2" charset="2"/>
              <a:buNone/>
            </a:pPr>
            <a:r>
              <a:rPr lang="pt-BR" sz="2400" dirty="0"/>
              <a:t>    System.</a:t>
            </a:r>
            <a:r>
              <a:rPr lang="pt-BR" sz="2400" dirty="0" err="1"/>
              <a:t>out.println</a:t>
            </a:r>
            <a:r>
              <a:rPr lang="pt-BR" sz="2400" dirty="0"/>
              <a:t>("</a:t>
            </a:r>
            <a:r>
              <a:rPr lang="pt-BR" sz="2400" dirty="0" err="1"/>
              <a:t>Area</a:t>
            </a:r>
            <a:r>
              <a:rPr lang="pt-BR" sz="2400" dirty="0"/>
              <a:t> circ2= " + circ2.</a:t>
            </a:r>
            <a:r>
              <a:rPr lang="pt-BR" sz="2400" dirty="0" err="1"/>
              <a:t>area</a:t>
            </a:r>
            <a:r>
              <a:rPr lang="pt-BR" sz="2400" dirty="0"/>
              <a:t>());</a:t>
            </a:r>
          </a:p>
          <a:p>
            <a:pPr>
              <a:buFont typeface="Monotype Sorts" pitchFamily="2" charset="2"/>
              <a:buNone/>
            </a:pPr>
            <a:r>
              <a:rPr lang="pt-BR" sz="2400" dirty="0"/>
              <a:t>  }</a:t>
            </a:r>
          </a:p>
          <a:p>
            <a:pPr>
              <a:buFont typeface="Monotype Sorts" pitchFamily="2" charset="2"/>
              <a:buNone/>
            </a:pPr>
            <a:r>
              <a:rPr lang="pt-BR" sz="2400" dirty="0"/>
              <a:t>}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97</a:t>
            </a:fld>
            <a:endParaRPr lang="pt-BR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Sobrecarga de Construtores</a:t>
            </a:r>
            <a:endParaRPr lang="pt-BR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Observando mais de perto a implementação dos dois construtores da classe </a:t>
            </a:r>
            <a:r>
              <a:rPr lang="pt-BR" dirty="0" smtClean="0"/>
              <a:t>Circulo:</a:t>
            </a:r>
            <a:endParaRPr lang="pt-BR" dirty="0"/>
          </a:p>
          <a:p>
            <a:pPr lvl="1"/>
            <a:r>
              <a:rPr lang="pt-BR" dirty="0"/>
              <a:t>Nota-se que o segundo construtor (o construtor </a:t>
            </a:r>
            <a:r>
              <a:rPr lang="pt-BR" dirty="0" smtClean="0"/>
              <a:t>sem  </a:t>
            </a:r>
            <a:r>
              <a:rPr lang="pt-BR" dirty="0"/>
              <a:t>parâmetros) possui o mesmo código de inicialização do primeiro construtor (o construtor com três parâmetros</a:t>
            </a:r>
            <a:r>
              <a:rPr lang="pt-BR" dirty="0" smtClean="0"/>
              <a:t>)</a:t>
            </a:r>
            <a:endParaRPr lang="pt-BR" dirty="0"/>
          </a:p>
          <a:p>
            <a:r>
              <a:rPr lang="pt-BR" dirty="0"/>
              <a:t>Repetir desnecessariamente código não é uma boa prática de </a:t>
            </a:r>
            <a:r>
              <a:rPr lang="pt-BR" dirty="0" smtClean="0"/>
              <a:t>programação</a:t>
            </a:r>
            <a:endParaRPr lang="pt-BR" dirty="0"/>
          </a:p>
          <a:p>
            <a:r>
              <a:rPr lang="pt-BR" dirty="0"/>
              <a:t>Java permite compartilhar código entre os diversos </a:t>
            </a:r>
            <a:r>
              <a:rPr lang="pt-BR" dirty="0" smtClean="0"/>
              <a:t>construtores</a:t>
            </a:r>
            <a:endParaRPr lang="pt-BR" dirty="0"/>
          </a:p>
          <a:p>
            <a:pPr lvl="1"/>
            <a:r>
              <a:rPr lang="pt-BR" dirty="0"/>
              <a:t>Palavra-chave </a:t>
            </a:r>
            <a:r>
              <a:rPr lang="pt-BR" i="1" dirty="0" err="1"/>
              <a:t>this</a:t>
            </a:r>
            <a:r>
              <a:rPr lang="pt-BR" i="1" dirty="0" smtClean="0"/>
              <a:t>()</a:t>
            </a:r>
            <a:endParaRPr lang="pt-BR" i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98</a:t>
            </a:fld>
            <a:endParaRPr lang="pt-BR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Sobrecarga de Construtores</a:t>
            </a:r>
            <a:endParaRPr lang="pt-BR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Circulo {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centrox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centroy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raio;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public</a:t>
            </a:r>
            <a:r>
              <a:rPr lang="pt-BR" dirty="0" smtClean="0"/>
              <a:t> Circulo(</a:t>
            </a:r>
            <a:r>
              <a:rPr lang="pt-BR" dirty="0" err="1" smtClean="0"/>
              <a:t>int</a:t>
            </a:r>
            <a:r>
              <a:rPr lang="pt-BR" dirty="0" smtClean="0"/>
              <a:t> x, </a:t>
            </a:r>
            <a:r>
              <a:rPr lang="pt-BR" dirty="0" err="1" smtClean="0"/>
              <a:t>int</a:t>
            </a:r>
            <a:r>
              <a:rPr lang="pt-BR" dirty="0" smtClean="0"/>
              <a:t> y, </a:t>
            </a:r>
            <a:r>
              <a:rPr lang="pt-BR" dirty="0" err="1" smtClean="0"/>
              <a:t>int</a:t>
            </a:r>
            <a:r>
              <a:rPr lang="pt-BR" dirty="0" smtClean="0"/>
              <a:t> r){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centrox</a:t>
            </a:r>
            <a:r>
              <a:rPr lang="pt-BR" dirty="0" smtClean="0"/>
              <a:t> = x;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centroy</a:t>
            </a:r>
            <a:r>
              <a:rPr lang="pt-BR" dirty="0" smtClean="0"/>
              <a:t> = y;</a:t>
            </a:r>
          </a:p>
          <a:p>
            <a:pPr>
              <a:buNone/>
            </a:pPr>
            <a:r>
              <a:rPr lang="pt-BR" dirty="0" smtClean="0"/>
              <a:t>      raio = r;</a:t>
            </a:r>
          </a:p>
          <a:p>
            <a:pPr>
              <a:buNone/>
            </a:pPr>
            <a:r>
              <a:rPr lang="pt-BR" dirty="0" smtClean="0"/>
              <a:t>   }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public</a:t>
            </a:r>
            <a:r>
              <a:rPr lang="pt-BR" dirty="0" smtClean="0"/>
              <a:t> Circulo() {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this</a:t>
            </a:r>
            <a:r>
              <a:rPr lang="pt-BR" dirty="0" smtClean="0"/>
              <a:t>(0,0,1);</a:t>
            </a:r>
          </a:p>
          <a:p>
            <a:pPr>
              <a:buNone/>
            </a:pPr>
            <a:r>
              <a:rPr lang="pt-BR" dirty="0" smtClean="0"/>
              <a:t>   }</a:t>
            </a:r>
          </a:p>
          <a:p>
            <a:pPr>
              <a:buNone/>
            </a:pPr>
            <a:r>
              <a:rPr lang="pt-BR" dirty="0" smtClean="0"/>
              <a:t>   ...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99</a:t>
            </a:fld>
            <a:endParaRPr lang="pt-B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proII_U01_UML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TP_U01_P02_Motivacao</Template>
  <TotalTime>1593</TotalTime>
  <Words>13279</Words>
  <Application>Microsoft Office PowerPoint</Application>
  <PresentationFormat>Apresentação na tela (4:3)</PresentationFormat>
  <Paragraphs>2616</Paragraphs>
  <Slides>292</Slides>
  <Notes>84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292</vt:i4>
      </vt:variant>
    </vt:vector>
  </HeadingPairs>
  <TitlesOfParts>
    <vt:vector size="302" baseType="lpstr">
      <vt:lpstr>Arial</vt:lpstr>
      <vt:lpstr>Arial Narrow</vt:lpstr>
      <vt:lpstr>Calibri</vt:lpstr>
      <vt:lpstr>Courier New</vt:lpstr>
      <vt:lpstr>Garamond</vt:lpstr>
      <vt:lpstr>Monotype Sorts</vt:lpstr>
      <vt:lpstr>Symbol</vt:lpstr>
      <vt:lpstr>Tahoma</vt:lpstr>
      <vt:lpstr>Times New Roman</vt:lpstr>
      <vt:lpstr>AlproII_U01_UML</vt:lpstr>
      <vt:lpstr>Programação Orientada a Objetos com Java</vt:lpstr>
      <vt:lpstr>Recursos</vt:lpstr>
      <vt:lpstr>Recursos</vt:lpstr>
      <vt:lpstr>Introdução</vt:lpstr>
      <vt:lpstr>Plataforma Java</vt:lpstr>
      <vt:lpstr>Plataforma Java</vt:lpstr>
      <vt:lpstr>Plataforma Java</vt:lpstr>
      <vt:lpstr>Plataforma Java SE 6</vt:lpstr>
      <vt:lpstr>Introdução</vt:lpstr>
      <vt:lpstr>Paradigma</vt:lpstr>
      <vt:lpstr>Orientação a Objetos</vt:lpstr>
      <vt:lpstr>Objetos</vt:lpstr>
      <vt:lpstr>Objetos</vt:lpstr>
      <vt:lpstr>Classes</vt:lpstr>
      <vt:lpstr>Encapsulamento</vt:lpstr>
      <vt:lpstr>Apresentação do PowerPoint</vt:lpstr>
      <vt:lpstr>Encapsulamento</vt:lpstr>
      <vt:lpstr>Coesão</vt:lpstr>
      <vt:lpstr>Acoplamento</vt:lpstr>
      <vt:lpstr>Projetando Objetos</vt:lpstr>
      <vt:lpstr>Diagrama de Classes UML</vt:lpstr>
      <vt:lpstr>Diagrama de Classes da UML</vt:lpstr>
      <vt:lpstr>Diagrama de Classes da UML</vt:lpstr>
      <vt:lpstr>Diagrama de Classes UML</vt:lpstr>
      <vt:lpstr>Diagrama de Classes UML</vt:lpstr>
      <vt:lpstr>Diagrama de Classes UML</vt:lpstr>
      <vt:lpstr>Diagrama de Classes UML</vt:lpstr>
      <vt:lpstr>Diagrama de Classes UML</vt:lpstr>
      <vt:lpstr>Diagrama de Classes UML</vt:lpstr>
      <vt:lpstr>Resumo</vt:lpstr>
      <vt:lpstr>Resumo</vt:lpstr>
      <vt:lpstr>Resumo</vt:lpstr>
      <vt:lpstr>Estruturas básicas</vt:lpstr>
      <vt:lpstr>Estrutura de um Programa</vt:lpstr>
      <vt:lpstr>Biblioteca de Classes</vt:lpstr>
      <vt:lpstr>Tipos de Dados</vt:lpstr>
      <vt:lpstr>Tipos de Dados Básicos</vt:lpstr>
      <vt:lpstr>Tipos de Dados Básicos</vt:lpstr>
      <vt:lpstr>Tipos de Dados Básicos</vt:lpstr>
      <vt:lpstr>Operadores</vt:lpstr>
      <vt:lpstr>Operadores</vt:lpstr>
      <vt:lpstr>Operadores</vt:lpstr>
      <vt:lpstr>Operadores</vt:lpstr>
      <vt:lpstr>Funções Matemáticas</vt:lpstr>
      <vt:lpstr>Boxing de Tipos Primitivos</vt:lpstr>
      <vt:lpstr>Classe String</vt:lpstr>
      <vt:lpstr>Classe String</vt:lpstr>
      <vt:lpstr>Classe String</vt:lpstr>
      <vt:lpstr>Classe String</vt:lpstr>
      <vt:lpstr>Classe String</vt:lpstr>
      <vt:lpstr>Classe String</vt:lpstr>
      <vt:lpstr>Classe String</vt:lpstr>
      <vt:lpstr>Comandos - Declaração</vt:lpstr>
      <vt:lpstr> Comandos – Condicional IF</vt:lpstr>
      <vt:lpstr>Comandos – Condicional IF</vt:lpstr>
      <vt:lpstr>Comandos – Condicional SWITCH</vt:lpstr>
      <vt:lpstr>Comandos – Condicional SWITCH</vt:lpstr>
      <vt:lpstr>Comandos – Repetição FOR</vt:lpstr>
      <vt:lpstr>Comandos – Repetição WHILE</vt:lpstr>
      <vt:lpstr>Comandos – Repetição DO WHILE</vt:lpstr>
      <vt:lpstr>Comandos - Repetição</vt:lpstr>
      <vt:lpstr>Classes e objetos</vt:lpstr>
      <vt:lpstr>Classes</vt:lpstr>
      <vt:lpstr>Classes</vt:lpstr>
      <vt:lpstr>Classes</vt:lpstr>
      <vt:lpstr>Classes</vt:lpstr>
      <vt:lpstr>Classes</vt:lpstr>
      <vt:lpstr>Exemplo: classe Professor</vt:lpstr>
      <vt:lpstr>Exemplo: classe Professor</vt:lpstr>
      <vt:lpstr>Exemplo: classe Professor</vt:lpstr>
      <vt:lpstr>Objetos</vt:lpstr>
      <vt:lpstr>Objetos</vt:lpstr>
      <vt:lpstr>Programa</vt:lpstr>
      <vt:lpstr>Programa</vt:lpstr>
      <vt:lpstr>Escopo de Variáveis</vt:lpstr>
      <vt:lpstr>Escopo de Variáveis</vt:lpstr>
      <vt:lpstr>Escopo de Variáveis</vt:lpstr>
      <vt:lpstr>Inicialização de Variáveis</vt:lpstr>
      <vt:lpstr>Inicialização de Variáveis</vt:lpstr>
      <vt:lpstr>Referências</vt:lpstr>
      <vt:lpstr>Referências</vt:lpstr>
      <vt:lpstr>Referências</vt:lpstr>
      <vt:lpstr>Inicialização de Objetos</vt:lpstr>
      <vt:lpstr>Inicialização de Objetos</vt:lpstr>
      <vt:lpstr>Inicialização de Objetos</vt:lpstr>
      <vt:lpstr>Inicialização de Objetos</vt:lpstr>
      <vt:lpstr>Inicialização de Objetos</vt:lpstr>
      <vt:lpstr>Inicialização de Objetos</vt:lpstr>
      <vt:lpstr>Inicialização de Objetos</vt:lpstr>
      <vt:lpstr>Inicialização de Objetos</vt:lpstr>
      <vt:lpstr>Sobrecarga</vt:lpstr>
      <vt:lpstr>Sobrecarga</vt:lpstr>
      <vt:lpstr>Sobrecarga</vt:lpstr>
      <vt:lpstr>Sobrecarga de Construtores</vt:lpstr>
      <vt:lpstr>Sobrecarga de Construtores</vt:lpstr>
      <vt:lpstr>Sobrecarga de Construtores</vt:lpstr>
      <vt:lpstr>Sobrecarga de Construtores</vt:lpstr>
      <vt:lpstr>Sobrecarga de Construtores</vt:lpstr>
      <vt:lpstr>Sobrecarga de Construtores</vt:lpstr>
      <vt:lpstr>Atributos e Métodos de Classe</vt:lpstr>
      <vt:lpstr>Atributos de Classe</vt:lpstr>
      <vt:lpstr>Atributos de Classe</vt:lpstr>
      <vt:lpstr>Atributos de Classe</vt:lpstr>
      <vt:lpstr>Atributos de Classe</vt:lpstr>
      <vt:lpstr>Atributos de Classe</vt:lpstr>
      <vt:lpstr>Inicialização de Atributos de Classe</vt:lpstr>
      <vt:lpstr>Inicialização de Atributos de Classe</vt:lpstr>
      <vt:lpstr>Métodos de Classe</vt:lpstr>
      <vt:lpstr>Métodos de Classe</vt:lpstr>
      <vt:lpstr>Métodos de Classe</vt:lpstr>
      <vt:lpstr>Métodos de Classe</vt:lpstr>
      <vt:lpstr>Métodos de Classe</vt:lpstr>
      <vt:lpstr>Métodos de Classe</vt:lpstr>
      <vt:lpstr>Métodos de Classe</vt:lpstr>
      <vt:lpstr>enumerações</vt:lpstr>
      <vt:lpstr>Enumeração</vt:lpstr>
      <vt:lpstr>Enumeração</vt:lpstr>
      <vt:lpstr>Enumeração</vt:lpstr>
      <vt:lpstr>Enumeração</vt:lpstr>
      <vt:lpstr>Enumeração</vt:lpstr>
      <vt:lpstr>arrays</vt:lpstr>
      <vt:lpstr>Arrays</vt:lpstr>
      <vt:lpstr>Arrays Unidimensionais</vt:lpstr>
      <vt:lpstr>Arrays Unidimensionais</vt:lpstr>
      <vt:lpstr>Arrays Unidimensionais</vt:lpstr>
      <vt:lpstr>Arrays Unidimensionais</vt:lpstr>
      <vt:lpstr>Arrays Unidimensionais</vt:lpstr>
      <vt:lpstr>Arrays Unidimensionais</vt:lpstr>
      <vt:lpstr>Arrays Unidimensionais</vt:lpstr>
      <vt:lpstr>Arrays Unidimensionais</vt:lpstr>
      <vt:lpstr>Arrays Unidimensionais</vt:lpstr>
      <vt:lpstr>Arrays Bidimensionais</vt:lpstr>
      <vt:lpstr>Arrays Bidimensionais</vt:lpstr>
      <vt:lpstr>Arrays Bidimensionais</vt:lpstr>
      <vt:lpstr>Arrays N-dimensionais</vt:lpstr>
      <vt:lpstr>herança</vt:lpstr>
      <vt:lpstr>Herança</vt:lpstr>
      <vt:lpstr>Diagrama de Classes UML</vt:lpstr>
      <vt:lpstr>Herança</vt:lpstr>
      <vt:lpstr>Herança</vt:lpstr>
      <vt:lpstr>Herança</vt:lpstr>
      <vt:lpstr>Herança</vt:lpstr>
      <vt:lpstr>Herança</vt:lpstr>
      <vt:lpstr>Herança</vt:lpstr>
      <vt:lpstr>Herança</vt:lpstr>
      <vt:lpstr>Herança</vt:lpstr>
      <vt:lpstr>Herança</vt:lpstr>
      <vt:lpstr>Herança</vt:lpstr>
      <vt:lpstr>Herança</vt:lpstr>
      <vt:lpstr>Herança</vt:lpstr>
      <vt:lpstr>Herança</vt:lpstr>
      <vt:lpstr>Herança</vt:lpstr>
      <vt:lpstr>Sobrescrita de Métodos</vt:lpstr>
      <vt:lpstr>Sobrescrita de Métodos</vt:lpstr>
      <vt:lpstr>Sobrescrita de Métodos</vt:lpstr>
      <vt:lpstr>Sobrescrita de Métodos</vt:lpstr>
      <vt:lpstr>Sobrescrita de Métodos</vt:lpstr>
      <vt:lpstr>Controle da Herança</vt:lpstr>
      <vt:lpstr>Herança e Polimorfismo</vt:lpstr>
      <vt:lpstr>Herança e Polimorfismo (Variáveis)</vt:lpstr>
      <vt:lpstr>Herança e Polimorfismo (Variáveis)</vt:lpstr>
      <vt:lpstr>Herança e Polimorfismo (Variáveis)</vt:lpstr>
      <vt:lpstr>Herança e Polimorfismo (Variáveis)</vt:lpstr>
      <vt:lpstr>Herança e Polimorfismo (Métodos)</vt:lpstr>
      <vt:lpstr>Herança e Polimorfismo (Métodos)</vt:lpstr>
      <vt:lpstr>Classes e Métodos Abstratos</vt:lpstr>
      <vt:lpstr>Classes e Métodos Abstratos</vt:lpstr>
      <vt:lpstr>Classes e Métodos Abstratos</vt:lpstr>
      <vt:lpstr>Classes e Métodos Abstratos</vt:lpstr>
      <vt:lpstr>Classes e Métodos Abstratos</vt:lpstr>
      <vt:lpstr>Classes e Métodos Abstratos</vt:lpstr>
      <vt:lpstr>Técnica de programação Exceções</vt:lpstr>
      <vt:lpstr>Exceções</vt:lpstr>
      <vt:lpstr>Exceções</vt:lpstr>
      <vt:lpstr>Tipos de Exceções</vt:lpstr>
      <vt:lpstr>Lançando Exceções</vt:lpstr>
      <vt:lpstr>Exemplo: Classe Circulo</vt:lpstr>
      <vt:lpstr>Exemplo: Classe Circulo</vt:lpstr>
      <vt:lpstr>Cláusula throws</vt:lpstr>
      <vt:lpstr>Cláusula throws</vt:lpstr>
      <vt:lpstr>coleções</vt:lpstr>
      <vt:lpstr>Coleções</vt:lpstr>
      <vt:lpstr>Coleções</vt:lpstr>
      <vt:lpstr>Coleções</vt:lpstr>
      <vt:lpstr>Coleções de Uso Geral</vt:lpstr>
      <vt:lpstr>Listas</vt:lpstr>
      <vt:lpstr>Listas</vt:lpstr>
      <vt:lpstr>Listas</vt:lpstr>
      <vt:lpstr>Listas</vt:lpstr>
      <vt:lpstr>Mapas</vt:lpstr>
      <vt:lpstr>Mapas</vt:lpstr>
      <vt:lpstr>Mapas</vt:lpstr>
      <vt:lpstr>Mapas</vt:lpstr>
      <vt:lpstr>Interfaces</vt:lpstr>
      <vt:lpstr>Interfaces</vt:lpstr>
      <vt:lpstr>Interfaces</vt:lpstr>
      <vt:lpstr>Interfaces</vt:lpstr>
      <vt:lpstr>Diagrama de Classes UML</vt:lpstr>
      <vt:lpstr>Interfaces</vt:lpstr>
      <vt:lpstr>Interfaces</vt:lpstr>
      <vt:lpstr>Interfaces</vt:lpstr>
      <vt:lpstr>Interfaces e Polimorfismo</vt:lpstr>
      <vt:lpstr>Interfaces e Polimorfismo</vt:lpstr>
      <vt:lpstr>Interfaces e Polimorfismo</vt:lpstr>
      <vt:lpstr>Estudo de Caso - Listas</vt:lpstr>
      <vt:lpstr>Estudo de Caso - Listas</vt:lpstr>
      <vt:lpstr>Estudo de Caso - Listas</vt:lpstr>
      <vt:lpstr>Estudo de Caso - Listas</vt:lpstr>
      <vt:lpstr>Estudo de Caso - Ordenação de Listas</vt:lpstr>
      <vt:lpstr>Estudo de Caso - Ordenação de Listas</vt:lpstr>
      <vt:lpstr>Estudo de Caso - Ordenação de Listas</vt:lpstr>
      <vt:lpstr>Estudo de Caso - Ordenação de Listas</vt:lpstr>
      <vt:lpstr>Estudo de Caso - Ordenação de Listas</vt:lpstr>
      <vt:lpstr>Estudo de Caso - Ordenação de Listas</vt:lpstr>
      <vt:lpstr>Estudo de Caso - Ordenação de Listas</vt:lpstr>
      <vt:lpstr>Estudo de Caso - Ordenação de Listas</vt:lpstr>
      <vt:lpstr>Estudo de Caso - Ordenação de Listas</vt:lpstr>
      <vt:lpstr>Classes Aninhadas</vt:lpstr>
      <vt:lpstr>Classes Aninhadas Internas</vt:lpstr>
      <vt:lpstr>Classes Aninhadas Não-Internas</vt:lpstr>
      <vt:lpstr>Classes Internas Anônimas</vt:lpstr>
      <vt:lpstr>Padrão Strategy</vt:lpstr>
      <vt:lpstr>Padrão Strategy</vt:lpstr>
      <vt:lpstr>Padrão Strategy</vt:lpstr>
      <vt:lpstr>Padrão Strategy</vt:lpstr>
      <vt:lpstr>Padrão Strategy</vt:lpstr>
      <vt:lpstr>Estudo de Caso - Iteração de Lista</vt:lpstr>
      <vt:lpstr>Estudo de Caso - Iteração de Lista</vt:lpstr>
      <vt:lpstr>Estudo de Caso - Iteração de Lista</vt:lpstr>
      <vt:lpstr>Estudo de Caso - Iteração de Lista</vt:lpstr>
      <vt:lpstr>Estudo de Caso - Iteração de Lista</vt:lpstr>
      <vt:lpstr>Estudo de Caso - Iteração de Lista</vt:lpstr>
      <vt:lpstr>Estudo de Caso - Iteração de Lista</vt:lpstr>
      <vt:lpstr>Padrão Iterator</vt:lpstr>
      <vt:lpstr>Padrão Iterator</vt:lpstr>
      <vt:lpstr>Padrão Iterator</vt:lpstr>
      <vt:lpstr>Padrão Iterator</vt:lpstr>
      <vt:lpstr>Padrão Iterator</vt:lpstr>
      <vt:lpstr>genéricos</vt:lpstr>
      <vt:lpstr>Genéricos</vt:lpstr>
      <vt:lpstr>Genéricos</vt:lpstr>
      <vt:lpstr>Genéricos</vt:lpstr>
      <vt:lpstr>Genéricos</vt:lpstr>
      <vt:lpstr>Genéricos</vt:lpstr>
      <vt:lpstr>Genéricos</vt:lpstr>
      <vt:lpstr>Genéricos</vt:lpstr>
      <vt:lpstr>Genéricos</vt:lpstr>
      <vt:lpstr>Genéricos - Restrições de Tipo</vt:lpstr>
      <vt:lpstr>Genéricos - Restrições de Tipo</vt:lpstr>
      <vt:lpstr>Genéricos - Restrições de Tipo</vt:lpstr>
      <vt:lpstr>Genéricos - Coringa</vt:lpstr>
      <vt:lpstr>Genéricos - Coringa</vt:lpstr>
      <vt:lpstr>Genéricos - Coringa</vt:lpstr>
      <vt:lpstr>Genéricos - Coringa</vt:lpstr>
      <vt:lpstr>Genéricos - Coringa</vt:lpstr>
      <vt:lpstr>Tratamento de exceções</vt:lpstr>
      <vt:lpstr>Tratamento de Exceções</vt:lpstr>
      <vt:lpstr>Tratamento de Exceções</vt:lpstr>
      <vt:lpstr>Tratamento de Exceções</vt:lpstr>
      <vt:lpstr>Capturando Exceções</vt:lpstr>
      <vt:lpstr>Capturando Exceções</vt:lpstr>
      <vt:lpstr>Capturando Exceções</vt:lpstr>
      <vt:lpstr>Capturando Exceções</vt:lpstr>
      <vt:lpstr>Capturando Exceções</vt:lpstr>
      <vt:lpstr>Capturando Exceções</vt:lpstr>
      <vt:lpstr>Capturando Exceções</vt:lpstr>
      <vt:lpstr>Repassando Exceções</vt:lpstr>
      <vt:lpstr>Novas Exceções</vt:lpstr>
      <vt:lpstr>Novas Exceções</vt:lpstr>
      <vt:lpstr>Novas Exceções</vt:lpstr>
      <vt:lpstr>Fluxos</vt:lpstr>
      <vt:lpstr>Fluxos</vt:lpstr>
      <vt:lpstr>Fluxos</vt:lpstr>
      <vt:lpstr>Fluxos</vt:lpstr>
      <vt:lpstr>Fluxos</vt:lpstr>
      <vt:lpstr>Fluxos</vt:lpstr>
      <vt:lpstr>Fluxos de Bytes</vt:lpstr>
      <vt:lpstr>Fluxos de Bytes</vt:lpstr>
      <vt:lpstr>Fluxos de Bytes</vt:lpstr>
      <vt:lpstr>Fluxos de Bytes</vt:lpstr>
      <vt:lpstr>Fluxos de Bytes</vt:lpstr>
      <vt:lpstr>Fluxos de Bytes</vt:lpstr>
      <vt:lpstr>Fluxos de Caracteres</vt:lpstr>
      <vt:lpstr>Fluxos de Caracteres</vt:lpstr>
      <vt:lpstr>Fluxos de Caracteres</vt:lpstr>
      <vt:lpstr>Fluxos de Caracteres</vt:lpstr>
      <vt:lpstr>Fluxos de Caracteres</vt:lpstr>
      <vt:lpstr>Scanning</vt:lpstr>
      <vt:lpstr>Scanning</vt:lpstr>
      <vt:lpstr>Serialização de Objetos</vt:lpstr>
      <vt:lpstr>Serialização Binária de Objetos</vt:lpstr>
      <vt:lpstr>Serialização Binária de Objetos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Julio</dc:creator>
  <cp:lastModifiedBy>Júlio Machado</cp:lastModifiedBy>
  <cp:revision>200</cp:revision>
  <dcterms:created xsi:type="dcterms:W3CDTF">2011-05-30T14:05:40Z</dcterms:created>
  <dcterms:modified xsi:type="dcterms:W3CDTF">2016-01-04T17:13:07Z</dcterms:modified>
</cp:coreProperties>
</file>