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256" r:id="rId2"/>
    <p:sldId id="687" r:id="rId3"/>
    <p:sldId id="532" r:id="rId4"/>
    <p:sldId id="612" r:id="rId5"/>
    <p:sldId id="613" r:id="rId6"/>
    <p:sldId id="614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27" r:id="rId20"/>
    <p:sldId id="628" r:id="rId21"/>
    <p:sldId id="629" r:id="rId22"/>
    <p:sldId id="630" r:id="rId23"/>
    <p:sldId id="631" r:id="rId24"/>
    <p:sldId id="632" r:id="rId25"/>
    <p:sldId id="633" r:id="rId26"/>
    <p:sldId id="634" r:id="rId27"/>
    <p:sldId id="635" r:id="rId28"/>
    <p:sldId id="636" r:id="rId29"/>
    <p:sldId id="637" r:id="rId30"/>
    <p:sldId id="638" r:id="rId31"/>
    <p:sldId id="639" r:id="rId32"/>
    <p:sldId id="640" r:id="rId33"/>
    <p:sldId id="641" r:id="rId34"/>
    <p:sldId id="642" r:id="rId35"/>
    <p:sldId id="643" r:id="rId36"/>
    <p:sldId id="644" r:id="rId37"/>
    <p:sldId id="645" r:id="rId38"/>
    <p:sldId id="646" r:id="rId39"/>
    <p:sldId id="647" r:id="rId40"/>
    <p:sldId id="648" r:id="rId41"/>
    <p:sldId id="649" r:id="rId42"/>
    <p:sldId id="650" r:id="rId43"/>
    <p:sldId id="651" r:id="rId44"/>
    <p:sldId id="652" r:id="rId45"/>
    <p:sldId id="653" r:id="rId46"/>
    <p:sldId id="654" r:id="rId47"/>
    <p:sldId id="655" r:id="rId48"/>
    <p:sldId id="656" r:id="rId49"/>
    <p:sldId id="657" r:id="rId50"/>
    <p:sldId id="658" r:id="rId51"/>
    <p:sldId id="659" r:id="rId52"/>
    <p:sldId id="660" r:id="rId53"/>
    <p:sldId id="661" r:id="rId54"/>
    <p:sldId id="662" r:id="rId55"/>
    <p:sldId id="663" r:id="rId56"/>
    <p:sldId id="667" r:id="rId57"/>
    <p:sldId id="664" r:id="rId58"/>
    <p:sldId id="665" r:id="rId59"/>
    <p:sldId id="668" r:id="rId60"/>
    <p:sldId id="669" r:id="rId61"/>
    <p:sldId id="670" r:id="rId62"/>
    <p:sldId id="671" r:id="rId63"/>
    <p:sldId id="672" r:id="rId64"/>
    <p:sldId id="673" r:id="rId65"/>
    <p:sldId id="674" r:id="rId66"/>
    <p:sldId id="675" r:id="rId67"/>
    <p:sldId id="676" r:id="rId68"/>
    <p:sldId id="677" r:id="rId69"/>
    <p:sldId id="678" r:id="rId70"/>
    <p:sldId id="679" r:id="rId71"/>
    <p:sldId id="680" r:id="rId72"/>
    <p:sldId id="681" r:id="rId73"/>
    <p:sldId id="682" r:id="rId74"/>
    <p:sldId id="683" r:id="rId75"/>
    <p:sldId id="684" r:id="rId76"/>
    <p:sldId id="685" r:id="rId77"/>
    <p:sldId id="686" r:id="rId7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001F-4B6C-4CB4-9C1C-1BD72C594018}" type="datetimeFigureOut">
              <a:rPr lang="pt-BR" smtClean="0"/>
              <a:pPr/>
              <a:t>15/12/2015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9BCA2-861D-4632-A71A-968CAD696A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8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48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74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9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21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5BE009-6116-44E1-85DA-5CF6A4FAEE2B}" type="datetime1">
              <a:rPr lang="pt-BR" smtClean="0"/>
              <a:t>15/12/2015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77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617E7E3-4F80-4046-8028-B045174B11FB}" type="datetime1">
              <a:rPr lang="pt-BR" smtClean="0"/>
              <a:t>15/12/2015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0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1B44FD3D-677B-4E04-8942-89C2AB1FA4CC}" type="datetime1">
              <a:rPr lang="pt-BR" smtClean="0"/>
              <a:t>15/12/2015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2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992CB57-CA35-4919-B7FF-61A254C620E5}" type="datetime1">
              <a:rPr lang="pt-BR" smtClean="0"/>
              <a:t>15/12/2015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9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E28948E-A021-47BD-8138-07B617739295}" type="datetime1">
              <a:rPr lang="pt-BR" smtClean="0"/>
              <a:t>15/12/2015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2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7EC8C9E2-2224-4F0A-BEE0-DD2D5FCE63B5}" type="datetime1">
              <a:rPr lang="pt-BR" smtClean="0"/>
              <a:t>15/12/2015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6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EB2B2EF-7698-47A4-8496-26948F080A5D}" type="datetime1">
              <a:rPr lang="pt-BR" smtClean="0"/>
              <a:t>15/12/2015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3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7B49B8D-7A60-4071-95B2-753B008078C1}" type="datetime1">
              <a:rPr lang="pt-BR" smtClean="0"/>
              <a:t>15/12/2015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48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F5A27007-65AC-428F-9131-33D45E24C6C5}" type="datetime1">
              <a:rPr lang="pt-BR" smtClean="0"/>
              <a:t>15/12/2015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4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CA366710-78AA-4B19-862C-3509DCE043EF}" type="datetime1">
              <a:rPr lang="pt-BR" smtClean="0"/>
              <a:t>15/12/2015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7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4B4CDB-3E86-4693-BF2A-C3E69CDCA7B0}" type="datetime1">
              <a:rPr lang="pt-BR" smtClean="0"/>
              <a:t>15/12/2015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7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548D197-B85C-4914-ADF2-CF8101BE2CA5}" type="datetime1">
              <a:rPr lang="pt-BR" smtClean="0"/>
              <a:t>15/12/2015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edter.com/en/jcalendar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pucrs.br/juliopm/accentu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oapm/JavaBasic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index.html" TargetMode="External"/><Relationship Id="rId7" Type="http://schemas.openxmlformats.org/officeDocument/2006/relationships/hyperlink" Target="http://docs.oracle.com/javase/spe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epcode.com/" TargetMode="External"/><Relationship Id="rId5" Type="http://schemas.openxmlformats.org/officeDocument/2006/relationships/hyperlink" Target="http://docs.oracle.com/javase/6/docs/api/" TargetMode="External"/><Relationship Id="rId4" Type="http://schemas.openxmlformats.org/officeDocument/2006/relationships/hyperlink" Target="https://docs.oracle.com/javase/6/doc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 com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Interfaces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Definem pontos de acesso ao componente</a:t>
            </a:r>
          </a:p>
          <a:p>
            <a:r>
              <a:rPr lang="pt-BR" smtClean="0"/>
              <a:t>Possibilitam “plug-and-play”</a:t>
            </a:r>
          </a:p>
          <a:p>
            <a:r>
              <a:rPr lang="pt-BR" smtClean="0"/>
              <a:t>Servem como um contrato entre componentes</a:t>
            </a:r>
          </a:p>
          <a:p>
            <a:r>
              <a:rPr lang="pt-BR" smtClean="0"/>
              <a:t>Quando bem definidas, tornam fácil a identificação e o propósito do comportamento do componente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Padrões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Diversos padrões diferentes para componentes:</a:t>
            </a:r>
          </a:p>
          <a:p>
            <a:pPr lvl="1"/>
            <a:r>
              <a:rPr lang="pt-BR" dirty="0" smtClean="0"/>
              <a:t>COM, DCOM, COM+, ActiveX, .NET</a:t>
            </a:r>
          </a:p>
          <a:p>
            <a:pPr lvl="2"/>
            <a:r>
              <a:rPr lang="pt-BR" dirty="0" smtClean="0"/>
              <a:t>Microsoft</a:t>
            </a:r>
          </a:p>
          <a:p>
            <a:pPr lvl="1"/>
            <a:r>
              <a:rPr lang="pt-BR" dirty="0" err="1" smtClean="0"/>
              <a:t>JavaBeans</a:t>
            </a:r>
            <a:r>
              <a:rPr lang="pt-BR" dirty="0" smtClean="0"/>
              <a:t>, </a:t>
            </a:r>
            <a:r>
              <a:rPr lang="pt-BR" dirty="0" err="1" smtClean="0"/>
              <a:t>Enterpise</a:t>
            </a:r>
            <a:r>
              <a:rPr lang="pt-BR" dirty="0" smtClean="0"/>
              <a:t> </a:t>
            </a:r>
            <a:r>
              <a:rPr lang="pt-BR" dirty="0" err="1" smtClean="0"/>
              <a:t>JavaBeans</a:t>
            </a:r>
            <a:endParaRPr lang="pt-BR" dirty="0" smtClean="0"/>
          </a:p>
          <a:p>
            <a:pPr lvl="2"/>
            <a:r>
              <a:rPr lang="pt-BR" dirty="0" smtClean="0"/>
              <a:t>Oracle</a:t>
            </a:r>
          </a:p>
          <a:p>
            <a:pPr lvl="1"/>
            <a:r>
              <a:rPr lang="pt-BR" dirty="0" smtClean="0"/>
              <a:t>CORBA </a:t>
            </a:r>
            <a:r>
              <a:rPr lang="en-US" dirty="0" smtClean="0"/>
              <a:t>Common Object Request Broker Architecture</a:t>
            </a:r>
          </a:p>
          <a:p>
            <a:pPr lvl="2"/>
            <a:r>
              <a:rPr lang="en-US" dirty="0" smtClean="0"/>
              <a:t>OMG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5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Visão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Um projeto típico realizado com componentes </a:t>
            </a:r>
            <a:r>
              <a:rPr lang="pt-BR" i="1" u="sng" smtClean="0"/>
              <a:t>deveria</a:t>
            </a:r>
            <a:r>
              <a:rPr lang="pt-BR" smtClean="0"/>
              <a:t> consistir apenas em </a:t>
            </a:r>
            <a:r>
              <a:rPr lang="pt-BR" i="1" u="sng" smtClean="0"/>
              <a:t>importar</a:t>
            </a:r>
            <a:r>
              <a:rPr lang="pt-BR" smtClean="0"/>
              <a:t> os componentes de interesse e </a:t>
            </a:r>
            <a:r>
              <a:rPr lang="pt-BR" i="1" u="sng" smtClean="0"/>
              <a:t>personalizá-los</a:t>
            </a:r>
            <a:r>
              <a:rPr lang="pt-BR" smtClean="0"/>
              <a:t> para uso, </a:t>
            </a:r>
            <a:r>
              <a:rPr lang="pt-BR" i="1" u="sng" smtClean="0"/>
              <a:t>sem codificação explícita</a:t>
            </a:r>
            <a:r>
              <a:rPr lang="pt-BR" smtClean="0"/>
              <a:t>, e finalmente </a:t>
            </a:r>
            <a:r>
              <a:rPr lang="pt-BR" i="1" u="sng" smtClean="0"/>
              <a:t>uní-los</a:t>
            </a:r>
            <a:r>
              <a:rPr lang="pt-BR" smtClean="0"/>
              <a:t> para formar uma aplicação</a:t>
            </a:r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Criação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Tanto classes quanto componentes são unidades de código reutilizável</a:t>
            </a:r>
          </a:p>
          <a:p>
            <a:r>
              <a:rPr lang="pt-BR" smtClean="0"/>
              <a:t>Para criar um componente (em Orientação a Objetos):</a:t>
            </a:r>
          </a:p>
          <a:p>
            <a:pPr lvl="1"/>
            <a:r>
              <a:rPr lang="pt-BR" smtClean="0"/>
              <a:t>Inicia-se desenvolvendo classes</a:t>
            </a:r>
          </a:p>
          <a:p>
            <a:pPr lvl="2"/>
            <a:r>
              <a:rPr lang="pt-BR" smtClean="0"/>
              <a:t>O componente mais simples é composto de somente uma classe</a:t>
            </a:r>
          </a:p>
          <a:p>
            <a:pPr lvl="1"/>
            <a:r>
              <a:rPr lang="pt-BR" smtClean="0"/>
              <a:t>E aplica-se um padrão de codificação imposto pela plataforma de desenvolvimento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Criação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Nas diversas plataformas, usualmente componentes:</a:t>
            </a:r>
          </a:p>
          <a:p>
            <a:pPr lvl="1"/>
            <a:r>
              <a:rPr lang="pt-BR" smtClean="0"/>
              <a:t>Podem ser compostos de diversas classes</a:t>
            </a:r>
          </a:p>
          <a:p>
            <a:pPr lvl="1"/>
            <a:r>
              <a:rPr lang="pt-BR" smtClean="0"/>
              <a:t>Exportam propriedades para divulgar informações</a:t>
            </a:r>
          </a:p>
          <a:p>
            <a:pPr lvl="1"/>
            <a:r>
              <a:rPr lang="pt-BR" smtClean="0"/>
              <a:t>Implementam métodos que definem seu comportamento</a:t>
            </a:r>
          </a:p>
          <a:p>
            <a:pPr lvl="1"/>
            <a:r>
              <a:rPr lang="pt-BR" smtClean="0"/>
              <a:t>Utilizam eventos para comunicação com outros componentes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1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Definição:</a:t>
            </a:r>
          </a:p>
          <a:p>
            <a:pPr lvl="1"/>
            <a:r>
              <a:rPr lang="pt-BR" smtClean="0"/>
              <a:t>“É um framework para definir componentes de software modulares e reutilizáveis”</a:t>
            </a:r>
          </a:p>
          <a:p>
            <a:pPr lvl="1"/>
            <a:r>
              <a:rPr lang="pt-BR" smtClean="0"/>
              <a:t>David Flanagan, Java – O guia essencial, 5ed.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9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Definição:</a:t>
            </a:r>
          </a:p>
          <a:p>
            <a:pPr lvl="1"/>
            <a:r>
              <a:rPr lang="pt-BR" smtClean="0"/>
              <a:t>“</a:t>
            </a:r>
            <a:r>
              <a:rPr lang="en-US" smtClean="0"/>
              <a:t>JavaBeans is a portable, platform-independent component model written in the Java programming language.”</a:t>
            </a:r>
          </a:p>
          <a:p>
            <a:pPr lvl="1"/>
            <a:r>
              <a:rPr lang="pt-BR" smtClean="0"/>
              <a:t>Oracle Tutorial</a:t>
            </a:r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A arquitetura JavaBeans</a:t>
            </a:r>
          </a:p>
          <a:p>
            <a:pPr lvl="1"/>
            <a:r>
              <a:rPr lang="pt-BR" smtClean="0"/>
              <a:t>Auxilia a escrita de classes que podem ser tratadas como componentes de grandes sistemas</a:t>
            </a:r>
          </a:p>
          <a:p>
            <a:pPr lvl="1"/>
            <a:r>
              <a:rPr lang="pt-BR" smtClean="0"/>
              <a:t>Provê suporte a ferramentas interativas para a composição de sistemas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4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err="1" smtClean="0"/>
              <a:t>bean</a:t>
            </a:r>
            <a:r>
              <a:rPr lang="pt-BR" dirty="0" smtClean="0"/>
              <a:t> é uma classe </a:t>
            </a:r>
            <a:r>
              <a:rPr lang="pt-BR" dirty="0" err="1" smtClean="0"/>
              <a:t>java</a:t>
            </a:r>
            <a:r>
              <a:rPr lang="pt-BR" dirty="0" smtClean="0"/>
              <a:t> que:</a:t>
            </a:r>
          </a:p>
          <a:p>
            <a:pPr lvl="1"/>
            <a:r>
              <a:rPr lang="pt-BR" dirty="0" smtClean="0"/>
              <a:t>Exporta propriedades para permitir a customização do componente em tempo de design</a:t>
            </a:r>
          </a:p>
          <a:p>
            <a:pPr lvl="1"/>
            <a:r>
              <a:rPr lang="pt-BR" dirty="0" smtClean="0"/>
              <a:t>Utiliza eventos para se comunicar com outros componentes</a:t>
            </a:r>
          </a:p>
          <a:p>
            <a:pPr lvl="1"/>
            <a:r>
              <a:rPr lang="pt-BR" dirty="0" smtClean="0"/>
              <a:t>Implementa métodos</a:t>
            </a:r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Componentes AWT e Swing</a:t>
            </a:r>
          </a:p>
          <a:p>
            <a:pPr lvl="1"/>
            <a:r>
              <a:rPr lang="pt-BR" dirty="0" err="1" smtClean="0"/>
              <a:t>JCalendar</a:t>
            </a:r>
            <a:endParaRPr lang="pt-BR" dirty="0" smtClean="0"/>
          </a:p>
          <a:p>
            <a:pPr lvl="2"/>
            <a:r>
              <a:rPr lang="pt-BR" dirty="0" smtClean="0">
                <a:hlinkClick r:id="rId2"/>
              </a:rPr>
              <a:t>http://www.toedter.com/en/jcalendar/index.html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05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</a:t>
            </a:r>
            <a:endParaRPr lang="en-US" smtClean="0"/>
          </a:p>
        </p:txBody>
      </p:sp>
      <p:pic>
        <p:nvPicPr>
          <p:cNvPr id="20483" name="Picture 6" descr="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20938"/>
            <a:ext cx="7942262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9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Materiais</a:t>
            </a:r>
          </a:p>
          <a:p>
            <a:pPr lvl="1"/>
            <a:r>
              <a:rPr lang="en-US" dirty="0">
                <a:hlinkClick r:id="rId3"/>
              </a:rPr>
              <a:t>http://www.inf.pucrs.br/juliopm/accenture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pt-BR" dirty="0" smtClean="0"/>
              <a:t>Repositório de código de exemplos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github.com/julioapm/JavaBasico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035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Um bean é composto de uma ou mais classes que são empacotadas em conjunto (arquivo JAR)</a:t>
            </a:r>
          </a:p>
          <a:p>
            <a:pPr lvl="1"/>
            <a:r>
              <a:rPr lang="pt-BR" smtClean="0"/>
              <a:t>Usualmente existe uma classe de fachada (padrão Facade)</a:t>
            </a:r>
          </a:p>
          <a:p>
            <a:pPr lvl="2"/>
            <a:r>
              <a:rPr lang="pt-BR" smtClean="0"/>
              <a:t>contém os métodos, eventos e propriedades expostos pelo bean</a:t>
            </a:r>
          </a:p>
          <a:p>
            <a:pPr lvl="2"/>
            <a:r>
              <a:rPr lang="pt-BR" smtClean="0"/>
              <a:t>faz chamadas para as outras classes do bean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000" smtClean="0"/>
              <a:t>Os pacotes java.beans e java.beans.beancontext providenciam classes necessárias e úteis para a escrita de </a:t>
            </a:r>
            <a:r>
              <a:rPr lang="pt-BR" sz="2000" i="1" smtClean="0"/>
              <a:t>beans</a:t>
            </a:r>
            <a:endParaRPr lang="pt-BR" sz="2000" smtClean="0"/>
          </a:p>
          <a:p>
            <a:pPr lvl="1">
              <a:lnSpc>
                <a:spcPct val="90000"/>
              </a:lnSpc>
            </a:pPr>
            <a:r>
              <a:rPr lang="pt-BR" sz="1800" smtClean="0"/>
              <a:t>Por exemplo, interface </a:t>
            </a:r>
            <a:r>
              <a:rPr lang="pt-BR" sz="1800" i="1" smtClean="0"/>
              <a:t>BeanInfo</a:t>
            </a:r>
            <a:r>
              <a:rPr lang="pt-BR" sz="1800" smtClean="0"/>
              <a:t> provê informações explícitas do bean para as ferramentas de uma IDE, outras informações obtidas via reflexão pela classe </a:t>
            </a:r>
            <a:r>
              <a:rPr lang="pt-BR" sz="1800" i="1" smtClean="0"/>
              <a:t>Instrospector</a:t>
            </a:r>
            <a:endParaRPr lang="pt-BR" sz="1800" smtClean="0"/>
          </a:p>
          <a:p>
            <a:pPr>
              <a:lnSpc>
                <a:spcPct val="90000"/>
              </a:lnSpc>
            </a:pPr>
            <a:r>
              <a:rPr lang="pt-BR" sz="2000" smtClean="0"/>
              <a:t>Um conjunto de convenções deve ser seguido para atribuição de nomes à interface pública de um </a:t>
            </a:r>
            <a:r>
              <a:rPr lang="pt-BR" sz="2000" i="1" smtClean="0"/>
              <a:t>bean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Qualquer objeto, que se adapte a certas regras básicas pode ser um </a:t>
            </a:r>
            <a:r>
              <a:rPr lang="pt-BR" sz="2000" i="1" smtClean="0"/>
              <a:t>bean</a:t>
            </a:r>
          </a:p>
          <a:p>
            <a:pPr lvl="1">
              <a:lnSpc>
                <a:spcPct val="90000"/>
              </a:lnSpc>
            </a:pPr>
            <a:r>
              <a:rPr lang="pt-BR" sz="1800" smtClean="0"/>
              <a:t>Não existe uma classe especial de onde herdar a implementação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5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Classe:</a:t>
            </a:r>
          </a:p>
          <a:p>
            <a:pPr lvl="1"/>
            <a:r>
              <a:rPr lang="pt-BR" smtClean="0"/>
              <a:t>Não há nenhuma restrição quanto ao nome da classe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9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Métodos:</a:t>
            </a:r>
          </a:p>
          <a:p>
            <a:pPr lvl="1"/>
            <a:r>
              <a:rPr lang="pt-BR" smtClean="0"/>
              <a:t>Quaisquer métodos públicos podem ser exportados por um </a:t>
            </a:r>
            <a:r>
              <a:rPr lang="pt-BR" i="1" smtClean="0"/>
              <a:t>bean</a:t>
            </a:r>
            <a:endParaRPr lang="pt-BR" smtClean="0"/>
          </a:p>
          <a:p>
            <a:pPr lvl="2"/>
            <a:r>
              <a:rPr lang="pt-BR" smtClean="0"/>
              <a:t>Exclui-se aqui os métodos relacionados a propriedades e eventos</a:t>
            </a:r>
          </a:p>
          <a:p>
            <a:pPr lvl="1"/>
            <a:r>
              <a:rPr lang="pt-BR" smtClean="0"/>
              <a:t>Não há restrição quanto aos nomes dos métodos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1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smtClean="0"/>
              <a:t>Propriedades: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É uma parte do estado interno do </a:t>
            </a:r>
            <a:r>
              <a:rPr lang="pt-BR" sz="2000" i="1" smtClean="0"/>
              <a:t>bean</a:t>
            </a:r>
            <a:r>
              <a:rPr lang="pt-BR" sz="2000" smtClean="0"/>
              <a:t> que pode ser configurada e/ou consultada programaticamente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Suporta vários tipos de propriedades: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Simples (</a:t>
            </a:r>
            <a:r>
              <a:rPr lang="pt-BR" sz="1800" i="1" smtClean="0"/>
              <a:t>simple</a:t>
            </a:r>
            <a:r>
              <a:rPr lang="pt-BR" sz="180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Indexada (</a:t>
            </a:r>
            <a:r>
              <a:rPr lang="pt-BR" sz="1800" i="1" smtClean="0"/>
              <a:t>indexed</a:t>
            </a:r>
            <a:r>
              <a:rPr lang="pt-BR" sz="180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Vinculada (</a:t>
            </a:r>
            <a:r>
              <a:rPr lang="pt-BR" sz="1800" i="1" smtClean="0"/>
              <a:t>bound</a:t>
            </a:r>
            <a:r>
              <a:rPr lang="pt-BR" sz="180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Restrita (</a:t>
            </a:r>
            <a:r>
              <a:rPr lang="pt-BR" sz="1800" i="1" smtClean="0"/>
              <a:t>constrained</a:t>
            </a:r>
            <a:r>
              <a:rPr lang="pt-BR" sz="18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Também classificadas em: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De escrita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De leitura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De leitura e escrita</a:t>
            </a:r>
          </a:p>
          <a:p>
            <a:pPr lvl="1">
              <a:lnSpc>
                <a:spcPct val="90000"/>
              </a:lnSpc>
            </a:pPr>
            <a:endParaRPr lang="pt-BR" sz="20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70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Propriedades simples:</a:t>
            </a:r>
          </a:p>
          <a:p>
            <a:pPr lvl="1"/>
            <a:r>
              <a:rPr lang="pt-BR" smtClean="0"/>
              <a:t>Propriedade de um único valor cujas alterações independem de outra propriedade</a:t>
            </a:r>
          </a:p>
          <a:p>
            <a:pPr lvl="1"/>
            <a:r>
              <a:rPr lang="pt-BR" smtClean="0"/>
              <a:t>Um bean define uma propriedade P do tipo T se tiver métodos de acesso de acordo com os seguintes padrões:</a:t>
            </a:r>
          </a:p>
          <a:p>
            <a:pPr lvl="2"/>
            <a:r>
              <a:rPr lang="pt-BR" smtClean="0"/>
              <a:t>Getter – public T getP()</a:t>
            </a:r>
          </a:p>
          <a:p>
            <a:pPr lvl="2"/>
            <a:r>
              <a:rPr lang="pt-BR" smtClean="0"/>
              <a:t>Getter booleano – public boolean isP()</a:t>
            </a:r>
          </a:p>
          <a:p>
            <a:pPr lvl="2"/>
            <a:r>
              <a:rPr lang="pt-BR" smtClean="0"/>
              <a:t>Setter – public void setP(T)</a:t>
            </a:r>
          </a:p>
          <a:p>
            <a:pPr lvl="2"/>
            <a:r>
              <a:rPr lang="pt-BR" smtClean="0"/>
              <a:t>Exceções – podem gerar qualquer tipo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11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private String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sz="2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2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(String title)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2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indexadas:</a:t>
            </a:r>
          </a:p>
          <a:p>
            <a:pPr lvl="1"/>
            <a:r>
              <a:rPr lang="pt-BR" smtClean="0"/>
              <a:t>Propriedade que suporta vários valores</a:t>
            </a:r>
          </a:p>
          <a:p>
            <a:pPr lvl="1"/>
            <a:r>
              <a:rPr lang="pt-BR" smtClean="0"/>
              <a:t>Um bean define uma propriedade P do tipo T[] se tiver métodos de acesso de acordo com os seguintes padrões:</a:t>
            </a:r>
          </a:p>
          <a:p>
            <a:pPr lvl="2"/>
            <a:r>
              <a:rPr lang="pt-BR" smtClean="0"/>
              <a:t>Getter de array – public T[] getP()</a:t>
            </a:r>
          </a:p>
          <a:p>
            <a:pPr lvl="2"/>
            <a:r>
              <a:rPr lang="pt-BR" smtClean="0"/>
              <a:t>Getter de elemento – public T getP(int)</a:t>
            </a:r>
          </a:p>
          <a:p>
            <a:pPr lvl="2"/>
            <a:r>
              <a:rPr lang="pt-BR" smtClean="0"/>
              <a:t>Setter de array – public void setP(T[])</a:t>
            </a:r>
          </a:p>
          <a:p>
            <a:pPr lvl="2"/>
            <a:r>
              <a:rPr lang="pt-BR" smtClean="0"/>
              <a:t>Setter de elemento – public void setP(int,T)</a:t>
            </a:r>
          </a:p>
          <a:p>
            <a:pPr lvl="2"/>
            <a:r>
              <a:rPr lang="pt-BR" smtClean="0"/>
              <a:t>Exceções – podem gerar qualquer tipo, devem gerar IndexOutOfBoundsException se o índice for inválido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3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private String[] lines;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getLines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index)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[index];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index, String lines)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[index] = lines;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String[]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getLines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(String[] lines)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lines;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86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vinculadas:</a:t>
            </a:r>
          </a:p>
          <a:p>
            <a:pPr lvl="1"/>
            <a:r>
              <a:rPr lang="pt-BR" smtClean="0"/>
              <a:t>É uma propriedade que gera um evento PropertyChangeEvent quando seu valor é alterado através da interface PropertyChangeListener</a:t>
            </a:r>
          </a:p>
          <a:p>
            <a:pPr lvl="1"/>
            <a:r>
              <a:rPr lang="pt-BR" smtClean="0"/>
              <a:t>Classe utilitária PropertyChangeSupport facilita a implementação</a:t>
            </a:r>
          </a:p>
          <a:p>
            <a:pPr lvl="1"/>
            <a:r>
              <a:rPr lang="pt-BR" smtClean="0"/>
              <a:t>Padrões:</a:t>
            </a:r>
          </a:p>
          <a:p>
            <a:pPr lvl="2"/>
            <a:r>
              <a:rPr lang="pt-BR" smtClean="0"/>
              <a:t>Métodos de acesso – getter e setter seguem mesmos padrões para propriedade normal</a:t>
            </a:r>
          </a:p>
          <a:p>
            <a:pPr lvl="2"/>
            <a:r>
              <a:rPr lang="pt-BR" smtClean="0"/>
              <a:t>Registro de ouvinte – par de métodos</a:t>
            </a:r>
          </a:p>
          <a:p>
            <a:pPr lvl="3"/>
            <a:r>
              <a:rPr lang="pt-BR" smtClean="0"/>
              <a:t>public void addPropertyChangeListener(PropertyChangeListener)</a:t>
            </a:r>
          </a:p>
          <a:p>
            <a:pPr lvl="3"/>
            <a:r>
              <a:rPr lang="pt-BR" smtClean="0"/>
              <a:t>public void removePropertyChangeListener(PropertyChangeListener)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The</a:t>
            </a:r>
            <a:r>
              <a:rPr lang="pt-BR" dirty="0" smtClean="0"/>
              <a:t> Java Tutorial</a:t>
            </a:r>
          </a:p>
          <a:p>
            <a:pPr lvl="1"/>
            <a:r>
              <a:rPr lang="pt-BR" dirty="0">
                <a:hlinkClick r:id="rId3"/>
              </a:rPr>
              <a:t>http://docs.oracle.com/javase/tutorial/index.html</a:t>
            </a:r>
            <a:endParaRPr lang="pt-BR" dirty="0" smtClean="0"/>
          </a:p>
          <a:p>
            <a:r>
              <a:rPr lang="pt-BR" dirty="0" smtClean="0"/>
              <a:t>Java SE 6 </a:t>
            </a:r>
            <a:r>
              <a:rPr lang="pt-BR" dirty="0" err="1" smtClean="0"/>
              <a:t>Documentation</a:t>
            </a:r>
            <a:endParaRPr lang="pt-BR" dirty="0" smtClean="0"/>
          </a:p>
          <a:p>
            <a:pPr lvl="1"/>
            <a:r>
              <a:rPr lang="pt-BR" dirty="0">
                <a:hlinkClick r:id="rId4"/>
              </a:rPr>
              <a:t>https://docs.oracle.com/javase/6/docs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smtClean="0"/>
              <a:t>Java SE 6 API</a:t>
            </a:r>
          </a:p>
          <a:p>
            <a:pPr lvl="1"/>
            <a:r>
              <a:rPr lang="pt-BR" dirty="0">
                <a:hlinkClick r:id="rId5"/>
              </a:rPr>
              <a:t>http://docs.oracle.com/javase/6/docs/api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6"/>
              </a:rPr>
              <a:t>http://grepcode.com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r>
              <a:rPr lang="pt-BR" dirty="0" smtClean="0"/>
              <a:t>Java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Virtual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Specifications</a:t>
            </a:r>
            <a:endParaRPr lang="pt-BR" dirty="0" smtClean="0"/>
          </a:p>
          <a:p>
            <a:pPr lvl="1"/>
            <a:r>
              <a:rPr lang="pt-BR" dirty="0">
                <a:hlinkClick r:id="rId7"/>
              </a:rPr>
              <a:t>http://docs.oracle.com/javase/specs</a:t>
            </a:r>
            <a:r>
              <a:rPr lang="pt-BR" dirty="0" smtClean="0">
                <a:hlinkClick r:id="rId7"/>
              </a:rPr>
              <a:t>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311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vinculadas: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Registro de ouvinte de propriedade identificado – registro de ouvintes para propriedades vinculadas individuais</a:t>
            </a:r>
          </a:p>
          <a:p>
            <a:pPr lvl="3"/>
            <a:r>
              <a:rPr lang="pt-BR" smtClean="0"/>
              <a:t>public void addPropertyChangeListener(String, PropertyChangeListener)</a:t>
            </a:r>
          </a:p>
          <a:p>
            <a:pPr lvl="3"/>
            <a:r>
              <a:rPr lang="pt-BR" smtClean="0"/>
              <a:t>public void removePropertyChangeListener(String, PropertyChangeListener)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80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vinculadas: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Registro de ouvinte por propriedade – registro de ouvintes para propriedades P individual não-vinculada</a:t>
            </a:r>
          </a:p>
          <a:p>
            <a:pPr lvl="3"/>
            <a:r>
              <a:rPr lang="pt-BR" smtClean="0"/>
              <a:t>public void addPListener(PropertyChangeListener)</a:t>
            </a:r>
          </a:p>
          <a:p>
            <a:pPr lvl="3"/>
            <a:r>
              <a:rPr lang="pt-BR" smtClean="0"/>
              <a:t>public void removePListener(PropertyChangeListener)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40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vinculadas: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Notificação – quando o valor de uma propriedade vinculada for alterado, o bean deve passar um objeto PropertyChangeEvent para o método propertyChange() de cada objeto PropertyChangeListener registrado para o bean ou propriedade vinculada específica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17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4313"/>
            <a:ext cx="7772400" cy="48974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java.beans.PropertyChangeListener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java.beans.PropertyChangeSupport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String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private final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PropertyChangeSupport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pcs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PropertyChangeSupport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String title 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String old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this.pcs.firePropertyChange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"title", old, title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addPropertyChangeListener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PropertyChangeListener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listener){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this.pcs.addPropertyChangeListener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listener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removePropertyChangeListener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PropertyChangeListener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listener){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this.pcs.removePropertyChangeListener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listener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86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restritas:</a:t>
            </a:r>
          </a:p>
          <a:p>
            <a:pPr lvl="1"/>
            <a:r>
              <a:rPr lang="pt-BR" smtClean="0"/>
              <a:t>É uma propriedade para a qual qualquer alteração pode ser vetada por outros componentes através da interface VetoableChangeListener</a:t>
            </a:r>
          </a:p>
          <a:p>
            <a:pPr lvl="1"/>
            <a:r>
              <a:rPr lang="pt-BR" smtClean="0"/>
              <a:t>Classe utilitária VetoableChangeSupport facilita a implementação</a:t>
            </a:r>
          </a:p>
          <a:p>
            <a:pPr lvl="1"/>
            <a:r>
              <a:rPr lang="pt-BR" smtClean="0"/>
              <a:t>Padrões:</a:t>
            </a:r>
          </a:p>
          <a:p>
            <a:pPr lvl="2"/>
            <a:r>
              <a:rPr lang="pt-BR" smtClean="0"/>
              <a:t>Getter – mesmo que uma propriedade normal</a:t>
            </a:r>
          </a:p>
          <a:p>
            <a:pPr lvl="2"/>
            <a:r>
              <a:rPr lang="pt-BR" smtClean="0"/>
              <a:t>Setter – dispara uma exceção PropertyVetoException se a alteração for vetada; para um propriedade P do tipo T</a:t>
            </a:r>
          </a:p>
          <a:p>
            <a:pPr lvl="3"/>
            <a:r>
              <a:rPr lang="pt-BR" smtClean="0"/>
              <a:t>public void setP(T) throws PropertyVetoException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07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restritas: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Registro de ouvinte – par de métodos</a:t>
            </a:r>
          </a:p>
          <a:p>
            <a:pPr lvl="3"/>
            <a:r>
              <a:rPr lang="pt-BR" smtClean="0"/>
              <a:t>public void addVetoableChangeListener(VetoableChangeListener)</a:t>
            </a:r>
          </a:p>
          <a:p>
            <a:pPr lvl="3"/>
            <a:r>
              <a:rPr lang="pt-BR" smtClean="0"/>
              <a:t>public void removeVetoableChangeListener(VetoableChangeListener)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restritas: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Registro de ouvinte de propriedade identificado – registro de ouvintes para propriedades restritas individuais</a:t>
            </a:r>
          </a:p>
          <a:p>
            <a:pPr lvl="3"/>
            <a:r>
              <a:rPr lang="pt-BR" smtClean="0"/>
              <a:t>public void addVetoableChangeListener(String, VetoableChangeListener)</a:t>
            </a:r>
          </a:p>
          <a:p>
            <a:pPr lvl="3"/>
            <a:r>
              <a:rPr lang="pt-BR" smtClean="0"/>
              <a:t>public void removeVetoableChangeListener(String, VetoableChangeListener)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70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restritas: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Registro de ouvinte por propriedade – registro de ouvintes para propriedades P restritas individual</a:t>
            </a:r>
          </a:p>
          <a:p>
            <a:pPr lvl="3"/>
            <a:r>
              <a:rPr lang="pt-BR" smtClean="0"/>
              <a:t>public void addPListener(VetoableChangeListener)</a:t>
            </a:r>
          </a:p>
          <a:p>
            <a:pPr lvl="3"/>
            <a:r>
              <a:rPr lang="pt-BR" smtClean="0"/>
              <a:t>public void removePListener(VetoableChangeListener)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7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restritas: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Notificação – quando o método setter de uma propriedade restrita for invocado, o bean deve passar um objeto PropertyChangeEvent para o método vetoableChange() de cada objeto VetoableChangeListener registrado para o bean ou propriedade restrita específica; se qualquer ouvinte vetar a alteração, disparando uma PropertyVetoException, o bean deve enviar um outro objeto PropertyChangeEvent para reverter a propriedade para seu valor original e então disparar uma PropertyVetoException; se a propriedade restrita também for uma propriedade vinculada, o bean deve notificar também os ouvintes PropertyChangeListener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17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57338"/>
            <a:ext cx="7772400" cy="49672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java.beans.VetoableChangeListener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java.beans.VetoableChangeSupport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private final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VetoableChangeSupport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vcs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VetoableChangeSupport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this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(String title) throws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PropertyVetoException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String old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this.vcs.fireVetoableChange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"title", old, title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this.pcs.firePropertyChange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"title", old, title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addVetoableChangeListener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VetoableChangeListener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listener){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this.vcs.addVetoableChangeListener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listener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removeVetoableChangeListener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VetoableChangeListener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listener){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this.vcs.removeVetoableChangeListener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listener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5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16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430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Eventos:</a:t>
            </a:r>
          </a:p>
          <a:p>
            <a:pPr lvl="1"/>
            <a:r>
              <a:rPr lang="pt-BR" smtClean="0"/>
              <a:t>Um bean pode gerar outros tipos de eventos além daqueles relacionados a propriedades</a:t>
            </a:r>
          </a:p>
          <a:p>
            <a:pPr lvl="1"/>
            <a:r>
              <a:rPr lang="pt-BR" smtClean="0"/>
              <a:t>Implementação de um Padrão Observer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8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Eventos: (cont)</a:t>
            </a:r>
          </a:p>
          <a:p>
            <a:pPr lvl="1"/>
            <a:r>
              <a:rPr lang="pt-BR" smtClean="0"/>
              <a:t>Padrões:</a:t>
            </a:r>
          </a:p>
          <a:p>
            <a:pPr lvl="2"/>
            <a:r>
              <a:rPr lang="pt-BR" smtClean="0"/>
              <a:t>Classe do evento – para o evento E, a classe do evento deve herdar de java.util.EventObject e nomeada EEvent</a:t>
            </a:r>
          </a:p>
          <a:p>
            <a:pPr lvl="2"/>
            <a:r>
              <a:rPr lang="pt-BR" smtClean="0"/>
              <a:t>Interface ouvinte – para o evento E, ele deve estar associado a uma interface que herda de java.util.EventListener e nomeada EListener</a:t>
            </a:r>
          </a:p>
          <a:p>
            <a:pPr lvl="2"/>
            <a:r>
              <a:rPr lang="pt-BR" smtClean="0"/>
              <a:t>Métodos do ouvinte – qualquer número de métodos que retornem void e recebam um objeto EEvent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44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Eventos: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Registro de ouvinte – para o evento E, um par de métodos</a:t>
            </a:r>
          </a:p>
          <a:p>
            <a:pPr lvl="3"/>
            <a:r>
              <a:rPr lang="pt-BR" smtClean="0"/>
              <a:t>public void addEListener(EListener)</a:t>
            </a:r>
          </a:p>
          <a:p>
            <a:pPr lvl="3"/>
            <a:r>
              <a:rPr lang="pt-BR" smtClean="0"/>
              <a:t>public void removeEListener(EListener)</a:t>
            </a:r>
          </a:p>
          <a:p>
            <a:pPr lvl="2"/>
            <a:r>
              <a:rPr lang="pt-BR" smtClean="0"/>
              <a:t>Evento unicast – se o evento permite somente um único ouvinte registrado, o método de registro deve lançar a exceção TooManyListenersException ao tentar registrar mais de um ouvinte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87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Já que um bean é composto por várias classes e recursos (ícones, etc), usualmente sua distribuição é via JAR</a:t>
            </a:r>
          </a:p>
          <a:p>
            <a:r>
              <a:rPr lang="pt-BR" smtClean="0"/>
              <a:t>Pacote JAR deve conter um arquivo de manifesto (arquivo mf), indicando quais classes são a fachada do bean</a:t>
            </a:r>
          </a:p>
          <a:p>
            <a:r>
              <a:rPr lang="pt-BR" smtClean="0"/>
              <a:t>Para empacotar:</a:t>
            </a:r>
          </a:p>
          <a:p>
            <a:pPr lvl="1"/>
            <a:r>
              <a:rPr lang="pt-BR" smtClean="0"/>
              <a:t>jar cvfm MeuBean.jar MeuBean.mf *.class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38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  <a:endParaRPr lang="en-US" i="1"/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Vantagens:</a:t>
            </a:r>
          </a:p>
          <a:p>
            <a:pPr lvl="1"/>
            <a:r>
              <a:rPr lang="pt-BR"/>
              <a:t>Mostra como um objeto pode avisar outros objetos sobre a ocorrência de eventos</a:t>
            </a:r>
            <a:endParaRPr lang="en-US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031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Contexto:</a:t>
            </a:r>
          </a:p>
          <a:p>
            <a:pPr lvl="1"/>
            <a:r>
              <a:rPr lang="pt-BR"/>
              <a:t>Um objeto (</a:t>
            </a:r>
            <a:r>
              <a:rPr lang="pt-BR" i="1"/>
              <a:t>subject</a:t>
            </a:r>
            <a:r>
              <a:rPr lang="pt-BR"/>
              <a:t>) origina eventos</a:t>
            </a:r>
          </a:p>
          <a:p>
            <a:pPr lvl="1"/>
            <a:r>
              <a:rPr lang="pt-BR"/>
              <a:t>Um ou mais objetos (</a:t>
            </a:r>
            <a:r>
              <a:rPr lang="pt-BR" i="1"/>
              <a:t>observers</a:t>
            </a:r>
            <a:r>
              <a:rPr lang="pt-BR"/>
              <a:t>) precisam saber da ocorrência dos eventos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8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Solução	:</a:t>
            </a:r>
          </a:p>
          <a:p>
            <a:pPr lvl="1"/>
            <a:r>
              <a:rPr lang="pt-BR"/>
              <a:t>Criar uma interface </a:t>
            </a:r>
            <a:r>
              <a:rPr lang="pt-BR" i="1"/>
              <a:t>observer</a:t>
            </a:r>
            <a:r>
              <a:rPr lang="pt-BR"/>
              <a:t>. Classes que “observam” devem implementar esta interface</a:t>
            </a:r>
          </a:p>
          <a:p>
            <a:pPr lvl="1"/>
            <a:r>
              <a:rPr lang="pt-BR"/>
              <a:t>O </a:t>
            </a:r>
            <a:r>
              <a:rPr lang="pt-BR" i="1"/>
              <a:t>subject</a:t>
            </a:r>
            <a:r>
              <a:rPr lang="pt-BR"/>
              <a:t> mantém uma coleção de objetos observadores</a:t>
            </a:r>
          </a:p>
          <a:p>
            <a:pPr lvl="1"/>
            <a:r>
              <a:rPr lang="pt-BR"/>
              <a:t>O </a:t>
            </a:r>
            <a:r>
              <a:rPr lang="pt-BR" i="1"/>
              <a:t>subject</a:t>
            </a:r>
            <a:r>
              <a:rPr lang="pt-BR"/>
              <a:t> oferece métodos para anexar novos observadores</a:t>
            </a:r>
          </a:p>
          <a:p>
            <a:pPr lvl="1"/>
            <a:r>
              <a:rPr lang="pt-BR"/>
              <a:t>Sempre que um evento ocorrer, o </a:t>
            </a:r>
            <a:r>
              <a:rPr lang="pt-BR" i="1"/>
              <a:t>subject</a:t>
            </a:r>
            <a:r>
              <a:rPr lang="pt-BR"/>
              <a:t> notifica todos os observadores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908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</a:p>
        </p:txBody>
      </p:sp>
      <p:pic>
        <p:nvPicPr>
          <p:cNvPr id="164867" name="Picture 3" descr="Ch5_un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150" y="1700213"/>
            <a:ext cx="7315200" cy="4892675"/>
          </a:xfrm>
          <a:prstGeom prst="rect">
            <a:avLst/>
          </a:prstGeom>
          <a:noFill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425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</a:t>
            </a:r>
            <a:r>
              <a:rPr lang="pt-BR" i="1" dirty="0" err="1"/>
              <a:t>Observer</a:t>
            </a:r>
            <a:endParaRPr lang="pt-BR" i="1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8106" y="1989138"/>
            <a:ext cx="8388350" cy="3267075"/>
            <a:chOff x="-3" y="-3"/>
            <a:chExt cx="5765" cy="205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5759" cy="2052"/>
              <a:chOff x="0" y="0"/>
              <a:chExt cx="5759" cy="2052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833" cy="322"/>
                <a:chOff x="0" y="0"/>
                <a:chExt cx="1833" cy="322"/>
              </a:xfrm>
            </p:grpSpPr>
            <p:sp>
              <p:nvSpPr>
                <p:cNvPr id="166918" name="Rectangle 6"/>
                <p:cNvSpPr>
                  <a:spLocks noChangeArrowheads="1"/>
                </p:cNvSpPr>
                <p:nvPr/>
              </p:nvSpPr>
              <p:spPr bwMode="auto">
                <a:xfrm>
                  <a:off x="12" y="12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b="1">
                      <a:latin typeface="Arial" charset="0"/>
                      <a:cs typeface="Times New Roman" pitchFamily="18" charset="0"/>
                    </a:rPr>
                    <a:t>Nome no Padrão</a:t>
                  </a: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1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1833" y="0"/>
                <a:ext cx="3926" cy="322"/>
                <a:chOff x="1833" y="0"/>
                <a:chExt cx="3926" cy="322"/>
              </a:xfrm>
            </p:grpSpPr>
            <p:sp>
              <p:nvSpPr>
                <p:cNvPr id="166921" name="Rectangle 9"/>
                <p:cNvSpPr>
                  <a:spLocks noChangeArrowheads="1"/>
                </p:cNvSpPr>
                <p:nvPr/>
              </p:nvSpPr>
              <p:spPr bwMode="auto">
                <a:xfrm>
                  <a:off x="1845" y="12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b="1">
                      <a:latin typeface="Arial" charset="0"/>
                      <a:cs typeface="Times New Roman" pitchFamily="18" charset="0"/>
                    </a:rPr>
                    <a:t>Nome real (botões Swing)</a:t>
                  </a: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833" y="0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0" y="346"/>
                <a:ext cx="1833" cy="322"/>
                <a:chOff x="0" y="346"/>
                <a:chExt cx="1833" cy="322"/>
              </a:xfrm>
            </p:grpSpPr>
            <p:sp>
              <p:nvSpPr>
                <p:cNvPr id="1669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" y="358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Subject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2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346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1833" y="346"/>
                <a:ext cx="3926" cy="322"/>
                <a:chOff x="1833" y="346"/>
                <a:chExt cx="3926" cy="322"/>
              </a:xfrm>
            </p:grpSpPr>
            <p:sp>
              <p:nvSpPr>
                <p:cNvPr id="166927" name="Rectangle 15"/>
                <p:cNvSpPr>
                  <a:spLocks noChangeArrowheads="1"/>
                </p:cNvSpPr>
                <p:nvPr/>
              </p:nvSpPr>
              <p:spPr bwMode="auto">
                <a:xfrm>
                  <a:off x="1845" y="358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1800" dirty="0" smtClean="0">
                      <a:latin typeface="Courier New" pitchFamily="49" charset="0"/>
                      <a:cs typeface="Courier New" pitchFamily="49" charset="0"/>
                    </a:rPr>
                    <a:t>MyBean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28" name="Rectangle 16"/>
                <p:cNvSpPr>
                  <a:spLocks noChangeArrowheads="1"/>
                </p:cNvSpPr>
                <p:nvPr/>
              </p:nvSpPr>
              <p:spPr bwMode="auto">
                <a:xfrm>
                  <a:off x="1833" y="346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692"/>
                <a:ext cx="1833" cy="322"/>
                <a:chOff x="0" y="692"/>
                <a:chExt cx="1833" cy="322"/>
              </a:xfrm>
            </p:grpSpPr>
            <p:sp>
              <p:nvSpPr>
                <p:cNvPr id="166930" name="Rectangle 18"/>
                <p:cNvSpPr>
                  <a:spLocks noChangeArrowheads="1"/>
                </p:cNvSpPr>
                <p:nvPr/>
              </p:nvSpPr>
              <p:spPr bwMode="auto">
                <a:xfrm>
                  <a:off x="12" y="704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Observer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3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692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833" y="692"/>
                <a:ext cx="3926" cy="322"/>
                <a:chOff x="1833" y="692"/>
                <a:chExt cx="3926" cy="322"/>
              </a:xfrm>
            </p:grpSpPr>
            <p:sp>
              <p:nvSpPr>
                <p:cNvPr id="166933" name="Rectangle 21"/>
                <p:cNvSpPr>
                  <a:spLocks noChangeArrowheads="1"/>
                </p:cNvSpPr>
                <p:nvPr/>
              </p:nvSpPr>
              <p:spPr bwMode="auto">
                <a:xfrm>
                  <a:off x="1845" y="704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 dirty="0">
                      <a:latin typeface="Courier New" pitchFamily="49" charset="0"/>
                      <a:cs typeface="Courier New" pitchFamily="49" charset="0"/>
                    </a:rPr>
                    <a:t>PropertyChangeListener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34" name="Rectangle 22"/>
                <p:cNvSpPr>
                  <a:spLocks noChangeArrowheads="1"/>
                </p:cNvSpPr>
                <p:nvPr/>
              </p:nvSpPr>
              <p:spPr bwMode="auto">
                <a:xfrm>
                  <a:off x="1833" y="692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1038"/>
                <a:ext cx="1833" cy="322"/>
                <a:chOff x="0" y="1038"/>
                <a:chExt cx="1833" cy="322"/>
              </a:xfrm>
            </p:grpSpPr>
            <p:sp>
              <p:nvSpPr>
                <p:cNvPr id="166936" name="Rectangle 24"/>
                <p:cNvSpPr>
                  <a:spLocks noChangeArrowheads="1"/>
                </p:cNvSpPr>
                <p:nvPr/>
              </p:nvSpPr>
              <p:spPr bwMode="auto">
                <a:xfrm>
                  <a:off x="12" y="1050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ConcreteObserver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3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038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1833" y="1038"/>
                <a:ext cx="3926" cy="322"/>
                <a:chOff x="1833" y="1038"/>
                <a:chExt cx="3926" cy="322"/>
              </a:xfrm>
            </p:grpSpPr>
            <p:sp>
              <p:nvSpPr>
                <p:cNvPr id="166939" name="Rectangle 27"/>
                <p:cNvSpPr>
                  <a:spLocks noChangeArrowheads="1"/>
                </p:cNvSpPr>
                <p:nvPr/>
              </p:nvSpPr>
              <p:spPr bwMode="auto">
                <a:xfrm>
                  <a:off x="1845" y="1050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 sz="2000" dirty="0">
                      <a:latin typeface="Arial" charset="0"/>
                      <a:cs typeface="Times New Roman" pitchFamily="18" charset="0"/>
                    </a:rPr>
                    <a:t>classe </a:t>
                  </a:r>
                  <a:r>
                    <a:rPr lang="de-DE" sz="2000" dirty="0" smtClean="0">
                      <a:latin typeface="Arial" charset="0"/>
                      <a:cs typeface="Times New Roman" pitchFamily="18" charset="0"/>
                    </a:rPr>
                    <a:t>implementa </a:t>
                  </a:r>
                  <a:r>
                    <a:rPr lang="de-DE" dirty="0">
                      <a:latin typeface="Courier New" pitchFamily="49" charset="0"/>
                      <a:cs typeface="Courier New" pitchFamily="49" charset="0"/>
                    </a:rPr>
                    <a:t>PropertyChangeListener</a:t>
                  </a:r>
                  <a:endParaRPr lang="de-DE" sz="2000" dirty="0">
                    <a:latin typeface="Arial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40" name="Rectangle 28"/>
                <p:cNvSpPr>
                  <a:spLocks noChangeArrowheads="1"/>
                </p:cNvSpPr>
                <p:nvPr/>
              </p:nvSpPr>
              <p:spPr bwMode="auto">
                <a:xfrm>
                  <a:off x="1833" y="1038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>
                <a:off x="0" y="1384"/>
                <a:ext cx="1833" cy="322"/>
                <a:chOff x="0" y="1384"/>
                <a:chExt cx="1833" cy="322"/>
              </a:xfrm>
            </p:grpSpPr>
            <p:sp>
              <p:nvSpPr>
                <p:cNvPr id="166942" name="Rectangle 30"/>
                <p:cNvSpPr>
                  <a:spLocks noChangeArrowheads="1"/>
                </p:cNvSpPr>
                <p:nvPr/>
              </p:nvSpPr>
              <p:spPr bwMode="auto">
                <a:xfrm>
                  <a:off x="12" y="1396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attach()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43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384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1833" y="1384"/>
                <a:ext cx="3926" cy="322"/>
                <a:chOff x="1833" y="1384"/>
                <a:chExt cx="3926" cy="322"/>
              </a:xfrm>
            </p:grpSpPr>
            <p:sp>
              <p:nvSpPr>
                <p:cNvPr id="166945" name="Rectangle 33"/>
                <p:cNvSpPr>
                  <a:spLocks noChangeArrowheads="1"/>
                </p:cNvSpPr>
                <p:nvPr/>
              </p:nvSpPr>
              <p:spPr bwMode="auto">
                <a:xfrm>
                  <a:off x="1845" y="1396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 dirty="0">
                      <a:latin typeface="Courier New" pitchFamily="49" charset="0"/>
                      <a:cs typeface="Courier New" pitchFamily="49" charset="0"/>
                    </a:rPr>
                    <a:t>addPropertyChangeListener()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46" name="Rectangle 34"/>
                <p:cNvSpPr>
                  <a:spLocks noChangeArrowheads="1"/>
                </p:cNvSpPr>
                <p:nvPr/>
              </p:nvSpPr>
              <p:spPr bwMode="auto">
                <a:xfrm>
                  <a:off x="1833" y="1384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4" name="Group 35"/>
              <p:cNvGrpSpPr>
                <a:grpSpLocks/>
              </p:cNvGrpSpPr>
              <p:nvPr/>
            </p:nvGrpSpPr>
            <p:grpSpPr bwMode="auto">
              <a:xfrm>
                <a:off x="0" y="1730"/>
                <a:ext cx="1833" cy="322"/>
                <a:chOff x="0" y="1730"/>
                <a:chExt cx="1833" cy="322"/>
              </a:xfrm>
            </p:grpSpPr>
            <p:sp>
              <p:nvSpPr>
                <p:cNvPr id="166948" name="Rectangle 36"/>
                <p:cNvSpPr>
                  <a:spLocks noChangeArrowheads="1"/>
                </p:cNvSpPr>
                <p:nvPr/>
              </p:nvSpPr>
              <p:spPr bwMode="auto">
                <a:xfrm>
                  <a:off x="12" y="1742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notify()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49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730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5" name="Group 38"/>
              <p:cNvGrpSpPr>
                <a:grpSpLocks/>
              </p:cNvGrpSpPr>
              <p:nvPr/>
            </p:nvGrpSpPr>
            <p:grpSpPr bwMode="auto">
              <a:xfrm>
                <a:off x="1833" y="1730"/>
                <a:ext cx="3926" cy="322"/>
                <a:chOff x="1833" y="1730"/>
                <a:chExt cx="3926" cy="322"/>
              </a:xfrm>
            </p:grpSpPr>
            <p:sp>
              <p:nvSpPr>
                <p:cNvPr id="166951" name="Rectangle 39"/>
                <p:cNvSpPr>
                  <a:spLocks noChangeArrowheads="1"/>
                </p:cNvSpPr>
                <p:nvPr/>
              </p:nvSpPr>
              <p:spPr bwMode="auto">
                <a:xfrm>
                  <a:off x="1845" y="1742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 dirty="0">
                      <a:latin typeface="Courier New" pitchFamily="49" charset="0"/>
                      <a:cs typeface="Courier New" pitchFamily="49" charset="0"/>
                    </a:rPr>
                    <a:t>propertyChange()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52" name="Rectangle 40"/>
                <p:cNvSpPr>
                  <a:spLocks noChangeArrowheads="1"/>
                </p:cNvSpPr>
                <p:nvPr/>
              </p:nvSpPr>
              <p:spPr bwMode="auto">
                <a:xfrm>
                  <a:off x="1833" y="1730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66953" name="Rectangle 41"/>
            <p:cNvSpPr>
              <a:spLocks noChangeArrowheads="1"/>
            </p:cNvSpPr>
            <p:nvPr/>
          </p:nvSpPr>
          <p:spPr bwMode="auto">
            <a:xfrm>
              <a:off x="-3" y="-3"/>
              <a:ext cx="5765" cy="205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209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Persistência</a:t>
            </a:r>
            <a:endParaRPr 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arquitetura dos </a:t>
            </a:r>
            <a:r>
              <a:rPr lang="pt-BR" dirty="0" err="1" smtClean="0"/>
              <a:t>JavaBeans</a:t>
            </a:r>
            <a:r>
              <a:rPr lang="pt-BR" dirty="0" smtClean="0"/>
              <a:t> permite armazenamento e recuperação do estado de um objeto em XML</a:t>
            </a:r>
          </a:p>
          <a:p>
            <a:r>
              <a:rPr lang="pt-BR" dirty="0" smtClean="0"/>
              <a:t>Classe deve implementar uma das interfaces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Serializable</a:t>
            </a:r>
            <a:r>
              <a:rPr lang="pt-BR" dirty="0" smtClean="0"/>
              <a:t> (serialização automática)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Externalizable</a:t>
            </a:r>
            <a:r>
              <a:rPr lang="pt-BR" dirty="0" smtClean="0"/>
              <a:t> (serialização customizada)</a:t>
            </a:r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51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Definição:</a:t>
            </a:r>
          </a:p>
          <a:p>
            <a:pPr lvl="1"/>
            <a:r>
              <a:rPr lang="pt-BR" smtClean="0"/>
              <a:t>“Um componente de software é um bloco de construção que pode ser combinado com outros componentes em programas, normalmente por meio de uma ferramenta de construção de programas.”</a:t>
            </a:r>
          </a:p>
          <a:p>
            <a:pPr lvl="1"/>
            <a:r>
              <a:rPr lang="pt-BR" smtClean="0"/>
              <a:t>Cay Horstmann, Padrões e Projeto Orientados a Objetos, 2ed.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4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Persistência</a:t>
            </a:r>
            <a:endParaRPr 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Serialização automática</a:t>
            </a:r>
          </a:p>
          <a:p>
            <a:pPr lvl="1"/>
            <a:r>
              <a:rPr lang="pt-BR" dirty="0" smtClean="0"/>
              <a:t>Classe deve possuir um construtor vazio</a:t>
            </a:r>
          </a:p>
          <a:p>
            <a:pPr lvl="1"/>
            <a:r>
              <a:rPr lang="pt-BR" dirty="0" smtClean="0"/>
              <a:t>Campos </a:t>
            </a:r>
            <a:r>
              <a:rPr lang="pt-BR" i="1" dirty="0" err="1" smtClean="0"/>
              <a:t>static</a:t>
            </a:r>
            <a:r>
              <a:rPr lang="pt-BR" dirty="0" smtClean="0"/>
              <a:t> ou </a:t>
            </a:r>
            <a:r>
              <a:rPr lang="pt-BR" i="1" dirty="0" err="1" smtClean="0"/>
              <a:t>transient</a:t>
            </a:r>
            <a:r>
              <a:rPr lang="pt-BR" dirty="0" smtClean="0"/>
              <a:t> não são serializados</a:t>
            </a:r>
          </a:p>
          <a:p>
            <a:pPr lvl="1"/>
            <a:r>
              <a:rPr lang="pt-BR" dirty="0" smtClean="0"/>
              <a:t>Propriedades públicas serão serializadas em XML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789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Persistência</a:t>
            </a:r>
            <a:endParaRPr lang="en-US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Persistência em XML</a:t>
            </a:r>
          </a:p>
          <a:p>
            <a:pPr lvl="1"/>
            <a:r>
              <a:rPr lang="pt-BR" dirty="0" smtClean="0"/>
              <a:t>Persistência de longo termo se refere à persistência em arquivos XML</a:t>
            </a:r>
          </a:p>
          <a:p>
            <a:pPr lvl="2"/>
            <a:r>
              <a:rPr lang="pt-BR" dirty="0" smtClean="0"/>
              <a:t>Ao contrário da serialização binária, que é muito dependente de versão</a:t>
            </a:r>
          </a:p>
          <a:p>
            <a:pPr lvl="1"/>
            <a:r>
              <a:rPr lang="pt-BR" dirty="0" smtClean="0"/>
              <a:t>Java fornece objetos</a:t>
            </a:r>
          </a:p>
          <a:p>
            <a:pPr lvl="2"/>
            <a:r>
              <a:rPr lang="pt-BR" i="1" dirty="0" err="1" smtClean="0"/>
              <a:t>XMLEncoder</a:t>
            </a:r>
            <a:r>
              <a:rPr lang="pt-BR" dirty="0" smtClean="0"/>
              <a:t> – escreve objetos em XML</a:t>
            </a:r>
          </a:p>
          <a:p>
            <a:pPr lvl="2"/>
            <a:r>
              <a:rPr lang="pt-BR" i="1" dirty="0" err="1" smtClean="0"/>
              <a:t>XMLDecoder</a:t>
            </a:r>
            <a:r>
              <a:rPr lang="pt-BR" dirty="0" smtClean="0"/>
              <a:t> – recupera objeto do XML</a:t>
            </a:r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053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Persistência</a:t>
            </a:r>
            <a:endParaRPr 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XMLEncoder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>
              <a:buFont typeface="Monotype Sorts" pitchFamily="2" charset="2"/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XMLEncoder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encoder = new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XMLEncoder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BufferedOutputStream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("dados.xml")));</a:t>
            </a:r>
          </a:p>
          <a:p>
            <a:pPr>
              <a:buFont typeface="Monotype Sorts" pitchFamily="2" charset="2"/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encoder.writeObject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objeto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encoder.close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340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Persistência</a:t>
            </a:r>
            <a:endParaRPr 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XMLDecoder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>
              <a:buFont typeface="Monotype Sorts" pitchFamily="2" charset="2"/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XMLDecoder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XMLDecoder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("dados.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")));</a:t>
            </a:r>
          </a:p>
          <a:p>
            <a:pPr>
              <a:buFont typeface="Monotype Sorts" pitchFamily="2" charset="2"/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MinhaClasse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MinhaClasse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readObject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 typeface="Monotype Sorts" pitchFamily="2" charset="2"/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390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2362200"/>
            <a:ext cx="7964487" cy="220027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Persistência em Bancos de Dados Relacionais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8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Persistência </a:t>
            </a:r>
            <a:r>
              <a:rPr lang="pt-BR" sz="4000" dirty="0"/>
              <a:t>em Bancos de Dados Relacionais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/>
              <a:t>Java fornece acesso a bancos de dados através </a:t>
            </a:r>
            <a:r>
              <a:rPr lang="pt-BR" sz="2400" dirty="0" smtClean="0"/>
              <a:t>do</a:t>
            </a:r>
            <a:br>
              <a:rPr lang="pt-BR" sz="2400" dirty="0" smtClean="0"/>
            </a:br>
            <a:r>
              <a:rPr lang="pt-BR" sz="2400" dirty="0" smtClean="0"/>
              <a:t> </a:t>
            </a:r>
            <a:r>
              <a:rPr lang="pt-BR" sz="2400" dirty="0"/>
              <a:t>JDBC </a:t>
            </a:r>
            <a:r>
              <a:rPr lang="pt-BR" sz="2400" dirty="0" smtClean="0"/>
              <a:t>(</a:t>
            </a:r>
            <a:r>
              <a:rPr lang="pt-BR" sz="2400" i="1" dirty="0" smtClean="0"/>
              <a:t>Java </a:t>
            </a:r>
            <a:r>
              <a:rPr lang="pt-BR" sz="2400" i="1" dirty="0"/>
              <a:t>Database </a:t>
            </a:r>
            <a:r>
              <a:rPr lang="pt-BR" sz="2400" i="1" dirty="0" err="1" smtClean="0"/>
              <a:t>Connectivity</a:t>
            </a:r>
            <a:r>
              <a:rPr lang="pt-BR" dirty="0" smtClean="0"/>
              <a:t>)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000" dirty="0"/>
              <a:t>É uma API Java para suporte à execução de comandos </a:t>
            </a:r>
            <a:r>
              <a:rPr lang="pt-BR" sz="2000" dirty="0" smtClean="0"/>
              <a:t>SQL</a:t>
            </a:r>
            <a:endParaRPr lang="pt-BR" sz="2000" dirty="0"/>
          </a:p>
          <a:p>
            <a:pPr lvl="1">
              <a:lnSpc>
                <a:spcPct val="90000"/>
              </a:lnSpc>
            </a:pPr>
            <a:r>
              <a:rPr lang="pt-BR" sz="2000" dirty="0"/>
              <a:t>Permite o envio de comandos para qualquer tipo de Banco de Dados </a:t>
            </a:r>
            <a:r>
              <a:rPr lang="pt-BR" sz="2000" dirty="0" smtClean="0"/>
              <a:t>Relacional</a:t>
            </a:r>
            <a:endParaRPr lang="pt-BR" sz="2000" dirty="0"/>
          </a:p>
          <a:p>
            <a:pPr>
              <a:lnSpc>
                <a:spcPct val="90000"/>
              </a:lnSpc>
            </a:pPr>
            <a:endParaRPr lang="pt-BR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3716338"/>
            <a:ext cx="4968875" cy="2646362"/>
            <a:chOff x="1056" y="672"/>
            <a:chExt cx="3984" cy="2520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692" y="1188"/>
              <a:ext cx="3024" cy="4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1692" y="672"/>
              <a:ext cx="3024" cy="4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4215" name="Text Box 7"/>
            <p:cNvSpPr txBox="1">
              <a:spLocks noChangeArrowheads="1"/>
            </p:cNvSpPr>
            <p:nvPr/>
          </p:nvSpPr>
          <p:spPr bwMode="auto">
            <a:xfrm>
              <a:off x="2524" y="761"/>
              <a:ext cx="1237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err="1">
                  <a:latin typeface="Arial Narrow" pitchFamily="34" charset="0"/>
                </a:rPr>
                <a:t>Aplicação</a:t>
              </a:r>
              <a:r>
                <a:rPr lang="en-US" b="1" dirty="0">
                  <a:latin typeface="Arial Narrow" pitchFamily="34" charset="0"/>
                </a:rPr>
                <a:t> Java</a:t>
              </a:r>
            </a:p>
          </p:txBody>
        </p:sp>
        <p:sp>
          <p:nvSpPr>
            <p:cNvPr id="94216" name="Text Box 8"/>
            <p:cNvSpPr txBox="1">
              <a:spLocks noChangeArrowheads="1"/>
            </p:cNvSpPr>
            <p:nvPr/>
          </p:nvSpPr>
          <p:spPr bwMode="auto">
            <a:xfrm>
              <a:off x="2890" y="1269"/>
              <a:ext cx="556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Arial Narrow" pitchFamily="34" charset="0"/>
                </a:rPr>
                <a:t>JDBC</a:t>
              </a:r>
            </a:p>
          </p:txBody>
        </p:sp>
        <p:sp>
          <p:nvSpPr>
            <p:cNvPr id="94217" name="AutoShape 9"/>
            <p:cNvSpPr>
              <a:spLocks noChangeArrowheads="1"/>
            </p:cNvSpPr>
            <p:nvPr/>
          </p:nvSpPr>
          <p:spPr bwMode="auto">
            <a:xfrm>
              <a:off x="1260" y="2100"/>
              <a:ext cx="516" cy="672"/>
            </a:xfrm>
            <a:prstGeom prst="can">
              <a:avLst>
                <a:gd name="adj" fmla="val 3255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4218" name="AutoShape 10"/>
            <p:cNvSpPr>
              <a:spLocks noChangeArrowheads="1"/>
            </p:cNvSpPr>
            <p:nvPr/>
          </p:nvSpPr>
          <p:spPr bwMode="auto">
            <a:xfrm>
              <a:off x="2328" y="2100"/>
              <a:ext cx="516" cy="672"/>
            </a:xfrm>
            <a:prstGeom prst="can">
              <a:avLst>
                <a:gd name="adj" fmla="val 3255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4219" name="AutoShape 11"/>
            <p:cNvSpPr>
              <a:spLocks noChangeArrowheads="1"/>
            </p:cNvSpPr>
            <p:nvPr/>
          </p:nvSpPr>
          <p:spPr bwMode="auto">
            <a:xfrm>
              <a:off x="3456" y="2100"/>
              <a:ext cx="516" cy="672"/>
            </a:xfrm>
            <a:prstGeom prst="can">
              <a:avLst>
                <a:gd name="adj" fmla="val 3255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4220" name="AutoShape 12"/>
            <p:cNvSpPr>
              <a:spLocks noChangeArrowheads="1"/>
            </p:cNvSpPr>
            <p:nvPr/>
          </p:nvSpPr>
          <p:spPr bwMode="auto">
            <a:xfrm>
              <a:off x="4524" y="2100"/>
              <a:ext cx="516" cy="672"/>
            </a:xfrm>
            <a:prstGeom prst="can">
              <a:avLst>
                <a:gd name="adj" fmla="val 3255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4221" name="Text Box 13"/>
            <p:cNvSpPr txBox="1">
              <a:spLocks noChangeArrowheads="1"/>
            </p:cNvSpPr>
            <p:nvPr/>
          </p:nvSpPr>
          <p:spPr bwMode="auto">
            <a:xfrm>
              <a:off x="1056" y="2831"/>
              <a:ext cx="976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Arial Narrow" pitchFamily="34" charset="0"/>
                </a:rPr>
                <a:t>SQL-Server</a:t>
              </a:r>
            </a:p>
          </p:txBody>
        </p:sp>
        <p:sp>
          <p:nvSpPr>
            <p:cNvPr id="94222" name="Text Box 14"/>
            <p:cNvSpPr txBox="1">
              <a:spLocks noChangeArrowheads="1"/>
            </p:cNvSpPr>
            <p:nvPr/>
          </p:nvSpPr>
          <p:spPr bwMode="auto">
            <a:xfrm>
              <a:off x="2282" y="2831"/>
              <a:ext cx="617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Arial Narrow" pitchFamily="34" charset="0"/>
                </a:rPr>
                <a:t>Oracle</a:t>
              </a:r>
            </a:p>
          </p:txBody>
        </p:sp>
        <p:sp>
          <p:nvSpPr>
            <p:cNvPr id="94223" name="Text Box 15"/>
            <p:cNvSpPr txBox="1">
              <a:spLocks noChangeArrowheads="1"/>
            </p:cNvSpPr>
            <p:nvPr/>
          </p:nvSpPr>
          <p:spPr bwMode="auto">
            <a:xfrm>
              <a:off x="3374" y="2842"/>
              <a:ext cx="666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Arial Narrow" pitchFamily="34" charset="0"/>
                </a:rPr>
                <a:t>MySQL</a:t>
              </a:r>
            </a:p>
          </p:txBody>
        </p:sp>
        <p:sp>
          <p:nvSpPr>
            <p:cNvPr id="94224" name="Text Box 16"/>
            <p:cNvSpPr txBox="1">
              <a:spLocks noChangeArrowheads="1"/>
            </p:cNvSpPr>
            <p:nvPr/>
          </p:nvSpPr>
          <p:spPr bwMode="auto">
            <a:xfrm>
              <a:off x="4718" y="2828"/>
              <a:ext cx="274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Arial Narrow" pitchFamily="34" charset="0"/>
                </a:rPr>
                <a:t>...</a:t>
              </a:r>
            </a:p>
          </p:txBody>
        </p:sp>
        <p:cxnSp>
          <p:nvCxnSpPr>
            <p:cNvPr id="94225" name="AutoShape 17"/>
            <p:cNvCxnSpPr>
              <a:cxnSpLocks noChangeShapeType="1"/>
              <a:stCxn id="94217" idx="1"/>
              <a:endCxn id="94213" idx="2"/>
            </p:cNvCxnSpPr>
            <p:nvPr/>
          </p:nvCxnSpPr>
          <p:spPr bwMode="auto">
            <a:xfrm flipV="1">
              <a:off x="1518" y="1656"/>
              <a:ext cx="1686" cy="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26" name="AutoShape 18"/>
            <p:cNvCxnSpPr>
              <a:cxnSpLocks noChangeShapeType="1"/>
              <a:stCxn id="94218" idx="1"/>
              <a:endCxn id="94213" idx="2"/>
            </p:cNvCxnSpPr>
            <p:nvPr/>
          </p:nvCxnSpPr>
          <p:spPr bwMode="auto">
            <a:xfrm flipV="1">
              <a:off x="2586" y="1656"/>
              <a:ext cx="618" cy="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27" name="AutoShape 19"/>
            <p:cNvCxnSpPr>
              <a:cxnSpLocks noChangeShapeType="1"/>
              <a:stCxn id="94219" idx="1"/>
              <a:endCxn id="94213" idx="2"/>
            </p:cNvCxnSpPr>
            <p:nvPr/>
          </p:nvCxnSpPr>
          <p:spPr bwMode="auto">
            <a:xfrm flipH="1" flipV="1">
              <a:off x="3204" y="1656"/>
              <a:ext cx="510" cy="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28" name="AutoShape 20"/>
            <p:cNvCxnSpPr>
              <a:cxnSpLocks noChangeShapeType="1"/>
              <a:stCxn id="94220" idx="1"/>
              <a:endCxn id="94213" idx="2"/>
            </p:cNvCxnSpPr>
            <p:nvPr/>
          </p:nvCxnSpPr>
          <p:spPr bwMode="auto">
            <a:xfrm flipH="1" flipV="1">
              <a:off x="3204" y="1656"/>
              <a:ext cx="1578" cy="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5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JDBC é a interface padrão para acesso a bancos de dados relacionais em </a:t>
            </a:r>
            <a:r>
              <a:rPr lang="pt-BR" dirty="0" smtClean="0"/>
              <a:t>Java</a:t>
            </a:r>
          </a:p>
          <a:p>
            <a:endParaRPr lang="pt-BR" dirty="0"/>
          </a:p>
          <a:p>
            <a:r>
              <a:rPr lang="pt-BR" dirty="0"/>
              <a:t>O que faz o JDBC?</a:t>
            </a:r>
          </a:p>
          <a:p>
            <a:pPr lvl="1"/>
            <a:r>
              <a:rPr lang="pt-BR" dirty="0"/>
              <a:t>Estabelece conexão com o banco de </a:t>
            </a:r>
            <a:r>
              <a:rPr lang="pt-BR" dirty="0" smtClean="0"/>
              <a:t>dados</a:t>
            </a:r>
            <a:endParaRPr lang="pt-BR" dirty="0"/>
          </a:p>
          <a:p>
            <a:pPr lvl="1"/>
            <a:r>
              <a:rPr lang="pt-BR" dirty="0"/>
              <a:t>Executa comandos </a:t>
            </a:r>
            <a:r>
              <a:rPr lang="pt-BR" dirty="0" smtClean="0"/>
              <a:t>SQL</a:t>
            </a:r>
            <a:endParaRPr lang="pt-BR" dirty="0"/>
          </a:p>
          <a:p>
            <a:pPr lvl="1"/>
            <a:r>
              <a:rPr lang="pt-BR" dirty="0"/>
              <a:t>Obtém os </a:t>
            </a:r>
            <a:r>
              <a:rPr lang="pt-BR" dirty="0" smtClean="0"/>
              <a:t>resultados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Disponível nos pacotes </a:t>
            </a:r>
            <a:r>
              <a:rPr lang="pt-BR" dirty="0" err="1" smtClean="0">
                <a:latin typeface="Courier New" pitchFamily="49" charset="0"/>
              </a:rPr>
              <a:t>java.sql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smtClean="0"/>
              <a:t>e </a:t>
            </a:r>
            <a:r>
              <a:rPr lang="pt-BR" dirty="0" err="1" smtClean="0">
                <a:latin typeface="Courier New" pitchFamily="49" charset="0"/>
              </a:rPr>
              <a:t>javax.sql</a:t>
            </a:r>
            <a:endParaRPr lang="pt-BR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339752" y="306896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pt-BR" sz="2400" b="1">
                <a:latin typeface="Times New Roman" pitchFamily="18" charset="0"/>
              </a:rPr>
              <a:t>JDBC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3635151" y="3449960"/>
            <a:ext cx="28352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1120552" y="344996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517427" y="2992760"/>
            <a:ext cx="5918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SQL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788577" y="3602360"/>
            <a:ext cx="26056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Protocolo proprietário</a:t>
            </a:r>
            <a:b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do Sistema Gerenciador</a:t>
            </a:r>
          </a:p>
          <a:p>
            <a:pPr eaLnBrk="0" hangingPunct="0"/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do Banco de Dados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2584227" y="2611760"/>
            <a:ext cx="1008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i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driver</a:t>
            </a:r>
            <a:endParaRPr lang="pt-BR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Cilindro 11"/>
          <p:cNvSpPr/>
          <p:nvPr/>
        </p:nvSpPr>
        <p:spPr>
          <a:xfrm>
            <a:off x="6470427" y="2840360"/>
            <a:ext cx="1066800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SGBD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2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762000" y="1600200"/>
          <a:ext cx="754380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m de bitmap" r:id="rId3" imgW="5180952" imgH="2800741" progId="PBrush">
                  <p:embed/>
                </p:oleObj>
              </mc:Choice>
              <mc:Fallback>
                <p:oleObj name="Imagem de bitmap" r:id="rId3" imgW="5180952" imgH="280074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543800" cy="407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pt-BR" sz="2400" b="1" dirty="0" err="1" smtClean="0"/>
              <a:t>Driver</a:t>
            </a:r>
            <a:r>
              <a:rPr lang="pt-BR" sz="2400" b="1" dirty="0" smtClean="0"/>
              <a:t> </a:t>
            </a:r>
            <a:r>
              <a:rPr lang="pt-BR" sz="2400" b="1" dirty="0"/>
              <a:t>Manager</a:t>
            </a:r>
          </a:p>
          <a:p>
            <a:pPr lvl="2"/>
            <a:r>
              <a:rPr lang="pt-BR" sz="2000" dirty="0"/>
              <a:t>Carrega </a:t>
            </a:r>
            <a:r>
              <a:rPr lang="pt-BR" sz="2000" i="1" dirty="0"/>
              <a:t>drivers</a:t>
            </a:r>
            <a:r>
              <a:rPr lang="pt-BR" sz="2000" dirty="0"/>
              <a:t> do banco de dados e gerencia as conexões entre a aplicação e o </a:t>
            </a:r>
            <a:r>
              <a:rPr lang="pt-BR" sz="2000" i="1" dirty="0"/>
              <a:t>driver</a:t>
            </a:r>
            <a:r>
              <a:rPr lang="pt-BR" sz="2000" dirty="0" smtClean="0"/>
              <a:t>.</a:t>
            </a:r>
          </a:p>
          <a:p>
            <a:pPr lvl="1"/>
            <a:r>
              <a:rPr lang="pt-BR" sz="2200" b="1" dirty="0" err="1" smtClean="0"/>
              <a:t>DataSource</a:t>
            </a:r>
            <a:endParaRPr lang="pt-BR" sz="2200" b="1" dirty="0" smtClean="0"/>
          </a:p>
          <a:p>
            <a:pPr lvl="2"/>
            <a:r>
              <a:rPr lang="pt-BR" dirty="0" smtClean="0"/>
              <a:t>Configura e gerencia conexões com banco de dados de uma maneira mais simples que o </a:t>
            </a:r>
            <a:r>
              <a:rPr lang="pt-BR" i="1" dirty="0" err="1" smtClean="0"/>
              <a:t>DriverManager</a:t>
            </a:r>
            <a:endParaRPr lang="pt-BR" i="1" dirty="0"/>
          </a:p>
          <a:p>
            <a:pPr lvl="1"/>
            <a:r>
              <a:rPr lang="pt-BR" sz="2400" b="1" dirty="0" err="1"/>
              <a:t>Driver</a:t>
            </a:r>
            <a:endParaRPr lang="pt-BR" sz="2400" b="1" dirty="0"/>
          </a:p>
          <a:p>
            <a:pPr lvl="2"/>
            <a:r>
              <a:rPr lang="pt-BR" sz="2000" dirty="0"/>
              <a:t>Traduz chamadas da API em operações de uma base de dados específica.</a:t>
            </a:r>
          </a:p>
          <a:p>
            <a:pPr lvl="1"/>
            <a:r>
              <a:rPr lang="pt-BR" sz="2400" b="1" dirty="0"/>
              <a:t>Connection</a:t>
            </a:r>
          </a:p>
          <a:p>
            <a:pPr lvl="2"/>
            <a:r>
              <a:rPr lang="pt-BR" sz="2000" dirty="0"/>
              <a:t>Sessão entre a aplicação e o banco de dados.</a:t>
            </a:r>
          </a:p>
          <a:p>
            <a:pPr lvl="1"/>
            <a:r>
              <a:rPr lang="pt-BR" sz="2400" b="1" dirty="0" err="1"/>
              <a:t>Statement</a:t>
            </a:r>
            <a:endParaRPr lang="pt-BR" sz="2400" b="1" dirty="0"/>
          </a:p>
          <a:p>
            <a:pPr lvl="2"/>
            <a:r>
              <a:rPr lang="pt-BR" sz="2000" dirty="0"/>
              <a:t>Comando SQL.</a:t>
            </a:r>
          </a:p>
          <a:p>
            <a:pPr lvl="1"/>
            <a:r>
              <a:rPr lang="pt-BR" sz="2400" b="1" dirty="0" err="1" smtClean="0"/>
              <a:t>ResultSet</a:t>
            </a:r>
            <a:endParaRPr lang="pt-BR" sz="2400" b="1" dirty="0"/>
          </a:p>
          <a:p>
            <a:pPr lvl="2"/>
            <a:r>
              <a:rPr lang="pt-BR" sz="2000" dirty="0"/>
              <a:t>Conjunto lógico de colunas e linhas de dados retornados pela execução de um comando de consulta.</a:t>
            </a:r>
          </a:p>
          <a:p>
            <a:pPr lvl="1"/>
            <a:r>
              <a:rPr lang="pt-BR" sz="2400" b="1" dirty="0" err="1"/>
              <a:t>Metadata</a:t>
            </a:r>
            <a:endParaRPr lang="pt-BR" sz="2400" b="1" dirty="0"/>
          </a:p>
          <a:p>
            <a:pPr lvl="2"/>
            <a:r>
              <a:rPr lang="pt-BR" sz="2000" dirty="0"/>
              <a:t>Informação sobre dados retornados, base de dados e </a:t>
            </a:r>
            <a:r>
              <a:rPr lang="pt-BR" sz="2000" i="1" dirty="0" err="1"/>
              <a:t>driver</a:t>
            </a:r>
            <a:r>
              <a:rPr lang="pt-BR" sz="2000" dirty="0"/>
              <a:t>.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9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Características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Subsistema que pode ser separado e que possui uma interface reusável e potencialmente padronizável</a:t>
            </a:r>
          </a:p>
          <a:p>
            <a:r>
              <a:rPr lang="pt-BR" smtClean="0"/>
              <a:t>Pode ser facilmente utilizado em múltiplos contextos</a:t>
            </a:r>
          </a:p>
          <a:p>
            <a:r>
              <a:rPr lang="pt-BR" smtClean="0"/>
              <a:t>Responsabilidades coesas e independência (o quanto possível) de outros elementos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71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44475" y="1092200"/>
            <a:ext cx="1241425" cy="831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/>
            <a:r>
              <a:rPr lang="en-US" sz="2400" b="1" dirty="0">
                <a:latin typeface="Arial Narrow" pitchFamily="34" charset="0"/>
              </a:rPr>
              <a:t>Driver</a:t>
            </a:r>
          </a:p>
          <a:p>
            <a:pPr algn="ctr" eaLnBrk="0" hangingPunct="0"/>
            <a:r>
              <a:rPr lang="en-US" sz="2400" b="1" dirty="0">
                <a:latin typeface="Arial Narrow" pitchFamily="34" charset="0"/>
              </a:rPr>
              <a:t>Manager</a:t>
            </a:r>
            <a:endParaRPr lang="en-US" sz="2400" dirty="0">
              <a:latin typeface="Arial Narrow" pitchFamily="34" charset="0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244725" y="914400"/>
            <a:ext cx="1641475" cy="1196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/>
            <a:endParaRPr lang="en-US" sz="2400" b="1">
              <a:latin typeface="Arial Narrow" pitchFamily="34" charset="0"/>
            </a:endParaRPr>
          </a:p>
          <a:p>
            <a:pPr algn="ctr" eaLnBrk="0" hangingPunct="0"/>
            <a:r>
              <a:rPr lang="en-US" sz="2400" b="1">
                <a:latin typeface="Arial Narrow" pitchFamily="34" charset="0"/>
              </a:rPr>
              <a:t>Connection</a:t>
            </a:r>
          </a:p>
          <a:p>
            <a:pPr algn="ctr" eaLnBrk="0" hangingPunct="0"/>
            <a:endParaRPr lang="en-US" sz="2400">
              <a:latin typeface="Arial Narrow" pitchFamily="34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664075" y="914400"/>
            <a:ext cx="1489075" cy="1196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/>
            <a:endParaRPr lang="en-US" sz="2400" b="1">
              <a:latin typeface="Arial Narrow" pitchFamily="34" charset="0"/>
            </a:endParaRPr>
          </a:p>
          <a:p>
            <a:pPr algn="ctr" eaLnBrk="0" hangingPunct="0"/>
            <a:r>
              <a:rPr lang="en-US" sz="2400" b="1">
                <a:latin typeface="Arial Narrow" pitchFamily="34" charset="0"/>
              </a:rPr>
              <a:t>Statement</a:t>
            </a:r>
          </a:p>
          <a:p>
            <a:pPr algn="ctr" eaLnBrk="0" hangingPunct="0"/>
            <a:endParaRPr lang="en-US" sz="2400">
              <a:latin typeface="Arial Narrow" pitchFamily="34" charset="0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950075" y="914400"/>
            <a:ext cx="1679575" cy="1196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/>
            <a:endParaRPr lang="en-US" sz="2400" b="1">
              <a:latin typeface="Arial Narrow" pitchFamily="34" charset="0"/>
            </a:endParaRPr>
          </a:p>
          <a:p>
            <a:pPr algn="ctr" eaLnBrk="0" hangingPunct="0"/>
            <a:r>
              <a:rPr lang="en-US" sz="2400" b="1">
                <a:latin typeface="Arial Narrow" pitchFamily="34" charset="0"/>
              </a:rPr>
              <a:t>ResultSet</a:t>
            </a:r>
          </a:p>
          <a:p>
            <a:pPr algn="ctr" eaLnBrk="0" hangingPunct="0"/>
            <a:endParaRPr lang="en-US" sz="2400">
              <a:latin typeface="Arial Narrow" pitchFamily="34" charset="0"/>
            </a:endParaRP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244725" y="3448050"/>
            <a:ext cx="64420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sz="2400" b="1">
                <a:latin typeface="Arial Narrow" pitchFamily="34" charset="0"/>
              </a:rPr>
              <a:t>Driver</a:t>
            </a:r>
            <a:endParaRPr lang="en-US" sz="2400">
              <a:latin typeface="Arial Narrow" pitchFamily="34" charset="0"/>
            </a:endParaRPr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4965700" y="4554538"/>
            <a:ext cx="3086100" cy="1924050"/>
          </a:xfrm>
          <a:prstGeom prst="flowChartMagneticDisk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Arial Narrow" pitchFamily="34" charset="0"/>
              </a:rPr>
              <a:t>BD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59400" name="AutoShape 8"/>
          <p:cNvCxnSpPr>
            <a:cxnSpLocks noChangeShapeType="1"/>
            <a:stCxn id="59394" idx="3"/>
            <a:endCxn id="59395" idx="1"/>
          </p:cNvCxnSpPr>
          <p:nvPr/>
        </p:nvCxnSpPr>
        <p:spPr bwMode="auto">
          <a:xfrm>
            <a:off x="1485900" y="1508125"/>
            <a:ext cx="758825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9401" name="AutoShape 9"/>
          <p:cNvCxnSpPr>
            <a:cxnSpLocks noChangeShapeType="1"/>
            <a:stCxn id="59395" idx="3"/>
            <a:endCxn id="59396" idx="1"/>
          </p:cNvCxnSpPr>
          <p:nvPr/>
        </p:nvCxnSpPr>
        <p:spPr bwMode="auto">
          <a:xfrm>
            <a:off x="3886200" y="1512888"/>
            <a:ext cx="777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402" name="AutoShape 10"/>
          <p:cNvCxnSpPr>
            <a:cxnSpLocks noChangeShapeType="1"/>
            <a:stCxn id="59396" idx="3"/>
            <a:endCxn id="59397" idx="1"/>
          </p:cNvCxnSpPr>
          <p:nvPr/>
        </p:nvCxnSpPr>
        <p:spPr bwMode="auto">
          <a:xfrm>
            <a:off x="6153150" y="1512888"/>
            <a:ext cx="796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403" name="Freeform 11"/>
          <p:cNvSpPr>
            <a:spLocks/>
          </p:cNvSpPr>
          <p:nvPr/>
        </p:nvSpPr>
        <p:spPr bwMode="auto">
          <a:xfrm>
            <a:off x="5403850" y="2058988"/>
            <a:ext cx="2457450" cy="4143375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20" y="1788"/>
              </a:cxn>
              <a:cxn ang="0">
                <a:pos x="264" y="2400"/>
              </a:cxn>
              <a:cxn ang="0">
                <a:pos x="701" y="2586"/>
              </a:cxn>
              <a:cxn ang="0">
                <a:pos x="1116" y="2400"/>
              </a:cxn>
              <a:cxn ang="0">
                <a:pos x="1284" y="1896"/>
              </a:cxn>
              <a:cxn ang="0">
                <a:pos x="1560" y="0"/>
              </a:cxn>
            </a:cxnLst>
            <a:rect l="0" t="0" r="r" b="b"/>
            <a:pathLst>
              <a:path w="1560" h="2586">
                <a:moveTo>
                  <a:pt x="0" y="58"/>
                </a:moveTo>
                <a:cubicBezTo>
                  <a:pt x="20" y="346"/>
                  <a:pt x="76" y="1398"/>
                  <a:pt x="120" y="1788"/>
                </a:cubicBezTo>
                <a:cubicBezTo>
                  <a:pt x="164" y="2178"/>
                  <a:pt x="167" y="2267"/>
                  <a:pt x="264" y="2400"/>
                </a:cubicBezTo>
                <a:cubicBezTo>
                  <a:pt x="361" y="2533"/>
                  <a:pt x="559" y="2586"/>
                  <a:pt x="701" y="2586"/>
                </a:cubicBezTo>
                <a:cubicBezTo>
                  <a:pt x="843" y="2586"/>
                  <a:pt x="1019" y="2515"/>
                  <a:pt x="1116" y="2400"/>
                </a:cubicBezTo>
                <a:cubicBezTo>
                  <a:pt x="1213" y="2285"/>
                  <a:pt x="1210" y="2296"/>
                  <a:pt x="1284" y="1896"/>
                </a:cubicBezTo>
                <a:cubicBezTo>
                  <a:pt x="1358" y="1496"/>
                  <a:pt x="1503" y="395"/>
                  <a:pt x="156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5448300" y="2719389"/>
            <a:ext cx="12700" cy="406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 flipV="1">
            <a:off x="7715251" y="2733675"/>
            <a:ext cx="57149" cy="3905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1539875" y="1466850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>
                <a:latin typeface="Arial Narrow" pitchFamily="34" charset="0"/>
              </a:rPr>
              <a:t>cria</a:t>
            </a:r>
            <a:endParaRPr lang="en-US" sz="2400" dirty="0">
              <a:latin typeface="Arial Narrow" pitchFamily="34" charset="0"/>
            </a:endParaRP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3959225" y="1466850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 Narrow" pitchFamily="34" charset="0"/>
              </a:rPr>
              <a:t>cria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6113463" y="1485900"/>
            <a:ext cx="8883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>
                <a:latin typeface="Arial Narrow" pitchFamily="34" charset="0"/>
              </a:rPr>
              <a:t>obtem</a:t>
            </a:r>
            <a:endParaRPr lang="en-US" sz="2400" dirty="0">
              <a:latin typeface="Arial Narrow" pitchFamily="34" charset="0"/>
            </a:endParaRP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5483225" y="2590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 Narrow" pitchFamily="34" charset="0"/>
              </a:rPr>
              <a:t>SQL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7769225" y="2628900"/>
            <a:ext cx="868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 Narrow" pitchFamily="34" charset="0"/>
              </a:rPr>
              <a:t>dados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2874962" y="5211953"/>
            <a:ext cx="18716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err="1">
                <a:latin typeface="Arial Narrow" pitchFamily="34" charset="0"/>
              </a:rPr>
              <a:t>Estabelece</a:t>
            </a:r>
            <a:r>
              <a:rPr lang="en-US" sz="2400" dirty="0">
                <a:latin typeface="Arial Narrow" pitchFamily="34" charset="0"/>
              </a:rPr>
              <a:t> link</a:t>
            </a:r>
          </a:p>
          <a:p>
            <a:pPr algn="ctr" eaLnBrk="0" hangingPunct="0"/>
            <a:r>
              <a:rPr lang="en-US" sz="2400" dirty="0">
                <a:latin typeface="Arial Narrow" pitchFamily="34" charset="0"/>
              </a:rPr>
              <a:t>com o BD</a:t>
            </a:r>
          </a:p>
        </p:txBody>
      </p:sp>
      <p:cxnSp>
        <p:nvCxnSpPr>
          <p:cNvPr id="59412" name="AutoShape 20"/>
          <p:cNvCxnSpPr>
            <a:cxnSpLocks noChangeShapeType="1"/>
            <a:stCxn id="59395" idx="2"/>
            <a:endCxn id="59411" idx="0"/>
          </p:cNvCxnSpPr>
          <p:nvPr/>
        </p:nvCxnSpPr>
        <p:spPr bwMode="auto">
          <a:xfrm>
            <a:off x="3065463" y="2111375"/>
            <a:ext cx="745331" cy="310057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44475" y="2090739"/>
            <a:ext cx="1241425" cy="831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/>
            <a:r>
              <a:rPr lang="en-US" sz="2400" b="1" dirty="0" smtClean="0">
                <a:latin typeface="Arial Narrow" pitchFamily="34" charset="0"/>
              </a:rPr>
              <a:t>Data</a:t>
            </a:r>
            <a:endParaRPr lang="en-US" sz="2400" b="1" dirty="0">
              <a:latin typeface="Arial Narrow" pitchFamily="34" charset="0"/>
            </a:endParaRPr>
          </a:p>
          <a:p>
            <a:pPr algn="ctr" eaLnBrk="0" hangingPunct="0"/>
            <a:r>
              <a:rPr lang="en-US" sz="2400" b="1" dirty="0" smtClean="0">
                <a:latin typeface="Arial Narrow" pitchFamily="34" charset="0"/>
              </a:rPr>
              <a:t>Source</a:t>
            </a:r>
            <a:endParaRPr lang="en-US" sz="2400" dirty="0">
              <a:latin typeface="Arial Narrow" pitchFamily="34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524000" y="2321760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>
                <a:latin typeface="Arial Narrow" pitchFamily="34" charset="0"/>
              </a:rPr>
              <a:t>cria</a:t>
            </a:r>
            <a:endParaRPr lang="en-US" sz="2400" dirty="0">
              <a:latin typeface="Arial Narrow" pitchFamily="34" charset="0"/>
            </a:endParaRPr>
          </a:p>
        </p:txBody>
      </p:sp>
      <p:cxnSp>
        <p:nvCxnSpPr>
          <p:cNvPr id="26" name="AutoShape 8"/>
          <p:cNvCxnSpPr>
            <a:cxnSpLocks noChangeShapeType="1"/>
          </p:cNvCxnSpPr>
          <p:nvPr/>
        </p:nvCxnSpPr>
        <p:spPr bwMode="auto">
          <a:xfrm flipV="1">
            <a:off x="1479550" y="2005013"/>
            <a:ext cx="765175" cy="4131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9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utilizar o JDBC?</a:t>
            </a:r>
            <a:endParaRPr lang="pt-BR" dirty="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429000" y="17526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Abrir conexão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429000" y="30480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Executar</a:t>
            </a:r>
          </a:p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comandos SQL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29000" y="4343400"/>
            <a:ext cx="19812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Processar</a:t>
            </a:r>
          </a:p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resultados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429000" y="57150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Fechar conexão</a:t>
            </a: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4343400" y="2362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4343400" y="3657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4343400" y="5029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2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JDBC - Conexão</a:t>
            </a:r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371600" y="15240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Abrir conexão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371600" y="28194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Executar</a:t>
            </a:r>
          </a:p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comandos SQL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371600" y="4114800"/>
            <a:ext cx="19812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Processar</a:t>
            </a:r>
          </a:p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resultados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371600" y="54864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Fechar conexão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286000" y="2133600"/>
            <a:ext cx="0" cy="685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2286000" y="3429000"/>
            <a:ext cx="0" cy="685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286000" y="4800600"/>
            <a:ext cx="0" cy="685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029200" y="1524000"/>
            <a:ext cx="2514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Configurar conexão</a:t>
            </a:r>
            <a:endParaRPr lang="pt-BR" sz="20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029200" y="2819400"/>
            <a:ext cx="2514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Conectar ao BD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352800" y="182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37" name="Freeform 13"/>
          <p:cNvSpPr>
            <a:spLocks/>
          </p:cNvSpPr>
          <p:nvPr/>
        </p:nvSpPr>
        <p:spPr bwMode="auto">
          <a:xfrm>
            <a:off x="4114800" y="1828800"/>
            <a:ext cx="914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6"/>
              </a:cxn>
              <a:cxn ang="0">
                <a:pos x="576" y="816"/>
              </a:cxn>
            </a:cxnLst>
            <a:rect l="0" t="0" r="r" b="b"/>
            <a:pathLst>
              <a:path w="576" h="816">
                <a:moveTo>
                  <a:pt x="0" y="0"/>
                </a:moveTo>
                <a:lnTo>
                  <a:pt x="0" y="816"/>
                </a:lnTo>
                <a:lnTo>
                  <a:pt x="576" y="8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Conexão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Configurar Conexão:</a:t>
            </a:r>
          </a:p>
          <a:p>
            <a:pPr lvl="1"/>
            <a:r>
              <a:rPr lang="pt-BR" dirty="0" smtClean="0"/>
              <a:t>Duas opções:</a:t>
            </a:r>
          </a:p>
          <a:p>
            <a:pPr lvl="2"/>
            <a:r>
              <a:rPr lang="pt-BR" dirty="0" smtClean="0"/>
              <a:t>Através do </a:t>
            </a:r>
            <a:r>
              <a:rPr lang="pt-BR" i="1" dirty="0" err="1" smtClean="0"/>
              <a:t>DriverManager</a:t>
            </a:r>
            <a:endParaRPr lang="pt-BR" i="1" dirty="0" smtClean="0"/>
          </a:p>
          <a:p>
            <a:pPr lvl="2"/>
            <a:r>
              <a:rPr lang="pt-BR" dirty="0" smtClean="0"/>
              <a:t>Através do </a:t>
            </a:r>
            <a:r>
              <a:rPr lang="pt-BR" i="1" dirty="0" err="1" smtClean="0"/>
              <a:t>DataSource</a:t>
            </a:r>
            <a:endParaRPr lang="pt-BR" i="1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Importante:</a:t>
            </a:r>
          </a:p>
          <a:p>
            <a:pPr lvl="2"/>
            <a:r>
              <a:rPr lang="pt-BR" dirty="0" smtClean="0"/>
              <a:t>Em ambos os casos é necessário fornecer com a aplicação o driver JDBC (usualmente via um pacote .JAR)</a:t>
            </a:r>
          </a:p>
          <a:p>
            <a:pPr lvl="2"/>
            <a:r>
              <a:rPr lang="pt-BR" dirty="0" smtClean="0"/>
              <a:t>Cada tipo de SGBD possui um driver fornecido pela empresa</a:t>
            </a:r>
          </a:p>
          <a:p>
            <a:pPr lvl="3"/>
            <a:r>
              <a:rPr lang="pt-BR" dirty="0" err="1" smtClean="0"/>
              <a:t>Exs</a:t>
            </a:r>
            <a:r>
              <a:rPr lang="pt-BR" dirty="0" smtClean="0"/>
              <a:t>: drivers para o Java DB ou Derby</a:t>
            </a:r>
          </a:p>
          <a:p>
            <a:pPr lvl="4"/>
            <a:r>
              <a:rPr lang="pt-BR" dirty="0" err="1" smtClean="0"/>
              <a:t>org.apache.derby.jdbc.EmbeddedDriver</a:t>
            </a:r>
            <a:endParaRPr lang="pt-BR" dirty="0" smtClean="0"/>
          </a:p>
          <a:p>
            <a:pPr lvl="4"/>
            <a:r>
              <a:rPr lang="pt-BR" dirty="0" err="1" smtClean="0"/>
              <a:t>org.apache.derby.jdbc.ClientDriver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Conexão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Java </a:t>
            </a:r>
            <a:r>
              <a:rPr lang="pt-BR" sz="2800" dirty="0"/>
              <a:t>utiliza uma string de conexão para endereçar o BD</a:t>
            </a:r>
          </a:p>
          <a:p>
            <a:pPr lvl="1">
              <a:lnSpc>
                <a:spcPct val="90000"/>
              </a:lnSpc>
            </a:pPr>
            <a:r>
              <a:rPr lang="pt-BR" sz="2200" dirty="0"/>
              <a:t>Formato:</a:t>
            </a:r>
            <a:br>
              <a:rPr lang="pt-BR" sz="2200" dirty="0"/>
            </a:br>
            <a:r>
              <a:rPr lang="pt-BR" sz="2200" dirty="0">
                <a:solidFill>
                  <a:srgbClr val="FF0000"/>
                </a:solidFill>
              </a:rPr>
              <a:t>protocolo:&lt;</a:t>
            </a:r>
            <a:r>
              <a:rPr lang="pt-BR" sz="2200" dirty="0" err="1">
                <a:solidFill>
                  <a:srgbClr val="FF0000"/>
                </a:solidFill>
              </a:rPr>
              <a:t>subprotocolo</a:t>
            </a:r>
            <a:r>
              <a:rPr lang="pt-BR" sz="2200" dirty="0">
                <a:solidFill>
                  <a:srgbClr val="FF0000"/>
                </a:solidFill>
              </a:rPr>
              <a:t>&gt;:&lt;</a:t>
            </a:r>
            <a:r>
              <a:rPr lang="pt-BR" sz="2200" dirty="0" err="1">
                <a:solidFill>
                  <a:srgbClr val="FF0000"/>
                </a:solidFill>
              </a:rPr>
              <a:t>subnome</a:t>
            </a:r>
            <a:r>
              <a:rPr lang="pt-BR" sz="2200" dirty="0">
                <a:solidFill>
                  <a:srgbClr val="FF0000"/>
                </a:solidFill>
              </a:rPr>
              <a:t>&gt;</a:t>
            </a:r>
          </a:p>
          <a:p>
            <a:pPr lvl="2">
              <a:lnSpc>
                <a:spcPct val="90000"/>
              </a:lnSpc>
            </a:pPr>
            <a:r>
              <a:rPr lang="pt-BR" sz="2000" i="1" dirty="0">
                <a:solidFill>
                  <a:srgbClr val="FF0000"/>
                </a:solidFill>
              </a:rPr>
              <a:t>protocolo</a:t>
            </a:r>
            <a:r>
              <a:rPr lang="pt-BR" sz="2000" dirty="0"/>
              <a:t> utilizado é </a:t>
            </a:r>
            <a:r>
              <a:rPr lang="pt-BR" sz="2000" dirty="0" err="1"/>
              <a:t>jdbc</a:t>
            </a:r>
            <a:endParaRPr lang="pt-BR" sz="2000" dirty="0"/>
          </a:p>
          <a:p>
            <a:pPr lvl="2">
              <a:lnSpc>
                <a:spcPct val="90000"/>
              </a:lnSpc>
            </a:pPr>
            <a:r>
              <a:rPr lang="pt-BR" sz="2000" i="1" dirty="0" err="1">
                <a:solidFill>
                  <a:srgbClr val="FF0000"/>
                </a:solidFill>
              </a:rPr>
              <a:t>subprotocolo</a:t>
            </a:r>
            <a:r>
              <a:rPr lang="pt-BR" sz="2000" dirty="0"/>
              <a:t> é o nome do </a:t>
            </a:r>
            <a:r>
              <a:rPr lang="pt-BR" sz="2000" dirty="0" err="1"/>
              <a:t>driver</a:t>
            </a:r>
            <a:r>
              <a:rPr lang="pt-BR" sz="2000" dirty="0"/>
              <a:t> ou mecanismo de conexão utilizado. Cada empresa de BD registra um nome único para seu </a:t>
            </a:r>
            <a:r>
              <a:rPr lang="pt-BR" sz="2000" dirty="0" err="1"/>
              <a:t>driver</a:t>
            </a:r>
            <a:r>
              <a:rPr lang="pt-BR" sz="2000" dirty="0"/>
              <a:t>. Ex.: </a:t>
            </a:r>
            <a:r>
              <a:rPr lang="pt-BR" sz="2000" dirty="0" err="1"/>
              <a:t>oracle</a:t>
            </a:r>
            <a:r>
              <a:rPr lang="pt-BR" sz="2000" dirty="0"/>
              <a:t>, </a:t>
            </a:r>
            <a:r>
              <a:rPr lang="pt-BR" sz="2000" dirty="0" err="1"/>
              <a:t>odbc</a:t>
            </a:r>
            <a:r>
              <a:rPr lang="pt-BR" sz="2000" dirty="0"/>
              <a:t>.</a:t>
            </a:r>
          </a:p>
          <a:p>
            <a:pPr lvl="2">
              <a:lnSpc>
                <a:spcPct val="90000"/>
              </a:lnSpc>
            </a:pPr>
            <a:r>
              <a:rPr lang="pt-BR" sz="2000" i="1" dirty="0" err="1">
                <a:solidFill>
                  <a:srgbClr val="FF0000"/>
                </a:solidFill>
              </a:rPr>
              <a:t>subnome</a:t>
            </a:r>
            <a:r>
              <a:rPr lang="pt-BR" sz="2000" dirty="0"/>
              <a:t> identifica o banco de dados. A estrutura deste campo é diferente para cada tipo de </a:t>
            </a:r>
            <a:r>
              <a:rPr lang="pt-BR" sz="2000" dirty="0" err="1"/>
              <a:t>driver</a:t>
            </a:r>
            <a:r>
              <a:rPr lang="pt-BR" sz="2000" dirty="0"/>
              <a:t> utilizado. Ex.: no caso da Oracle o campo é &lt;</a:t>
            </a:r>
            <a:r>
              <a:rPr lang="pt-BR" sz="2000" dirty="0" err="1"/>
              <a:t>driver</a:t>
            </a:r>
            <a:r>
              <a:rPr lang="pt-BR" sz="2000" dirty="0"/>
              <a:t>&gt;@&lt;</a:t>
            </a:r>
            <a:r>
              <a:rPr lang="pt-BR" sz="2000" dirty="0" err="1"/>
              <a:t>bancodados</a:t>
            </a:r>
            <a:r>
              <a:rPr lang="pt-BR" sz="2000" dirty="0"/>
              <a:t>&gt;, onde </a:t>
            </a:r>
            <a:r>
              <a:rPr lang="pt-BR" sz="2000" i="1" dirty="0" err="1"/>
              <a:t>driver</a:t>
            </a:r>
            <a:r>
              <a:rPr lang="pt-BR" sz="2000" dirty="0"/>
              <a:t> é o </a:t>
            </a:r>
            <a:r>
              <a:rPr lang="pt-BR" sz="2000" dirty="0" err="1"/>
              <a:t>driver</a:t>
            </a:r>
            <a:r>
              <a:rPr lang="pt-BR" sz="2000" dirty="0"/>
              <a:t> utilizado na conexão e </a:t>
            </a:r>
            <a:r>
              <a:rPr lang="pt-BR" sz="2000" i="1" dirty="0" err="1"/>
              <a:t>bancodados</a:t>
            </a:r>
            <a:r>
              <a:rPr lang="pt-BR" sz="2000" dirty="0"/>
              <a:t> identifica a localização do BD.</a:t>
            </a:r>
          </a:p>
          <a:p>
            <a:pPr lvl="1">
              <a:lnSpc>
                <a:spcPct val="90000"/>
              </a:lnSpc>
            </a:pPr>
            <a:r>
              <a:rPr lang="pt-BR" sz="2200" dirty="0" err="1"/>
              <a:t>Exs</a:t>
            </a:r>
            <a:r>
              <a:rPr lang="pt-BR" sz="2200" dirty="0"/>
              <a:t>.:</a:t>
            </a:r>
          </a:p>
          <a:p>
            <a:pPr lvl="3">
              <a:lnSpc>
                <a:spcPct val="90000"/>
              </a:lnSpc>
            </a:pPr>
            <a:r>
              <a:rPr lang="pt-BR" sz="1800" dirty="0" err="1">
                <a:solidFill>
                  <a:srgbClr val="FF0000"/>
                </a:solidFill>
              </a:rPr>
              <a:t>jdbc:derby:cadastro</a:t>
            </a:r>
            <a:r>
              <a:rPr lang="pt-BR" sz="1800" dirty="0" smtClean="0"/>
              <a:t>, </a:t>
            </a:r>
            <a:r>
              <a:rPr lang="pt-BR" sz="1800" dirty="0"/>
              <a:t>onde </a:t>
            </a:r>
            <a:r>
              <a:rPr lang="pt-BR" sz="1800" dirty="0" smtClean="0"/>
              <a:t>cadastro </a:t>
            </a:r>
            <a:r>
              <a:rPr lang="pt-BR" sz="1800" dirty="0"/>
              <a:t>é o nome </a:t>
            </a:r>
            <a:r>
              <a:rPr lang="pt-BR" sz="1800" dirty="0" smtClean="0"/>
              <a:t>da base de dados.</a:t>
            </a:r>
            <a:endParaRPr lang="pt-BR" sz="1800" dirty="0"/>
          </a:p>
          <a:p>
            <a:pPr lvl="3">
              <a:lnSpc>
                <a:spcPct val="90000"/>
              </a:lnSpc>
            </a:pPr>
            <a:r>
              <a:rPr lang="pt-BR" sz="1800" dirty="0" err="1">
                <a:solidFill>
                  <a:srgbClr val="FF0000"/>
                </a:solidFill>
              </a:rPr>
              <a:t>jdbc</a:t>
            </a:r>
            <a:r>
              <a:rPr lang="pt-BR" sz="1800" dirty="0">
                <a:solidFill>
                  <a:srgbClr val="FF0000"/>
                </a:solidFill>
              </a:rPr>
              <a:t>:</a:t>
            </a:r>
            <a:r>
              <a:rPr lang="pt-BR" sz="1800" dirty="0" err="1">
                <a:solidFill>
                  <a:srgbClr val="FF0000"/>
                </a:solidFill>
              </a:rPr>
              <a:t>oracle</a:t>
            </a:r>
            <a:r>
              <a:rPr lang="pt-BR" sz="1800" dirty="0">
                <a:solidFill>
                  <a:srgbClr val="FF0000"/>
                </a:solidFill>
              </a:rPr>
              <a:t>:</a:t>
            </a:r>
            <a:r>
              <a:rPr lang="pt-BR" sz="1800" dirty="0" err="1">
                <a:solidFill>
                  <a:srgbClr val="FF0000"/>
                </a:solidFill>
              </a:rPr>
              <a:t>thin</a:t>
            </a:r>
            <a:r>
              <a:rPr lang="pt-BR" sz="1800" dirty="0">
                <a:solidFill>
                  <a:srgbClr val="FF0000"/>
                </a:solidFill>
              </a:rPr>
              <a:t>:@</a:t>
            </a:r>
            <a:r>
              <a:rPr lang="pt-BR" sz="1800" dirty="0" smtClean="0">
                <a:solidFill>
                  <a:srgbClr val="FF0000"/>
                </a:solidFill>
              </a:rPr>
              <a:t>ntwk11:1521:BD1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4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Conexão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conexão usando </a:t>
            </a:r>
            <a:r>
              <a:rPr lang="pt-BR" i="1" dirty="0" err="1" smtClean="0"/>
              <a:t>DriverManager</a:t>
            </a:r>
            <a:r>
              <a:rPr lang="pt-BR" dirty="0" smtClean="0"/>
              <a:t>: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O método </a:t>
            </a:r>
            <a:r>
              <a:rPr lang="pt-BR" dirty="0" err="1" smtClean="0"/>
              <a:t>getConnection</a:t>
            </a:r>
            <a:r>
              <a:rPr lang="pt-BR" dirty="0" smtClean="0"/>
              <a:t>() retorna um objeto Connection</a:t>
            </a:r>
          </a:p>
          <a:p>
            <a:pPr lvl="2"/>
            <a:r>
              <a:rPr lang="pt-BR" dirty="0" smtClean="0"/>
              <a:t>Connection </a:t>
            </a:r>
            <a:r>
              <a:rPr lang="pt-BR" dirty="0" err="1" smtClean="0"/>
              <a:t>conn</a:t>
            </a:r>
            <a:r>
              <a:rPr lang="pt-BR" dirty="0" smtClean="0"/>
              <a:t> = </a:t>
            </a:r>
            <a:r>
              <a:rPr lang="pt-BR" dirty="0" err="1" smtClean="0"/>
              <a:t>DriverManager.getConnection</a:t>
            </a:r>
            <a:r>
              <a:rPr lang="pt-BR" dirty="0" smtClean="0"/>
              <a:t>( </a:t>
            </a:r>
            <a:r>
              <a:rPr lang="pt-BR" dirty="0" err="1" smtClean="0"/>
              <a:t>stringConexao</a:t>
            </a:r>
            <a:r>
              <a:rPr lang="pt-BR" dirty="0" smtClean="0"/>
              <a:t>, </a:t>
            </a:r>
            <a:r>
              <a:rPr lang="pt-BR" dirty="0" err="1" smtClean="0"/>
              <a:t>idUsuario</a:t>
            </a:r>
            <a:r>
              <a:rPr lang="pt-BR" dirty="0" smtClean="0"/>
              <a:t>, </a:t>
            </a:r>
            <a:r>
              <a:rPr lang="pt-BR" dirty="0" err="1" smtClean="0"/>
              <a:t>senhaUsuario</a:t>
            </a:r>
            <a:r>
              <a:rPr lang="pt-BR" dirty="0" smtClean="0"/>
              <a:t>);</a:t>
            </a:r>
          </a:p>
          <a:p>
            <a:pPr lvl="2"/>
            <a:r>
              <a:rPr lang="pt-BR" dirty="0" smtClean="0"/>
              <a:t>Connection </a:t>
            </a:r>
            <a:r>
              <a:rPr lang="pt-BR" dirty="0" err="1" smtClean="0"/>
              <a:t>conn</a:t>
            </a:r>
            <a:r>
              <a:rPr lang="pt-BR" dirty="0" smtClean="0"/>
              <a:t> = </a:t>
            </a:r>
            <a:r>
              <a:rPr lang="pt-BR" dirty="0" err="1" smtClean="0"/>
              <a:t>DriverManager.getConnection</a:t>
            </a:r>
            <a:r>
              <a:rPr lang="pt-BR" dirty="0" smtClean="0"/>
              <a:t>( </a:t>
            </a:r>
            <a:r>
              <a:rPr lang="pt-BR" dirty="0" err="1" smtClean="0"/>
              <a:t>stringConexao</a:t>
            </a:r>
            <a:r>
              <a:rPr lang="pt-BR" dirty="0" smtClean="0"/>
              <a:t>);</a:t>
            </a:r>
          </a:p>
          <a:p>
            <a:pPr lvl="2"/>
            <a:endParaRPr lang="pt-BR" dirty="0" smtClean="0"/>
          </a:p>
          <a:p>
            <a:pPr lvl="1"/>
            <a:r>
              <a:rPr lang="pt-BR" dirty="0" err="1" smtClean="0"/>
              <a:t>Exs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Connection com = </a:t>
            </a:r>
            <a:r>
              <a:rPr lang="pt-BR" dirty="0" err="1" smtClean="0"/>
              <a:t>DriverManager.getConnection</a:t>
            </a:r>
            <a:r>
              <a:rPr lang="pt-BR" dirty="0" smtClean="0"/>
              <a:t>( "jdbc:odbc:bd1",“user","s1234s");</a:t>
            </a:r>
          </a:p>
          <a:p>
            <a:pPr lvl="3"/>
            <a:endParaRPr lang="pt-BR" dirty="0" smtClean="0"/>
          </a:p>
          <a:p>
            <a:pPr lvl="2"/>
            <a:r>
              <a:rPr lang="pt-BR" dirty="0" smtClean="0"/>
              <a:t>Connection com = </a:t>
            </a:r>
            <a:r>
              <a:rPr lang="pt-BR" dirty="0" err="1" smtClean="0"/>
              <a:t>DriverManager.getConnection</a:t>
            </a:r>
            <a:r>
              <a:rPr lang="pt-BR" dirty="0" smtClean="0"/>
              <a:t>( "jdbc:odbc:bd1");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5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Conexão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conexão usando </a:t>
            </a:r>
            <a:r>
              <a:rPr lang="pt-BR" dirty="0" err="1" smtClean="0"/>
              <a:t>getConnection</a:t>
            </a:r>
            <a:r>
              <a:rPr lang="pt-BR" dirty="0" smtClean="0"/>
              <a:t>() de </a:t>
            </a:r>
            <a:r>
              <a:rPr lang="pt-BR" dirty="0" err="1" smtClean="0"/>
              <a:t>DataSource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Objeto </a:t>
            </a:r>
            <a:r>
              <a:rPr lang="pt-BR" dirty="0" err="1" smtClean="0"/>
              <a:t>DataSource</a:t>
            </a:r>
            <a:r>
              <a:rPr lang="pt-BR" dirty="0" smtClean="0"/>
              <a:t> deve ser instanciado e configurado com as propriedades da conexão:</a:t>
            </a:r>
          </a:p>
          <a:p>
            <a:pPr lvl="2"/>
            <a:r>
              <a:rPr lang="pt-BR" dirty="0" err="1" smtClean="0"/>
              <a:t>setDatabaseName</a:t>
            </a:r>
            <a:r>
              <a:rPr lang="pt-BR" dirty="0" smtClean="0"/>
              <a:t>(), </a:t>
            </a:r>
            <a:r>
              <a:rPr lang="pt-BR" dirty="0" err="1" smtClean="0"/>
              <a:t>setUser</a:t>
            </a:r>
            <a:r>
              <a:rPr lang="pt-BR" dirty="0" smtClean="0"/>
              <a:t>(), </a:t>
            </a:r>
            <a:r>
              <a:rPr lang="pt-BR" dirty="0" err="1" smtClean="0"/>
              <a:t>setPassword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Cada driver do BD possui uma classe específica (ou várias) que implementa a interface </a:t>
            </a:r>
            <a:r>
              <a:rPr lang="pt-BR" dirty="0" err="1" smtClean="0"/>
              <a:t>DataSource</a:t>
            </a:r>
            <a:endParaRPr lang="pt-BR" dirty="0" smtClean="0"/>
          </a:p>
          <a:p>
            <a:pPr lvl="1"/>
            <a:r>
              <a:rPr lang="pt-BR" dirty="0" smtClean="0"/>
              <a:t>O método </a:t>
            </a:r>
            <a:r>
              <a:rPr lang="pt-BR" dirty="0" err="1" smtClean="0"/>
              <a:t>getConnection</a:t>
            </a:r>
            <a:r>
              <a:rPr lang="pt-BR" dirty="0" smtClean="0"/>
              <a:t>() retorna um objeto Connection</a:t>
            </a:r>
          </a:p>
          <a:p>
            <a:pPr lvl="2"/>
            <a:r>
              <a:rPr lang="pt-BR" dirty="0" smtClean="0"/>
              <a:t>Connection </a:t>
            </a:r>
            <a:r>
              <a:rPr lang="pt-BR" dirty="0" err="1" smtClean="0"/>
              <a:t>conn</a:t>
            </a:r>
            <a:r>
              <a:rPr lang="pt-BR" dirty="0" smtClean="0"/>
              <a:t> = </a:t>
            </a:r>
            <a:r>
              <a:rPr lang="pt-BR" dirty="0" err="1" smtClean="0"/>
              <a:t>umDataSource.getConnection</a:t>
            </a:r>
            <a:r>
              <a:rPr lang="pt-BR" dirty="0" smtClean="0"/>
              <a:t>();</a:t>
            </a:r>
          </a:p>
          <a:p>
            <a:pPr lvl="2"/>
            <a:endParaRPr lang="pt-BR" dirty="0" smtClean="0"/>
          </a:p>
          <a:p>
            <a:pPr lvl="1"/>
            <a:r>
              <a:rPr lang="pt-BR" dirty="0" err="1" smtClean="0"/>
              <a:t>Exs</a:t>
            </a:r>
            <a:r>
              <a:rPr lang="pt-BR" dirty="0" smtClean="0"/>
              <a:t>:</a:t>
            </a:r>
          </a:p>
          <a:p>
            <a:pPr marL="822960" lvl="3" indent="0">
              <a:buNone/>
            </a:pPr>
            <a:r>
              <a:rPr lang="pt-BR" dirty="0" err="1"/>
              <a:t>EmbeddedDataSource</a:t>
            </a:r>
            <a:r>
              <a:rPr lang="pt-BR" dirty="0"/>
              <a:t> </a:t>
            </a:r>
            <a:r>
              <a:rPr lang="pt-BR" dirty="0" err="1"/>
              <a:t>ds</a:t>
            </a:r>
            <a:r>
              <a:rPr lang="pt-BR" dirty="0"/>
              <a:t> = new </a:t>
            </a:r>
            <a:r>
              <a:rPr lang="pt-BR" dirty="0" err="1"/>
              <a:t>EmbeddedDataSource</a:t>
            </a:r>
            <a:r>
              <a:rPr lang="pt-BR" dirty="0" smtClean="0"/>
              <a:t>();</a:t>
            </a:r>
          </a:p>
          <a:p>
            <a:pPr marL="822960" lvl="3" indent="0">
              <a:buNone/>
            </a:pPr>
            <a:r>
              <a:rPr lang="pt-BR" dirty="0" err="1"/>
              <a:t>ds.setDatabaseName</a:t>
            </a:r>
            <a:r>
              <a:rPr lang="pt-BR" dirty="0" smtClean="0"/>
              <a:t>(“exemplo”);</a:t>
            </a:r>
          </a:p>
          <a:p>
            <a:pPr marL="822960" lvl="3" indent="0">
              <a:buNone/>
            </a:pPr>
            <a:r>
              <a:rPr lang="pt-BR" dirty="0" smtClean="0"/>
              <a:t>Connection com = </a:t>
            </a:r>
            <a:r>
              <a:rPr lang="pt-BR" dirty="0" err="1" smtClean="0"/>
              <a:t>ds.getConnection</a:t>
            </a:r>
            <a:r>
              <a:rPr lang="pt-BR" dirty="0" smtClean="0"/>
              <a:t>();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1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JDBC - Comandos</a:t>
            </a:r>
            <a:endParaRPr lang="en-US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371600" y="15240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Abrir conexão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371600" y="28194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Executar</a:t>
            </a:r>
          </a:p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comandos SQL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371600" y="4114800"/>
            <a:ext cx="19812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Processar</a:t>
            </a:r>
          </a:p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resultados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371600" y="54864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Fechar conexão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286000" y="2133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286000" y="3429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286000" y="4800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029200" y="2819400"/>
            <a:ext cx="2819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Criar um comando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029200" y="4114800"/>
            <a:ext cx="2819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Enviar comando ao BD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3352800" y="3124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661" name="Freeform 13"/>
          <p:cNvSpPr>
            <a:spLocks/>
          </p:cNvSpPr>
          <p:nvPr/>
        </p:nvSpPr>
        <p:spPr bwMode="auto">
          <a:xfrm>
            <a:off x="4114800" y="3124200"/>
            <a:ext cx="914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6"/>
              </a:cxn>
              <a:cxn ang="0">
                <a:pos x="576" y="816"/>
              </a:cxn>
            </a:cxnLst>
            <a:rect l="0" t="0" r="r" b="b"/>
            <a:pathLst>
              <a:path w="576" h="816">
                <a:moveTo>
                  <a:pt x="0" y="0"/>
                </a:moveTo>
                <a:lnTo>
                  <a:pt x="0" y="816"/>
                </a:lnTo>
                <a:lnTo>
                  <a:pt x="576" y="8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3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Comandos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comando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Objeto </a:t>
            </a:r>
            <a:r>
              <a:rPr lang="pt-BR" dirty="0" err="1">
                <a:latin typeface="Courier New" pitchFamily="49" charset="0"/>
              </a:rPr>
              <a:t>Statement</a:t>
            </a:r>
            <a:r>
              <a:rPr lang="pt-BR" dirty="0"/>
              <a:t> irá conter e enviar um comando SQL para o banco de </a:t>
            </a:r>
            <a:r>
              <a:rPr lang="pt-BR" dirty="0" smtClean="0"/>
              <a:t>dados</a:t>
            </a:r>
          </a:p>
          <a:p>
            <a:pPr lvl="1"/>
            <a:r>
              <a:rPr lang="pt-BR" dirty="0" smtClean="0"/>
              <a:t>Cria-se </a:t>
            </a:r>
            <a:r>
              <a:rPr lang="pt-BR" dirty="0"/>
              <a:t>um comando sobre uma conexão usando seu método </a:t>
            </a:r>
            <a:r>
              <a:rPr lang="pt-BR" dirty="0" err="1">
                <a:latin typeface="Courier New" pitchFamily="49" charset="0"/>
              </a:rPr>
              <a:t>createStatement</a:t>
            </a:r>
            <a:r>
              <a:rPr lang="pt-BR" dirty="0">
                <a:latin typeface="Courier New" pitchFamily="49" charset="0"/>
              </a:rPr>
              <a:t>()</a:t>
            </a:r>
            <a:endParaRPr lang="pt-BR" dirty="0"/>
          </a:p>
          <a:p>
            <a:pPr lvl="2"/>
            <a:r>
              <a:rPr lang="pt-BR" dirty="0" err="1"/>
              <a:t>Statement</a:t>
            </a:r>
            <a:r>
              <a:rPr lang="pt-BR" dirty="0"/>
              <a:t> comando = </a:t>
            </a:r>
            <a:r>
              <a:rPr lang="pt-BR" dirty="0" err="1"/>
              <a:t>conexao.createStatement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Java </a:t>
            </a:r>
            <a:r>
              <a:rPr lang="pt-BR" dirty="0"/>
              <a:t>possui outros tipos de </a:t>
            </a:r>
            <a:r>
              <a:rPr lang="pt-BR" dirty="0" smtClean="0"/>
              <a:t>comandos:</a:t>
            </a:r>
            <a:endParaRPr lang="pt-BR" dirty="0"/>
          </a:p>
          <a:p>
            <a:pPr lvl="2"/>
            <a:r>
              <a:rPr lang="pt-BR" dirty="0" err="1">
                <a:latin typeface="Courier New" pitchFamily="49" charset="0"/>
              </a:rPr>
              <a:t>PreparedStatement</a:t>
            </a:r>
            <a:r>
              <a:rPr lang="pt-BR" dirty="0"/>
              <a:t> - para comandos SQL pré-compilados</a:t>
            </a:r>
          </a:p>
          <a:p>
            <a:pPr lvl="2"/>
            <a:r>
              <a:rPr lang="pt-BR" dirty="0" err="1">
                <a:latin typeface="Courier New" pitchFamily="49" charset="0"/>
              </a:rPr>
              <a:t>CallableStatement</a:t>
            </a:r>
            <a:r>
              <a:rPr lang="pt-BR" dirty="0"/>
              <a:t> - para comandos SQL que executam rotinas armazenadas no BD (</a:t>
            </a:r>
            <a:r>
              <a:rPr lang="pt-BR" i="1" dirty="0" err="1"/>
              <a:t>stored</a:t>
            </a:r>
            <a:r>
              <a:rPr lang="pt-BR" i="1" dirty="0"/>
              <a:t> </a:t>
            </a:r>
            <a:r>
              <a:rPr lang="pt-BR" i="1" dirty="0" err="1"/>
              <a:t>procedures</a:t>
            </a:r>
            <a:r>
              <a:rPr lang="pt-BR" dirty="0"/>
              <a:t>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2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Comandos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Envio de comando SQL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objeto </a:t>
            </a:r>
            <a:r>
              <a:rPr lang="pt-BR" i="1" dirty="0" err="1"/>
              <a:t>statement</a:t>
            </a:r>
            <a:r>
              <a:rPr lang="pt-BR" dirty="0"/>
              <a:t> possui três métodos para executar um comando SQL</a:t>
            </a:r>
            <a:r>
              <a:rPr lang="pt-BR" dirty="0" smtClean="0"/>
              <a:t>:</a:t>
            </a:r>
            <a:endParaRPr lang="pt-BR" dirty="0" smtClean="0">
              <a:latin typeface="Courier New" pitchFamily="49" charset="0"/>
            </a:endParaRPr>
          </a:p>
          <a:p>
            <a:pPr lvl="2"/>
            <a:r>
              <a:rPr lang="pt-BR" dirty="0" err="1" smtClean="0">
                <a:latin typeface="Courier New" pitchFamily="49" charset="0"/>
              </a:rPr>
              <a:t>executeQuery</a:t>
            </a:r>
            <a:r>
              <a:rPr lang="pt-BR" dirty="0" smtClean="0">
                <a:latin typeface="Courier New" pitchFamily="49" charset="0"/>
              </a:rPr>
              <a:t>(string</a:t>
            </a:r>
            <a:r>
              <a:rPr lang="pt-BR" dirty="0">
                <a:latin typeface="Courier New" pitchFamily="49" charset="0"/>
              </a:rPr>
              <a:t>)</a:t>
            </a:r>
            <a:r>
              <a:rPr lang="pt-BR" dirty="0"/>
              <a:t> - para comandos de consulta. Retorna um objeto </a:t>
            </a:r>
            <a:r>
              <a:rPr lang="pt-BR" i="1" dirty="0" err="1"/>
              <a:t>ResultSet</a:t>
            </a:r>
            <a:r>
              <a:rPr lang="pt-BR" dirty="0"/>
              <a:t> com a(s) linha(s) resultante(s) da consulta</a:t>
            </a:r>
            <a:r>
              <a:rPr lang="pt-BR" dirty="0" smtClean="0"/>
              <a:t>.</a:t>
            </a:r>
            <a:endParaRPr lang="pt-BR" dirty="0" smtClean="0">
              <a:latin typeface="Courier New" pitchFamily="49" charset="0"/>
            </a:endParaRPr>
          </a:p>
          <a:p>
            <a:pPr lvl="2"/>
            <a:r>
              <a:rPr lang="pt-BR" dirty="0" err="1" smtClean="0">
                <a:latin typeface="Courier New" pitchFamily="49" charset="0"/>
              </a:rPr>
              <a:t>executeUpdate</a:t>
            </a:r>
            <a:r>
              <a:rPr lang="pt-BR" dirty="0" smtClean="0">
                <a:latin typeface="Courier New" pitchFamily="49" charset="0"/>
              </a:rPr>
              <a:t>(string</a:t>
            </a:r>
            <a:r>
              <a:rPr lang="pt-BR" dirty="0">
                <a:latin typeface="Courier New" pitchFamily="49" charset="0"/>
              </a:rPr>
              <a:t>)</a:t>
            </a:r>
            <a:r>
              <a:rPr lang="pt-BR" dirty="0"/>
              <a:t> - para comandos INSERT, UPDATE, DELETE, ou comandos da DDL. Retorna um inteiro com o número de linhas alteradas pelo comando</a:t>
            </a:r>
            <a:r>
              <a:rPr lang="pt-BR" dirty="0" smtClean="0"/>
              <a:t>.</a:t>
            </a:r>
            <a:endParaRPr lang="pt-BR" dirty="0" smtClean="0">
              <a:latin typeface="Courier New" pitchFamily="49" charset="0"/>
            </a:endParaRPr>
          </a:p>
          <a:p>
            <a:pPr lvl="2"/>
            <a:r>
              <a:rPr lang="pt-BR" dirty="0" smtClean="0">
                <a:latin typeface="Courier New" pitchFamily="49" charset="0"/>
              </a:rPr>
              <a:t>execute(</a:t>
            </a:r>
            <a:r>
              <a:rPr lang="pt-BR" dirty="0" err="1" smtClean="0">
                <a:latin typeface="Courier New" pitchFamily="49" charset="0"/>
              </a:rPr>
              <a:t>sql</a:t>
            </a:r>
            <a:r>
              <a:rPr lang="pt-BR" dirty="0">
                <a:latin typeface="Courier New" pitchFamily="49" charset="0"/>
              </a:rPr>
              <a:t>)</a:t>
            </a:r>
            <a:r>
              <a:rPr lang="pt-BR" dirty="0"/>
              <a:t> - para qualquer tipo de comando. Retorna </a:t>
            </a:r>
            <a:r>
              <a:rPr lang="pt-BR" i="1" dirty="0" err="1"/>
              <a:t>true</a:t>
            </a:r>
            <a:r>
              <a:rPr lang="pt-BR" dirty="0"/>
              <a:t> se o resultado é um objeto </a:t>
            </a:r>
            <a:r>
              <a:rPr lang="pt-BR" i="1" dirty="0" err="1"/>
              <a:t>ResultSet</a:t>
            </a:r>
            <a:r>
              <a:rPr lang="pt-BR" dirty="0"/>
              <a:t> e </a:t>
            </a:r>
            <a:r>
              <a:rPr lang="pt-BR" i="1" dirty="0" err="1"/>
              <a:t>false</a:t>
            </a:r>
            <a:r>
              <a:rPr lang="pt-BR" dirty="0"/>
              <a:t> caso contrário.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4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Características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Encapsulam mais funcionalidade do que uma única classe</a:t>
            </a:r>
          </a:p>
          <a:p>
            <a:r>
              <a:rPr lang="pt-BR" smtClean="0"/>
              <a:t>Exemplos:</a:t>
            </a:r>
          </a:p>
          <a:p>
            <a:pPr lvl="1"/>
            <a:r>
              <a:rPr lang="pt-BR" smtClean="0"/>
              <a:t>Componentes visuais (AWT, Swing)</a:t>
            </a:r>
          </a:p>
          <a:p>
            <a:pPr lvl="1"/>
            <a:r>
              <a:rPr lang="pt-BR" smtClean="0"/>
              <a:t>Componente de comunicação com robô da Lego</a:t>
            </a:r>
          </a:p>
          <a:p>
            <a:pPr lvl="1"/>
            <a:r>
              <a:rPr lang="pt-BR" smtClean="0"/>
              <a:t>etc</a:t>
            </a:r>
          </a:p>
          <a:p>
            <a:r>
              <a:rPr lang="pt-BR" smtClean="0"/>
              <a:t>Disponíveis em diferentes níveis:</a:t>
            </a:r>
          </a:p>
          <a:p>
            <a:pPr lvl="1"/>
            <a:r>
              <a:rPr lang="pt-BR" smtClean="0"/>
              <a:t>Em uma máquina stand-alone</a:t>
            </a:r>
          </a:p>
          <a:p>
            <a:pPr lvl="1"/>
            <a:r>
              <a:rPr lang="pt-BR" smtClean="0"/>
              <a:t>Em um servidor</a:t>
            </a:r>
          </a:p>
          <a:p>
            <a:pPr lvl="1"/>
            <a:r>
              <a:rPr lang="pt-BR" smtClean="0"/>
              <a:t>Distribuídos em diversos servidores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58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Comandos</a:t>
            </a: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Ex.:</a:t>
            </a:r>
          </a:p>
          <a:p>
            <a:pPr lvl="2"/>
            <a:r>
              <a:rPr lang="pt-BR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2410B8"/>
                </a:solidFill>
                <a:latin typeface="Courier New" pitchFamily="49" charset="0"/>
                <a:cs typeface="Courier New" pitchFamily="49" charset="0"/>
              </a:rPr>
              <a:t>resultado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comando.executeQuery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  "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a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utores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pt-BR" dirty="0" err="1">
                <a:solidFill>
                  <a:srgbClr val="2410B8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autores(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codigo,primeironome,ultimonome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VALUES(?,?,?)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2410B8"/>
                </a:solidFill>
                <a:latin typeface="Courier New" pitchFamily="49" charset="0"/>
                <a:cs typeface="Courier New" pitchFamily="49" charset="0"/>
              </a:rPr>
              <a:t>comando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conexao.prepareStatement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/>
            <a:r>
              <a:rPr lang="pt-BR" dirty="0" err="1">
                <a:latin typeface="Courier New" pitchFamily="49" charset="0"/>
                <a:cs typeface="Courier New" pitchFamily="49" charset="0"/>
              </a:rPr>
              <a:t>comando.setInt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(1, 1);</a:t>
            </a:r>
          </a:p>
          <a:p>
            <a:pPr lvl="2"/>
            <a:r>
              <a:rPr lang="pt-BR" dirty="0" err="1">
                <a:latin typeface="Courier New" pitchFamily="49" charset="0"/>
                <a:cs typeface="Courier New" pitchFamily="49" charset="0"/>
              </a:rPr>
              <a:t>comando.setString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(2, "a");</a:t>
            </a:r>
          </a:p>
          <a:p>
            <a:pPr lvl="2"/>
            <a:r>
              <a:rPr lang="pt-BR" dirty="0" err="1">
                <a:latin typeface="Courier New" pitchFamily="49" charset="0"/>
                <a:cs typeface="Courier New" pitchFamily="49" charset="0"/>
              </a:rPr>
              <a:t>comando.setString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(3, "b");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2410B8"/>
                </a:solidFill>
                <a:latin typeface="Courier New" pitchFamily="49" charset="0"/>
                <a:cs typeface="Courier New" pitchFamily="49" charset="0"/>
              </a:rPr>
              <a:t>resultado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comando.executeUpdate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2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JDBC - Resultados</a:t>
            </a:r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371600" y="15240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Abrir conexão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71600" y="28194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Executar</a:t>
            </a:r>
          </a:p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comandos SQL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371600" y="4114800"/>
            <a:ext cx="19812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Processar</a:t>
            </a:r>
          </a:p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resultados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371600" y="54864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Fechar conexão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286000" y="2133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286000" y="3429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286000" y="4800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5029200" y="4191000"/>
            <a:ext cx="2819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Percorrer resultado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029200" y="5334000"/>
            <a:ext cx="28194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Atribuir os resultados</a:t>
            </a:r>
          </a:p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a variáveis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3352800" y="4495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685" name="Freeform 13"/>
          <p:cNvSpPr>
            <a:spLocks/>
          </p:cNvSpPr>
          <p:nvPr/>
        </p:nvSpPr>
        <p:spPr bwMode="auto">
          <a:xfrm>
            <a:off x="4114800" y="4495800"/>
            <a:ext cx="914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6"/>
              </a:cxn>
              <a:cxn ang="0">
                <a:pos x="576" y="816"/>
              </a:cxn>
            </a:cxnLst>
            <a:rect l="0" t="0" r="r" b="b"/>
            <a:pathLst>
              <a:path w="576" h="816">
                <a:moveTo>
                  <a:pt x="0" y="0"/>
                </a:moveTo>
                <a:lnTo>
                  <a:pt x="0" y="816"/>
                </a:lnTo>
                <a:lnTo>
                  <a:pt x="576" y="8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5029200" y="2895600"/>
            <a:ext cx="2819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Obter um result set</a:t>
            </a:r>
          </a:p>
        </p:txBody>
      </p:sp>
      <p:sp>
        <p:nvSpPr>
          <p:cNvPr id="28687" name="Freeform 15"/>
          <p:cNvSpPr>
            <a:spLocks/>
          </p:cNvSpPr>
          <p:nvPr/>
        </p:nvSpPr>
        <p:spPr bwMode="auto">
          <a:xfrm rot="10800000" flipH="1">
            <a:off x="4114800" y="3200400"/>
            <a:ext cx="914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6"/>
              </a:cxn>
              <a:cxn ang="0">
                <a:pos x="576" y="816"/>
              </a:cxn>
            </a:cxnLst>
            <a:rect l="0" t="0" r="r" b="b"/>
            <a:pathLst>
              <a:path w="576" h="816">
                <a:moveTo>
                  <a:pt x="0" y="0"/>
                </a:moveTo>
                <a:lnTo>
                  <a:pt x="0" y="816"/>
                </a:lnTo>
                <a:lnTo>
                  <a:pt x="576" y="8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Resultados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Manipulação dos resultados: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/>
              <a:t>objeto </a:t>
            </a:r>
            <a:r>
              <a:rPr lang="pt-BR" dirty="0" err="1">
                <a:latin typeface="Courier New" pitchFamily="49" charset="0"/>
              </a:rPr>
              <a:t>ResultSet</a:t>
            </a:r>
            <a:r>
              <a:rPr lang="pt-BR" dirty="0"/>
              <a:t> é um tipo de “apontador” para as linhas da tabela resultado da consulta.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Método </a:t>
            </a:r>
            <a:r>
              <a:rPr lang="pt-BR" dirty="0" err="1">
                <a:latin typeface="Courier New" pitchFamily="49" charset="0"/>
              </a:rPr>
              <a:t>next</a:t>
            </a:r>
            <a:r>
              <a:rPr lang="pt-BR" dirty="0">
                <a:latin typeface="Courier New" pitchFamily="49" charset="0"/>
              </a:rPr>
              <a:t>()</a:t>
            </a:r>
            <a:r>
              <a:rPr lang="pt-BR" dirty="0"/>
              <a:t> obtém uma a uma as linhas da tabela. Retorna falso quando terminam as linhas da tabela.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Obter </a:t>
            </a:r>
            <a:r>
              <a:rPr lang="pt-BR" dirty="0"/>
              <a:t>os dados utilizando métodos </a:t>
            </a:r>
            <a:r>
              <a:rPr lang="pt-BR" dirty="0" err="1">
                <a:latin typeface="Courier New" pitchFamily="49" charset="0"/>
              </a:rPr>
              <a:t>getXXX</a:t>
            </a:r>
            <a:r>
              <a:rPr lang="pt-BR" dirty="0">
                <a:latin typeface="Courier New" pitchFamily="49" charset="0"/>
              </a:rPr>
              <a:t>()</a:t>
            </a:r>
            <a:r>
              <a:rPr lang="pt-BR" dirty="0"/>
              <a:t> (</a:t>
            </a:r>
            <a:r>
              <a:rPr lang="pt-BR" dirty="0" err="1">
                <a:latin typeface="Courier New" pitchFamily="49" charset="0"/>
              </a:rPr>
              <a:t>getString</a:t>
            </a:r>
            <a:r>
              <a:rPr lang="pt-BR" dirty="0">
                <a:latin typeface="Courier New" pitchFamily="49" charset="0"/>
              </a:rPr>
              <a:t>()</a:t>
            </a:r>
            <a:r>
              <a:rPr lang="pt-BR" dirty="0"/>
              <a:t>, </a:t>
            </a:r>
            <a:r>
              <a:rPr lang="pt-BR" dirty="0" err="1">
                <a:latin typeface="Courier New" pitchFamily="49" charset="0"/>
              </a:rPr>
              <a:t>getInt</a:t>
            </a:r>
            <a:r>
              <a:rPr lang="pt-BR" dirty="0">
                <a:latin typeface="Courier New" pitchFamily="49" charset="0"/>
              </a:rPr>
              <a:t>()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) para cada tipo de dado, informando o nome ou número da coluna (a partir de 1).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4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57200"/>
            <a:ext cx="7772400" cy="609600"/>
          </a:xfrm>
        </p:spPr>
        <p:txBody>
          <a:bodyPr/>
          <a:lstStyle/>
          <a:p>
            <a:r>
              <a:rPr lang="pt-BR" dirty="0"/>
              <a:t>Tipos de dados Java X SQL</a:t>
            </a:r>
          </a:p>
          <a:p>
            <a:pPr>
              <a:buFontTx/>
              <a:buNone/>
            </a:pPr>
            <a:endParaRPr lang="pt-BR" dirty="0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838200" y="1066800"/>
          <a:ext cx="79248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o" r:id="rId3" imgW="3975100" imgH="2590800" progId="Word.Document.8">
                  <p:embed/>
                </p:oleObj>
              </mc:Choice>
              <mc:Fallback>
                <p:oleObj name="Documento" r:id="rId3" imgW="3975100" imgH="2590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79248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9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Resultados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Ex.:</a:t>
            </a:r>
          </a:p>
          <a:p>
            <a:pPr lvl="1">
              <a:lnSpc>
                <a:spcPct val="90000"/>
              </a:lnSpc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rs.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){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/>
            </a:r>
            <a:br>
              <a:rPr lang="pt-BR" dirty="0"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rs.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("a");</a:t>
            </a:r>
            <a:br>
              <a:rPr lang="pt-BR" dirty="0"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latin typeface="Courier New" pitchFamily="49" charset="0"/>
                <a:cs typeface="Courier New" pitchFamily="49" charset="0"/>
              </a:rPr>
              <a:t>  String s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rs.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getString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("b");</a:t>
            </a:r>
            <a:br>
              <a:rPr lang="pt-BR" dirty="0"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f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rs.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getFloat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("c");</a:t>
            </a:r>
            <a:br>
              <a:rPr lang="pt-BR" dirty="0"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dirty="0" smtClean="0"/>
              <a:t>Cuidado</a:t>
            </a:r>
            <a:r>
              <a:rPr lang="pt-BR" dirty="0"/>
              <a:t>! Problemas podem acontecer quando o campo da tabela estiver vazio. Java não consegue atribuir um valor </a:t>
            </a:r>
            <a:r>
              <a:rPr lang="pt-BR" dirty="0" err="1">
                <a:latin typeface="Courier New" pitchFamily="49" charset="0"/>
              </a:rPr>
              <a:t>null</a:t>
            </a:r>
            <a:r>
              <a:rPr lang="pt-BR" dirty="0"/>
              <a:t> para um primitivo</a:t>
            </a:r>
            <a:r>
              <a:rPr lang="pt-BR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 </a:t>
            </a:r>
            <a:r>
              <a:rPr lang="pt-BR" dirty="0"/>
              <a:t>exemplo, no caso de </a:t>
            </a:r>
            <a:r>
              <a:rPr lang="pt-BR" b="1" dirty="0" err="1"/>
              <a:t>getInt</a:t>
            </a:r>
            <a:r>
              <a:rPr lang="pt-BR" dirty="0"/>
              <a:t>() retorna 0 se a coluna tem valor </a:t>
            </a:r>
            <a:r>
              <a:rPr lang="pt-BR" b="1" dirty="0" err="1"/>
              <a:t>null</a:t>
            </a:r>
            <a:r>
              <a:rPr lang="pt-BR" dirty="0"/>
              <a:t> na tabela</a:t>
            </a:r>
            <a:r>
              <a:rPr lang="pt-BR" dirty="0" smtClean="0"/>
              <a:t>!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Testar </a:t>
            </a:r>
            <a:r>
              <a:rPr lang="pt-BR" dirty="0"/>
              <a:t>com o método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</a:rPr>
              <a:t>wasNull</a:t>
            </a:r>
            <a:r>
              <a:rPr lang="pt-BR" dirty="0">
                <a:latin typeface="Courier New" pitchFamily="49" charset="0"/>
              </a:rPr>
              <a:t>()</a:t>
            </a:r>
            <a:endParaRPr lang="pt-BR" dirty="0"/>
          </a:p>
          <a:p>
            <a:pPr lvl="3">
              <a:lnSpc>
                <a:spcPct val="90000"/>
              </a:lnSpc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rs.getInt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(“a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”);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/>
            </a:r>
            <a:br>
              <a:rPr lang="pt-BR" dirty="0">
                <a:latin typeface="Courier New" pitchFamily="49" charset="0"/>
                <a:cs typeface="Courier New" pitchFamily="49" charset="0"/>
              </a:rPr>
            </a:br>
            <a:r>
              <a:rPr lang="pt-BR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rs.wasNull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()){...}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3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</a:t>
            </a:r>
            <a:r>
              <a:rPr lang="pt-BR" dirty="0" smtClean="0"/>
              <a:t>Finalização</a:t>
            </a:r>
            <a:endParaRPr 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371600" y="15240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Abrir conexão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371600" y="28194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Consultar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371600" y="4114800"/>
            <a:ext cx="19812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Processar</a:t>
            </a:r>
          </a:p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resultados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371600" y="54864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Fechar conexão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2286000" y="2133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2286000" y="3429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286000" y="4800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029200" y="4191000"/>
            <a:ext cx="2819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Fechar o statement</a:t>
            </a:r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3352800" y="5791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029200" y="2895600"/>
            <a:ext cx="2819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Fechar o result set</a:t>
            </a:r>
          </a:p>
        </p:txBody>
      </p:sp>
      <p:sp>
        <p:nvSpPr>
          <p:cNvPr id="29709" name="Freeform 13"/>
          <p:cNvSpPr>
            <a:spLocks/>
          </p:cNvSpPr>
          <p:nvPr/>
        </p:nvSpPr>
        <p:spPr bwMode="auto">
          <a:xfrm rot="10800000" flipH="1">
            <a:off x="4114800" y="4495800"/>
            <a:ext cx="914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6"/>
              </a:cxn>
              <a:cxn ang="0">
                <a:pos x="576" y="816"/>
              </a:cxn>
            </a:cxnLst>
            <a:rect l="0" t="0" r="r" b="b"/>
            <a:pathLst>
              <a:path w="576" h="816">
                <a:moveTo>
                  <a:pt x="0" y="0"/>
                </a:moveTo>
                <a:lnTo>
                  <a:pt x="0" y="816"/>
                </a:lnTo>
                <a:lnTo>
                  <a:pt x="576" y="8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029200" y="5486400"/>
            <a:ext cx="2819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Fechar a conexão</a:t>
            </a:r>
          </a:p>
        </p:txBody>
      </p:sp>
      <p:sp>
        <p:nvSpPr>
          <p:cNvPr id="29711" name="Freeform 15"/>
          <p:cNvSpPr>
            <a:spLocks/>
          </p:cNvSpPr>
          <p:nvPr/>
        </p:nvSpPr>
        <p:spPr bwMode="auto">
          <a:xfrm rot="10800000" flipH="1">
            <a:off x="4114800" y="3200400"/>
            <a:ext cx="914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6"/>
              </a:cxn>
              <a:cxn ang="0">
                <a:pos x="576" y="816"/>
              </a:cxn>
            </a:cxnLst>
            <a:rect l="0" t="0" r="r" b="b"/>
            <a:pathLst>
              <a:path w="576" h="816">
                <a:moveTo>
                  <a:pt x="0" y="0"/>
                </a:moveTo>
                <a:lnTo>
                  <a:pt x="0" y="816"/>
                </a:lnTo>
                <a:lnTo>
                  <a:pt x="576" y="8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8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Finalização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Fechar a conexão: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Utilizamos </a:t>
            </a:r>
            <a:r>
              <a:rPr lang="pt-BR" dirty="0"/>
              <a:t>o método </a:t>
            </a:r>
            <a:r>
              <a:rPr lang="pt-BR" dirty="0">
                <a:latin typeface="Courier New" pitchFamily="49" charset="0"/>
              </a:rPr>
              <a:t>close()</a:t>
            </a:r>
            <a:r>
              <a:rPr lang="pt-BR" dirty="0"/>
              <a:t> para fechar os objetos </a:t>
            </a:r>
            <a:r>
              <a:rPr lang="pt-BR" i="1" dirty="0" err="1"/>
              <a:t>ResultSet</a:t>
            </a:r>
            <a:r>
              <a:rPr lang="pt-BR" dirty="0"/>
              <a:t>, </a:t>
            </a:r>
            <a:r>
              <a:rPr lang="pt-BR" i="1" dirty="0" err="1"/>
              <a:t>Statement</a:t>
            </a:r>
            <a:r>
              <a:rPr lang="pt-BR" dirty="0"/>
              <a:t> e </a:t>
            </a:r>
            <a:r>
              <a:rPr lang="pt-BR" i="1" dirty="0" smtClean="0"/>
              <a:t>Connection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Este </a:t>
            </a:r>
            <a:r>
              <a:rPr lang="pt-BR" dirty="0"/>
              <a:t>método libera os recursos alocados pelos objetos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</a:t>
            </a:r>
            <a:r>
              <a:rPr lang="pt-BR" dirty="0"/>
              <a:t>.:</a:t>
            </a:r>
          </a:p>
          <a:p>
            <a:pPr lvl="2"/>
            <a:r>
              <a:rPr lang="pt-BR" dirty="0">
                <a:latin typeface="Courier New" pitchFamily="49" charset="0"/>
                <a:cs typeface="Courier New" pitchFamily="49" charset="0"/>
              </a:rPr>
              <a:t>resultado.close();</a:t>
            </a:r>
          </a:p>
          <a:p>
            <a:pPr lvl="2"/>
            <a:r>
              <a:rPr lang="pt-BR" dirty="0">
                <a:latin typeface="Courier New" pitchFamily="49" charset="0"/>
                <a:cs typeface="Courier New" pitchFamily="49" charset="0"/>
              </a:rPr>
              <a:t>comando.close();</a:t>
            </a:r>
          </a:p>
          <a:p>
            <a:pPr lvl="2"/>
            <a:r>
              <a:rPr lang="pt-BR" dirty="0" err="1">
                <a:latin typeface="Courier New" pitchFamily="49" charset="0"/>
                <a:cs typeface="Courier New" pitchFamily="49" charset="0"/>
              </a:rPr>
              <a:t>conexao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.close();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0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Finalização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Exceções do JDBC: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Quando </a:t>
            </a:r>
            <a:r>
              <a:rPr lang="pt-BR" dirty="0"/>
              <a:t>utilizamos o JDBC, </a:t>
            </a:r>
            <a:r>
              <a:rPr lang="pt-BR" dirty="0" smtClean="0"/>
              <a:t>os </a:t>
            </a:r>
            <a:r>
              <a:rPr lang="pt-BR" dirty="0"/>
              <a:t>métodos de acesso ao BD </a:t>
            </a:r>
            <a:r>
              <a:rPr lang="pt-BR" dirty="0" smtClean="0"/>
              <a:t>podem gerar uma </a:t>
            </a:r>
            <a:r>
              <a:rPr lang="pt-BR" dirty="0"/>
              <a:t>exceção </a:t>
            </a:r>
            <a:r>
              <a:rPr lang="pt-BR" dirty="0" err="1" smtClean="0">
                <a:latin typeface="Courier New" pitchFamily="49" charset="0"/>
              </a:rPr>
              <a:t>SQLException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Esta </a:t>
            </a:r>
            <a:r>
              <a:rPr lang="pt-BR" dirty="0"/>
              <a:t>exceção tem diversos métodos úteis</a:t>
            </a:r>
            <a:r>
              <a:rPr lang="pt-BR" dirty="0" smtClean="0"/>
              <a:t>:</a:t>
            </a:r>
          </a:p>
          <a:p>
            <a:pPr lvl="1"/>
            <a:endParaRPr lang="pt-BR" dirty="0"/>
          </a:p>
          <a:p>
            <a:pPr lvl="2"/>
            <a:r>
              <a:rPr lang="pt-BR" dirty="0" err="1">
                <a:latin typeface="Courier New" pitchFamily="49" charset="0"/>
              </a:rPr>
              <a:t>getMessage</a:t>
            </a:r>
            <a:r>
              <a:rPr lang="pt-BR" dirty="0">
                <a:latin typeface="Courier New" pitchFamily="49" charset="0"/>
              </a:rPr>
              <a:t>()</a:t>
            </a:r>
            <a:r>
              <a:rPr lang="pt-BR" dirty="0"/>
              <a:t> - retorna uma string descrevendo o erro</a:t>
            </a:r>
          </a:p>
          <a:p>
            <a:pPr lvl="2"/>
            <a:endParaRPr lang="pt-BR" dirty="0" smtClean="0">
              <a:latin typeface="Courier New" pitchFamily="49" charset="0"/>
            </a:endParaRPr>
          </a:p>
          <a:p>
            <a:pPr lvl="2"/>
            <a:r>
              <a:rPr lang="pt-BR" dirty="0" err="1" smtClean="0">
                <a:latin typeface="Courier New" pitchFamily="49" charset="0"/>
              </a:rPr>
              <a:t>getErrorCode</a:t>
            </a:r>
            <a:r>
              <a:rPr lang="pt-BR" dirty="0">
                <a:latin typeface="Courier New" pitchFamily="49" charset="0"/>
              </a:rPr>
              <a:t>()</a:t>
            </a:r>
            <a:r>
              <a:rPr lang="pt-BR" dirty="0"/>
              <a:t> - retorna o código do erro específico gerado pelo </a:t>
            </a:r>
            <a:r>
              <a:rPr lang="pt-BR" dirty="0" err="1"/>
              <a:t>driver</a:t>
            </a:r>
            <a:r>
              <a:rPr lang="pt-BR" dirty="0"/>
              <a:t> de acesso</a:t>
            </a:r>
          </a:p>
          <a:p>
            <a:pPr lvl="2"/>
            <a:endParaRPr lang="pt-BR" dirty="0" smtClean="0">
              <a:latin typeface="Courier New" pitchFamily="49" charset="0"/>
            </a:endParaRPr>
          </a:p>
          <a:p>
            <a:pPr lvl="2"/>
            <a:r>
              <a:rPr lang="pt-BR" dirty="0" err="1" smtClean="0">
                <a:latin typeface="Courier New" pitchFamily="49" charset="0"/>
              </a:rPr>
              <a:t>getSQLState</a:t>
            </a:r>
            <a:r>
              <a:rPr lang="pt-BR" dirty="0">
                <a:latin typeface="Courier New" pitchFamily="49" charset="0"/>
              </a:rPr>
              <a:t>()</a:t>
            </a:r>
            <a:r>
              <a:rPr lang="pt-BR" dirty="0"/>
              <a:t> - retorna informação de estado sobre o erro associado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0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Vantagens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mtClean="0"/>
              <a:t>Elevam o nível de abstração do sistema</a:t>
            </a:r>
          </a:p>
          <a:p>
            <a:r>
              <a:rPr lang="pt-BR" smtClean="0"/>
              <a:t>Permitem que fornecedores construam ambientes visuais nos quais os conceitos de “conectar componentes” formam a base do desenvolvimento</a:t>
            </a:r>
          </a:p>
          <a:p>
            <a:r>
              <a:rPr lang="pt-BR" smtClean="0"/>
              <a:t>Código para “conectar componentes” é mínimo</a:t>
            </a:r>
          </a:p>
          <a:p>
            <a:r>
              <a:rPr lang="pt-BR" smtClean="0"/>
              <a:t>Maior produtividade pelo reuso do modelo e da implementação</a:t>
            </a:r>
          </a:p>
          <a:p>
            <a:r>
              <a:rPr lang="pt-BR" smtClean="0"/>
              <a:t>Menores custos de manutenção, conseqüência de uma base de código menor</a:t>
            </a:r>
          </a:p>
          <a:p>
            <a:r>
              <a:rPr lang="pt-BR" smtClean="0"/>
              <a:t>Minimiza o efeito de alterações, devido à característica “caixa preta” dos componentes</a:t>
            </a:r>
          </a:p>
          <a:p>
            <a:r>
              <a:rPr lang="pt-BR" smtClean="0"/>
              <a:t>Fornecem um mecanismo encapsulado para empacotar, distribuir e reusar software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7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Dificuldades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Meios de definição das interfaces devem ser consistentes e claros</a:t>
            </a:r>
          </a:p>
          <a:p>
            <a:pPr lvl="1"/>
            <a:r>
              <a:rPr lang="pt-BR" smtClean="0"/>
              <a:t>Contratos devem ser explícitos</a:t>
            </a:r>
          </a:p>
          <a:p>
            <a:r>
              <a:rPr lang="pt-BR" smtClean="0"/>
              <a:t>Conceito de interfaces de componentes é entendido de forma diferente nas diversas plataformas</a:t>
            </a:r>
          </a:p>
          <a:p>
            <a:r>
              <a:rPr lang="pt-BR" smtClean="0"/>
              <a:t>Conceito de arquitetura fundamental para componentes é diferente nas diversas plataformas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21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TP_U01_P02_Motivacao</Template>
  <TotalTime>1644</TotalTime>
  <Words>3123</Words>
  <Application>Microsoft Office PowerPoint</Application>
  <PresentationFormat>Apresentação na tela (4:3)</PresentationFormat>
  <Paragraphs>648</Paragraphs>
  <Slides>77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77</vt:i4>
      </vt:variant>
    </vt:vector>
  </HeadingPairs>
  <TitlesOfParts>
    <vt:vector size="88" baseType="lpstr">
      <vt:lpstr>Arial</vt:lpstr>
      <vt:lpstr>Arial Narrow</vt:lpstr>
      <vt:lpstr>Calibri</vt:lpstr>
      <vt:lpstr>Courier New</vt:lpstr>
      <vt:lpstr>Garamond</vt:lpstr>
      <vt:lpstr>Monotype Sorts</vt:lpstr>
      <vt:lpstr>Tahoma</vt:lpstr>
      <vt:lpstr>Times New Roman</vt:lpstr>
      <vt:lpstr>AlproII_U01_UML</vt:lpstr>
      <vt:lpstr>Imagem de bitmap</vt:lpstr>
      <vt:lpstr>Documento</vt:lpstr>
      <vt:lpstr>Programação Orientada a Objetos com Java</vt:lpstr>
      <vt:lpstr>Recursos</vt:lpstr>
      <vt:lpstr>Recursos</vt:lpstr>
      <vt:lpstr>componentes</vt:lpstr>
      <vt:lpstr>Componentes</vt:lpstr>
      <vt:lpstr>Componentes - Características</vt:lpstr>
      <vt:lpstr>Componentes - Características</vt:lpstr>
      <vt:lpstr>Componentes - Vantagens</vt:lpstr>
      <vt:lpstr>Componentes - Dificuldades</vt:lpstr>
      <vt:lpstr>Componentes - Interfaces</vt:lpstr>
      <vt:lpstr>Componentes - Padrões</vt:lpstr>
      <vt:lpstr>Componentes - Visão</vt:lpstr>
      <vt:lpstr>Componentes - Criação</vt:lpstr>
      <vt:lpstr>Componentes - Criação</vt:lpstr>
      <vt:lpstr>JavaBeans</vt:lpstr>
      <vt:lpstr>JavaBeans</vt:lpstr>
      <vt:lpstr>JavaBeans</vt:lpstr>
      <vt:lpstr>JavaBeans</vt:lpstr>
      <vt:lpstr>JavaBeans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Padrão Observer</vt:lpstr>
      <vt:lpstr>Padrão Observer</vt:lpstr>
      <vt:lpstr>Padrão Observer</vt:lpstr>
      <vt:lpstr>Padrão Observer</vt:lpstr>
      <vt:lpstr>Padrão Observer</vt:lpstr>
      <vt:lpstr>JavaBeans - Persistência</vt:lpstr>
      <vt:lpstr>JavaBeans - Persistência</vt:lpstr>
      <vt:lpstr>JavaBeans - Persistência</vt:lpstr>
      <vt:lpstr>JavaBeans - Persistência</vt:lpstr>
      <vt:lpstr>JavaBeans - Persistência</vt:lpstr>
      <vt:lpstr>Persistência em Bancos de Dados Relacionais</vt:lpstr>
      <vt:lpstr>Persistência em Bancos de Dados Relacionais</vt:lpstr>
      <vt:lpstr>JDBC</vt:lpstr>
      <vt:lpstr>JDBC</vt:lpstr>
      <vt:lpstr>JDBC</vt:lpstr>
      <vt:lpstr>JDBC</vt:lpstr>
      <vt:lpstr>Apresentação do PowerPoint</vt:lpstr>
      <vt:lpstr>Como utilizar o JDBC?</vt:lpstr>
      <vt:lpstr>JDBC - Conexão</vt:lpstr>
      <vt:lpstr>JDBC - Conexão</vt:lpstr>
      <vt:lpstr>JDBC - Conexão</vt:lpstr>
      <vt:lpstr>JDBC - Conexão</vt:lpstr>
      <vt:lpstr>JDBC - Conexão</vt:lpstr>
      <vt:lpstr>JDBC - Comandos</vt:lpstr>
      <vt:lpstr>JDBC - Comandos</vt:lpstr>
      <vt:lpstr>JDBC - Comandos</vt:lpstr>
      <vt:lpstr>JDBC - Comandos</vt:lpstr>
      <vt:lpstr>JDBC - Resultados</vt:lpstr>
      <vt:lpstr>JDBC - Resultados</vt:lpstr>
      <vt:lpstr>Apresentação do PowerPoint</vt:lpstr>
      <vt:lpstr>JDBC - Resultados</vt:lpstr>
      <vt:lpstr>JDBC - Finalização</vt:lpstr>
      <vt:lpstr>JDBC - Finalização</vt:lpstr>
      <vt:lpstr>JDBC - Finalização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</dc:creator>
  <cp:lastModifiedBy>Júlio Machado</cp:lastModifiedBy>
  <cp:revision>204</cp:revision>
  <dcterms:created xsi:type="dcterms:W3CDTF">2011-05-30T14:05:40Z</dcterms:created>
  <dcterms:modified xsi:type="dcterms:W3CDTF">2015-12-15T13:03:21Z</dcterms:modified>
</cp:coreProperties>
</file>