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661" r:id="rId3"/>
    <p:sldId id="532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658" r:id="rId51"/>
    <p:sldId id="659" r:id="rId52"/>
    <p:sldId id="660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54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1083C-5935-41CD-9A4A-B74755E8DD06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360A76-4706-4986-BEC0-A87D4DA9A052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06520BD-79A5-4E2C-88DC-2673B0D94D72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4BB612C-E2F8-4FE9-AE53-549F3F6FBB87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CF3730-A505-424D-BF35-91FD25EC4298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0A1B64-D300-4C92-823B-DC897F339B9B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8DEF9B3-5301-4C19-B863-7DBB2CA706EF}" type="datetime1">
              <a:rPr lang="pt-BR" smtClean="0"/>
              <a:t>21/07/2015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70980B9-42B0-4481-AF74-99D9C98AFE32}" type="datetime1">
              <a:rPr lang="pt-BR" smtClean="0"/>
              <a:t>21/07/2015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C7C3F68-AB8E-4FE0-87BE-89586987D849}" type="datetime1">
              <a:rPr lang="pt-BR" smtClean="0"/>
              <a:t>21/07/2015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43E3E9B-CFE4-4D09-A484-36C53A086AED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282C8C7-A827-44B1-A72B-231D49A45FA8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92BE21-D74F-4EFB-95F9-AFB8519D9611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uiswing/layout/visua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juliopm/accen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oapm/JavaBasi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Silvia\cursoSwing\herMenu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Silvia\cursoSwing\menu.bm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Silvia\cursoSwing\topleveldemo.bm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file:///D:\Users\Silvia\cursoSwing\topleveldemo2.bmp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javax</a:t>
            </a:r>
            <a:r>
              <a:rPr lang="pt-BR" sz="2400" dirty="0"/>
              <a:t>.swing.*;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TestaJanela</a:t>
            </a:r>
            <a:r>
              <a:rPr lang="pt-BR" sz="24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(String </a:t>
            </a:r>
            <a:r>
              <a:rPr lang="pt-BR" sz="2400" dirty="0" err="1"/>
              <a:t>args</a:t>
            </a:r>
            <a:r>
              <a:rPr lang="pt-BR" sz="2400" dirty="0"/>
              <a:t>[]){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// Cria o objeto gráfico para a janela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</a:t>
            </a:r>
            <a:r>
              <a:rPr lang="pt-BR" sz="2400" dirty="0" err="1"/>
              <a:t>JFrame</a:t>
            </a:r>
            <a:r>
              <a:rPr lang="pt-BR" sz="2400" dirty="0"/>
              <a:t> janela = </a:t>
            </a:r>
            <a:r>
              <a:rPr lang="pt-BR" sz="2400" dirty="0" err="1"/>
              <a:t>new</a:t>
            </a:r>
            <a:r>
              <a:rPr lang="pt-BR" sz="2400" dirty="0"/>
              <a:t> </a:t>
            </a:r>
            <a:r>
              <a:rPr lang="pt-BR" sz="2400" dirty="0" err="1"/>
              <a:t>JFrame</a:t>
            </a:r>
            <a:r>
              <a:rPr lang="pt-BR" sz="2400" dirty="0"/>
              <a:t>("Título da janela");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// Seta posição e tamanho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janela.</a:t>
            </a:r>
            <a:r>
              <a:rPr lang="pt-BR" sz="2400" dirty="0" err="1"/>
              <a:t>setBounds</a:t>
            </a:r>
            <a:r>
              <a:rPr lang="pt-BR" sz="2400" dirty="0"/>
              <a:t>(50, 100, 400, 150);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// Ação ao fechar a janela = sair do programa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janela.</a:t>
            </a:r>
            <a:r>
              <a:rPr lang="pt-BR" sz="2400" dirty="0" err="1"/>
              <a:t>setDefaultCloseOperation</a:t>
            </a:r>
            <a:r>
              <a:rPr lang="pt-BR" sz="2400" dirty="0"/>
              <a:t>( </a:t>
            </a:r>
            <a:r>
              <a:rPr lang="pt-BR" sz="2400" dirty="0" err="1"/>
              <a:t>JFrame</a:t>
            </a:r>
            <a:r>
              <a:rPr lang="pt-BR" sz="2400" dirty="0"/>
              <a:t>.EXIT_ON_CLOSE);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// Exibe a janela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janela.</a:t>
            </a:r>
            <a:r>
              <a:rPr lang="pt-BR" sz="2400" dirty="0" err="1"/>
              <a:t>setVisible</a:t>
            </a:r>
            <a:r>
              <a:rPr lang="pt-BR" sz="2400" dirty="0"/>
              <a:t>(</a:t>
            </a:r>
            <a:r>
              <a:rPr lang="pt-BR" sz="2400" dirty="0" err="1"/>
              <a:t>true</a:t>
            </a:r>
            <a:r>
              <a:rPr lang="pt-BR" sz="24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}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32656"/>
            <a:ext cx="3810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5410200" y="5105400"/>
            <a:ext cx="3554288" cy="1295400"/>
          </a:xfrm>
          <a:prstGeom prst="wedgeRectCallout">
            <a:avLst>
              <a:gd name="adj1" fmla="val -44319"/>
              <a:gd name="adj2" fmla="val -7708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1800" dirty="0"/>
              <a:t>Define a ação ao fechar a janela.</a:t>
            </a:r>
          </a:p>
          <a:p>
            <a:r>
              <a:rPr lang="pt-BR" sz="1800" dirty="0"/>
              <a:t>Neste caso, indica o fim do</a:t>
            </a:r>
          </a:p>
          <a:p>
            <a:r>
              <a:rPr lang="pt-BR" sz="1800" dirty="0"/>
              <a:t>aplicativo via </a:t>
            </a:r>
            <a:r>
              <a:rPr lang="pt-BR" sz="1800" dirty="0" err="1"/>
              <a:t>System.exit</a:t>
            </a:r>
            <a:r>
              <a:rPr lang="pt-BR" sz="1800" dirty="0"/>
              <a:t>(0).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89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Para construirmos uma interface gráfica em JAVA, adicionamos componentes (Botões, Menus, Textos, Tabelas, Listas, etc.) sobre a área da janela.</a:t>
            </a:r>
          </a:p>
          <a:p>
            <a:pPr lvl="1"/>
            <a:r>
              <a:rPr lang="pt-BR" sz="2400"/>
              <a:t>Por essa razão a área da janela é um </a:t>
            </a:r>
            <a:r>
              <a:rPr lang="pt-BR" sz="2400" i="1"/>
              <a:t>container</a:t>
            </a:r>
            <a:r>
              <a:rPr lang="pt-BR" sz="2400"/>
              <a:t>, ou seja, um elemento capaz de armazenar uma lista de componentes.</a:t>
            </a:r>
          </a:p>
          <a:p>
            <a:r>
              <a:rPr lang="pt-BR" sz="2800">
                <a:latin typeface="Courier New" pitchFamily="49" charset="0"/>
              </a:rPr>
              <a:t>JComponent</a:t>
            </a:r>
            <a:r>
              <a:rPr lang="pt-BR" sz="2800"/>
              <a:t>: As subclasses de </a:t>
            </a:r>
            <a:r>
              <a:rPr lang="pt-BR" sz="2800">
                <a:latin typeface="Courier New" pitchFamily="49" charset="0"/>
              </a:rPr>
              <a:t>JComponent</a:t>
            </a:r>
            <a:r>
              <a:rPr lang="pt-BR" sz="2800"/>
              <a:t> definem um conjunto de componentes padrão para interfaces gráficas (menus, botões, checkboxes, etc).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92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Para adicionar um componente em um contêiner de uma janela utiliza-se os métodos de JFrame:</a:t>
            </a:r>
          </a:p>
          <a:p>
            <a:pPr lvl="1">
              <a:lnSpc>
                <a:spcPct val="90000"/>
              </a:lnSpc>
            </a:pPr>
            <a:r>
              <a:rPr lang="pt-BR" sz="2000" i="1"/>
              <a:t>getContentPane()</a:t>
            </a:r>
            <a:r>
              <a:rPr lang="pt-BR" sz="2000"/>
              <a:t> - obtém referência para o painel de conteúdo de uma janela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Ex.: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1800"/>
              <a:t>janela.getContentPane().add(umComponente);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setContentPane() - permite colocar um componente de painel customizado como o painel de conteúdo de uma janela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Ex.: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1800"/>
              <a:t>JPanel painelCustomizado = new JPanel();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1800"/>
              <a:t>painelCustomizado.add(umComponente);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1800"/>
              <a:t>janela.setContentPane(painelCustomizado);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7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304800"/>
            <a:ext cx="7772400" cy="5791200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200" dirty="0" err="1"/>
              <a:t>import</a:t>
            </a:r>
            <a:r>
              <a:rPr lang="pt-BR" sz="2200" dirty="0"/>
              <a:t> </a:t>
            </a:r>
            <a:r>
              <a:rPr lang="pt-BR" sz="2200" dirty="0" err="1"/>
              <a:t>javax</a:t>
            </a:r>
            <a:r>
              <a:rPr lang="pt-BR" sz="2200" dirty="0"/>
              <a:t>.swing.*;</a:t>
            </a:r>
          </a:p>
          <a:p>
            <a:pPr>
              <a:buFont typeface="Monotype Sorts" pitchFamily="2" charset="2"/>
              <a:buNone/>
            </a:pPr>
            <a:r>
              <a:rPr lang="pt-BR" sz="2200" dirty="0" err="1"/>
              <a:t>import</a:t>
            </a:r>
            <a:r>
              <a:rPr lang="pt-BR" sz="2200" dirty="0"/>
              <a:t> </a:t>
            </a:r>
            <a:r>
              <a:rPr lang="pt-BR" sz="2200" dirty="0" err="1"/>
              <a:t>java</a:t>
            </a:r>
            <a:r>
              <a:rPr lang="pt-BR" sz="2200" dirty="0"/>
              <a:t>.</a:t>
            </a:r>
            <a:r>
              <a:rPr lang="pt-BR" sz="2200" dirty="0" err="1"/>
              <a:t>awt</a:t>
            </a:r>
            <a:r>
              <a:rPr lang="pt-BR" sz="2200" dirty="0"/>
              <a:t>.*;</a:t>
            </a:r>
          </a:p>
          <a:p>
            <a:pPr>
              <a:buFont typeface="Monotype Sorts" pitchFamily="2" charset="2"/>
              <a:buNone/>
            </a:pPr>
            <a:r>
              <a:rPr lang="pt-BR" sz="2200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TestaContainer</a:t>
            </a:r>
            <a:r>
              <a:rPr lang="pt-BR" sz="22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</a:t>
            </a:r>
            <a:r>
              <a:rPr lang="pt-BR" sz="2200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static</a:t>
            </a:r>
            <a:r>
              <a:rPr lang="pt-BR" sz="2200" dirty="0"/>
              <a:t> </a:t>
            </a:r>
            <a:r>
              <a:rPr lang="pt-BR" sz="2200" dirty="0" err="1"/>
              <a:t>void</a:t>
            </a:r>
            <a:r>
              <a:rPr lang="pt-BR" sz="2200" dirty="0"/>
              <a:t> </a:t>
            </a:r>
            <a:r>
              <a:rPr lang="pt-BR" sz="2200" dirty="0" err="1"/>
              <a:t>main</a:t>
            </a:r>
            <a:r>
              <a:rPr lang="pt-BR" sz="2200" dirty="0"/>
              <a:t> (String </a:t>
            </a:r>
            <a:r>
              <a:rPr lang="pt-BR" sz="2200" dirty="0" err="1"/>
              <a:t>args</a:t>
            </a:r>
            <a:r>
              <a:rPr lang="pt-BR" sz="2200" dirty="0"/>
              <a:t>[]){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  </a:t>
            </a:r>
            <a:r>
              <a:rPr lang="pt-BR" sz="2200" dirty="0" err="1"/>
              <a:t>JFrame</a:t>
            </a:r>
            <a:r>
              <a:rPr lang="pt-BR" sz="2200" dirty="0"/>
              <a:t> janela = </a:t>
            </a:r>
            <a:r>
              <a:rPr lang="pt-BR" sz="2200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JFrame</a:t>
            </a:r>
            <a:r>
              <a:rPr lang="pt-BR" sz="2200" dirty="0"/>
              <a:t>("Título da janela");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  janela.</a:t>
            </a:r>
            <a:r>
              <a:rPr lang="pt-BR" sz="2200" dirty="0" err="1"/>
              <a:t>setBounds</a:t>
            </a:r>
            <a:r>
              <a:rPr lang="pt-BR" sz="2200" dirty="0"/>
              <a:t>(50, 100, 400, 150);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  janela.</a:t>
            </a:r>
            <a:r>
              <a:rPr lang="pt-BR" sz="2200" dirty="0" err="1"/>
              <a:t>setDefaultCloseOperation</a:t>
            </a:r>
            <a:r>
              <a:rPr lang="pt-BR" sz="2200" dirty="0"/>
              <a:t>( </a:t>
            </a:r>
            <a:r>
              <a:rPr lang="pt-BR" sz="2200" dirty="0" err="1"/>
              <a:t>JFrame</a:t>
            </a:r>
            <a:r>
              <a:rPr lang="pt-BR" sz="2200" dirty="0"/>
              <a:t>.EXIT_ON_CLOSE);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  janela.</a:t>
            </a:r>
            <a:r>
              <a:rPr lang="pt-BR" sz="2200" b="1" dirty="0" err="1"/>
              <a:t>getContentPane</a:t>
            </a:r>
            <a:r>
              <a:rPr lang="pt-BR" sz="2200" b="1" dirty="0"/>
              <a:t>()</a:t>
            </a:r>
            <a:r>
              <a:rPr lang="pt-BR" sz="2200" dirty="0"/>
              <a:t>.</a:t>
            </a:r>
            <a:r>
              <a:rPr lang="pt-BR" sz="2200" dirty="0" err="1"/>
              <a:t>add</a:t>
            </a:r>
            <a:r>
              <a:rPr lang="pt-BR" sz="2200" dirty="0"/>
              <a:t>(</a:t>
            </a:r>
            <a:r>
              <a:rPr lang="pt-BR" sz="2200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JButton</a:t>
            </a:r>
            <a:r>
              <a:rPr lang="pt-BR" sz="2200" dirty="0"/>
              <a:t>("Aperte-me"));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  janela.</a:t>
            </a:r>
            <a:r>
              <a:rPr lang="pt-BR" sz="2200" dirty="0" err="1"/>
              <a:t>setVisible</a:t>
            </a:r>
            <a:r>
              <a:rPr lang="pt-BR" sz="2200" dirty="0"/>
              <a:t>(</a:t>
            </a:r>
            <a:r>
              <a:rPr lang="pt-BR" sz="2200" dirty="0" err="1"/>
              <a:t>true</a:t>
            </a:r>
            <a:r>
              <a:rPr lang="pt-BR" sz="2200" dirty="0"/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200" dirty="0"/>
              <a:t>}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04800"/>
            <a:ext cx="3810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284662" y="5084763"/>
            <a:ext cx="2519585" cy="936625"/>
          </a:xfrm>
          <a:prstGeom prst="wedgeRectCallout">
            <a:avLst>
              <a:gd name="adj1" fmla="val -43157"/>
              <a:gd name="adj2" fmla="val -128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sz="1800" dirty="0"/>
              <a:t>Obtém referência para o painel de conteúdo da janela</a:t>
            </a:r>
            <a:endParaRPr lang="en-US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0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Layouts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pt-BR" sz="2800" dirty="0"/>
              <a:t>Como a filosofia da linguagem JAVA é de que os programas sejam extremamente portáveis, a filosofia da interface visa também ser extremamente </a:t>
            </a:r>
            <a:r>
              <a:rPr lang="pt-BR" sz="2800" dirty="0" smtClean="0"/>
              <a:t>adaptável</a:t>
            </a:r>
            <a:endParaRPr lang="pt-BR" sz="2800" dirty="0"/>
          </a:p>
          <a:p>
            <a:r>
              <a:rPr lang="pt-BR" sz="2800" dirty="0"/>
              <a:t>Por essa razão a disposição dos Componentes sobre o Container não é usualmente indicada por um par ordenado (x,y) como na maioria das bibliotecas de construção de interface com o </a:t>
            </a:r>
            <a:r>
              <a:rPr lang="pt-BR" sz="2800" dirty="0" smtClean="0"/>
              <a:t>usuário</a:t>
            </a:r>
            <a:endParaRPr lang="pt-BR" sz="2800" dirty="0"/>
          </a:p>
          <a:p>
            <a:pPr lvl="1"/>
            <a:r>
              <a:rPr lang="pt-BR" sz="2400" dirty="0"/>
              <a:t>Esse tipo de layout é chamado de layout absoluto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Layouts</a:t>
            </a:r>
            <a:endParaRPr lang="pt-B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600" dirty="0"/>
              <a:t>O arranjo dos componentes no container é gerenciado por um gerenciador </a:t>
            </a:r>
            <a:r>
              <a:rPr lang="pt-BR" sz="2600" i="1" u="sng" dirty="0" err="1" smtClean="0"/>
              <a:t>LayoutManager</a:t>
            </a:r>
            <a:endParaRPr lang="pt-BR" sz="2600" dirty="0"/>
          </a:p>
          <a:p>
            <a:pPr lvl="1">
              <a:lnSpc>
                <a:spcPct val="80000"/>
              </a:lnSpc>
            </a:pPr>
            <a:r>
              <a:rPr lang="pt-BR" sz="2600" dirty="0"/>
              <a:t>Verifique na API que o gerenciador é uma interface!</a:t>
            </a:r>
          </a:p>
          <a:p>
            <a:pPr lvl="1">
              <a:lnSpc>
                <a:spcPct val="80000"/>
              </a:lnSpc>
            </a:pPr>
            <a:r>
              <a:rPr lang="pt-BR" sz="2600" dirty="0"/>
              <a:t>A vantagem da existência de um </a:t>
            </a:r>
            <a:r>
              <a:rPr lang="pt-BR" sz="2600" i="1" dirty="0" err="1"/>
              <a:t>LayoutManager</a:t>
            </a:r>
            <a:r>
              <a:rPr lang="pt-BR" sz="2600" dirty="0"/>
              <a:t> é que a apresentação dos componentes se adapta quando do redimensionamento da </a:t>
            </a:r>
            <a:r>
              <a:rPr lang="pt-BR" sz="2600" dirty="0" smtClean="0"/>
              <a:t>janela</a:t>
            </a:r>
            <a:endParaRPr lang="pt-BR" sz="2600" dirty="0"/>
          </a:p>
          <a:p>
            <a:pPr lvl="1">
              <a:lnSpc>
                <a:spcPct val="80000"/>
              </a:lnSpc>
            </a:pPr>
            <a:r>
              <a:rPr lang="pt-BR" sz="2600" dirty="0"/>
              <a:t>A desvantagem é o pouco domínio que o programador tem da posição dos componentes com alguns dos gerenciadores de </a:t>
            </a:r>
            <a:r>
              <a:rPr lang="pt-BR" sz="2600" dirty="0" smtClean="0"/>
              <a:t>layout</a:t>
            </a:r>
            <a:endParaRPr lang="pt-BR" sz="2600" dirty="0"/>
          </a:p>
          <a:p>
            <a:pPr>
              <a:lnSpc>
                <a:spcPct val="80000"/>
              </a:lnSpc>
            </a:pPr>
            <a:r>
              <a:rPr lang="pt-BR" sz="2600" dirty="0"/>
              <a:t>É possível definir seus próprios layouts, mas a linguagem oferece um conjunto de layouts básicos que simplificam o </a:t>
            </a:r>
            <a:r>
              <a:rPr lang="pt-BR" sz="2600" dirty="0" smtClean="0"/>
              <a:t>trabalho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5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Layouts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Alguns gerenciadores de Java:</a:t>
            </a:r>
          </a:p>
          <a:p>
            <a:pPr lvl="1">
              <a:lnSpc>
                <a:spcPct val="90000"/>
              </a:lnSpc>
            </a:pPr>
            <a:r>
              <a:rPr lang="pt-BR" sz="2400" dirty="0" err="1"/>
              <a:t>BorderLayout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BoxLayout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CardLayout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FlowLayout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GridBagLayout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GridLayout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GroupLayout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SpringLayout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 smtClean="0"/>
              <a:t>Etc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Guia visual:</a:t>
            </a:r>
          </a:p>
          <a:p>
            <a:pPr lvl="1">
              <a:lnSpc>
                <a:spcPct val="90000"/>
              </a:lnSpc>
            </a:pPr>
            <a:r>
              <a:rPr lang="pt-BR" dirty="0">
                <a:hlinkClick r:id="rId2"/>
              </a:rPr>
              <a:t>http://docs.oracle.com/javase/tutorial/uiswing/layout/visual.html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38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Swing - JLabel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Apresenta textos e/ou imagens não selecionáveis.</a:t>
            </a:r>
          </a:p>
          <a:p>
            <a:pPr>
              <a:lnSpc>
                <a:spcPct val="90000"/>
              </a:lnSpc>
            </a:pPr>
            <a:r>
              <a:rPr lang="pt-BR" sz="2800"/>
              <a:t>Construtores: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JLabel(String, int) - um rótulo com texto e alinhamento especificado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JLabel(String, Icon, int) - um rótulo com texto, imagem e alinhamento especificado</a:t>
            </a:r>
          </a:p>
          <a:p>
            <a:pPr>
              <a:lnSpc>
                <a:spcPct val="90000"/>
              </a:lnSpc>
            </a:pPr>
            <a:r>
              <a:rPr lang="pt-BR" sz="2800"/>
              <a:t>Alinhamentos: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Atributos de classe da classe SwingConstants LEFT, CENTER, RIGHT, LEADING, TRAILING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9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Swing - JButton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É um botão de apertar e de propósito geral.</a:t>
            </a:r>
          </a:p>
          <a:p>
            <a:pPr>
              <a:lnSpc>
                <a:spcPct val="90000"/>
              </a:lnSpc>
            </a:pPr>
            <a:r>
              <a:rPr lang="pt-BR"/>
              <a:t>Construtores:</a:t>
            </a:r>
          </a:p>
          <a:p>
            <a:pPr lvl="1">
              <a:lnSpc>
                <a:spcPct val="90000"/>
              </a:lnSpc>
            </a:pPr>
            <a:r>
              <a:rPr lang="pt-BR"/>
              <a:t>JButton ()</a:t>
            </a:r>
          </a:p>
          <a:p>
            <a:pPr lvl="1">
              <a:lnSpc>
                <a:spcPct val="90000"/>
              </a:lnSpc>
            </a:pPr>
            <a:r>
              <a:rPr lang="pt-BR"/>
              <a:t>JButton (String) - um botão com texto</a:t>
            </a:r>
          </a:p>
          <a:p>
            <a:pPr lvl="1">
              <a:lnSpc>
                <a:spcPct val="90000"/>
              </a:lnSpc>
            </a:pPr>
            <a:r>
              <a:rPr lang="pt-BR"/>
              <a:t>JButton (Icon) - um botão com imagem</a:t>
            </a:r>
          </a:p>
          <a:p>
            <a:pPr lvl="1">
              <a:lnSpc>
                <a:spcPct val="90000"/>
              </a:lnSpc>
            </a:pPr>
            <a:r>
              <a:rPr lang="pt-BR"/>
              <a:t>JButton (String, Icon) - um botão com texto e imagem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Swing - JTextField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É um campo de texto usado para entrada (em uma única linha).</a:t>
            </a:r>
          </a:p>
          <a:p>
            <a:pPr>
              <a:lnSpc>
                <a:spcPct val="90000"/>
              </a:lnSpc>
            </a:pPr>
            <a:r>
              <a:rPr lang="pt-BR" sz="2800"/>
              <a:t>Construtores: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JTextField()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JTextField(int tamanho) - um campo de texto com a largura especificada em colunas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JTextField(String frase) - um campo de texto com preenchimento padrão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JTextField(String frase, int tamanho) - campo de texto com texto padrão e largura especificados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</a:p>
          <a:p>
            <a:pPr lvl="1"/>
            <a:r>
              <a:rPr lang="en-US" dirty="0">
                <a:hlinkClick r:id="rId3"/>
              </a:rPr>
              <a:t>http://www.inf.pucrs.br/juliopm/accenture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pt-BR" dirty="0" smtClean="0"/>
              <a:t>Repositório de código de exemplos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Swing - JTextArea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É uma área de texto usado para entrada de textos extensos (linhas e colunas).</a:t>
            </a:r>
          </a:p>
          <a:p>
            <a:pPr>
              <a:lnSpc>
                <a:spcPct val="80000"/>
              </a:lnSpc>
            </a:pPr>
            <a:r>
              <a:rPr lang="pt-BR" sz="2400"/>
              <a:t>Construtores: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JTextArea()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JTextArea(int linhas, int colunas) - uma área de texto com o número especificado de linhas e colunas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JTextArea(String texto) - uma área de texto já preenchida com valor padrão</a:t>
            </a:r>
          </a:p>
          <a:p>
            <a:pPr lvl="1">
              <a:lnSpc>
                <a:spcPct val="80000"/>
              </a:lnSpc>
            </a:pPr>
            <a:r>
              <a:rPr lang="pt-BR" sz="2000"/>
              <a:t>JTextArea(String texto, int linhas, int colunas) - uma área de texto com texto padrão, linhas e colunas especificados</a:t>
            </a:r>
          </a:p>
          <a:p>
            <a:pPr>
              <a:lnSpc>
                <a:spcPct val="80000"/>
              </a:lnSpc>
            </a:pPr>
            <a:r>
              <a:rPr lang="pt-BR" sz="2400"/>
              <a:t>Deve ser adicionado a um JScrollPane para utilizar barras de rolagem!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2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Componentes Swing - JCheckBox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Botão de seleção.</a:t>
            </a:r>
          </a:p>
          <a:p>
            <a:pPr>
              <a:lnSpc>
                <a:spcPct val="90000"/>
              </a:lnSpc>
            </a:pPr>
            <a:r>
              <a:rPr lang="pt-BR" sz="2400"/>
              <a:t>Construtores: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JCheckBox(String) - um botão de seleção com texto especificado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JCheckBox(String, boolean) - um botão de seleção com o texto especificado, selecionado por padrão se argumento for true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JCheckBox(Icon)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JCheckBox(Icon, boolean)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JCheckBox(String, Icon)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JCheckBox(String, Icon, boolean)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6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Componentes Swing - JCheckBox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indicar uma opção como escolhida:</a:t>
            </a:r>
          </a:p>
          <a:p>
            <a:pPr lvl="1"/>
            <a:r>
              <a:rPr lang="pt-BR"/>
              <a:t>botaoSelecao.setSelected(true);</a:t>
            </a:r>
          </a:p>
          <a:p>
            <a:r>
              <a:rPr lang="pt-BR"/>
              <a:t>Para verificar o estado de um botão de seleção:</a:t>
            </a:r>
          </a:p>
          <a:p>
            <a:pPr lvl="1"/>
            <a:r>
              <a:rPr lang="pt-BR"/>
              <a:t>botaoSelecao.isSelected();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03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Componentes Swing - JRadioButton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Botão de seleção.</a:t>
            </a:r>
          </a:p>
          <a:p>
            <a:pPr>
              <a:lnSpc>
                <a:spcPct val="90000"/>
              </a:lnSpc>
            </a:pPr>
            <a:r>
              <a:rPr lang="pt-BR" sz="2400"/>
              <a:t>Construtores: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JRadioButton(String) - um botão de rádio com o texto especificado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JRadioButton(String, boolean) - um botão de rádio com o texto especificado, selecionado por padrão se argumento for true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JRadioButton(Icon)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JRadioButton(Icon, boolean)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JRadioButton(String, Icon)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JRadioButton(String, Icon, boolean)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9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Componentes Swing - ButtonGroup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Agrupa os botões de seleção de forma que somente um pode estar selecionado por vez.</a:t>
            </a:r>
          </a:p>
          <a:p>
            <a:pPr>
              <a:lnSpc>
                <a:spcPct val="90000"/>
              </a:lnSpc>
            </a:pPr>
            <a:r>
              <a:rPr lang="pt-BR" sz="2800"/>
              <a:t>Mais utilizado com os botões de seleção de rádio.</a:t>
            </a:r>
          </a:p>
          <a:p>
            <a:pPr>
              <a:lnSpc>
                <a:spcPct val="90000"/>
              </a:lnSpc>
            </a:pPr>
            <a:r>
              <a:rPr lang="pt-BR" sz="2800"/>
              <a:t>Uso: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ButtonGroup() - construtor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add(abstractButton) - adiciona botão de seleção ao grupo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getSelection() - retorna o botão atualmente selecionado do grupo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64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Componentes Swing - JComboBox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JComboBox</a:t>
            </a:r>
          </a:p>
          <a:p>
            <a:pPr lvl="1"/>
            <a:r>
              <a:rPr lang="pt-BR"/>
              <a:t>Combina um botão ou um campo que pode ser editado  e uma lista drop-down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2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Swing - Menus</a:t>
            </a:r>
            <a:endParaRPr lang="pt-BR" dirty="0"/>
          </a:p>
        </p:txBody>
      </p:sp>
      <p:sp>
        <p:nvSpPr>
          <p:cNvPr id="99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Uma barra de menus é um conjunto de menus.</a:t>
            </a:r>
          </a:p>
          <a:p>
            <a:pPr>
              <a:lnSpc>
                <a:spcPct val="90000"/>
              </a:lnSpc>
            </a:pPr>
            <a:r>
              <a:rPr lang="pt-BR" sz="2400"/>
              <a:t>Um menu, por sua vez, é composto de um conjunto de itens de menu.</a:t>
            </a:r>
          </a:p>
        </p:txBody>
      </p:sp>
      <p:pic>
        <p:nvPicPr>
          <p:cNvPr id="99331" name="Picture 3" descr="D:\Users\Silvia\cursoSwing\herMenu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908175" y="3141663"/>
            <a:ext cx="6019800" cy="3589337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58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D:\Users\Silvia\cursoSwing\menu.bmp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971550" y="1773238"/>
            <a:ext cx="7924800" cy="4953000"/>
          </a:xfrm>
          <a:prstGeom prst="rect">
            <a:avLst/>
          </a:prstGeom>
          <a:noFill/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Swing - Menus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64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Swing - Menus</a:t>
            </a:r>
            <a:endParaRPr lang="pt-BR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/>
              <a:t>Barra de Menu:</a:t>
            </a:r>
          </a:p>
          <a:p>
            <a:pPr lvl="2"/>
            <a:r>
              <a:rPr lang="pt-BR"/>
              <a:t>Criar uma barra de menu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JMenuBar menuBar = new JMenuBar();</a:t>
            </a:r>
            <a:endParaRPr lang="pt-BR"/>
          </a:p>
          <a:p>
            <a:pPr lvl="2"/>
            <a:r>
              <a:rPr lang="pt-BR"/>
              <a:t>Definir como barra de menu padrão da janela (método de JFrame)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janela.setJMenuBar(menuBar);</a:t>
            </a:r>
            <a:endParaRPr lang="pt-BR"/>
          </a:p>
          <a:p>
            <a:pPr lvl="1"/>
            <a:r>
              <a:rPr lang="pt-BR"/>
              <a:t>Menu:</a:t>
            </a:r>
          </a:p>
          <a:p>
            <a:pPr lvl="2"/>
            <a:r>
              <a:rPr lang="pt-BR"/>
              <a:t>Criar e adicionar um menu à barra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JMenu menu = new JMenu(“Arquivo”);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menu.setMnemonic(‘A’);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menuBar.add(menu);</a:t>
            </a:r>
            <a:endParaRPr lang="pt-BR"/>
          </a:p>
        </p:txBody>
      </p:sp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4932040" y="4365104"/>
            <a:ext cx="3312368" cy="1524000"/>
          </a:xfrm>
          <a:prstGeom prst="wedgeRectCallout">
            <a:avLst>
              <a:gd name="adj1" fmla="val -75454"/>
              <a:gd name="adj2" fmla="val -3448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2000"/>
              <a:t>Indica que a letra “A”</a:t>
            </a:r>
          </a:p>
          <a:p>
            <a:r>
              <a:rPr lang="pt-BR" sz="2000"/>
              <a:t>aparecerá sublinhada</a:t>
            </a:r>
          </a:p>
          <a:p>
            <a:r>
              <a:rPr lang="pt-BR" sz="2000"/>
              <a:t>no texto do menu.</a:t>
            </a:r>
          </a:p>
          <a:p>
            <a:r>
              <a:rPr lang="pt-BR" sz="2000"/>
              <a:t>Pode ser acessado por</a:t>
            </a:r>
          </a:p>
          <a:p>
            <a:r>
              <a:rPr lang="pt-BR" sz="2000"/>
              <a:t>ALT + 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Swing - Menus</a:t>
            </a:r>
            <a:endParaRPr lang="pt-BR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/>
              <a:t>Itens de Menu:</a:t>
            </a:r>
          </a:p>
          <a:p>
            <a:pPr lvl="2"/>
            <a:r>
              <a:rPr lang="pt-BR"/>
              <a:t>Criar e adicionar um item de menu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menuItem = new JMenuItem("Abrir");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menu.add(menuItem);</a:t>
            </a:r>
            <a:endParaRPr lang="pt-BR"/>
          </a:p>
          <a:p>
            <a:pPr lvl="2"/>
            <a:r>
              <a:rPr lang="pt-BR"/>
              <a:t>Iten de menu com texto e ícone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JMenuItem mi = new JMenuItem("Texto e icone",icon);</a:t>
            </a:r>
          </a:p>
          <a:p>
            <a:pPr lvl="2"/>
            <a:r>
              <a:rPr lang="pt-BR"/>
              <a:t>Item como ícone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JMenuItem mi = new JMenuItem(icon);</a:t>
            </a:r>
            <a:endParaRPr lang="pt-BR"/>
          </a:p>
          <a:p>
            <a:pPr lvl="2"/>
            <a:r>
              <a:rPr lang="pt-BR"/>
              <a:t>Separador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menu.addSeparator();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Swing - Menus</a:t>
            </a:r>
            <a:endParaRPr lang="pt-BR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/>
              <a:t>Para incluir um submenu, cria-se uma nova instância de JMenu e insere-se no menu de nível superior.</a:t>
            </a:r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JMenu nivel1 = new JMenu(“Nivel1”);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nivel1.add(new JMenuItem(“Item1”));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JMenu nivel2 = new JMenu(“Nivel2”);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nivel1.add(nivel2);</a:t>
            </a:r>
            <a:endParaRPr lang="pt-BR"/>
          </a:p>
          <a:p>
            <a:pPr lvl="2">
              <a:buFontTx/>
              <a:buNone/>
            </a:pPr>
            <a:r>
              <a:rPr lang="pt-BR">
                <a:latin typeface="Courier New" pitchFamily="49" charset="0"/>
              </a:rPr>
              <a:t>nivel2.add(new JMenuItem(“Item2”);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8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Aparência da Interface Gráfica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Java permite selecionar a aparência geral de uma interface.</a:t>
            </a:r>
          </a:p>
          <a:p>
            <a:pPr>
              <a:lnSpc>
                <a:spcPct val="90000"/>
              </a:lnSpc>
            </a:pPr>
            <a:r>
              <a:rPr lang="pt-BR" sz="2400"/>
              <a:t>Conceito de </a:t>
            </a:r>
            <a:r>
              <a:rPr lang="pt-BR" sz="2400" i="1"/>
              <a:t>Look and Feel</a:t>
            </a:r>
            <a:r>
              <a:rPr lang="pt-BR" sz="2400"/>
              <a:t> (Aparência e Comportamento).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Aparência é como os componentes são desenhados na tela.</a:t>
            </a:r>
          </a:p>
          <a:p>
            <a:pPr lvl="1">
              <a:lnSpc>
                <a:spcPct val="90000"/>
              </a:lnSpc>
            </a:pPr>
            <a:r>
              <a:rPr lang="pt-BR" sz="2000"/>
              <a:t>Comportamento é como eles reagem a eventos.</a:t>
            </a:r>
          </a:p>
          <a:p>
            <a:pPr>
              <a:lnSpc>
                <a:spcPct val="90000"/>
              </a:lnSpc>
            </a:pPr>
            <a:r>
              <a:rPr lang="pt-BR" sz="2400"/>
              <a:t>Algumas definições padrão: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CrossPlatformLookAndFeel</a:t>
            </a:r>
          </a:p>
          <a:p>
            <a:pPr lvl="3">
              <a:lnSpc>
                <a:spcPct val="90000"/>
              </a:lnSpc>
            </a:pPr>
            <a:r>
              <a:rPr lang="pt-BR" sz="1600"/>
              <a:t>Modelo padrão de Java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SystemLookAndFeel</a:t>
            </a:r>
          </a:p>
          <a:p>
            <a:pPr lvl="3">
              <a:lnSpc>
                <a:spcPct val="90000"/>
              </a:lnSpc>
            </a:pPr>
            <a:r>
              <a:rPr lang="pt-BR" sz="1600"/>
              <a:t>Modelo padrão do sistema onde o software está rodando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Aparência da Interface Gráfica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Devemos selecionar a aparência antes de criarmos a interface gráfica.</a:t>
            </a:r>
          </a:p>
          <a:p>
            <a:r>
              <a:rPr lang="pt-BR" sz="2800"/>
              <a:t>Para atribuir uma nova aparência utilizamos o método: UIManager.setLookAndFeel(objetoLook)</a:t>
            </a:r>
          </a:p>
          <a:p>
            <a:r>
              <a:rPr lang="pt-BR" sz="2800"/>
              <a:t>Para obtermos um objeto LookAndFeel:</a:t>
            </a:r>
          </a:p>
          <a:p>
            <a:pPr lvl="1"/>
            <a:r>
              <a:rPr lang="pt-BR" sz="2400"/>
              <a:t>UIManager.getCrossPlataformLookAndFeelClassName()</a:t>
            </a:r>
          </a:p>
          <a:p>
            <a:pPr lvl="1"/>
            <a:r>
              <a:rPr lang="pt-BR" sz="2400"/>
              <a:t>UIManager.getSystemLookAndFeelClassName()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Aparência da Interface Gráfica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/>
              <a:t>Para obtermos um objeto LookAndFeel a partir do nome da classe:</a:t>
            </a:r>
          </a:p>
          <a:p>
            <a:pPr lvl="1">
              <a:lnSpc>
                <a:spcPct val="80000"/>
              </a:lnSpc>
            </a:pPr>
            <a:r>
              <a:rPr lang="pt-BR" sz="2400"/>
              <a:t>“com.sun.java.swing.plaf.gtk.GTKLookAndFeel”</a:t>
            </a:r>
          </a:p>
          <a:p>
            <a:pPr lvl="2">
              <a:lnSpc>
                <a:spcPct val="80000"/>
              </a:lnSpc>
            </a:pPr>
            <a:r>
              <a:rPr lang="pt-BR" sz="2000"/>
              <a:t>seleciona o padrão GTK+</a:t>
            </a:r>
          </a:p>
          <a:p>
            <a:pPr lvl="1">
              <a:lnSpc>
                <a:spcPct val="80000"/>
              </a:lnSpc>
            </a:pPr>
            <a:r>
              <a:rPr lang="pt-BR" sz="2400"/>
              <a:t>"javax.swing.plaf.metal.MetalLookAndFeel”</a:t>
            </a:r>
          </a:p>
          <a:p>
            <a:pPr lvl="2">
              <a:lnSpc>
                <a:spcPct val="80000"/>
              </a:lnSpc>
            </a:pPr>
            <a:r>
              <a:rPr lang="pt-BR" sz="2000"/>
              <a:t>seleciona o padrão Metal de java</a:t>
            </a:r>
          </a:p>
          <a:p>
            <a:pPr lvl="1">
              <a:lnSpc>
                <a:spcPct val="80000"/>
              </a:lnSpc>
            </a:pPr>
            <a:r>
              <a:rPr lang="pt-BR" sz="2400"/>
              <a:t>"com.sun.java.swing.plaf.windows.WindowsLookAndFeel”</a:t>
            </a:r>
          </a:p>
          <a:p>
            <a:pPr lvl="2">
              <a:lnSpc>
                <a:spcPct val="80000"/>
              </a:lnSpc>
            </a:pPr>
            <a:r>
              <a:rPr lang="pt-BR" sz="2000"/>
              <a:t>seleciona o padrão Windows</a:t>
            </a:r>
          </a:p>
          <a:p>
            <a:pPr lvl="1">
              <a:lnSpc>
                <a:spcPct val="80000"/>
              </a:lnSpc>
            </a:pPr>
            <a:r>
              <a:rPr lang="pt-BR" sz="2400"/>
              <a:t>"com.sun.java.swing.plaf.motif.MotifLookAndFeel”</a:t>
            </a:r>
          </a:p>
          <a:p>
            <a:pPr lvl="2">
              <a:lnSpc>
                <a:spcPct val="80000"/>
              </a:lnSpc>
            </a:pPr>
            <a:r>
              <a:rPr lang="pt-BR" sz="2000"/>
              <a:t>seleciona o padrão Motif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8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Eventos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Eventos são a forma utilizada por Java para adicionar interatividade em interfaces gráficas.</a:t>
            </a:r>
          </a:p>
          <a:p>
            <a:r>
              <a:rPr lang="pt-BR"/>
              <a:t>Cada vez que o usuário pressionar um botão, digitar um caracter ou movimentar o mouse, por exemplo, ocorre um evento.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140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/>
              <a:t>Para se ter uma ação em resposta, é necessário definir qual ou quais os componentes que serão encarregados de monitorar determinado evento, reagindo ao mesmo quando este ocorrer. </a:t>
            </a:r>
          </a:p>
          <a:p>
            <a:pPr>
              <a:spcBef>
                <a:spcPct val="60000"/>
              </a:spcBef>
            </a:pPr>
            <a:r>
              <a:rPr lang="pt-BR" sz="2800"/>
              <a:t>Dizemos que um componente capaz de perceber um evento é um componente capaz de “escutá-lo” ou “captá-lo”.</a:t>
            </a:r>
          </a:p>
          <a:p>
            <a:pPr>
              <a:spcBef>
                <a:spcPct val="60000"/>
              </a:spcBef>
            </a:pPr>
            <a:r>
              <a:rPr lang="pt-BR" sz="2800"/>
              <a:t>Em Java, dizemos que para um componente ser capaz de perceber um evento (e tratá-lo) é necessário associar um “</a:t>
            </a:r>
            <a:r>
              <a:rPr lang="pt-BR" sz="2800" i="1"/>
              <a:t>listener</a:t>
            </a:r>
            <a:r>
              <a:rPr lang="pt-BR" sz="2800"/>
              <a:t>” (algo como um “ouvinte”) ao componente.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80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Existem 4 elementos envolvidos no processo de tratamento de eventos:</a:t>
            </a:r>
          </a:p>
          <a:p>
            <a:pPr lvl="1"/>
            <a:r>
              <a:rPr lang="pt-BR" u="sng"/>
              <a:t>Origem do evento</a:t>
            </a:r>
            <a:r>
              <a:rPr lang="pt-BR"/>
              <a:t>: é um componente onde o evento é gerado.</a:t>
            </a:r>
          </a:p>
          <a:p>
            <a:pPr lvl="2"/>
            <a:r>
              <a:rPr lang="pt-BR"/>
              <a:t>Ex.: um evento de clique do mouse pode ser originado de um botão</a:t>
            </a:r>
          </a:p>
          <a:p>
            <a:pPr lvl="1"/>
            <a:r>
              <a:rPr lang="pt-BR" u="sng"/>
              <a:t>Evento</a:t>
            </a:r>
            <a:r>
              <a:rPr lang="pt-BR"/>
              <a:t>: é um objeto que representa o evento gerado.</a:t>
            </a:r>
          </a:p>
          <a:p>
            <a:pPr lvl="1"/>
            <a:r>
              <a:rPr lang="pt-BR" i="1" u="sng"/>
              <a:t>Listener</a:t>
            </a:r>
            <a:r>
              <a:rPr lang="pt-BR" u="sng"/>
              <a:t> ou Receptor de Evento</a:t>
            </a:r>
            <a:r>
              <a:rPr lang="pt-BR"/>
              <a:t>: é um objeto responsável por “ouvir” ou “captar” a ocorrência do evento.</a:t>
            </a:r>
          </a:p>
          <a:p>
            <a:pPr lvl="1"/>
            <a:r>
              <a:rPr lang="pt-BR" i="1" u="sng"/>
              <a:t>Handler</a:t>
            </a:r>
            <a:r>
              <a:rPr lang="pt-BR" u="sng"/>
              <a:t> ou Tratador</a:t>
            </a:r>
            <a:r>
              <a:rPr lang="pt-BR"/>
              <a:t>: é um método do </a:t>
            </a:r>
            <a:r>
              <a:rPr lang="pt-BR" i="1"/>
              <a:t>Listener</a:t>
            </a:r>
            <a:r>
              <a:rPr lang="pt-BR"/>
              <a:t> responsável por executar as ações decorrentes do evento.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3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pic>
        <p:nvPicPr>
          <p:cNvPr id="1026" name="Picture 2" descr="Event source with multiple listen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78173"/>
            <a:ext cx="8350094" cy="2186931"/>
          </a:xfrm>
          <a:prstGeom prst="rect">
            <a:avLst/>
          </a:prstGeom>
          <a:noFill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Como isso acontece?</a:t>
            </a:r>
          </a:p>
          <a:p>
            <a:pPr lvl="1">
              <a:lnSpc>
                <a:spcPct val="90000"/>
              </a:lnSpc>
            </a:pPr>
            <a:r>
              <a:rPr lang="pt-BR"/>
              <a:t>Em primeiro lugar</a:t>
            </a:r>
          </a:p>
          <a:p>
            <a:pPr lvl="2">
              <a:lnSpc>
                <a:spcPct val="90000"/>
              </a:lnSpc>
            </a:pPr>
            <a:r>
              <a:rPr lang="pt-BR"/>
              <a:t>O </a:t>
            </a:r>
            <a:r>
              <a:rPr lang="pt-BR" i="1"/>
              <a:t>listener</a:t>
            </a:r>
            <a:r>
              <a:rPr lang="pt-BR"/>
              <a:t> tem que se registrar no objeto origem do evento</a:t>
            </a:r>
          </a:p>
          <a:p>
            <a:pPr lvl="3">
              <a:lnSpc>
                <a:spcPct val="90000"/>
              </a:lnSpc>
            </a:pPr>
            <a:r>
              <a:rPr lang="pt-BR"/>
              <a:t>Isso é feito através de um método apropriado e específico para o tipo de evento</a:t>
            </a:r>
          </a:p>
          <a:p>
            <a:pPr lvl="1">
              <a:lnSpc>
                <a:spcPct val="90000"/>
              </a:lnSpc>
            </a:pPr>
            <a:r>
              <a:rPr lang="pt-BR"/>
              <a:t>Quando um evento ocorre</a:t>
            </a:r>
          </a:p>
          <a:p>
            <a:pPr lvl="2">
              <a:lnSpc>
                <a:spcPct val="90000"/>
              </a:lnSpc>
            </a:pPr>
            <a:r>
              <a:rPr lang="pt-BR"/>
              <a:t>O </a:t>
            </a:r>
            <a:r>
              <a:rPr lang="pt-BR" i="1"/>
              <a:t>listener</a:t>
            </a:r>
            <a:r>
              <a:rPr lang="pt-BR"/>
              <a:t> é notificado que o evento ocorreu</a:t>
            </a:r>
          </a:p>
          <a:p>
            <a:pPr lvl="2">
              <a:lnSpc>
                <a:spcPct val="90000"/>
              </a:lnSpc>
            </a:pPr>
            <a:r>
              <a:rPr lang="pt-BR"/>
              <a:t>O objeto origem notifica o </a:t>
            </a:r>
            <a:r>
              <a:rPr lang="pt-BR" i="1"/>
              <a:t>listener</a:t>
            </a:r>
            <a:r>
              <a:rPr lang="pt-BR"/>
              <a:t> através da chamada de um método específico (o </a:t>
            </a:r>
            <a:r>
              <a:rPr lang="pt-BR" i="1"/>
              <a:t>handler</a:t>
            </a:r>
            <a:r>
              <a:rPr lang="pt-BR"/>
              <a:t>), o qual recebe como parâmetro o objeto representativo do evento</a:t>
            </a:r>
          </a:p>
          <a:p>
            <a:pPr lvl="1">
              <a:lnSpc>
                <a:spcPct val="90000"/>
              </a:lnSpc>
            </a:pPr>
            <a:r>
              <a:rPr lang="pt-BR"/>
              <a:t>Quando o </a:t>
            </a:r>
            <a:r>
              <a:rPr lang="pt-BR" i="1"/>
              <a:t>listener</a:t>
            </a:r>
            <a:r>
              <a:rPr lang="pt-BR"/>
              <a:t> recebe a notificação</a:t>
            </a:r>
          </a:p>
          <a:p>
            <a:pPr lvl="2">
              <a:lnSpc>
                <a:spcPct val="90000"/>
              </a:lnSpc>
            </a:pPr>
            <a:r>
              <a:rPr lang="pt-BR"/>
              <a:t>Ele executa o método </a:t>
            </a:r>
            <a:r>
              <a:rPr lang="pt-BR" i="1"/>
              <a:t>handler</a:t>
            </a:r>
            <a:r>
              <a:rPr lang="pt-BR"/>
              <a:t> apropriado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74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Como implementar um </a:t>
            </a:r>
            <a:r>
              <a:rPr lang="pt-BR" i="1"/>
              <a:t>listener</a:t>
            </a:r>
            <a:r>
              <a:rPr lang="pt-BR"/>
              <a:t>?</a:t>
            </a:r>
          </a:p>
          <a:p>
            <a:pPr lvl="1"/>
            <a:r>
              <a:rPr lang="pt-BR"/>
              <a:t>Vimos que o objeto origem de um evento notifica o </a:t>
            </a:r>
            <a:r>
              <a:rPr lang="pt-BR" i="1"/>
              <a:t>listener</a:t>
            </a:r>
            <a:r>
              <a:rPr lang="pt-BR"/>
              <a:t> através da chamada de um método específico</a:t>
            </a:r>
          </a:p>
          <a:p>
            <a:pPr lvl="1"/>
            <a:r>
              <a:rPr lang="pt-BR"/>
              <a:t>Que métodos são esses?</a:t>
            </a:r>
          </a:p>
          <a:p>
            <a:pPr lvl="2"/>
            <a:r>
              <a:rPr lang="pt-BR"/>
              <a:t>Cada tipo de evento possui métodos específicos para o seu tratamento!!!</a:t>
            </a:r>
          </a:p>
          <a:p>
            <a:pPr lvl="1"/>
            <a:r>
              <a:rPr lang="pt-BR"/>
              <a:t>Utilizamos novamente o conceito de </a:t>
            </a:r>
            <a:r>
              <a:rPr lang="pt-BR" b="1"/>
              <a:t>interface</a:t>
            </a:r>
          </a:p>
          <a:p>
            <a:pPr lvl="2"/>
            <a:r>
              <a:rPr lang="pt-BR"/>
              <a:t>Dessa forma, um </a:t>
            </a:r>
            <a:r>
              <a:rPr lang="pt-BR" i="1"/>
              <a:t>listener</a:t>
            </a:r>
            <a:r>
              <a:rPr lang="pt-BR"/>
              <a:t> deve implementar um certa interface.</a:t>
            </a:r>
          </a:p>
          <a:p>
            <a:pPr lvl="3"/>
            <a:r>
              <a:rPr lang="pt-BR"/>
              <a:t>Esta interface define os métodos que serão chamados quando os eventos ocorrerem.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8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/>
              <a:t>Ex.: Clique de um JButton</a:t>
            </a:r>
          </a:p>
          <a:p>
            <a:pPr lvl="2"/>
            <a:r>
              <a:rPr lang="pt-BR"/>
              <a:t>O evento que ocorre quando um botão é clicado é o evento </a:t>
            </a:r>
            <a:r>
              <a:rPr lang="pt-BR">
                <a:latin typeface="Courier New" pitchFamily="49" charset="0"/>
              </a:rPr>
              <a:t>ActionEvent</a:t>
            </a:r>
            <a:r>
              <a:rPr lang="pt-BR"/>
              <a:t>.</a:t>
            </a:r>
          </a:p>
          <a:p>
            <a:pPr lvl="2"/>
            <a:r>
              <a:rPr lang="pt-BR"/>
              <a:t>Todos os </a:t>
            </a:r>
            <a:r>
              <a:rPr lang="pt-BR" i="1"/>
              <a:t>listeners</a:t>
            </a:r>
            <a:r>
              <a:rPr lang="pt-BR"/>
              <a:t> que estão registrados para um botão, que esperam receber a notificação de um clique do botão, devem implementar o método </a:t>
            </a:r>
            <a:r>
              <a:rPr lang="pt-BR">
                <a:latin typeface="Courier New" pitchFamily="49" charset="0"/>
              </a:rPr>
              <a:t>actionPerformed()</a:t>
            </a:r>
            <a:r>
              <a:rPr lang="pt-BR"/>
              <a:t>, que será chamado pelo botão quando for clicado.</a:t>
            </a:r>
          </a:p>
          <a:p>
            <a:pPr lvl="2"/>
            <a:r>
              <a:rPr lang="pt-BR"/>
              <a:t>Este método está definido na interface </a:t>
            </a:r>
            <a:r>
              <a:rPr lang="pt-BR">
                <a:latin typeface="Courier New" pitchFamily="49" charset="0"/>
              </a:rPr>
              <a:t>ActionListener</a:t>
            </a:r>
            <a:r>
              <a:rPr lang="pt-BR"/>
              <a:t>, logo o </a:t>
            </a:r>
            <a:r>
              <a:rPr lang="pt-BR" i="1"/>
              <a:t>listener</a:t>
            </a:r>
            <a:r>
              <a:rPr lang="pt-BR"/>
              <a:t> deverá implementar esta interface.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6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interface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ActionListener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actionPerformed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ActionEvent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e );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pt-BR" sz="3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buFont typeface="Monotype Sorts" pitchFamily="2" charset="2"/>
              <a:buNone/>
            </a:pP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class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AcoesBotao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implements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ActionListener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public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void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actionPerfomed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pt-BR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ActionEvent</a:t>
            </a: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e){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//Aqui vem o código que é executado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//quando o botão for pressionado.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55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Como registrar um </a:t>
            </a:r>
            <a:r>
              <a:rPr lang="pt-BR" i="1"/>
              <a:t>listener</a:t>
            </a:r>
            <a:r>
              <a:rPr lang="pt-BR"/>
              <a:t>?</a:t>
            </a:r>
          </a:p>
          <a:p>
            <a:pPr lvl="1"/>
            <a:r>
              <a:rPr lang="pt-BR"/>
              <a:t>Os </a:t>
            </a:r>
            <a:r>
              <a:rPr lang="pt-BR" i="1"/>
              <a:t>listeners</a:t>
            </a:r>
            <a:r>
              <a:rPr lang="pt-BR"/>
              <a:t> devem ser registrados com o objeto que gera o evento.</a:t>
            </a:r>
          </a:p>
          <a:p>
            <a:pPr lvl="2"/>
            <a:r>
              <a:rPr lang="pt-BR"/>
              <a:t>Ou seja, devemos indicar quem implementa as ações para os eventos daquele componente.</a:t>
            </a:r>
          </a:p>
          <a:p>
            <a:pPr lvl="1"/>
            <a:r>
              <a:rPr lang="pt-BR"/>
              <a:t>Cada tipo de evento tem um correspondente método para adicionar um </a:t>
            </a:r>
            <a:r>
              <a:rPr lang="pt-BR" i="1"/>
              <a:t>listener</a:t>
            </a:r>
            <a:r>
              <a:rPr lang="pt-BR"/>
              <a:t>.</a:t>
            </a:r>
          </a:p>
          <a:p>
            <a:pPr lvl="1"/>
            <a:r>
              <a:rPr lang="pt-BR"/>
              <a:t>Ex.: para </a:t>
            </a:r>
            <a:r>
              <a:rPr lang="pt-BR">
                <a:latin typeface="Courier New" pitchFamily="49" charset="0"/>
              </a:rPr>
              <a:t>ActionEvent</a:t>
            </a:r>
            <a:r>
              <a:rPr lang="pt-BR"/>
              <a:t>, o método é </a:t>
            </a:r>
            <a:r>
              <a:rPr lang="pt-BR">
                <a:latin typeface="Courier New" pitchFamily="49" charset="0"/>
              </a:rPr>
              <a:t>addActionListener()</a:t>
            </a:r>
            <a:r>
              <a:rPr lang="pt-BR"/>
              <a:t>.</a:t>
            </a:r>
          </a:p>
          <a:p>
            <a:pPr lvl="2">
              <a:buFontTx/>
              <a:buNone/>
            </a:pPr>
            <a:endParaRPr lang="pt-BR"/>
          </a:p>
          <a:p>
            <a:pPr lvl="2">
              <a:buFontTx/>
              <a:buNone/>
            </a:pPr>
            <a:r>
              <a:rPr lang="pt-BR"/>
              <a:t>JButton ok = new JButton (“Ok”);</a:t>
            </a:r>
          </a:p>
          <a:p>
            <a:pPr lvl="2">
              <a:buFontTx/>
              <a:buNone/>
            </a:pPr>
            <a:r>
              <a:rPr lang="pt-BR"/>
              <a:t>AcoesBotao botaoListener = new AcoesBotao();</a:t>
            </a:r>
          </a:p>
          <a:p>
            <a:pPr lvl="2">
              <a:buFontTx/>
              <a:buNone/>
            </a:pPr>
            <a:r>
              <a:rPr lang="pt-BR"/>
              <a:t>ok.addActionListener(botaoListener);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887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Tratamento de Eventos</a:t>
            </a:r>
            <a:endParaRPr lang="pt-BR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Algumas interfaces (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awt</a:t>
            </a:r>
            <a:r>
              <a:rPr lang="pt-BR" dirty="0" smtClean="0"/>
              <a:t>.</a:t>
            </a:r>
            <a:r>
              <a:rPr lang="pt-BR" dirty="0" err="1" smtClean="0"/>
              <a:t>event</a:t>
            </a:r>
            <a:r>
              <a:rPr lang="pt-BR" dirty="0" smtClean="0"/>
              <a:t>.*):</a:t>
            </a:r>
          </a:p>
          <a:p>
            <a:pPr lvl="1"/>
            <a:r>
              <a:rPr lang="pt-BR" dirty="0" err="1" smtClean="0"/>
              <a:t>ActionListener</a:t>
            </a:r>
            <a:r>
              <a:rPr lang="pt-BR" dirty="0" smtClean="0"/>
              <a:t> - eventos de ação, que são gerados por um usuário agindo sobre um componente, como um clique em um botão.</a:t>
            </a:r>
          </a:p>
          <a:p>
            <a:pPr lvl="1"/>
            <a:r>
              <a:rPr lang="pt-BR" dirty="0" err="1" smtClean="0"/>
              <a:t>FocusListener</a:t>
            </a:r>
            <a:r>
              <a:rPr lang="pt-BR" dirty="0" smtClean="0"/>
              <a:t> - eventos de foco de teclado, que são gerados quando um componente, como um campo de texto, ganha ou perde o foco.</a:t>
            </a:r>
          </a:p>
          <a:p>
            <a:pPr lvl="1"/>
            <a:r>
              <a:rPr lang="pt-BR" dirty="0" err="1" smtClean="0"/>
              <a:t>ItemListener</a:t>
            </a:r>
            <a:r>
              <a:rPr lang="pt-BR" dirty="0" smtClean="0"/>
              <a:t> - eventos de item, que são gerados quando um item, como uma caixa de seleção, foi alterado.</a:t>
            </a:r>
          </a:p>
          <a:p>
            <a:pPr lvl="1"/>
            <a:r>
              <a:rPr lang="pt-BR" dirty="0" err="1" smtClean="0"/>
              <a:t>KeyListener</a:t>
            </a:r>
            <a:r>
              <a:rPr lang="pt-BR" dirty="0" smtClean="0"/>
              <a:t> - eventos de teclado, que ocorrem quando uma tecla é pressionada.</a:t>
            </a:r>
          </a:p>
          <a:p>
            <a:pPr lvl="1"/>
            <a:r>
              <a:rPr lang="pt-BR" dirty="0" err="1" smtClean="0"/>
              <a:t>MouseListener</a:t>
            </a:r>
            <a:r>
              <a:rPr lang="pt-BR" dirty="0" smtClean="0"/>
              <a:t> - eventos de mouse, que são gerados por cliques do mouse, um mouse entrando ou deixando uma área de um componente.</a:t>
            </a:r>
          </a:p>
          <a:p>
            <a:pPr lvl="1"/>
            <a:r>
              <a:rPr lang="pt-BR" dirty="0" err="1" smtClean="0"/>
              <a:t>MouseMotionListener</a:t>
            </a:r>
            <a:r>
              <a:rPr lang="pt-BR" dirty="0" smtClean="0"/>
              <a:t> - eventos de movimento de mouse, usados para controlar a movimentação do mouse sobre um componente.</a:t>
            </a:r>
          </a:p>
          <a:p>
            <a:pPr lvl="1"/>
            <a:r>
              <a:rPr lang="pt-BR" dirty="0" err="1" smtClean="0"/>
              <a:t>WindowListener</a:t>
            </a:r>
            <a:r>
              <a:rPr lang="pt-BR" dirty="0" smtClean="0"/>
              <a:t> - eventos de janela, que são gerados por uma janela ao ser maximizada, minimizada, movida ou fechada.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84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Adaptadoras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Algumas das interfaces para a construção dos listeners possuem mais de um método.</a:t>
            </a:r>
          </a:p>
          <a:p>
            <a:r>
              <a:rPr lang="pt-BR" sz="2800"/>
              <a:t>Ao implementar o listener, precisamos definir todos os métodos, mesmo que só estejamos interessados só em um tipo de evento.</a:t>
            </a:r>
          </a:p>
          <a:p>
            <a:r>
              <a:rPr lang="pt-BR" sz="2800"/>
              <a:t>Ex.:</a:t>
            </a:r>
          </a:p>
          <a:p>
            <a:pPr lvl="1"/>
            <a:r>
              <a:rPr lang="pt-BR" sz="2400"/>
              <a:t>MouseListener contém 5 métodos, e devemos implementar todos eles, mesmo que só utilizemos o método mousePressed().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55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Adaptadoras</a:t>
            </a:r>
            <a:endParaRPr lang="pt-BR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/>
              <a:t>Para facilitar a implementação de listeners, Java fornece um conjunto de classes adaptadoras.</a:t>
            </a:r>
          </a:p>
          <a:p>
            <a:pPr lvl="1"/>
            <a:r>
              <a:rPr lang="pt-BR"/>
              <a:t>As classes adaptadoras (</a:t>
            </a:r>
            <a:r>
              <a:rPr lang="pt-BR" i="1"/>
              <a:t>adapters</a:t>
            </a:r>
            <a:r>
              <a:rPr lang="pt-BR"/>
              <a:t>) são utilizadas para que o usuário  tenha que implementar apenas os métodos que irá utilizar.</a:t>
            </a:r>
          </a:p>
          <a:p>
            <a:pPr lvl="1"/>
            <a:r>
              <a:rPr lang="pt-BR"/>
              <a:t>Estas classes já implementam a interface de interesse, mas com todos os métodos com corpo vazio (sem ação alguma).</a:t>
            </a:r>
          </a:p>
          <a:p>
            <a:pPr lvl="1"/>
            <a:r>
              <a:rPr lang="pt-BR"/>
              <a:t>Para programar o </a:t>
            </a:r>
            <a:r>
              <a:rPr lang="pt-BR" i="1"/>
              <a:t>listener</a:t>
            </a:r>
            <a:r>
              <a:rPr lang="pt-BR"/>
              <a:t>, herdamos da classe </a:t>
            </a:r>
            <a:r>
              <a:rPr lang="pt-BR" i="1"/>
              <a:t>adapter</a:t>
            </a:r>
            <a:r>
              <a:rPr lang="pt-BR"/>
              <a:t> e sobrescrevemos apenas os métodos que desejamos utilizar!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14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Adaptadoras</a:t>
            </a:r>
            <a:endParaRPr lang="pt-BR" dirty="0"/>
          </a:p>
        </p:txBody>
      </p:sp>
      <p:sp>
        <p:nvSpPr>
          <p:cNvPr id="1536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/>
              <a:t>Algumas classes adaptadoras:</a:t>
            </a:r>
          </a:p>
          <a:p>
            <a:pPr lvl="2"/>
            <a:r>
              <a:rPr lang="pt-BR"/>
              <a:t>ComponentAdapter - ComponentListener</a:t>
            </a:r>
          </a:p>
          <a:p>
            <a:pPr lvl="2"/>
            <a:r>
              <a:rPr lang="pt-BR"/>
              <a:t>ContainerAdapter - ContainerListener</a:t>
            </a:r>
          </a:p>
          <a:p>
            <a:pPr lvl="2"/>
            <a:r>
              <a:rPr lang="pt-BR"/>
              <a:t>FocusAdapter - FocusListener</a:t>
            </a:r>
          </a:p>
          <a:p>
            <a:pPr lvl="2"/>
            <a:r>
              <a:rPr lang="pt-BR"/>
              <a:t>KeyAdapter - KeyListener</a:t>
            </a:r>
          </a:p>
          <a:p>
            <a:pPr lvl="2"/>
            <a:r>
              <a:rPr lang="pt-BR"/>
              <a:t>MouseAdapter - MouseListener</a:t>
            </a:r>
          </a:p>
          <a:p>
            <a:pPr lvl="2"/>
            <a:r>
              <a:rPr lang="pt-BR"/>
              <a:t>MouseMotionAdapter - MouseMotionListener</a:t>
            </a:r>
          </a:p>
          <a:p>
            <a:pPr lvl="2"/>
            <a:r>
              <a:rPr lang="pt-BR"/>
              <a:t>WindowAdapter - WindowListener</a:t>
            </a:r>
          </a:p>
          <a:p>
            <a:pPr lvl="2"/>
            <a:r>
              <a:rPr lang="pt-BR"/>
              <a:t>ActionListener não possui classe adaptadora pois só possui um método.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524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  <a:endParaRPr lang="en-US" i="1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um objeto pode avisar outros objetos sobre a ocorrência de eventos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394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subject</a:t>
            </a:r>
            <a:r>
              <a:rPr lang="pt-BR"/>
              <a:t>) origina eventos</a:t>
            </a:r>
          </a:p>
          <a:p>
            <a:pPr lvl="1"/>
            <a:r>
              <a:rPr lang="pt-BR"/>
              <a:t>Um ou mais objetos (</a:t>
            </a:r>
            <a:r>
              <a:rPr lang="pt-BR" i="1"/>
              <a:t>observers</a:t>
            </a:r>
            <a:r>
              <a:rPr lang="pt-BR"/>
              <a:t>) precisam saber da ocorrência dos eventos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Solução	:</a:t>
            </a:r>
          </a:p>
          <a:p>
            <a:pPr lvl="1"/>
            <a:r>
              <a:rPr lang="pt-BR"/>
              <a:t>Criar uma interface </a:t>
            </a:r>
            <a:r>
              <a:rPr lang="pt-BR" i="1"/>
              <a:t>observer</a:t>
            </a:r>
            <a:r>
              <a:rPr lang="pt-BR"/>
              <a:t>. Classes que “observam” devem implementar esta interface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mantém uma coleção de objetos observadores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oferece métodos para anexar novos observadores</a:t>
            </a:r>
          </a:p>
          <a:p>
            <a:pPr lvl="1"/>
            <a:r>
              <a:rPr lang="pt-BR"/>
              <a:t>Sempre que um evento ocorrer, o </a:t>
            </a:r>
            <a:r>
              <a:rPr lang="pt-BR" i="1"/>
              <a:t>subject</a:t>
            </a:r>
            <a:r>
              <a:rPr lang="pt-BR"/>
              <a:t> notifica todos os observadores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Swing</a:t>
            </a: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elementos básicos necessários para criar um GUI (</a:t>
            </a:r>
            <a:r>
              <a:rPr lang="pt-BR" i="1"/>
              <a:t>Graphical User Interface</a:t>
            </a:r>
            <a:r>
              <a:rPr lang="pt-BR"/>
              <a:t> - Interface Gráfica do Usuário) residem em dois pacotes básicos:</a:t>
            </a:r>
          </a:p>
          <a:p>
            <a:pPr lvl="1"/>
            <a:r>
              <a:rPr lang="pt-BR">
                <a:latin typeface="Courier New" pitchFamily="49" charset="0"/>
              </a:rPr>
              <a:t>java.awt</a:t>
            </a:r>
            <a:r>
              <a:rPr lang="pt-BR"/>
              <a:t>: Abstract Windowing Toolkit</a:t>
            </a:r>
          </a:p>
          <a:p>
            <a:pPr lvl="1"/>
            <a:r>
              <a:rPr lang="pt-BR">
                <a:latin typeface="Courier New" pitchFamily="49" charset="0"/>
              </a:rPr>
              <a:t>javax.swing</a:t>
            </a:r>
            <a:r>
              <a:rPr lang="pt-BR"/>
              <a:t>: Swing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99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pic>
        <p:nvPicPr>
          <p:cNvPr id="164867" name="Picture 3" descr="Ch5_un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1700213"/>
            <a:ext cx="7315200" cy="48926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32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/>
              <a:t>Observer</a:t>
            </a:r>
            <a:endParaRPr lang="pt-BR" i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8106" y="1989138"/>
            <a:ext cx="8388350" cy="3267075"/>
            <a:chOff x="-3" y="-3"/>
            <a:chExt cx="5765" cy="205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59" cy="2052"/>
              <a:chOff x="0" y="0"/>
              <a:chExt cx="5759" cy="20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33" cy="322"/>
                <a:chOff x="0" y="0"/>
                <a:chExt cx="1833" cy="322"/>
              </a:xfrm>
            </p:grpSpPr>
            <p:sp>
              <p:nvSpPr>
                <p:cNvPr id="166918" name="Rectangle 6"/>
                <p:cNvSpPr>
                  <a:spLocks noChangeArrowheads="1"/>
                </p:cNvSpPr>
                <p:nvPr/>
              </p:nvSpPr>
              <p:spPr bwMode="auto">
                <a:xfrm>
                  <a:off x="12" y="1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833" y="0"/>
                <a:ext cx="3926" cy="322"/>
                <a:chOff x="1833" y="0"/>
                <a:chExt cx="3926" cy="322"/>
              </a:xfrm>
            </p:grpSpPr>
            <p:sp>
              <p:nvSpPr>
                <p:cNvPr id="1669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45" y="1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(botões Swing)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346"/>
                <a:ext cx="1833" cy="322"/>
                <a:chOff x="0" y="346"/>
                <a:chExt cx="1833" cy="322"/>
              </a:xfrm>
            </p:grpSpPr>
            <p:sp>
              <p:nvSpPr>
                <p:cNvPr id="166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" y="358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Subject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833" y="346"/>
                <a:ext cx="3926" cy="322"/>
                <a:chOff x="1833" y="346"/>
                <a:chExt cx="3926" cy="322"/>
              </a:xfrm>
            </p:grpSpPr>
            <p:sp>
              <p:nvSpPr>
                <p:cNvPr id="166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5" y="358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>
                      <a:latin typeface="Courier New" pitchFamily="49" charset="0"/>
                      <a:cs typeface="Courier New" pitchFamily="49" charset="0"/>
                    </a:rPr>
                    <a:t>JButton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346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692"/>
                <a:ext cx="1833" cy="322"/>
                <a:chOff x="0" y="692"/>
                <a:chExt cx="1833" cy="322"/>
              </a:xfrm>
            </p:grpSpPr>
            <p:sp>
              <p:nvSpPr>
                <p:cNvPr id="166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" y="704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33" y="692"/>
                <a:ext cx="3926" cy="322"/>
                <a:chOff x="1833" y="692"/>
                <a:chExt cx="3926" cy="322"/>
              </a:xfrm>
            </p:grpSpPr>
            <p:sp>
              <p:nvSpPr>
                <p:cNvPr id="166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45" y="704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>
                      <a:latin typeface="Courier New" pitchFamily="49" charset="0"/>
                      <a:cs typeface="Courier New" pitchFamily="49" charset="0"/>
                    </a:rPr>
                    <a:t>ActionListener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692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038"/>
                <a:ext cx="1833" cy="322"/>
                <a:chOff x="0" y="1038"/>
                <a:chExt cx="1833" cy="322"/>
              </a:xfrm>
            </p:grpSpPr>
            <p:sp>
              <p:nvSpPr>
                <p:cNvPr id="166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2" y="1050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833" y="1038"/>
                <a:ext cx="3926" cy="322"/>
                <a:chOff x="1833" y="1038"/>
                <a:chExt cx="3926" cy="322"/>
              </a:xfrm>
            </p:grpSpPr>
            <p:sp>
              <p:nvSpPr>
                <p:cNvPr id="1669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5" y="1050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Arial" charset="0"/>
                      <a:cs typeface="Times New Roman" pitchFamily="18" charset="0"/>
                    </a:rPr>
                    <a:t>classe que implementa </a:t>
                  </a:r>
                  <a:r>
                    <a:rPr lang="de-DE" sz="1800">
                      <a:latin typeface="Courier New" pitchFamily="49" charset="0"/>
                      <a:cs typeface="Courier New" pitchFamily="49" charset="0"/>
                    </a:rPr>
                    <a:t>ActionListener</a:t>
                  </a:r>
                  <a:endParaRPr lang="de-DE" sz="2000">
                    <a:latin typeface="Arial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038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384"/>
                <a:ext cx="1833" cy="322"/>
                <a:chOff x="0" y="1384"/>
                <a:chExt cx="1833" cy="322"/>
              </a:xfrm>
            </p:grpSpPr>
            <p:sp>
              <p:nvSpPr>
                <p:cNvPr id="166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" y="1396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attach()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833" y="1384"/>
                <a:ext cx="3926" cy="322"/>
                <a:chOff x="1833" y="1384"/>
                <a:chExt cx="3926" cy="322"/>
              </a:xfrm>
            </p:grpSpPr>
            <p:sp>
              <p:nvSpPr>
                <p:cNvPr id="1669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5" y="1396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>
                      <a:latin typeface="Courier New" pitchFamily="49" charset="0"/>
                      <a:cs typeface="Courier New" pitchFamily="49" charset="0"/>
                    </a:rPr>
                    <a:t>addActionListener()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384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0" y="1730"/>
                <a:ext cx="1833" cy="322"/>
                <a:chOff x="0" y="1730"/>
                <a:chExt cx="1833" cy="322"/>
              </a:xfrm>
            </p:grpSpPr>
            <p:sp>
              <p:nvSpPr>
                <p:cNvPr id="1669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" y="174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notify()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833" y="1730"/>
                <a:ext cx="3926" cy="322"/>
                <a:chOff x="1833" y="1730"/>
                <a:chExt cx="3926" cy="322"/>
              </a:xfrm>
            </p:grpSpPr>
            <p:sp>
              <p:nvSpPr>
                <p:cNvPr id="1669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45" y="174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>
                      <a:latin typeface="Courier New" pitchFamily="49" charset="0"/>
                      <a:cs typeface="Courier New" pitchFamily="49" charset="0"/>
                    </a:rPr>
                    <a:t>actionPerformed()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173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5765" cy="20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241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</a:t>
            </a:r>
            <a:r>
              <a:rPr lang="pt-BR" i="1" dirty="0" err="1" smtClean="0"/>
              <a:t>Observer</a:t>
            </a:r>
            <a:endParaRPr lang="pt-B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5111" y="2204864"/>
            <a:ext cx="7824677" cy="2346499"/>
          </a:xfrm>
          <a:prstGeom prst="rect">
            <a:avLst/>
          </a:prstGeom>
          <a:noFill/>
          <a:ln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6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Swing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interface gráfica em Java é baseada em dois elementos principais:</a:t>
            </a:r>
          </a:p>
          <a:p>
            <a:pPr lvl="1"/>
            <a:r>
              <a:rPr lang="pt-BR" dirty="0"/>
              <a:t>Containers</a:t>
            </a:r>
          </a:p>
          <a:p>
            <a:pPr lvl="2"/>
            <a:r>
              <a:rPr lang="pt-BR" dirty="0"/>
              <a:t>Servem para agrupar e exibir outros </a:t>
            </a:r>
            <a:r>
              <a:rPr lang="pt-BR" dirty="0" smtClean="0"/>
              <a:t>componentes</a:t>
            </a:r>
            <a:endParaRPr lang="pt-BR" dirty="0"/>
          </a:p>
          <a:p>
            <a:pPr lvl="1"/>
            <a:r>
              <a:rPr lang="pt-BR" dirty="0"/>
              <a:t>Componentes</a:t>
            </a:r>
          </a:p>
          <a:p>
            <a:pPr lvl="2"/>
            <a:r>
              <a:rPr lang="pt-BR" dirty="0"/>
              <a:t>São os botões, caixas de texto, barras de rolagem, </a:t>
            </a:r>
            <a:r>
              <a:rPr lang="pt-BR" dirty="0" err="1"/>
              <a:t>labels</a:t>
            </a:r>
            <a:r>
              <a:rPr lang="pt-BR" dirty="0"/>
              <a:t>, </a:t>
            </a:r>
            <a:r>
              <a:rPr lang="pt-BR" dirty="0" err="1" smtClean="0"/>
              <a:t>etc</a:t>
            </a:r>
            <a:endParaRPr lang="pt-BR" dirty="0"/>
          </a:p>
          <a:p>
            <a:r>
              <a:rPr lang="pt-BR" dirty="0"/>
              <a:t>Pacote </a:t>
            </a:r>
            <a:r>
              <a:rPr lang="pt-BR" dirty="0" err="1"/>
              <a:t>javax</a:t>
            </a:r>
            <a:r>
              <a:rPr lang="pt-BR" dirty="0"/>
              <a:t>.swing</a:t>
            </a:r>
          </a:p>
          <a:p>
            <a:pPr lvl="1"/>
            <a:r>
              <a:rPr lang="pt-BR" dirty="0" err="1">
                <a:latin typeface="Courier New" pitchFamily="49" charset="0"/>
              </a:rPr>
              <a:t>import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javax</a:t>
            </a:r>
            <a:r>
              <a:rPr lang="pt-BR" dirty="0">
                <a:latin typeface="Courier New" pitchFamily="49" charset="0"/>
              </a:rPr>
              <a:t>.swing</a:t>
            </a:r>
            <a:r>
              <a:rPr lang="pt-BR" dirty="0" smtClean="0">
                <a:latin typeface="Courier New" pitchFamily="49" charset="0"/>
              </a:rPr>
              <a:t>.*</a:t>
            </a:r>
            <a:endParaRPr lang="pt-BR" dirty="0"/>
          </a:p>
          <a:p>
            <a:pPr lvl="1"/>
            <a:r>
              <a:rPr lang="pt-BR" dirty="0"/>
              <a:t>composto de várias </a:t>
            </a:r>
            <a:r>
              <a:rPr lang="pt-BR" dirty="0" smtClean="0"/>
              <a:t>classes e interfaces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4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Todo programa que oferece uma interface vai possuir pelo menos um container de mais alto nível, que pode ser:</a:t>
            </a:r>
          </a:p>
          <a:p>
            <a:pPr lvl="1"/>
            <a:r>
              <a:rPr lang="pt-BR">
                <a:latin typeface="Courier New" pitchFamily="49" charset="0"/>
              </a:rPr>
              <a:t>JFrame</a:t>
            </a:r>
            <a:r>
              <a:rPr lang="pt-BR"/>
              <a:t>: janela principal de um aplicativo</a:t>
            </a:r>
          </a:p>
          <a:p>
            <a:pPr lvl="1"/>
            <a:r>
              <a:rPr lang="pt-BR">
                <a:latin typeface="Courier New" pitchFamily="49" charset="0"/>
              </a:rPr>
              <a:t>JDialog</a:t>
            </a:r>
            <a:r>
              <a:rPr lang="pt-BR"/>
              <a:t>: janela para diálogos</a:t>
            </a:r>
          </a:p>
          <a:p>
            <a:pPr lvl="1"/>
            <a:r>
              <a:rPr lang="pt-BR">
                <a:latin typeface="Courier New" pitchFamily="49" charset="0"/>
              </a:rPr>
              <a:t>JApplet</a:t>
            </a:r>
            <a:r>
              <a:rPr lang="pt-BR"/>
              <a:t>: janela para Applets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13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JFrame</a:t>
            </a:r>
            <a:r>
              <a:rPr lang="pt-BR" sz="2800" dirty="0"/>
              <a:t>: Um objeto desta classe possui uma barra de título e características para receber menus e outros </a:t>
            </a:r>
            <a:r>
              <a:rPr lang="pt-BR" sz="2800" dirty="0" smtClean="0"/>
              <a:t>componentes.</a:t>
            </a:r>
            <a:endParaRPr lang="pt-BR" sz="2800" dirty="0"/>
          </a:p>
          <a:p>
            <a:r>
              <a:rPr lang="pt-BR" sz="2800" dirty="0" err="1"/>
              <a:t>JDialog</a:t>
            </a:r>
            <a:r>
              <a:rPr lang="pt-BR" sz="2800" dirty="0"/>
              <a:t>: Usada para definir janelas de diálogo para entrada de dados. Normalmente usada em resposta a uma opção de menu selecionada. Definida em função de um objeto </a:t>
            </a:r>
            <a:r>
              <a:rPr lang="pt-BR" sz="2800" dirty="0" err="1" smtClean="0"/>
              <a:t>JFrame</a:t>
            </a:r>
            <a:r>
              <a:rPr lang="pt-BR" sz="2800" dirty="0" smtClean="0"/>
              <a:t>.</a:t>
            </a:r>
            <a:endParaRPr lang="pt-BR" sz="2800" dirty="0"/>
          </a:p>
          <a:p>
            <a:r>
              <a:rPr lang="pt-BR" sz="2800" dirty="0" err="1"/>
              <a:t>JApplet</a:t>
            </a:r>
            <a:r>
              <a:rPr lang="pt-BR" sz="2800" dirty="0"/>
              <a:t>: Classe base para </a:t>
            </a:r>
            <a:r>
              <a:rPr lang="pt-BR" sz="2800" dirty="0" err="1"/>
              <a:t>applets</a:t>
            </a:r>
            <a:r>
              <a:rPr lang="pt-BR" sz="2800" dirty="0"/>
              <a:t> Java. É possível desenhar e adicionar menus e outros componentes em um </a:t>
            </a:r>
            <a:r>
              <a:rPr lang="pt-BR" sz="2800" dirty="0" err="1"/>
              <a:t>JApplet</a:t>
            </a:r>
            <a:r>
              <a:rPr lang="pt-BR" sz="2800" dirty="0"/>
              <a:t>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19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:\Users\Silvia\cursoSwing\topleveldemo.bmp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66800" y="1219200"/>
            <a:ext cx="3810000" cy="4419600"/>
          </a:xfrm>
          <a:prstGeom prst="rect">
            <a:avLst/>
          </a:prstGeom>
          <a:noFill/>
        </p:spPr>
      </p:pic>
      <p:pic>
        <p:nvPicPr>
          <p:cNvPr id="39939" name="Picture 3" descr="D:\Users\Silvia\cursoSwing\topleveldemo2.bmp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4876800" y="1219200"/>
            <a:ext cx="3962400" cy="4419600"/>
          </a:xfrm>
          <a:prstGeom prst="rect">
            <a:avLst/>
          </a:prstGeom>
          <a:noFill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6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1364</TotalTime>
  <Words>2633</Words>
  <Application>Microsoft Office PowerPoint</Application>
  <PresentationFormat>Apresentação na tela (4:3)</PresentationFormat>
  <Paragraphs>408</Paragraphs>
  <Slides>52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Cordia New</vt:lpstr>
      <vt:lpstr>Courier New</vt:lpstr>
      <vt:lpstr>Garamond</vt:lpstr>
      <vt:lpstr>Monotype Sorts</vt:lpstr>
      <vt:lpstr>Times New Roman</vt:lpstr>
      <vt:lpstr>AlproII_U01_UML</vt:lpstr>
      <vt:lpstr>Programação Orientada a Objetos com Java</vt:lpstr>
      <vt:lpstr>Recursos</vt:lpstr>
      <vt:lpstr>Recursos</vt:lpstr>
      <vt:lpstr>Interface gráfica</vt:lpstr>
      <vt:lpstr>Swing</vt:lpstr>
      <vt:lpstr>Swing</vt:lpstr>
      <vt:lpstr>Containers</vt:lpstr>
      <vt:lpstr>Containers</vt:lpstr>
      <vt:lpstr>Containers</vt:lpstr>
      <vt:lpstr>Apresentação do PowerPoint</vt:lpstr>
      <vt:lpstr>Componentes</vt:lpstr>
      <vt:lpstr>Componentes</vt:lpstr>
      <vt:lpstr>Apresentação do PowerPoint</vt:lpstr>
      <vt:lpstr>Layouts</vt:lpstr>
      <vt:lpstr>Layouts</vt:lpstr>
      <vt:lpstr>Layouts</vt:lpstr>
      <vt:lpstr>Componentes Swing - JLabel</vt:lpstr>
      <vt:lpstr>Componentes Swing - JButton</vt:lpstr>
      <vt:lpstr>Componentes Swing - JTextField</vt:lpstr>
      <vt:lpstr>Componentes Swing - JTextArea</vt:lpstr>
      <vt:lpstr>Componentes Swing - JCheckBox</vt:lpstr>
      <vt:lpstr>Componentes Swing - JCheckBox</vt:lpstr>
      <vt:lpstr>Componentes Swing - JRadioButton</vt:lpstr>
      <vt:lpstr>Componentes Swing - ButtonGroup</vt:lpstr>
      <vt:lpstr>Componentes Swing - JComboBox</vt:lpstr>
      <vt:lpstr>Componentes Swing - Menus</vt:lpstr>
      <vt:lpstr>Componentes Swing - Menus</vt:lpstr>
      <vt:lpstr>Componentes Swing - Menus</vt:lpstr>
      <vt:lpstr>Componentes Swing - Menus</vt:lpstr>
      <vt:lpstr>Componentes Swing - Menus</vt:lpstr>
      <vt:lpstr>Aparência da Interface Gráfica</vt:lpstr>
      <vt:lpstr>Aparência da Interface Gráfica</vt:lpstr>
      <vt:lpstr>Aparência da Interface Gráfica</vt:lpstr>
      <vt:lpstr>Tratamento de Eventos</vt:lpstr>
      <vt:lpstr>Tratamento de Eventos</vt:lpstr>
      <vt:lpstr>Tratamento de Eventos</vt:lpstr>
      <vt:lpstr>Tratamento de Eventos</vt:lpstr>
      <vt:lpstr>Tratamento de Eventos</vt:lpstr>
      <vt:lpstr>Tratamento de Eventos</vt:lpstr>
      <vt:lpstr>Tratamento de Eventos</vt:lpstr>
      <vt:lpstr>Tratamento de Eventos</vt:lpstr>
      <vt:lpstr>Tratamento de Eventos</vt:lpstr>
      <vt:lpstr>Tratamento de Eventos</vt:lpstr>
      <vt:lpstr>Classes Adaptadoras</vt:lpstr>
      <vt:lpstr>Classes Adaptadoras</vt:lpstr>
      <vt:lpstr>Classes Adaptadoras</vt:lpstr>
      <vt:lpstr>Padrão Observer</vt:lpstr>
      <vt:lpstr>Padrão Observer</vt:lpstr>
      <vt:lpstr>Padrão Observer</vt:lpstr>
      <vt:lpstr>Padrão Observer</vt:lpstr>
      <vt:lpstr>Padrão Observer</vt:lpstr>
      <vt:lpstr>Padrão Observer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168</cp:revision>
  <dcterms:created xsi:type="dcterms:W3CDTF">2011-05-30T14:05:40Z</dcterms:created>
  <dcterms:modified xsi:type="dcterms:W3CDTF">2015-07-21T19:27:57Z</dcterms:modified>
</cp:coreProperties>
</file>