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594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65" r:id="rId35"/>
    <p:sldId id="566" r:id="rId36"/>
    <p:sldId id="567" r:id="rId37"/>
    <p:sldId id="568" r:id="rId38"/>
    <p:sldId id="572" r:id="rId39"/>
    <p:sldId id="575" r:id="rId40"/>
    <p:sldId id="576" r:id="rId41"/>
    <p:sldId id="577" r:id="rId42"/>
    <p:sldId id="578" r:id="rId43"/>
    <p:sldId id="579" r:id="rId44"/>
    <p:sldId id="580" r:id="rId45"/>
    <p:sldId id="581" r:id="rId46"/>
    <p:sldId id="582" r:id="rId47"/>
    <p:sldId id="585" r:id="rId48"/>
    <p:sldId id="586" r:id="rId49"/>
    <p:sldId id="587" r:id="rId50"/>
    <p:sldId id="588" r:id="rId51"/>
    <p:sldId id="589" r:id="rId52"/>
    <p:sldId id="590" r:id="rId53"/>
    <p:sldId id="591" r:id="rId54"/>
    <p:sldId id="592" r:id="rId55"/>
    <p:sldId id="593" r:id="rId5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001F-4B6C-4CB4-9C1C-1BD72C594018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9BCA2-861D-4632-A71A-968CAD696A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8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48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80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9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18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81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FD943-114F-43CB-A2E7-B181ADB59884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77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AE05D638-D8F8-4B50-AB48-E8BD6ED0B7AC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0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DF27280-4639-48CA-83F1-7EC2AC0B3589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23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C29C3-89A6-4CB4-8AEA-6D7407DB4C85}" type="datetime1">
              <a:rPr lang="pt-BR" smtClean="0"/>
              <a:t>21/07/2015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E764D-DFF0-49E5-B854-CB678D2C00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6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F72D1300-DDD1-4F8E-931E-9828BC2A0A0B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9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5C49220-3423-4850-AD27-3DD39ACDF2FC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2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81768AAA-171B-4D8C-8395-FE1A46553F2C}" type="datetime1">
              <a:rPr lang="pt-BR" smtClean="0"/>
              <a:t>21/07/2015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6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2DA402E-9F45-4CB0-8FC3-BA271AB5562A}" type="datetime1">
              <a:rPr lang="pt-BR" smtClean="0"/>
              <a:t>21/07/2015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3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8E0AEDEB-0A23-4F6E-92B4-B9C210D491D9}" type="datetime1">
              <a:rPr lang="pt-BR" smtClean="0"/>
              <a:t>21/07/2015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4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BFF094C-D357-45CB-8024-5DB7389F362F}" type="datetime1">
              <a:rPr lang="pt-BR" smtClean="0"/>
              <a:t>21/07/2015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4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E99FCCE-DE55-4900-A519-2D19229FC44D}" type="datetime1">
              <a:rPr lang="pt-BR" smtClean="0"/>
              <a:t>21/07/2015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7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9D58A0D-B31D-4463-80C7-2DA0C4C609C5}" type="datetime1">
              <a:rPr lang="pt-BR" smtClean="0"/>
              <a:t>21/07/2015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7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789BA7-2DEE-4A05-95BD-63CB47BF3A4A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pucrs.br/juliopm/accentu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oapm/JavaBasic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index.html" TargetMode="External"/><Relationship Id="rId7" Type="http://schemas.openxmlformats.org/officeDocument/2006/relationships/hyperlink" Target="http://docs.oracle.com/javase/spe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epcode.com/" TargetMode="External"/><Relationship Id="rId5" Type="http://schemas.openxmlformats.org/officeDocument/2006/relationships/hyperlink" Target="http://docs.oracle.com/javase/6/docs/api/" TargetMode="External"/><Relationship Id="rId4" Type="http://schemas.openxmlformats.org/officeDocument/2006/relationships/hyperlink" Target="https://docs.oracle.com/javase/6/doc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 com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Threads: Execução Concorrente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Podem ser totalmente independentes.</a:t>
            </a:r>
          </a:p>
          <a:p>
            <a:pPr lvl="1"/>
            <a:r>
              <a:rPr lang="en-US" dirty="0" smtClean="0"/>
              <a:t>Ó</a:t>
            </a:r>
            <a:r>
              <a:rPr lang="pt-BR" dirty="0" smtClean="0"/>
              <a:t>timo!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Podem necessitar comunicação entre si.</a:t>
            </a:r>
          </a:p>
          <a:p>
            <a:pPr lvl="1"/>
            <a:r>
              <a:rPr lang="pt-BR" dirty="0" smtClean="0"/>
              <a:t>Uma thread aguarda a conclusão de outra.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Podem competir por um mesmo recurso.</a:t>
            </a:r>
          </a:p>
          <a:p>
            <a:pPr lvl="1"/>
            <a:r>
              <a:rPr lang="pt-BR" dirty="0" smtClean="0"/>
              <a:t>Enquanto uma thread usa o recurso, as outras esperam.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6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Threads em Java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lvl="1"/>
            <a:r>
              <a:rPr lang="pt-BR" dirty="0" smtClean="0">
                <a:solidFill>
                  <a:srgbClr val="FFFFFF"/>
                </a:solidFill>
              </a:rPr>
              <a:t>Explorando os conceitos de </a:t>
            </a:r>
            <a:r>
              <a:rPr lang="pt-BR" i="1" dirty="0" smtClean="0">
                <a:solidFill>
                  <a:srgbClr val="FFFFFF"/>
                </a:solidFill>
              </a:rPr>
              <a:t>threads</a:t>
            </a:r>
            <a:r>
              <a:rPr lang="pt-BR" dirty="0" smtClean="0">
                <a:solidFill>
                  <a:srgbClr val="FFFFFF"/>
                </a:solidFill>
              </a:rPr>
              <a:t> usando a API de Java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9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Threads: Definição</a:t>
            </a:r>
            <a:endParaRPr lang="en-US" smtClean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A classe </a:t>
            </a:r>
            <a:r>
              <a:rPr lang="pt-BR" i="1" smtClean="0"/>
              <a:t>Thread</a:t>
            </a:r>
            <a:r>
              <a:rPr lang="pt-BR" smtClean="0"/>
              <a:t> fornece a funcionalidade para a execução de tarefas em Java</a:t>
            </a:r>
          </a:p>
          <a:p>
            <a:endParaRPr lang="en-US" smtClean="0"/>
          </a:p>
          <a:p>
            <a:r>
              <a:rPr lang="en-US" smtClean="0"/>
              <a:t>Existem duas opções: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Controle direto através da classe </a:t>
            </a:r>
            <a:r>
              <a:rPr lang="en-US" i="1" smtClean="0">
                <a:latin typeface="American Typewriter"/>
                <a:ea typeface="ＭＳ Ｐゴシック" pitchFamily="34" charset="-128"/>
              </a:rPr>
              <a:t>java.lang.Thread</a:t>
            </a:r>
            <a:endParaRPr lang="en-US" i="1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Utilização das classes do pacote </a:t>
            </a:r>
            <a:r>
              <a:rPr lang="en-US" i="1" smtClean="0">
                <a:latin typeface="American Typewriter"/>
                <a:ea typeface="ＭＳ Ｐゴシック" pitchFamily="34" charset="-128"/>
              </a:rPr>
              <a:t>java.util.concurrent</a:t>
            </a:r>
          </a:p>
          <a:p>
            <a:endParaRPr lang="en-US" smtClean="0"/>
          </a:p>
          <a:p>
            <a:r>
              <a:rPr lang="en-US" smtClean="0"/>
              <a:t>Utilize o pacote !!!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4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A classe </a:t>
            </a:r>
            <a:r>
              <a:rPr lang="pt-BR" i="1" dirty="0" smtClean="0"/>
              <a:t>java.lang.Thread</a:t>
            </a:r>
            <a:endParaRPr lang="en-US" i="1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Existem duas formas de se criar uma </a:t>
            </a:r>
            <a:r>
              <a:rPr lang="pt-BR" sz="2800" i="1" dirty="0" smtClean="0"/>
              <a:t>thread</a:t>
            </a:r>
            <a:r>
              <a:rPr lang="pt-BR" sz="2800" dirty="0" smtClean="0"/>
              <a:t>:</a:t>
            </a:r>
          </a:p>
          <a:p>
            <a:pPr lvl="1"/>
            <a:r>
              <a:rPr lang="pt-BR" sz="2400" dirty="0" smtClean="0">
                <a:ea typeface="ＭＳ Ｐゴシック" pitchFamily="34" charset="-128"/>
              </a:rPr>
              <a:t>Criar subclasse de </a:t>
            </a:r>
            <a:r>
              <a:rPr lang="pt-BR" sz="2400" i="1" dirty="0" err="1" smtClean="0">
                <a:ea typeface="ＭＳ Ｐゴシック" pitchFamily="34" charset="-128"/>
              </a:rPr>
              <a:t>java.lang.Thread</a:t>
            </a:r>
            <a:endParaRPr lang="pt-BR" sz="2400" i="1" dirty="0" smtClean="0">
              <a:ea typeface="ＭＳ Ｐゴシック" pitchFamily="34" charset="-128"/>
            </a:endParaRPr>
          </a:p>
          <a:p>
            <a:pPr lvl="1"/>
            <a:r>
              <a:rPr lang="pt-BR" sz="2400" dirty="0" smtClean="0">
                <a:ea typeface="ＭＳ Ｐゴシック" pitchFamily="34" charset="-128"/>
              </a:rPr>
              <a:t>Implementar a interface </a:t>
            </a:r>
            <a:r>
              <a:rPr lang="pt-BR" sz="2400" i="1" dirty="0" err="1" smtClean="0">
                <a:ea typeface="ＭＳ Ｐゴシック" pitchFamily="34" charset="-128"/>
              </a:rPr>
              <a:t>Runnable</a:t>
            </a:r>
            <a:endParaRPr lang="pt-BR" sz="2400" i="1" dirty="0" smtClean="0">
              <a:ea typeface="ＭＳ Ｐゴシック" pitchFamily="34" charset="-128"/>
            </a:endParaRPr>
          </a:p>
          <a:p>
            <a:endParaRPr lang="pt-BR" sz="2800" dirty="0" smtClean="0"/>
          </a:p>
          <a:p>
            <a:r>
              <a:rPr lang="pt-BR" sz="2800" dirty="0" smtClean="0"/>
              <a:t>A classe Thread também oferece métodos para suspender, interromper e sincronizar a execução de threads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7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Implementando a interface </a:t>
            </a:r>
            <a:r>
              <a:rPr lang="pt-BR" i="1" dirty="0" smtClean="0"/>
              <a:t>Runnable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Para definir uma thread em Java:</a:t>
            </a:r>
          </a:p>
          <a:p>
            <a:pPr lvl="1"/>
            <a:r>
              <a:rPr lang="pt-BR" smtClean="0"/>
              <a:t>Cria-se uma classe que implemente a interface </a:t>
            </a:r>
            <a:r>
              <a:rPr lang="pt-BR" i="1" smtClean="0"/>
              <a:t>Runnable</a:t>
            </a:r>
            <a:r>
              <a:rPr lang="pt-BR" smtClean="0"/>
              <a:t>.</a:t>
            </a:r>
          </a:p>
          <a:p>
            <a:pPr marL="822325" lvl="3" indent="0">
              <a:buFont typeface="Arial" charset="0"/>
              <a:buNone/>
            </a:pPr>
            <a:endParaRPr lang="pt-BR" sz="2000" smtClean="0">
              <a:latin typeface="Courier New" pitchFamily="49" charset="0"/>
              <a:cs typeface="Courier New" pitchFamily="49" charset="0"/>
            </a:endParaRPr>
          </a:p>
          <a:p>
            <a:pPr marL="822325" lvl="3" indent="0">
              <a:buFont typeface="Arial" charset="0"/>
              <a:buNone/>
            </a:pPr>
            <a:r>
              <a:rPr lang="pt-BR" sz="2000" smtClean="0">
                <a:latin typeface="Courier New" pitchFamily="49" charset="0"/>
                <a:cs typeface="Courier New" pitchFamily="49" charset="0"/>
              </a:rPr>
              <a:t>Interface Runnable{</a:t>
            </a:r>
          </a:p>
          <a:p>
            <a:pPr marL="822325" lvl="3" indent="0">
              <a:buFont typeface="Arial" charset="0"/>
              <a:buNone/>
            </a:pPr>
            <a:r>
              <a:rPr lang="pt-BR" sz="2000" smtClean="0">
                <a:latin typeface="Courier New" pitchFamily="49" charset="0"/>
                <a:cs typeface="Courier New" pitchFamily="49" charset="0"/>
              </a:rPr>
              <a:t>  void run();</a:t>
            </a:r>
          </a:p>
          <a:p>
            <a:pPr marL="822325" lvl="3" indent="0">
              <a:buFont typeface="Arial" charset="0"/>
              <a:buNone/>
            </a:pPr>
            <a:r>
              <a:rPr lang="pt-BR" sz="20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22325" lvl="3" indent="0">
              <a:buFont typeface="Arial" charset="0"/>
              <a:buNone/>
            </a:pPr>
            <a:endParaRPr lang="pt-BR" sz="200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t-BR" smtClean="0"/>
              <a:t>O método </a:t>
            </a:r>
            <a:r>
              <a:rPr lang="pt-BR" i="1" smtClean="0"/>
              <a:t>run</a:t>
            </a:r>
            <a:r>
              <a:rPr lang="en-US" smtClean="0"/>
              <a:t> deverá conter o código correspondente à </a:t>
            </a:r>
            <a:r>
              <a:rPr lang="en-US" i="1" smtClean="0"/>
              <a:t>thread</a:t>
            </a:r>
            <a:r>
              <a:rPr lang="en-US" smtClean="0"/>
              <a:t>.</a:t>
            </a:r>
            <a:endParaRPr lang="pt-BR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pt-BR" sz="3200" smtClean="0"/>
              <a:t>Exemplo: Uma </a:t>
            </a:r>
            <a:r>
              <a:rPr lang="pt-BR" sz="3200" i="1" smtClean="0"/>
              <a:t>thread</a:t>
            </a:r>
            <a:r>
              <a:rPr lang="pt-BR" sz="3200" smtClean="0"/>
              <a:t> que conta até 100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public class Contador implements Runnable{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private String nome;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public Contador(String n){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nome = n;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public void run(){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System.out.println("Criando o contador: "+nome);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for(int i=0; i&lt;100; i++){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System.out.println(nome+": "+i);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System.out.println(nome+" encerrando.");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7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Threads: execução</a:t>
            </a:r>
            <a:endParaRPr lang="en-US" smtClean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Objetos </a:t>
            </a:r>
            <a:r>
              <a:rPr lang="pt-BR" i="1" smtClean="0"/>
              <a:t>Thread</a:t>
            </a:r>
            <a:r>
              <a:rPr lang="pt-BR" smtClean="0"/>
              <a:t> podem ser criados manualmente para executar o código pertencente ao método </a:t>
            </a:r>
            <a:r>
              <a:rPr lang="pt-BR" i="1" smtClean="0"/>
              <a:t>run()</a:t>
            </a:r>
          </a:p>
          <a:p>
            <a:pPr lvl="1"/>
            <a:r>
              <a:rPr lang="pt-BR" smtClean="0"/>
              <a:t>Construtor da classe </a:t>
            </a:r>
            <a:r>
              <a:rPr lang="pt-BR" i="1" smtClean="0"/>
              <a:t>Thread</a:t>
            </a:r>
            <a:r>
              <a:rPr lang="pt-BR" smtClean="0"/>
              <a:t> recebe um objeto </a:t>
            </a:r>
            <a:r>
              <a:rPr lang="pt-BR" i="1" smtClean="0"/>
              <a:t>Runnable</a:t>
            </a:r>
          </a:p>
          <a:p>
            <a:pPr lvl="1"/>
            <a:endParaRPr lang="pt-BR" smtClean="0"/>
          </a:p>
          <a:p>
            <a:r>
              <a:rPr lang="pt-BR" smtClean="0"/>
              <a:t>Após criada, a </a:t>
            </a:r>
            <a:r>
              <a:rPr lang="pt-BR" i="1" smtClean="0"/>
              <a:t>thread</a:t>
            </a:r>
            <a:r>
              <a:rPr lang="pt-BR" smtClean="0"/>
              <a:t> é executada via o método </a:t>
            </a:r>
            <a:r>
              <a:rPr lang="pt-BR" i="1" smtClean="0"/>
              <a:t>start()</a:t>
            </a:r>
          </a:p>
          <a:p>
            <a:pPr lvl="1"/>
            <a:r>
              <a:rPr lang="pt-BR" smtClean="0"/>
              <a:t>Esse método somente pode ser chamado uma única vez por instância de </a:t>
            </a:r>
            <a:r>
              <a:rPr lang="pt-BR" i="1" smtClean="0"/>
              <a:t>Thread</a:t>
            </a:r>
            <a:endParaRPr lang="en-US" i="1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err="1"/>
              <a:t>D</a:t>
            </a:r>
            <a:r>
              <a:rPr lang="en-US" sz="3600" dirty="0" err="1" smtClean="0"/>
              <a:t>isparando</a:t>
            </a:r>
            <a:r>
              <a:rPr lang="en-US" sz="3600" dirty="0" smtClean="0"/>
              <a:t> a thread “</a:t>
            </a:r>
            <a:r>
              <a:rPr lang="en-US" sz="3600" dirty="0" err="1" smtClean="0"/>
              <a:t>manualmente</a:t>
            </a:r>
            <a:r>
              <a:rPr lang="en-US" sz="3600" dirty="0" smtClean="0"/>
              <a:t>”</a:t>
            </a:r>
            <a:endParaRPr lang="pt-BR" dirty="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public class CriaThreads{</a:t>
            </a:r>
          </a:p>
          <a:p>
            <a:pPr marL="0" indent="0">
              <a:buFont typeface="Arial" charset="0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public static void main(String args[]){</a:t>
            </a:r>
          </a:p>
          <a:p>
            <a:pPr marL="0" indent="0">
              <a:buFont typeface="Arial" charset="0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System.out.println("O main comecou ...");</a:t>
            </a:r>
          </a:p>
          <a:p>
            <a:pPr marL="0" indent="0">
              <a:buFont typeface="Arial" charset="0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Contador contador1 = new Contador("Contador1");</a:t>
            </a:r>
          </a:p>
          <a:p>
            <a:pPr marL="0" indent="0">
              <a:buFont typeface="Arial" charset="0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Thread tarefa = new Thread(contador1);</a:t>
            </a:r>
          </a:p>
          <a:p>
            <a:pPr marL="0" indent="0">
              <a:buFont typeface="Arial" charset="0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tarefa.start();</a:t>
            </a:r>
          </a:p>
          <a:p>
            <a:pPr marL="0" indent="0">
              <a:buFont typeface="Arial" charset="0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 marL="0" indent="0">
              <a:buFont typeface="Arial" charset="0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819" name="AutoShape 4"/>
          <p:cNvSpPr>
            <a:spLocks noChangeArrowheads="1"/>
          </p:cNvSpPr>
          <p:nvPr/>
        </p:nvSpPr>
        <p:spPr bwMode="auto">
          <a:xfrm>
            <a:off x="6372225" y="4038600"/>
            <a:ext cx="2447925" cy="431800"/>
          </a:xfrm>
          <a:prstGeom prst="wedgeRectCallout">
            <a:avLst>
              <a:gd name="adj1" fmla="val -91764"/>
              <a:gd name="adj2" fmla="val -2367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Cria a thread</a:t>
            </a:r>
            <a:endParaRPr lang="pt-BR"/>
          </a:p>
        </p:txBody>
      </p:sp>
      <p:sp>
        <p:nvSpPr>
          <p:cNvPr id="34820" name="AutoShape 5"/>
          <p:cNvSpPr>
            <a:spLocks noChangeArrowheads="1"/>
          </p:cNvSpPr>
          <p:nvPr/>
        </p:nvSpPr>
        <p:spPr bwMode="auto">
          <a:xfrm>
            <a:off x="2987675" y="3962400"/>
            <a:ext cx="2665413" cy="433388"/>
          </a:xfrm>
          <a:prstGeom prst="wedgeRectCallout">
            <a:avLst>
              <a:gd name="adj1" fmla="val -79542"/>
              <a:gd name="adj2" fmla="val -150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Dispara execução</a:t>
            </a:r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7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Threads: Ciclo de Vida</a:t>
            </a:r>
          </a:p>
        </p:txBody>
      </p:sp>
      <p:graphicFrame>
        <p:nvGraphicFramePr>
          <p:cNvPr id="1037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1060450" y="1828800"/>
          <a:ext cx="70231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3" imgW="4676190" imgH="2943636" progId="PBrush">
                  <p:embed/>
                </p:oleObj>
              </mc:Choice>
              <mc:Fallback>
                <p:oleObj name="Bitmap Image" r:id="rId3" imgW="4676190" imgH="2943636" progId="PBrush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828800"/>
                        <a:ext cx="7023100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7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O pacote </a:t>
            </a:r>
            <a:r>
              <a:rPr lang="pt-BR" i="1" dirty="0" smtClean="0"/>
              <a:t>java.util.concurrent</a:t>
            </a:r>
            <a:endParaRPr lang="en-US" i="1" dirty="0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Oferece classes adicionais para controle de threads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Proposta por programadores (Doug Lea e outros)</a:t>
            </a:r>
          </a:p>
          <a:p>
            <a:pPr lvl="1">
              <a:lnSpc>
                <a:spcPct val="80000"/>
              </a:lnSpc>
            </a:pPr>
            <a:endParaRPr lang="en-US" sz="240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800" smtClean="0"/>
              <a:t>Permite gerenciar threads por um </a:t>
            </a:r>
            <a:r>
              <a:rPr lang="en-US" sz="2800" smtClean="0">
                <a:solidFill>
                  <a:schemeClr val="hlink"/>
                </a:solidFill>
              </a:rPr>
              <a:t>serviço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libera o programador de detalhes da criação e controle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interfaces </a:t>
            </a:r>
            <a:r>
              <a:rPr lang="en-US" sz="2400" b="1" smtClean="0">
                <a:latin typeface="American Typewriter"/>
                <a:ea typeface="ＭＳ Ｐゴシック" pitchFamily="34" charset="-128"/>
              </a:rPr>
              <a:t>Executor</a:t>
            </a:r>
            <a:r>
              <a:rPr lang="en-US" sz="2400" smtClean="0">
                <a:latin typeface="American Typewriter"/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e </a:t>
            </a:r>
            <a:r>
              <a:rPr lang="en-US" sz="2400" b="1" smtClean="0">
                <a:latin typeface="American Typewriter"/>
                <a:ea typeface="ＭＳ Ｐゴシック" pitchFamily="34" charset="-128"/>
              </a:rPr>
              <a:t>ExecutorService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classe </a:t>
            </a:r>
            <a:r>
              <a:rPr lang="en-US" sz="2400" b="1" smtClean="0">
                <a:latin typeface="American Typewriter"/>
                <a:ea typeface="ＭＳ Ｐゴシック" pitchFamily="34" charset="-128"/>
              </a:rPr>
              <a:t>Executors</a:t>
            </a:r>
            <a:endParaRPr lang="pt-BR" sz="2400" b="1" smtClean="0">
              <a:latin typeface="American Typewriter"/>
              <a:ea typeface="ＭＳ Ｐゴシック" pitchFamily="34" charset="-128"/>
            </a:endParaRPr>
          </a:p>
          <a:p>
            <a:endParaRPr lang="en-US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Materiais</a:t>
            </a:r>
          </a:p>
          <a:p>
            <a:pPr lvl="1"/>
            <a:r>
              <a:rPr lang="en-US" dirty="0">
                <a:hlinkClick r:id="rId3"/>
              </a:rPr>
              <a:t>http://www.inf.pucrs.br/juliopm/accenture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pt-BR" dirty="0" smtClean="0"/>
              <a:t>Repositório de código de exemplos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github.com/julioapm/JavaBasico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16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Threads: execução</a:t>
            </a:r>
            <a:endParaRPr lang="pt-BR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Instâncias de executores podem ser obtidas a partir de métodos da classe Executors</a:t>
            </a:r>
          </a:p>
          <a:p>
            <a:pPr lvl="1"/>
            <a:r>
              <a:rPr lang="en-US" smtClean="0"/>
              <a:t>Aplicação do padrão de projeto factory</a:t>
            </a:r>
            <a:endParaRPr lang="pt-BR" smtClean="0"/>
          </a:p>
          <a:p>
            <a:endParaRPr lang="pt-BR" smtClean="0"/>
          </a:p>
          <a:p>
            <a:r>
              <a:rPr lang="pt-BR" smtClean="0"/>
              <a:t>Métodos da classe Executors:</a:t>
            </a:r>
          </a:p>
          <a:p>
            <a:pPr lvl="1"/>
            <a:r>
              <a:rPr lang="pt-BR" b="1" smtClean="0"/>
              <a:t>newFixedThreadPool(int)</a:t>
            </a:r>
          </a:p>
          <a:p>
            <a:pPr lvl="2"/>
            <a:r>
              <a:rPr lang="pt-BR" smtClean="0"/>
              <a:t>Cria um executor para um conjunto de threads de tamanho fixo</a:t>
            </a:r>
          </a:p>
          <a:p>
            <a:pPr lvl="1"/>
            <a:r>
              <a:rPr lang="pt-BR" b="1" smtClean="0"/>
              <a:t>newCachedThreadPool()</a:t>
            </a:r>
          </a:p>
          <a:p>
            <a:pPr lvl="2"/>
            <a:r>
              <a:rPr lang="pt-BR" smtClean="0"/>
              <a:t>Cria um executor para um conjunto de threads sem tamanho limite, com reuso automático das threads</a:t>
            </a:r>
          </a:p>
          <a:p>
            <a:pPr lvl="1"/>
            <a:r>
              <a:rPr lang="pt-BR" b="1" smtClean="0"/>
              <a:t>newSingleThreadExecutor()</a:t>
            </a:r>
          </a:p>
          <a:p>
            <a:pPr lvl="2"/>
            <a:r>
              <a:rPr lang="pt-BR" smtClean="0"/>
              <a:t>Cria um executor para uma única thread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Threads: execução</a:t>
            </a:r>
            <a:endParaRPr lang="pt-BR" smtClean="0"/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Para executar uma thread:</a:t>
            </a:r>
          </a:p>
          <a:p>
            <a:pPr lvl="1"/>
            <a:r>
              <a:rPr lang="pt-BR" smtClean="0"/>
              <a:t>Utilizar o método </a:t>
            </a:r>
            <a:r>
              <a:rPr lang="pt-BR" b="1" smtClean="0"/>
              <a:t>execute</a:t>
            </a:r>
            <a:r>
              <a:rPr lang="pt-BR" smtClean="0"/>
              <a:t>() que possui como parâmetro de entrada um objeto Runnable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Threads: execução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serviço de execução de </a:t>
            </a:r>
            <a:r>
              <a:rPr lang="pt-BR" i="1" dirty="0" smtClean="0"/>
              <a:t>threads</a:t>
            </a:r>
            <a:r>
              <a:rPr lang="pt-BR" dirty="0" smtClean="0"/>
              <a:t> possui controles sobre finalização.</a:t>
            </a:r>
          </a:p>
          <a:p>
            <a:pPr lvl="1"/>
            <a:r>
              <a:rPr lang="pt-BR" dirty="0" smtClean="0"/>
              <a:t>Depois de encerrado, ele não dispara a execução de outras </a:t>
            </a:r>
            <a:r>
              <a:rPr lang="pt-BR" i="1" dirty="0" smtClean="0"/>
              <a:t>threads</a:t>
            </a:r>
            <a:r>
              <a:rPr lang="pt-BR" dirty="0" smtClean="0"/>
              <a:t>!</a:t>
            </a:r>
          </a:p>
          <a:p>
            <a:r>
              <a:rPr lang="pt-BR" dirty="0" smtClean="0"/>
              <a:t>Alguns métodos:</a:t>
            </a:r>
          </a:p>
          <a:p>
            <a:pPr lvl="1"/>
            <a:r>
              <a:rPr lang="pt-BR" b="1" dirty="0" err="1" smtClean="0"/>
              <a:t>void</a:t>
            </a:r>
            <a:r>
              <a:rPr lang="pt-BR" b="1" dirty="0" smtClean="0"/>
              <a:t> shutdown()</a:t>
            </a:r>
            <a:r>
              <a:rPr lang="pt-BR" dirty="0" smtClean="0"/>
              <a:t> permite que as </a:t>
            </a:r>
            <a:r>
              <a:rPr lang="pt-BR" i="1" dirty="0" smtClean="0"/>
              <a:t>threads</a:t>
            </a:r>
            <a:r>
              <a:rPr lang="pt-BR" dirty="0" smtClean="0"/>
              <a:t> sendo executadas ou escalonadas para execução terminem antes do serviço de execução encerrar. Não dispara novas </a:t>
            </a:r>
            <a:r>
              <a:rPr lang="pt-BR" i="1" dirty="0" smtClean="0"/>
              <a:t>threads</a:t>
            </a:r>
            <a:r>
              <a:rPr lang="pt-BR" dirty="0" smtClean="0"/>
              <a:t>.</a:t>
            </a:r>
          </a:p>
          <a:p>
            <a:pPr lvl="1"/>
            <a:r>
              <a:rPr lang="pt-BR" b="1" dirty="0" err="1" smtClean="0"/>
              <a:t>List</a:t>
            </a:r>
            <a:r>
              <a:rPr lang="pt-BR" b="1" dirty="0" smtClean="0"/>
              <a:t>&lt;</a:t>
            </a:r>
            <a:r>
              <a:rPr lang="pt-BR" b="1" dirty="0" err="1" smtClean="0"/>
              <a:t>Runnable</a:t>
            </a:r>
            <a:r>
              <a:rPr lang="pt-BR" b="1" dirty="0" smtClean="0"/>
              <a:t>&gt; </a:t>
            </a:r>
            <a:r>
              <a:rPr lang="pt-BR" b="1" dirty="0" err="1" smtClean="0"/>
              <a:t>shutdownNow</a:t>
            </a:r>
            <a:r>
              <a:rPr lang="pt-BR" b="1" dirty="0" smtClean="0"/>
              <a:t>()</a:t>
            </a:r>
            <a:r>
              <a:rPr lang="pt-BR" dirty="0" smtClean="0"/>
              <a:t> tenta cancelar todas as </a:t>
            </a:r>
            <a:r>
              <a:rPr lang="pt-BR" i="1" dirty="0" smtClean="0"/>
              <a:t>threads</a:t>
            </a:r>
            <a:r>
              <a:rPr lang="pt-BR" dirty="0" smtClean="0"/>
              <a:t> em execução, impedindo que </a:t>
            </a:r>
            <a:r>
              <a:rPr lang="pt-BR" i="1" dirty="0" smtClean="0"/>
              <a:t>threads</a:t>
            </a:r>
            <a:r>
              <a:rPr lang="pt-BR" dirty="0" smtClean="0"/>
              <a:t> escalonadas que esperavam pelo início da execução sejam futuramente executadas.</a:t>
            </a:r>
          </a:p>
          <a:p>
            <a:pPr lvl="1"/>
            <a:r>
              <a:rPr lang="pt-BR" b="1" dirty="0" err="1" smtClean="0"/>
              <a:t>boolean</a:t>
            </a:r>
            <a:r>
              <a:rPr lang="pt-BR" b="1" dirty="0" smtClean="0"/>
              <a:t> </a:t>
            </a:r>
            <a:r>
              <a:rPr lang="pt-BR" b="1" dirty="0" err="1" smtClean="0"/>
              <a:t>awaitTermination</a:t>
            </a:r>
            <a:r>
              <a:rPr lang="pt-BR" b="1" dirty="0" smtClean="0"/>
              <a:t>(</a:t>
            </a:r>
            <a:r>
              <a:rPr lang="pt-BR" b="1" dirty="0" err="1" smtClean="0"/>
              <a:t>long</a:t>
            </a:r>
            <a:r>
              <a:rPr lang="pt-BR" b="1" dirty="0" smtClean="0"/>
              <a:t> </a:t>
            </a:r>
            <a:r>
              <a:rPr lang="pt-BR" b="1" dirty="0" err="1" smtClean="0"/>
              <a:t>periodo</a:t>
            </a:r>
            <a:r>
              <a:rPr lang="pt-BR" b="1" dirty="0" smtClean="0"/>
              <a:t>, </a:t>
            </a:r>
            <a:r>
              <a:rPr lang="pt-BR" b="1" dirty="0" err="1" smtClean="0"/>
              <a:t>TimeUnit</a:t>
            </a:r>
            <a:r>
              <a:rPr lang="pt-BR" b="1" dirty="0" smtClean="0"/>
              <a:t> unidade)</a:t>
            </a:r>
            <a:r>
              <a:rPr lang="pt-BR" dirty="0" smtClean="0"/>
              <a:t> bloqueia até que as </a:t>
            </a:r>
            <a:r>
              <a:rPr lang="pt-BR" i="1" dirty="0" smtClean="0"/>
              <a:t>threads</a:t>
            </a:r>
            <a:r>
              <a:rPr lang="pt-BR" dirty="0" smtClean="0"/>
              <a:t> terminem.</a:t>
            </a: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4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Exemplo: Disparando a thread</a:t>
            </a:r>
            <a:endParaRPr lang="pt-BR" smtClean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15338" cy="4876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import java.util.concurrent.*;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import java.util.concurrent.Executors.*;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public class CriaThreads{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public static void main(String args[]){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  System.out.println("O main comecou ...");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  Contador contador1 = new Contador("Contador1");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  ExecutorService executor = Executors.newFixedThreadPool(1);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  executor.execute(contador1);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	  ...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987" name="AutoShape 4"/>
          <p:cNvSpPr>
            <a:spLocks noChangeArrowheads="1"/>
          </p:cNvSpPr>
          <p:nvPr/>
        </p:nvSpPr>
        <p:spPr bwMode="auto">
          <a:xfrm>
            <a:off x="6248400" y="4784725"/>
            <a:ext cx="2447925" cy="431800"/>
          </a:xfrm>
          <a:prstGeom prst="wedgeRectCallout">
            <a:avLst>
              <a:gd name="adj1" fmla="val -43644"/>
              <a:gd name="adj2" fmla="val -266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Cria o controlador</a:t>
            </a:r>
            <a:endParaRPr lang="pt-BR"/>
          </a:p>
        </p:txBody>
      </p:sp>
      <p:sp>
        <p:nvSpPr>
          <p:cNvPr id="41988" name="AutoShape 5"/>
          <p:cNvSpPr>
            <a:spLocks noChangeArrowheads="1"/>
          </p:cNvSpPr>
          <p:nvPr/>
        </p:nvSpPr>
        <p:spPr bwMode="auto">
          <a:xfrm>
            <a:off x="2643188" y="5429250"/>
            <a:ext cx="2665412" cy="433388"/>
          </a:xfrm>
          <a:prstGeom prst="wedgeRectCallout">
            <a:avLst>
              <a:gd name="adj1" fmla="val -55384"/>
              <a:gd name="adj2" fmla="val -3167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Dispara execução</a:t>
            </a:r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6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Analisando a execução</a:t>
            </a:r>
            <a:endParaRPr lang="pt-BR" smtClean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Execute o exemplo várias vezes.</a:t>
            </a:r>
          </a:p>
          <a:p>
            <a:endParaRPr lang="en-US" smtClean="0"/>
          </a:p>
          <a:p>
            <a:r>
              <a:rPr lang="en-US" smtClean="0"/>
              <a:t>Observe como a execução da </a:t>
            </a:r>
            <a:r>
              <a:rPr lang="en-US" i="1" smtClean="0"/>
              <a:t>thread</a:t>
            </a:r>
            <a:r>
              <a:rPr lang="en-US" smtClean="0"/>
              <a:t> contadora “mistura-se” com a execução da </a:t>
            </a:r>
            <a:r>
              <a:rPr lang="en-US" i="1" smtClean="0"/>
              <a:t>thread</a:t>
            </a:r>
            <a:r>
              <a:rPr lang="en-US" smtClean="0"/>
              <a:t> do main.</a:t>
            </a:r>
            <a:endParaRPr lang="pt-BR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5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Disparando várias threads</a:t>
            </a:r>
            <a:endParaRPr lang="pt-BR" smtClean="0"/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876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public class CriaThreads{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public static void main(String args[]){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  System.out.println("O main comecou ...");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  ExecutorService executor = Executors.newFixedThreadPool(5);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  executor.execute(new Contador("Contador1"));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  executor.execute(new Contador("Contador2"));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  executor.execute(new Contador("Contador3"));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  executor.execute(new Contador("Contador4"));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  executor.execute(new Contador("Contador5"));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sz="3600" smtClean="0"/>
              <a:t>Métodos utilitários da classe </a:t>
            </a:r>
            <a:r>
              <a:rPr lang="pt-BR" sz="3600" i="1" smtClean="0"/>
              <a:t>Thread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Método static </a:t>
            </a:r>
            <a:r>
              <a:rPr lang="pt-BR" b="1" smtClean="0"/>
              <a:t>yield():</a:t>
            </a:r>
          </a:p>
          <a:p>
            <a:pPr lvl="1"/>
            <a:r>
              <a:rPr lang="pt-BR" smtClean="0"/>
              <a:t>libera o processamento para outra </a:t>
            </a:r>
            <a:r>
              <a:rPr lang="pt-BR" i="1" smtClean="0"/>
              <a:t>thread</a:t>
            </a:r>
            <a:r>
              <a:rPr lang="pt-BR" smtClean="0"/>
              <a:t> de mesma prioridade</a:t>
            </a:r>
          </a:p>
          <a:p>
            <a:pPr lvl="2"/>
            <a:r>
              <a:rPr lang="pt-BR" smtClean="0"/>
              <a:t>Ex.: Thread.yield()</a:t>
            </a:r>
          </a:p>
          <a:p>
            <a:endParaRPr lang="pt-BR" smtClean="0"/>
          </a:p>
          <a:p>
            <a:r>
              <a:rPr lang="pt-BR" smtClean="0"/>
              <a:t>Método static </a:t>
            </a:r>
            <a:r>
              <a:rPr lang="pt-BR" b="1" smtClean="0"/>
              <a:t>sleep(x):</a:t>
            </a:r>
          </a:p>
          <a:p>
            <a:pPr lvl="1"/>
            <a:r>
              <a:rPr lang="pt-BR" smtClean="0"/>
              <a:t>pausa a </a:t>
            </a:r>
            <a:r>
              <a:rPr lang="pt-BR" i="1" smtClean="0"/>
              <a:t>thread</a:t>
            </a:r>
            <a:r>
              <a:rPr lang="pt-BR" smtClean="0"/>
              <a:t> por pelo menos x milisegundos</a:t>
            </a:r>
          </a:p>
          <a:p>
            <a:pPr lvl="2"/>
            <a:r>
              <a:rPr lang="pt-BR" smtClean="0"/>
              <a:t>Ex.: Thread.sleep(1000)</a:t>
            </a:r>
          </a:p>
          <a:p>
            <a:pPr lvl="2"/>
            <a:endParaRPr lang="pt-BR" smtClean="0"/>
          </a:p>
          <a:p>
            <a:pPr lvl="1"/>
            <a:r>
              <a:rPr lang="pt-BR" smtClean="0"/>
              <a:t>deve ser utilizado com tratamento de exceções pois pode gerar a exceção InterruptedException se a </a:t>
            </a:r>
            <a:r>
              <a:rPr lang="pt-BR" i="1" smtClean="0"/>
              <a:t>thread</a:t>
            </a:r>
            <a:r>
              <a:rPr lang="pt-BR" smtClean="0"/>
              <a:t> for interrompida enquanto “dorme”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8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Exemplo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876800"/>
          </a:xfrm>
        </p:spPr>
        <p:txBody>
          <a:bodyPr rtlCol="0"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void run()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try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i=0; i&lt;REPETICOES; i++)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 + ": "+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saudacao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(ESPERA);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catch(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5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Terminando Threads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A partir do Java 2, os métodos para terminar uma </a:t>
            </a:r>
            <a:r>
              <a:rPr lang="pt-BR" i="1" smtClean="0"/>
              <a:t>thread</a:t>
            </a:r>
            <a:r>
              <a:rPr lang="pt-BR" smtClean="0"/>
              <a:t> foram marcados como </a:t>
            </a:r>
            <a:r>
              <a:rPr lang="pt-BR" u="sng" smtClean="0"/>
              <a:t>impróprios para uso</a:t>
            </a:r>
            <a:r>
              <a:rPr lang="pt-BR" smtClean="0"/>
              <a:t>.</a:t>
            </a:r>
          </a:p>
          <a:p>
            <a:pPr lvl="1"/>
            <a:r>
              <a:rPr lang="pt-BR" smtClean="0"/>
              <a:t>stop(), suspend(), resume()</a:t>
            </a:r>
          </a:p>
          <a:p>
            <a:endParaRPr lang="pt-BR" smtClean="0"/>
          </a:p>
          <a:p>
            <a:r>
              <a:rPr lang="pt-BR" smtClean="0"/>
              <a:t>A forma correta de uma </a:t>
            </a:r>
            <a:r>
              <a:rPr lang="pt-BR" i="1" smtClean="0"/>
              <a:t>thread</a:t>
            </a:r>
            <a:r>
              <a:rPr lang="pt-BR" smtClean="0"/>
              <a:t> terminar sua execução é chegar ao final do método </a:t>
            </a:r>
            <a:r>
              <a:rPr lang="pt-BR" b="1" smtClean="0"/>
              <a:t>run().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Terminando Threads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Exemplo:</a:t>
            </a:r>
          </a:p>
          <a:p>
            <a:pPr>
              <a:buFont typeface="Arial" charset="0"/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public void run() {</a:t>
            </a:r>
          </a:p>
          <a:p>
            <a:pPr>
              <a:buFont typeface="Arial" charset="0"/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    int i = 0;</a:t>
            </a:r>
          </a:p>
          <a:p>
            <a:pPr>
              <a:buFont typeface="Arial" charset="0"/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    while (i &lt; 100) {</a:t>
            </a:r>
          </a:p>
          <a:p>
            <a:pPr>
              <a:buFont typeface="Arial" charset="0"/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        i++;</a:t>
            </a:r>
          </a:p>
          <a:p>
            <a:pPr>
              <a:buFont typeface="Arial" charset="0"/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        System.out.println("i = " + i);</a:t>
            </a:r>
          </a:p>
          <a:p>
            <a:pPr>
              <a:buFont typeface="Arial" charset="0"/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 typeface="Arial" charset="0"/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pt-BR" smtClean="0"/>
              <a:t>Termina a execução quanto o </a:t>
            </a:r>
            <a:r>
              <a:rPr lang="pt-BR" i="1" smtClean="0"/>
              <a:t>loop</a:t>
            </a:r>
            <a:r>
              <a:rPr lang="pt-BR" smtClean="0"/>
              <a:t> chega ao final.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2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The</a:t>
            </a:r>
            <a:r>
              <a:rPr lang="pt-BR" dirty="0" smtClean="0"/>
              <a:t> Java Tutorial</a:t>
            </a:r>
          </a:p>
          <a:p>
            <a:pPr lvl="1"/>
            <a:r>
              <a:rPr lang="pt-BR" dirty="0">
                <a:hlinkClick r:id="rId3"/>
              </a:rPr>
              <a:t>http://docs.oracle.com/javase/tutorial/index.html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4"/>
              </a:rPr>
              <a:t>https://docs.oracle.com/javase/6/docs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5"/>
              </a:rPr>
              <a:t>http://docs.oracle.com/javase/6/docs/api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6"/>
              </a:rPr>
              <a:t>http://grepcode.com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7"/>
              </a:rPr>
              <a:t>http://docs.oracle.com/javase/specs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31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Interrompendo Threads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O método </a:t>
            </a:r>
            <a:r>
              <a:rPr lang="pt-BR" b="1" smtClean="0"/>
              <a:t>interrupt</a:t>
            </a:r>
            <a:r>
              <a:rPr lang="pt-BR" smtClean="0"/>
              <a:t>() é utilizado para “chamar a atenção” de uma </a:t>
            </a:r>
            <a:r>
              <a:rPr lang="pt-BR" i="1" smtClean="0"/>
              <a:t>thread</a:t>
            </a:r>
            <a:r>
              <a:rPr lang="pt-BR" smtClean="0"/>
              <a:t>.</a:t>
            </a:r>
          </a:p>
          <a:p>
            <a:pPr lvl="1"/>
            <a:r>
              <a:rPr lang="pt-BR" smtClean="0"/>
              <a:t>Se a </a:t>
            </a:r>
            <a:r>
              <a:rPr lang="pt-BR" i="1" smtClean="0"/>
              <a:t>thread</a:t>
            </a:r>
            <a:r>
              <a:rPr lang="pt-BR" smtClean="0"/>
              <a:t> chamou </a:t>
            </a:r>
            <a:r>
              <a:rPr lang="pt-BR" b="1" smtClean="0"/>
              <a:t>sleep</a:t>
            </a:r>
            <a:r>
              <a:rPr lang="pt-BR" smtClean="0"/>
              <a:t>(), </a:t>
            </a:r>
            <a:r>
              <a:rPr lang="pt-BR" b="1" smtClean="0"/>
              <a:t>wait</a:t>
            </a:r>
            <a:r>
              <a:rPr lang="pt-BR" smtClean="0"/>
              <a:t>() ou </a:t>
            </a:r>
            <a:r>
              <a:rPr lang="pt-BR" b="1" smtClean="0"/>
              <a:t>join</a:t>
            </a:r>
            <a:r>
              <a:rPr lang="pt-BR" smtClean="0"/>
              <a:t>(), irá ocasionar uma exceção InterruptedException na </a:t>
            </a:r>
            <a:r>
              <a:rPr lang="pt-BR" i="1" smtClean="0"/>
              <a:t>thread</a:t>
            </a:r>
            <a:r>
              <a:rPr lang="pt-BR" smtClean="0"/>
              <a:t>.</a:t>
            </a:r>
          </a:p>
          <a:p>
            <a:pPr lvl="1"/>
            <a:endParaRPr lang="pt-BR" smtClean="0"/>
          </a:p>
          <a:p>
            <a:r>
              <a:rPr lang="pt-BR" smtClean="0"/>
              <a:t>É </a:t>
            </a:r>
            <a:r>
              <a:rPr lang="pt-BR" smtClean="0">
                <a:solidFill>
                  <a:schemeClr val="hlink"/>
                </a:solidFill>
              </a:rPr>
              <a:t>responsabilidade o programador</a:t>
            </a:r>
            <a:r>
              <a:rPr lang="pt-BR" smtClean="0"/>
              <a:t> definir o que acontece quando a </a:t>
            </a:r>
            <a:r>
              <a:rPr lang="pt-BR" i="1" smtClean="0"/>
              <a:t>thread</a:t>
            </a:r>
            <a:r>
              <a:rPr lang="pt-BR" smtClean="0"/>
              <a:t> é interrompida.</a:t>
            </a:r>
          </a:p>
          <a:p>
            <a:pPr lvl="1"/>
            <a:r>
              <a:rPr lang="pt-BR" smtClean="0"/>
              <a:t>Usualmente encerra-se a </a:t>
            </a:r>
            <a:r>
              <a:rPr lang="pt-BR" i="1" smtClean="0"/>
              <a:t>thread</a:t>
            </a:r>
            <a:r>
              <a:rPr lang="pt-BR" smtClean="0"/>
              <a:t>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5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Interrompendo Threads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Opção 1:</a:t>
            </a:r>
          </a:p>
          <a:p>
            <a:pPr lvl="1"/>
            <a:r>
              <a:rPr lang="pt-BR" smtClean="0"/>
              <a:t>Para </a:t>
            </a:r>
            <a:r>
              <a:rPr lang="pt-BR" i="1" smtClean="0"/>
              <a:t>threads</a:t>
            </a:r>
            <a:r>
              <a:rPr lang="pt-BR" smtClean="0"/>
              <a:t> que constantemente utilizam métodos que levantam a exceção InterruptedException</a:t>
            </a:r>
          </a:p>
          <a:p>
            <a:pPr marL="1143000" lvl="2" indent="-228600"/>
            <a:r>
              <a:rPr lang="pt-BR" smtClean="0">
                <a:solidFill>
                  <a:schemeClr val="hlink"/>
                </a:solidFill>
              </a:rPr>
              <a:t>Capturar a exceção </a:t>
            </a:r>
            <a:r>
              <a:rPr lang="pt-BR" b="1" smtClean="0">
                <a:solidFill>
                  <a:schemeClr val="hlink"/>
                </a:solidFill>
              </a:rPr>
              <a:t>InterruptedException</a:t>
            </a:r>
            <a:r>
              <a:rPr lang="pt-BR" smtClean="0">
                <a:solidFill>
                  <a:schemeClr val="hlink"/>
                </a:solidFill>
              </a:rPr>
              <a:t> e terminar o método.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4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Interrompendo Threads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public void run()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while(&lt;condição&gt;)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try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 //código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Thread.sleep(&lt;tempo&gt;);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catch(InterruptedException e)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return;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5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Interrompendo Threads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Opção 2:</a:t>
            </a:r>
          </a:p>
          <a:p>
            <a:pPr lvl="1"/>
            <a:r>
              <a:rPr lang="pt-BR" smtClean="0"/>
              <a:t>Para threads que não utilizam constantemente métodos que levantam a exceção InterruptedException</a:t>
            </a:r>
          </a:p>
          <a:p>
            <a:pPr marL="1143000" lvl="2" indent="-228600"/>
            <a:r>
              <a:rPr lang="pt-BR" smtClean="0">
                <a:solidFill>
                  <a:schemeClr val="hlink"/>
                </a:solidFill>
              </a:rPr>
              <a:t>Invocar constantemente o método </a:t>
            </a:r>
            <a:r>
              <a:rPr lang="pt-BR" b="1" smtClean="0">
                <a:solidFill>
                  <a:schemeClr val="hlink"/>
                </a:solidFill>
              </a:rPr>
              <a:t>Thread.interrupted</a:t>
            </a:r>
            <a:r>
              <a:rPr lang="pt-BR" smtClean="0">
                <a:solidFill>
                  <a:schemeClr val="hlink"/>
                </a:solidFill>
              </a:rPr>
              <a:t>() para verificar se ocorreu uma interrupção e agir de acordo, por exemplo terminando o método.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8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Interrompendo Threads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76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public void run(){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  while(&lt;condição&gt; &amp;&amp; !Thread.interrupted()){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         //código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9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Exemplo</a:t>
            </a:r>
            <a:endParaRPr lang="en-US" smtClean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public static void main(String[] args){</a:t>
            </a:r>
          </a:p>
          <a:p>
            <a:pPr marL="0" indent="0">
              <a:buFont typeface="Arial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System.out.println("Disparando thread");</a:t>
            </a:r>
          </a:p>
          <a:p>
            <a:pPr marL="0" indent="0">
              <a:buFont typeface="Arial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Thread tarefa = new Thread(new FazAlgo());</a:t>
            </a:r>
          </a:p>
          <a:p>
            <a:pPr marL="0" indent="0">
              <a:buFont typeface="Arial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tarefa.start();</a:t>
            </a:r>
          </a:p>
          <a:p>
            <a:pPr marL="0" indent="0">
              <a:buFont typeface="Arial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System.out.println("Aguardando que a thread termine...");</a:t>
            </a:r>
          </a:p>
          <a:p>
            <a:pPr marL="0" indent="0">
              <a:buFont typeface="Arial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try{</a:t>
            </a:r>
          </a:p>
          <a:p>
            <a:pPr marL="0" indent="0">
              <a:buFont typeface="Arial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  tarefa.join();</a:t>
            </a:r>
          </a:p>
          <a:p>
            <a:pPr marL="0" indent="0">
              <a:buFont typeface="Arial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  System.out.println("Terminei ok");</a:t>
            </a:r>
          </a:p>
          <a:p>
            <a:pPr marL="0" indent="0">
              <a:buFont typeface="Arial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}catch(InterruptedException exc){</a:t>
            </a:r>
          </a:p>
          <a:p>
            <a:pPr marL="0" indent="0">
              <a:buFont typeface="Arial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  System.out.println("Terminei com interrupção");</a:t>
            </a:r>
          </a:p>
          <a:p>
            <a:pPr marL="0" indent="0">
              <a:buFont typeface="Arial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 typeface="Arial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  System.out.println(“Sigo fazendo outra coisa …”);</a:t>
            </a:r>
          </a:p>
          <a:p>
            <a:pPr marL="0" indent="0">
              <a:buFont typeface="Arial" charset="0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 typeface="Arial" charset="0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5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 em </a:t>
            </a:r>
            <a:r>
              <a:rPr lang="pt-BR" dirty="0" err="1" smtClean="0"/>
              <a:t>java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Sincronização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106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Threads que retornam valores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Problema: um sistema deve disparar duas ou mais threads. Cada thread deve encontrar o maior valor em uma lista diferente. Os valores encontrados devem ser somados. O valor da soma deve ser exibido na tela.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1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Descrição do problema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soma pode ser executada antes que as threads “pesquisadoras” tenham terminado!</a:t>
            </a:r>
          </a:p>
          <a:p>
            <a:r>
              <a:rPr lang="pt-BR" dirty="0" smtClean="0"/>
              <a:t>Solução: sincronização de threads</a:t>
            </a:r>
          </a:p>
          <a:p>
            <a:r>
              <a:rPr lang="pt-BR" dirty="0" smtClean="0"/>
              <a:t>Neste caso: utilizar um mecanismo através do qual dizemos a uma thread que ela deve esperar por uma sinalização (usualmente a chegada de dados).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0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Sincronização de Threads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Sincronização lida com a administração de aspectos temporais de várias linhas de execução (threads) para coordenação.</a:t>
            </a:r>
          </a:p>
          <a:p>
            <a:r>
              <a:rPr lang="pt-BR" dirty="0" smtClean="0"/>
              <a:t>Existem diversas metodologias de sincronização de processos.</a:t>
            </a:r>
          </a:p>
          <a:p>
            <a:pPr lvl="1"/>
            <a:r>
              <a:rPr lang="pt-BR" dirty="0" smtClean="0"/>
              <a:t>Analisados e implementados em nível de sistema operacional e linguagem de programação.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8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232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Sincronização de 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Threads podem exigir comunicação para fins de: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cooperação: T2 necessita um serviço de T1 para prosseguir execução (T2 aguarda até que T1 termine).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competição: um recurso é compartilhado entre duas threads; T2 precisa um recurso que T1 está usando (T2 aguarda até que T1 libere o recurso).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6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Sincronização</a:t>
            </a:r>
            <a:r>
              <a:rPr lang="en-US" sz="3200" dirty="0" smtClean="0"/>
              <a:t>: threads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retornam</a:t>
            </a:r>
            <a:r>
              <a:rPr lang="en-US" sz="3200" dirty="0" smtClean="0"/>
              <a:t> </a:t>
            </a:r>
            <a:r>
              <a:rPr lang="en-US" sz="3200" dirty="0" err="1" smtClean="0"/>
              <a:t>valores</a:t>
            </a:r>
            <a:endParaRPr lang="pt-BR" sz="32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i="1" dirty="0" smtClean="0"/>
              <a:t>run</a:t>
            </a:r>
            <a:r>
              <a:rPr lang="en-US" dirty="0" smtClean="0"/>
              <a:t> da interface </a:t>
            </a:r>
            <a:r>
              <a:rPr lang="en-US" i="1" dirty="0" smtClean="0"/>
              <a:t>Runnable</a:t>
            </a:r>
            <a:r>
              <a:rPr lang="en-US" dirty="0" smtClean="0"/>
              <a:t> é void. 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criar</a:t>
            </a:r>
            <a:r>
              <a:rPr lang="en-US" dirty="0" smtClean="0"/>
              <a:t> threads </a:t>
            </a:r>
            <a:r>
              <a:rPr lang="en-US" dirty="0" err="1" smtClean="0"/>
              <a:t>capazes</a:t>
            </a:r>
            <a:r>
              <a:rPr lang="en-US" dirty="0" smtClean="0"/>
              <a:t> de </a:t>
            </a:r>
            <a:r>
              <a:rPr lang="en-US" dirty="0" err="1" smtClean="0"/>
              <a:t>retornar</a:t>
            </a:r>
            <a:r>
              <a:rPr lang="en-US" dirty="0" smtClean="0"/>
              <a:t> um </a:t>
            </a:r>
            <a:r>
              <a:rPr lang="en-US" dirty="0" err="1" smtClean="0"/>
              <a:t>resultado</a:t>
            </a:r>
            <a:r>
              <a:rPr lang="en-US" dirty="0" smtClean="0"/>
              <a:t> é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da thread a </a:t>
            </a:r>
            <a:r>
              <a:rPr lang="en-US" dirty="0" err="1" smtClean="0"/>
              <a:t>partir</a:t>
            </a:r>
            <a:r>
              <a:rPr lang="en-US" dirty="0" smtClean="0"/>
              <a:t> da interface </a:t>
            </a:r>
            <a:r>
              <a:rPr lang="en-US" i="1" dirty="0" smtClean="0"/>
              <a:t>Callable</a:t>
            </a:r>
            <a:r>
              <a:rPr lang="en-US" dirty="0" smtClean="0"/>
              <a:t>.</a:t>
            </a:r>
          </a:p>
          <a:p>
            <a:pPr marL="548640" lvl="2" indent="0">
              <a:buNone/>
            </a:pPr>
            <a:endParaRPr lang="en-US" dirty="0" smtClean="0"/>
          </a:p>
          <a:p>
            <a:pPr marL="54864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Callable&lt;V&gt;{</a:t>
            </a:r>
          </a:p>
          <a:p>
            <a:pPr marL="54864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 call();</a:t>
            </a:r>
          </a:p>
          <a:p>
            <a:pPr marL="54864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Implementando Callable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484313"/>
            <a:ext cx="7772400" cy="44450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public class Pesquisador </a:t>
            </a:r>
            <a:r>
              <a:rPr lang="pt-BR" sz="1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implements Callable&lt;Integer&gt;{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private List&lt;Integer&gt; lista;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public Pesquisador(List&lt;Integer&gt; umaLista){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lista = umaLista;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Integer call(){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int maior = lista.get(0);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for(Integer val:lista){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    if (maior &lt; val) maior = val;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return(maior);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3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Disparando uma thread Callable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Threads definidas a partir da interface </a:t>
            </a:r>
            <a:r>
              <a:rPr lang="pt-BR" i="1" dirty="0" smtClean="0"/>
              <a:t>Callable</a:t>
            </a:r>
            <a:r>
              <a:rPr lang="pt-BR" dirty="0" smtClean="0"/>
              <a:t> não podem ser disparadas diretamente (se o objetivo for obter o valor de retorno).</a:t>
            </a:r>
          </a:p>
          <a:p>
            <a:r>
              <a:rPr lang="pt-BR" dirty="0" smtClean="0"/>
              <a:t>É necessário usar um objeto </a:t>
            </a:r>
            <a:r>
              <a:rPr lang="pt-BR" i="1" dirty="0" smtClean="0"/>
              <a:t>Future</a:t>
            </a:r>
            <a:r>
              <a:rPr lang="pt-BR" dirty="0" smtClean="0"/>
              <a:t> como “wrapper” e, então,disparar a thread.</a:t>
            </a:r>
          </a:p>
          <a:p>
            <a:r>
              <a:rPr lang="pt-BR" dirty="0" smtClean="0"/>
              <a:t>Objetos do tipo </a:t>
            </a:r>
            <a:r>
              <a:rPr lang="pt-BR" i="1" dirty="0" smtClean="0"/>
              <a:t>Future</a:t>
            </a:r>
            <a:r>
              <a:rPr lang="pt-BR" dirty="0" smtClean="0"/>
              <a:t>, cuja classe concreta é </a:t>
            </a:r>
            <a:r>
              <a:rPr lang="pt-BR" i="1" dirty="0" smtClean="0"/>
              <a:t>FutureTask</a:t>
            </a:r>
            <a:r>
              <a:rPr lang="pt-BR" dirty="0" smtClean="0"/>
              <a:t>, representam resultados de operações assíncronas.</a:t>
            </a:r>
          </a:p>
          <a:p>
            <a:pPr lvl="1"/>
            <a:r>
              <a:rPr lang="pt-BR" dirty="0" smtClean="0"/>
              <a:t>Provê métodos para verificar se a computação foi concluída, bloquear pela espera da conclusão da computação e retornar o resultado da computação.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3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Disparando uma thread Callable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Duas formas de manipular objetos </a:t>
            </a:r>
            <a:r>
              <a:rPr lang="pt-BR" i="1" dirty="0" smtClean="0"/>
              <a:t>FutureTask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Diretamente, construindo um objeto </a:t>
            </a:r>
            <a:r>
              <a:rPr lang="pt-BR" i="1" dirty="0" smtClean="0"/>
              <a:t>FutureTask</a:t>
            </a:r>
            <a:r>
              <a:rPr lang="pt-BR" dirty="0" smtClean="0"/>
              <a:t> e passando como parâmetro para o método </a:t>
            </a:r>
            <a:r>
              <a:rPr lang="pt-BR" i="1" dirty="0" smtClean="0"/>
              <a:t>submit</a:t>
            </a:r>
            <a:r>
              <a:rPr lang="pt-BR" dirty="0" smtClean="0"/>
              <a:t>().</a:t>
            </a:r>
          </a:p>
          <a:p>
            <a:pPr lvl="1"/>
            <a:r>
              <a:rPr lang="pt-BR" dirty="0" smtClean="0"/>
              <a:t>Indiretamente, disparando o método </a:t>
            </a:r>
            <a:r>
              <a:rPr lang="pt-BR" i="1" dirty="0" smtClean="0"/>
              <a:t>submit</a:t>
            </a:r>
            <a:r>
              <a:rPr lang="pt-BR" dirty="0" smtClean="0"/>
              <a:t>() e recebendo como retorno um objeto </a:t>
            </a:r>
            <a:r>
              <a:rPr lang="pt-BR" i="1" dirty="0" smtClean="0"/>
              <a:t>Future</a:t>
            </a:r>
            <a:r>
              <a:rPr lang="pt-BR" dirty="0" smtClean="0"/>
              <a:t>.</a:t>
            </a:r>
          </a:p>
          <a:p>
            <a:pPr lvl="2"/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7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Disparando uma thread </a:t>
            </a:r>
            <a:r>
              <a:rPr lang="pt-BR" i="1" dirty="0" err="1" smtClean="0"/>
              <a:t>Callable</a:t>
            </a:r>
            <a:endParaRPr lang="pt-BR" i="1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public class DisparaPesquisa{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public static void main(String args[]){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Pesquisador p1 = new Pesquisador(new ArrayList&lt;Integer&gt;());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Pesquisador p2 = new Pesquisador(new ArrayList&lt;Integer&gt;());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FutureTask&lt;Integer&gt; task1 = new FutureTask&lt;Integer&gt;(p1);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FutureTask&lt;Integer&gt; task2 = new FutureTask&lt;Integer&gt;(p2);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ExecutorService e =  Executors.newFixedThreadPool(2);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e.submit(task1);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e.submit(task2);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int soma =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try{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soma = task1.get()+task2.get();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}catch(Exception ex){ex.printStackTrace(); System.exit(0);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System.out.println("Soma: "+soma);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 rot="5400000">
            <a:off x="7612857" y="3667125"/>
            <a:ext cx="2195512" cy="433387"/>
          </a:xfrm>
          <a:prstGeom prst="wedgeRectCallout">
            <a:avLst>
              <a:gd name="adj1" fmla="val -38051"/>
              <a:gd name="adj2" fmla="val 1060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/>
              <a:t>Uso do wrapper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3275856" y="4437063"/>
            <a:ext cx="4103687" cy="431800"/>
          </a:xfrm>
          <a:prstGeom prst="wedgeRectCallout">
            <a:avLst>
              <a:gd name="adj1" fmla="val -49037"/>
              <a:gd name="adj2" fmla="val -1421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/>
              <a:t>Usa </a:t>
            </a:r>
            <a:r>
              <a:rPr lang="pt-BR" i="1"/>
              <a:t>submit</a:t>
            </a:r>
            <a:r>
              <a:rPr lang="pt-BR"/>
              <a:t> ao invés de </a:t>
            </a:r>
            <a:r>
              <a:rPr lang="pt-BR" i="1"/>
              <a:t>execute</a:t>
            </a:r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69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Disparando uma thread </a:t>
            </a:r>
            <a:r>
              <a:rPr lang="pt-BR" i="1" smtClean="0"/>
              <a:t>Callable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public class DisparaPesquisa{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public static void main(String args[]){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Pesquisador p1 = new Pesquisador(new ArrayList&lt;Integer&gt;());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Pesquisador p2 = new Pesquisador(new ArrayList&lt;Integer&gt;());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ExecutorService e =  Executors.newFixedThreadPool(2);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Future&lt;Integer&gt; task1 = e.submit(p1);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Future&lt;Integer&gt; task2 = e.submit(p2);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int soma =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try{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  soma = task1.get()+task2.get();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}catch(Exception ex){ex.printStackTrace(); System.exit(0);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  System.out.println("Soma: "+soma);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AutoShape 5"/>
          <p:cNvSpPr>
            <a:spLocks noChangeArrowheads="1"/>
          </p:cNvSpPr>
          <p:nvPr/>
        </p:nvSpPr>
        <p:spPr bwMode="auto">
          <a:xfrm>
            <a:off x="4572000" y="4038600"/>
            <a:ext cx="4103688" cy="431800"/>
          </a:xfrm>
          <a:prstGeom prst="wedgeRectCallout">
            <a:avLst>
              <a:gd name="adj1" fmla="val -38319"/>
              <a:gd name="adj2" fmla="val -1040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/>
              <a:t>Usa </a:t>
            </a:r>
            <a:r>
              <a:rPr lang="pt-BR" i="1"/>
              <a:t>submit</a:t>
            </a:r>
            <a:r>
              <a:rPr lang="pt-BR"/>
              <a:t> ao invés de </a:t>
            </a:r>
            <a:r>
              <a:rPr lang="pt-BR" i="1"/>
              <a:t>execute</a:t>
            </a:r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6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Sincronização: Competição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Suponha a existência de duas threads T1 e T2 que acessam uma pilha, realizando as operações abaixo.</a:t>
            </a:r>
          </a:p>
          <a:p>
            <a:pPr marL="274320" lvl="1" indent="0">
              <a:buNone/>
            </a:pPr>
            <a:endParaRPr lang="pt-BR" dirty="0" smtClean="0"/>
          </a:p>
          <a:p>
            <a:pPr marL="274320" lvl="1" indent="0">
              <a:buNone/>
            </a:pPr>
            <a:r>
              <a:rPr lang="pt-BR" dirty="0" smtClean="0"/>
              <a:t>public void empilhar(Object c){</a:t>
            </a:r>
          </a:p>
          <a:p>
            <a:pPr marL="274320" lvl="1" indent="0">
              <a:buNone/>
            </a:pPr>
            <a:r>
              <a:rPr lang="pt-BR" dirty="0" smtClean="0"/>
              <a:t>	data[topo]=c;</a:t>
            </a:r>
          </a:p>
          <a:p>
            <a:pPr marL="274320" lvl="1" indent="0">
              <a:buNone/>
            </a:pPr>
            <a:r>
              <a:rPr lang="pt-BR" dirty="0" smtClean="0"/>
              <a:t>	topo++;</a:t>
            </a:r>
          </a:p>
          <a:p>
            <a:pPr marL="274320" lvl="1" indent="0">
              <a:buNone/>
            </a:pPr>
            <a:r>
              <a:rPr lang="pt-BR" dirty="0" smtClean="0"/>
              <a:t>}</a:t>
            </a:r>
          </a:p>
          <a:p>
            <a:pPr marL="274320" lvl="1" indent="0">
              <a:buNone/>
            </a:pPr>
            <a:r>
              <a:rPr lang="pt-BR" dirty="0" smtClean="0"/>
              <a:t>public Object desempilhar(){</a:t>
            </a:r>
          </a:p>
          <a:p>
            <a:pPr marL="274320" lvl="1" indent="0">
              <a:buNone/>
            </a:pPr>
            <a:r>
              <a:rPr lang="pt-BR" dirty="0" smtClean="0"/>
              <a:t>	topo--;</a:t>
            </a:r>
          </a:p>
          <a:p>
            <a:pPr marL="274320" lvl="1" indent="0">
              <a:buNone/>
            </a:pPr>
            <a:r>
              <a:rPr lang="pt-BR" dirty="0" smtClean="0"/>
              <a:t>	return data[topo];</a:t>
            </a:r>
          </a:p>
          <a:p>
            <a:pPr marL="274320" lvl="1" indent="0">
              <a:buNone/>
            </a:pPr>
            <a:r>
              <a:rPr lang="pt-BR" dirty="0" smtClean="0"/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6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Sincronização: Competição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entrelaçamento das operações de T1 e T2 não pode ser arbitrário.</a:t>
            </a:r>
          </a:p>
          <a:p>
            <a:r>
              <a:rPr lang="pt-BR" smtClean="0"/>
              <a:t>A pilha pode ficar inconsistente.</a:t>
            </a:r>
          </a:p>
          <a:p>
            <a:pPr lvl="1"/>
            <a:r>
              <a:rPr lang="pt-BR" smtClean="0"/>
              <a:t>Por quê?</a:t>
            </a:r>
          </a:p>
          <a:p>
            <a:r>
              <a:rPr lang="pt-BR" smtClean="0"/>
              <a:t>Precisamos garantir que somente uma thread acessará uma determinada região de memória compartilhada por vez.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- Contador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Temos um objeto Contador que fornece operações de incremento e decremento.</a:t>
            </a:r>
          </a:p>
          <a:p>
            <a:r>
              <a:rPr lang="pt-BR" smtClean="0"/>
              <a:t>Quatro threads acessam o contador. Duas incrementam o contador 10 vezes e duas decrementam o contador 10 vezes.</a:t>
            </a:r>
          </a:p>
          <a:p>
            <a:r>
              <a:rPr lang="pt-BR" smtClean="0"/>
              <a:t>Espera-se que o resultado final seja 0.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Threads: Introdução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Uma </a:t>
            </a:r>
            <a:r>
              <a:rPr lang="pt-BR" i="1" smtClean="0"/>
              <a:t>thread</a:t>
            </a:r>
            <a:r>
              <a:rPr lang="pt-BR" smtClean="0"/>
              <a:t> é uma linha ou fluxo de execução.</a:t>
            </a:r>
          </a:p>
          <a:p>
            <a:pPr lvl="1"/>
            <a:r>
              <a:rPr lang="pt-BR" smtClean="0"/>
              <a:t>Corresponde a uma seção de código executada independentemente de outras seções de código de um programa.</a:t>
            </a:r>
          </a:p>
          <a:p>
            <a:endParaRPr lang="pt-BR" smtClean="0"/>
          </a:p>
          <a:p>
            <a:r>
              <a:rPr lang="pt-BR" smtClean="0"/>
              <a:t>Objetivo: permitir que vários trechos de programa estejam rodando “ao mesmo tempo”.</a:t>
            </a:r>
          </a:p>
          <a:p>
            <a:endParaRPr lang="pt-BR" smtClean="0"/>
          </a:p>
          <a:p>
            <a:r>
              <a:rPr lang="pt-BR" smtClean="0"/>
              <a:t>Todo programa possui pelo menos uma </a:t>
            </a:r>
            <a:r>
              <a:rPr lang="pt-BR" i="1" smtClean="0"/>
              <a:t>thread</a:t>
            </a:r>
            <a:r>
              <a:rPr lang="pt-BR" smtClean="0"/>
              <a:t>: a </a:t>
            </a:r>
            <a:r>
              <a:rPr lang="pt-BR" i="1" smtClean="0"/>
              <a:t>thread</a:t>
            </a:r>
            <a:r>
              <a:rPr lang="pt-BR" smtClean="0"/>
              <a:t> principal.</a:t>
            </a:r>
          </a:p>
          <a:p>
            <a:pPr lvl="1"/>
            <a:r>
              <a:rPr lang="pt-BR" smtClean="0"/>
              <a:t>O método main é executado por uma </a:t>
            </a:r>
            <a:r>
              <a:rPr lang="pt-BR" i="1" smtClean="0"/>
              <a:t>thread</a:t>
            </a:r>
            <a:r>
              <a:rPr lang="pt-BR" smtClean="0"/>
              <a:t> criada pela JVM</a:t>
            </a:r>
          </a:p>
          <a:p>
            <a:endParaRPr lang="pt-BR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2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public class Contador{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private int valor;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public Contador(){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    valor =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public void incrContador(){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System.out.print(" Incrementando contador 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int novoValor = valor + 1;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System.out.println(" , novo valor e: " + novoValor);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valor = novoValor;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6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public void decrContador(){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System.out.print(" Decrementando contador 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int novoValor = valor - 1;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System.out.println(", novo valor e: " + novoValor);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valor = novoValor;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5796136" y="1619992"/>
            <a:ext cx="2890664" cy="1232943"/>
          </a:xfrm>
          <a:prstGeom prst="wedgeRectCallout">
            <a:avLst>
              <a:gd name="adj1" fmla="val -92478"/>
              <a:gd name="adj2" fmla="val 328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1800"/>
              <a:t>Pode “perder” o processador entre as execuções das operações.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5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public class ThreadContador implements Runnable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private Contador contador;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public void run(){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  try{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      for(int i=1; i&lt;= 10; i++){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sz="18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contador.incrContador();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  }catch(InterruptedException e){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6305336" y="4653136"/>
            <a:ext cx="2376488" cy="792163"/>
          </a:xfrm>
          <a:prstGeom prst="wedgeRectCallout">
            <a:avLst>
              <a:gd name="adj1" fmla="val -57093"/>
              <a:gd name="adj2" fmla="val -1350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/>
              <a:t>Acesso a objeto compartilhado!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0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776"/>
            <a:ext cx="67691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5964191" y="5445224"/>
            <a:ext cx="2736850" cy="431800"/>
          </a:xfrm>
          <a:prstGeom prst="wedgeRectCallout">
            <a:avLst>
              <a:gd name="adj1" fmla="val -90755"/>
              <a:gd name="adj2" fmla="val 54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/>
              <a:t>Resultado inválido!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7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Sincronização: Região Crítica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Regiões críticas: somente uma thread pode estar executando dentro de uma região crítica em um determinado tempo.</a:t>
            </a:r>
          </a:p>
          <a:p>
            <a:pPr lvl="1"/>
            <a:r>
              <a:rPr lang="pt-BR" dirty="0" smtClean="0"/>
              <a:t>A região indica uma porção de código com acesso exclusivo.</a:t>
            </a:r>
          </a:p>
          <a:p>
            <a:r>
              <a:rPr lang="pt-BR" dirty="0" smtClean="0"/>
              <a:t>Conceitos para modelar região crítica:</a:t>
            </a:r>
          </a:p>
          <a:p>
            <a:pPr lvl="1"/>
            <a:r>
              <a:rPr lang="pt-BR" dirty="0" smtClean="0"/>
              <a:t>Monitores</a:t>
            </a:r>
          </a:p>
          <a:p>
            <a:pPr lvl="2"/>
            <a:r>
              <a:rPr lang="pt-BR" dirty="0" smtClean="0"/>
              <a:t>Modificador </a:t>
            </a:r>
            <a:r>
              <a:rPr lang="pt-BR" i="1" dirty="0" err="1" smtClean="0"/>
              <a:t>synchronized</a:t>
            </a:r>
            <a:r>
              <a:rPr lang="pt-BR" dirty="0" smtClean="0"/>
              <a:t> para métodos</a:t>
            </a:r>
          </a:p>
          <a:p>
            <a:pPr lvl="1"/>
            <a:r>
              <a:rPr lang="pt-BR" dirty="0" err="1" smtClean="0"/>
              <a:t>Locks</a:t>
            </a:r>
            <a:endParaRPr lang="pt-BR" dirty="0" smtClean="0"/>
          </a:p>
          <a:p>
            <a:pPr lvl="1"/>
            <a:r>
              <a:rPr lang="pt-BR" dirty="0" smtClean="0"/>
              <a:t>Semáforos</a:t>
            </a:r>
          </a:p>
          <a:p>
            <a:pPr lvl="1"/>
            <a:r>
              <a:rPr lang="pt-BR" dirty="0" smtClean="0"/>
              <a:t>Controle da JVM</a:t>
            </a:r>
          </a:p>
          <a:p>
            <a:pPr lvl="2"/>
            <a:r>
              <a:rPr lang="pt-BR" dirty="0" smtClean="0"/>
              <a:t>Modificador </a:t>
            </a:r>
            <a:r>
              <a:rPr lang="pt-BR" i="1" dirty="0" err="1" smtClean="0"/>
              <a:t>volatile</a:t>
            </a:r>
            <a:r>
              <a:rPr lang="pt-BR" dirty="0" smtClean="0"/>
              <a:t> para atributos</a:t>
            </a:r>
          </a:p>
          <a:p>
            <a:pPr lvl="1"/>
            <a:r>
              <a:rPr lang="pt-BR" dirty="0" smtClean="0"/>
              <a:t>Objetos atômicos</a:t>
            </a:r>
          </a:p>
          <a:p>
            <a:pPr lvl="1"/>
            <a:r>
              <a:rPr lang="pt-BR" dirty="0" err="1" smtClean="0"/>
              <a:t>etc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Sincronização: synchronized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modificador synchronized aplicado sobre um método utilizad um mecanismo de monitor para implementar uma região crítica</a:t>
            </a:r>
          </a:p>
          <a:p>
            <a:pPr lvl="1"/>
            <a:r>
              <a:rPr lang="pt-BR" smtClean="0"/>
              <a:t>A execução de dois métodos invocados sobre o mesmo objeto não é intercalada</a:t>
            </a:r>
          </a:p>
          <a:p>
            <a:pPr lvl="1"/>
            <a:r>
              <a:rPr lang="pt-BR" smtClean="0"/>
              <a:t>Um método deverá esperar que o outro método termine a execução</a:t>
            </a:r>
          </a:p>
          <a:p>
            <a:r>
              <a:rPr lang="pt-BR" smtClean="0"/>
              <a:t>Não é aplicável a construtores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5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Contador{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valor;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Contador(){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valor =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incrContador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 Incrementando contador 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novoValor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valor + 1;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 , novo valor e: " +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novoValor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valor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novoValor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decrContador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 Decrementando contador 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novoValor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valor - 1;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(", novo valor e: " +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novoValor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valor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novoValor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3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Threads: Introdução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914400" y="2057400"/>
            <a:ext cx="2895600" cy="3733800"/>
            <a:chOff x="864" y="1392"/>
            <a:chExt cx="1824" cy="2352"/>
          </a:xfrm>
        </p:grpSpPr>
        <p:sp>
          <p:nvSpPr>
            <p:cNvPr id="11315" name="Rectangle 3"/>
            <p:cNvSpPr>
              <a:spLocks noChangeArrowheads="1"/>
            </p:cNvSpPr>
            <p:nvPr/>
          </p:nvSpPr>
          <p:spPr bwMode="auto">
            <a:xfrm>
              <a:off x="864" y="1392"/>
              <a:ext cx="1824" cy="23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  <a:cs typeface="+mn-cs"/>
              </a:endParaRP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1296" y="1440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>
                  <a:effectLst>
                    <a:outerShdw blurRad="38100" dist="38100" dir="2700000" algn="tl">
                      <a:srgbClr val="C0C0C0"/>
                    </a:outerShdw>
                  </a:effectLst>
                  <a:cs typeface="+mn-cs"/>
                </a:rPr>
                <a:t>Programa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828800" y="3048000"/>
            <a:ext cx="1066800" cy="2424113"/>
            <a:chOff x="3456" y="2121"/>
            <a:chExt cx="672" cy="1527"/>
          </a:xfrm>
        </p:grpSpPr>
        <p:sp>
          <p:nvSpPr>
            <p:cNvPr id="22568" name="Oval 14"/>
            <p:cNvSpPr>
              <a:spLocks noChangeArrowheads="1"/>
            </p:cNvSpPr>
            <p:nvPr/>
          </p:nvSpPr>
          <p:spPr bwMode="auto">
            <a:xfrm>
              <a:off x="3456" y="2352"/>
              <a:ext cx="672" cy="12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569" name="Group 13"/>
            <p:cNvGrpSpPr>
              <a:grpSpLocks/>
            </p:cNvGrpSpPr>
            <p:nvPr/>
          </p:nvGrpSpPr>
          <p:grpSpPr bwMode="auto">
            <a:xfrm>
              <a:off x="3600" y="2496"/>
              <a:ext cx="384" cy="1008"/>
              <a:chOff x="1200" y="1968"/>
              <a:chExt cx="384" cy="1008"/>
            </a:xfrm>
          </p:grpSpPr>
          <p:sp>
            <p:nvSpPr>
              <p:cNvPr id="22571" name="Rectangle 4"/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72" name="Rectangle 5"/>
              <p:cNvSpPr>
                <a:spLocks noChangeArrowheads="1"/>
              </p:cNvSpPr>
              <p:nvPr/>
            </p:nvSpPr>
            <p:spPr bwMode="auto">
              <a:xfrm>
                <a:off x="1200" y="2256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73" name="Rectangle 6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74" name="Rectangle 7"/>
              <p:cNvSpPr>
                <a:spLocks noChangeArrowheads="1"/>
              </p:cNvSpPr>
              <p:nvPr/>
            </p:nvSpPr>
            <p:spPr bwMode="auto">
              <a:xfrm>
                <a:off x="1200" y="283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75" name="Line 8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76" name="Line 9"/>
              <p:cNvSpPr>
                <a:spLocks noChangeShapeType="1"/>
              </p:cNvSpPr>
              <p:nvPr/>
            </p:nvSpPr>
            <p:spPr bwMode="auto">
              <a:xfrm>
                <a:off x="1392" y="24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77" name="Line 10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570" name="Text Box 15"/>
            <p:cNvSpPr txBox="1">
              <a:spLocks noChangeArrowheads="1"/>
            </p:cNvSpPr>
            <p:nvPr/>
          </p:nvSpPr>
          <p:spPr bwMode="auto">
            <a:xfrm>
              <a:off x="3508" y="2121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Thread</a:t>
              </a: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3962400" y="2057400"/>
            <a:ext cx="4038600" cy="3733800"/>
            <a:chOff x="2784" y="1392"/>
            <a:chExt cx="2544" cy="2352"/>
          </a:xfrm>
        </p:grpSpPr>
        <p:sp>
          <p:nvSpPr>
            <p:cNvPr id="11303" name="Rectangle 17"/>
            <p:cNvSpPr>
              <a:spLocks noChangeArrowheads="1"/>
            </p:cNvSpPr>
            <p:nvPr/>
          </p:nvSpPr>
          <p:spPr bwMode="auto">
            <a:xfrm>
              <a:off x="2784" y="1392"/>
              <a:ext cx="2544" cy="23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  <a:cs typeface="+mn-cs"/>
              </a:endParaRPr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3600" y="1440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>
                  <a:effectLst>
                    <a:outerShdw blurRad="38100" dist="38100" dir="2700000" algn="tl">
                      <a:srgbClr val="C0C0C0"/>
                    </a:outerShdw>
                  </a:effectLst>
                  <a:cs typeface="+mn-cs"/>
                </a:rPr>
                <a:t>Programa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191000" y="3048000"/>
            <a:ext cx="1066800" cy="2424113"/>
            <a:chOff x="3456" y="2121"/>
            <a:chExt cx="672" cy="1527"/>
          </a:xfrm>
        </p:grpSpPr>
        <p:sp>
          <p:nvSpPr>
            <p:cNvPr id="22556" name="Oval 20"/>
            <p:cNvSpPr>
              <a:spLocks noChangeArrowheads="1"/>
            </p:cNvSpPr>
            <p:nvPr/>
          </p:nvSpPr>
          <p:spPr bwMode="auto">
            <a:xfrm>
              <a:off x="3456" y="2352"/>
              <a:ext cx="672" cy="12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557" name="Group 21"/>
            <p:cNvGrpSpPr>
              <a:grpSpLocks/>
            </p:cNvGrpSpPr>
            <p:nvPr/>
          </p:nvGrpSpPr>
          <p:grpSpPr bwMode="auto">
            <a:xfrm>
              <a:off x="3600" y="2496"/>
              <a:ext cx="384" cy="1008"/>
              <a:chOff x="1200" y="1968"/>
              <a:chExt cx="384" cy="1008"/>
            </a:xfrm>
          </p:grpSpPr>
          <p:sp>
            <p:nvSpPr>
              <p:cNvPr id="22559" name="Rectangle 22"/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60" name="Rectangle 23"/>
              <p:cNvSpPr>
                <a:spLocks noChangeArrowheads="1"/>
              </p:cNvSpPr>
              <p:nvPr/>
            </p:nvSpPr>
            <p:spPr bwMode="auto">
              <a:xfrm>
                <a:off x="1200" y="2256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61" name="Rectangle 24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62" name="Rectangle 25"/>
              <p:cNvSpPr>
                <a:spLocks noChangeArrowheads="1"/>
              </p:cNvSpPr>
              <p:nvPr/>
            </p:nvSpPr>
            <p:spPr bwMode="auto">
              <a:xfrm>
                <a:off x="1200" y="283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63" name="Line 26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64" name="Line 27"/>
              <p:cNvSpPr>
                <a:spLocks noChangeShapeType="1"/>
              </p:cNvSpPr>
              <p:nvPr/>
            </p:nvSpPr>
            <p:spPr bwMode="auto">
              <a:xfrm>
                <a:off x="1392" y="24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65" name="Line 2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558" name="Text Box 29"/>
            <p:cNvSpPr txBox="1">
              <a:spLocks noChangeArrowheads="1"/>
            </p:cNvSpPr>
            <p:nvPr/>
          </p:nvSpPr>
          <p:spPr bwMode="auto">
            <a:xfrm>
              <a:off x="3508" y="2121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Thread</a:t>
              </a: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486400" y="3048000"/>
            <a:ext cx="1066800" cy="2424113"/>
            <a:chOff x="3456" y="2121"/>
            <a:chExt cx="672" cy="1527"/>
          </a:xfrm>
        </p:grpSpPr>
        <p:sp>
          <p:nvSpPr>
            <p:cNvPr id="22546" name="Oval 31"/>
            <p:cNvSpPr>
              <a:spLocks noChangeArrowheads="1"/>
            </p:cNvSpPr>
            <p:nvPr/>
          </p:nvSpPr>
          <p:spPr bwMode="auto">
            <a:xfrm>
              <a:off x="3456" y="2352"/>
              <a:ext cx="672" cy="12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547" name="Group 32"/>
            <p:cNvGrpSpPr>
              <a:grpSpLocks/>
            </p:cNvGrpSpPr>
            <p:nvPr/>
          </p:nvGrpSpPr>
          <p:grpSpPr bwMode="auto">
            <a:xfrm>
              <a:off x="3600" y="2496"/>
              <a:ext cx="384" cy="1008"/>
              <a:chOff x="1200" y="1968"/>
              <a:chExt cx="384" cy="1008"/>
            </a:xfrm>
          </p:grpSpPr>
          <p:sp>
            <p:nvSpPr>
              <p:cNvPr id="22549" name="Rectangle 33"/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50" name="Rectangle 34"/>
              <p:cNvSpPr>
                <a:spLocks noChangeArrowheads="1"/>
              </p:cNvSpPr>
              <p:nvPr/>
            </p:nvSpPr>
            <p:spPr bwMode="auto">
              <a:xfrm>
                <a:off x="1200" y="2256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51" name="Rectangle 35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52" name="Rectangle 36"/>
              <p:cNvSpPr>
                <a:spLocks noChangeArrowheads="1"/>
              </p:cNvSpPr>
              <p:nvPr/>
            </p:nvSpPr>
            <p:spPr bwMode="auto">
              <a:xfrm>
                <a:off x="1200" y="283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53" name="Line 37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54" name="Line 38"/>
              <p:cNvSpPr>
                <a:spLocks noChangeShapeType="1"/>
              </p:cNvSpPr>
              <p:nvPr/>
            </p:nvSpPr>
            <p:spPr bwMode="auto">
              <a:xfrm>
                <a:off x="1392" y="24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55" name="Line 39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548" name="Text Box 40"/>
            <p:cNvSpPr txBox="1">
              <a:spLocks noChangeArrowheads="1"/>
            </p:cNvSpPr>
            <p:nvPr/>
          </p:nvSpPr>
          <p:spPr bwMode="auto">
            <a:xfrm>
              <a:off x="3508" y="2121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Thread</a:t>
              </a:r>
            </a:p>
          </p:txBody>
        </p:sp>
      </p:grp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6781800" y="3048000"/>
            <a:ext cx="1066800" cy="2424113"/>
            <a:chOff x="3456" y="2121"/>
            <a:chExt cx="672" cy="1527"/>
          </a:xfrm>
        </p:grpSpPr>
        <p:sp>
          <p:nvSpPr>
            <p:cNvPr id="22536" name="Oval 42"/>
            <p:cNvSpPr>
              <a:spLocks noChangeArrowheads="1"/>
            </p:cNvSpPr>
            <p:nvPr/>
          </p:nvSpPr>
          <p:spPr bwMode="auto">
            <a:xfrm>
              <a:off x="3456" y="2352"/>
              <a:ext cx="672" cy="12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537" name="Group 43"/>
            <p:cNvGrpSpPr>
              <a:grpSpLocks/>
            </p:cNvGrpSpPr>
            <p:nvPr/>
          </p:nvGrpSpPr>
          <p:grpSpPr bwMode="auto">
            <a:xfrm>
              <a:off x="3600" y="2496"/>
              <a:ext cx="384" cy="1008"/>
              <a:chOff x="1200" y="1968"/>
              <a:chExt cx="384" cy="1008"/>
            </a:xfrm>
          </p:grpSpPr>
          <p:sp>
            <p:nvSpPr>
              <p:cNvPr id="22539" name="Rectangle 44"/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40" name="Rectangle 45"/>
              <p:cNvSpPr>
                <a:spLocks noChangeArrowheads="1"/>
              </p:cNvSpPr>
              <p:nvPr/>
            </p:nvSpPr>
            <p:spPr bwMode="auto">
              <a:xfrm>
                <a:off x="1200" y="2256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41" name="Rectangle 46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42" name="Rectangle 47"/>
              <p:cNvSpPr>
                <a:spLocks noChangeArrowheads="1"/>
              </p:cNvSpPr>
              <p:nvPr/>
            </p:nvSpPr>
            <p:spPr bwMode="auto">
              <a:xfrm>
                <a:off x="1200" y="283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43" name="Line 48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44" name="Line 49"/>
              <p:cNvSpPr>
                <a:spLocks noChangeShapeType="1"/>
              </p:cNvSpPr>
              <p:nvPr/>
            </p:nvSpPr>
            <p:spPr bwMode="auto">
              <a:xfrm>
                <a:off x="1392" y="24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45" name="Line 50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538" name="Text Box 51"/>
            <p:cNvSpPr txBox="1">
              <a:spLocks noChangeArrowheads="1"/>
            </p:cNvSpPr>
            <p:nvPr/>
          </p:nvSpPr>
          <p:spPr bwMode="auto">
            <a:xfrm>
              <a:off x="3508" y="2121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Thread</a:t>
              </a:r>
            </a:p>
          </p:txBody>
        </p:sp>
      </p:grp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Threads: Introdução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Por que utilizar?</a:t>
            </a:r>
          </a:p>
          <a:p>
            <a:pPr lvl="1"/>
            <a:r>
              <a:rPr lang="pt-BR" smtClean="0"/>
              <a:t>Para simplificar a programação e execução de várias tarefas.</a:t>
            </a:r>
          </a:p>
          <a:p>
            <a:pPr lvl="1"/>
            <a:r>
              <a:rPr lang="pt-BR" smtClean="0"/>
              <a:t>Execução concorrente.</a:t>
            </a:r>
          </a:p>
          <a:p>
            <a:pPr lvl="1"/>
            <a:r>
              <a:rPr lang="pt-BR" smtClean="0"/>
              <a:t>Entrada e saída não bloqueante.</a:t>
            </a:r>
          </a:p>
          <a:p>
            <a:pPr lvl="1"/>
            <a:r>
              <a:rPr lang="pt-BR" smtClean="0"/>
              <a:t>Temporizadores, alarmes.</a:t>
            </a:r>
          </a:p>
          <a:p>
            <a:pPr lvl="1"/>
            <a:r>
              <a:rPr lang="pt-BR" smtClean="0"/>
              <a:t>Tarefas independentes.</a:t>
            </a:r>
          </a:p>
          <a:p>
            <a:pPr lvl="1"/>
            <a:r>
              <a:rPr lang="pt-BR" smtClean="0"/>
              <a:t>etc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3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Threads: Aplicações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u="sng" smtClean="0"/>
              <a:t>Programação Reativa</a:t>
            </a:r>
            <a:r>
              <a:rPr lang="pt-BR" smtClean="0"/>
              <a:t> : aplicação responde a eventos de entrada.</a:t>
            </a:r>
          </a:p>
          <a:p>
            <a:pPr lvl="1" algn="just"/>
            <a:r>
              <a:rPr lang="pt-BR" smtClean="0"/>
              <a:t>Exemplo: sistema que responde a estímulos de diversos sensores.</a:t>
            </a:r>
          </a:p>
          <a:p>
            <a:pPr lvl="1" algn="just"/>
            <a:endParaRPr lang="pt-BR" smtClean="0"/>
          </a:p>
          <a:p>
            <a:pPr algn="just"/>
            <a:r>
              <a:rPr lang="pt-BR" u="sng" smtClean="0"/>
              <a:t>Programação Interativa</a:t>
            </a:r>
            <a:r>
              <a:rPr lang="pt-BR" smtClean="0"/>
              <a:t>: uma tarefa para fazer alguma interação com o usuário, outra para exibir mensagens, outra para fazer animação, etc.</a:t>
            </a:r>
          </a:p>
          <a:p>
            <a:pPr algn="just"/>
            <a:endParaRPr lang="pt-BR" smtClean="0"/>
          </a:p>
          <a:p>
            <a:pPr algn="just"/>
            <a:r>
              <a:rPr lang="pt-BR" u="sng" smtClean="0"/>
              <a:t>Paralelismo físico/distribuição</a:t>
            </a:r>
            <a:r>
              <a:rPr lang="pt-BR" smtClean="0"/>
              <a:t>: para tirar vantagem de múltiplas CPUs centralizadas ou distribuídas.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3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Threads: Dificuldades</a:t>
            </a:r>
            <a:endParaRPr lang="en-US" smtClean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mtClean="0"/>
              <a:t>A ordem em que as </a:t>
            </a:r>
            <a:r>
              <a:rPr lang="pt-BR" i="1" smtClean="0"/>
              <a:t>threads</a:t>
            </a:r>
            <a:r>
              <a:rPr lang="pt-BR" smtClean="0"/>
              <a:t> são executadas não é determinística</a:t>
            </a:r>
          </a:p>
          <a:p>
            <a:pPr algn="just"/>
            <a:endParaRPr lang="pt-BR" smtClean="0"/>
          </a:p>
          <a:p>
            <a:pPr algn="just"/>
            <a:r>
              <a:rPr lang="pt-BR" smtClean="0"/>
              <a:t>É necessário garantir que o comportamento de um programa não seja afetado pelas variações na ordem de execução</a:t>
            </a:r>
          </a:p>
          <a:p>
            <a:pPr algn="just"/>
            <a:endParaRPr lang="pt-BR" smtClean="0"/>
          </a:p>
          <a:p>
            <a:pPr algn="just"/>
            <a:r>
              <a:rPr lang="pt-BR" smtClean="0"/>
              <a:t>Portanto, encontrar erros em código de programas concorrentes é muito complicado!</a:t>
            </a:r>
            <a:endParaRPr lang="en-US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8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TP_U01_P02_Motivacao</Template>
  <TotalTime>1411</TotalTime>
  <Words>2602</Words>
  <Application>Microsoft Office PowerPoint</Application>
  <PresentationFormat>Apresentação na tela (4:3)</PresentationFormat>
  <Paragraphs>521</Paragraphs>
  <Slides>55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3" baseType="lpstr">
      <vt:lpstr>ＭＳ Ｐゴシック</vt:lpstr>
      <vt:lpstr>American Typewriter</vt:lpstr>
      <vt:lpstr>Arial</vt:lpstr>
      <vt:lpstr>Calibri</vt:lpstr>
      <vt:lpstr>Courier New</vt:lpstr>
      <vt:lpstr>Monotype Sorts</vt:lpstr>
      <vt:lpstr>AlproII_U01_UML</vt:lpstr>
      <vt:lpstr>Bitmap Image</vt:lpstr>
      <vt:lpstr>Programação Orientada a Objetos com Java</vt:lpstr>
      <vt:lpstr>Recursos</vt:lpstr>
      <vt:lpstr>Recursos</vt:lpstr>
      <vt:lpstr>Threads</vt:lpstr>
      <vt:lpstr>Threads: Introdução</vt:lpstr>
      <vt:lpstr>Threads: Introdução</vt:lpstr>
      <vt:lpstr>Threads: Introdução</vt:lpstr>
      <vt:lpstr>Threads: Aplicações</vt:lpstr>
      <vt:lpstr>Threads: Dificuldades</vt:lpstr>
      <vt:lpstr>Threads: Execução Concorrente</vt:lpstr>
      <vt:lpstr>Threads em Java</vt:lpstr>
      <vt:lpstr>Threads: Definição</vt:lpstr>
      <vt:lpstr>A classe java.lang.Thread</vt:lpstr>
      <vt:lpstr>Implementando a interface Runnable</vt:lpstr>
      <vt:lpstr>Exemplo: Uma thread que conta até 100</vt:lpstr>
      <vt:lpstr>Threads: execução</vt:lpstr>
      <vt:lpstr>Disparando a thread “manualmente”</vt:lpstr>
      <vt:lpstr>Threads: Ciclo de Vida</vt:lpstr>
      <vt:lpstr>O pacote java.util.concurrent</vt:lpstr>
      <vt:lpstr>Threads: execução</vt:lpstr>
      <vt:lpstr>Threads: execução</vt:lpstr>
      <vt:lpstr>Threads: execução</vt:lpstr>
      <vt:lpstr>Exemplo: Disparando a thread</vt:lpstr>
      <vt:lpstr>Analisando a execução</vt:lpstr>
      <vt:lpstr>Disparando várias threads</vt:lpstr>
      <vt:lpstr>Métodos utilitários da classe Thread</vt:lpstr>
      <vt:lpstr>Exemplo</vt:lpstr>
      <vt:lpstr>Terminando Threads</vt:lpstr>
      <vt:lpstr>Terminando Threads</vt:lpstr>
      <vt:lpstr>Interrompendo Threads</vt:lpstr>
      <vt:lpstr>Interrompendo Threads</vt:lpstr>
      <vt:lpstr>Interrompendo Threads</vt:lpstr>
      <vt:lpstr>Interrompendo Threads</vt:lpstr>
      <vt:lpstr>Interrompendo Threads</vt:lpstr>
      <vt:lpstr>Exemplo</vt:lpstr>
      <vt:lpstr>Threads em java</vt:lpstr>
      <vt:lpstr>Threads que retornam valores</vt:lpstr>
      <vt:lpstr>Descrição do problema</vt:lpstr>
      <vt:lpstr>Sincronização de Threads</vt:lpstr>
      <vt:lpstr>Sincronização de Threads</vt:lpstr>
      <vt:lpstr>Sincronização: threads que retornam valores</vt:lpstr>
      <vt:lpstr>Implementando Callable</vt:lpstr>
      <vt:lpstr>Disparando uma thread Callable</vt:lpstr>
      <vt:lpstr>Disparando uma thread Callable</vt:lpstr>
      <vt:lpstr>Disparando uma thread Callable</vt:lpstr>
      <vt:lpstr>Disparando uma thread Callable</vt:lpstr>
      <vt:lpstr>Sincronização: Competição</vt:lpstr>
      <vt:lpstr>Sincronização: Competição</vt:lpstr>
      <vt:lpstr>Exemplo - Contador</vt:lpstr>
      <vt:lpstr>Apresentação do PowerPoint</vt:lpstr>
      <vt:lpstr>Apresentação do PowerPoint</vt:lpstr>
      <vt:lpstr>Apresentação do PowerPoint</vt:lpstr>
      <vt:lpstr>Sincronização: Região Crítica</vt:lpstr>
      <vt:lpstr>Sincronização: synchronized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</dc:creator>
  <cp:lastModifiedBy>Júlio Machado</cp:lastModifiedBy>
  <cp:revision>176</cp:revision>
  <dcterms:created xsi:type="dcterms:W3CDTF">2011-05-30T14:05:40Z</dcterms:created>
  <dcterms:modified xsi:type="dcterms:W3CDTF">2015-07-21T20:37:32Z</dcterms:modified>
</cp:coreProperties>
</file>