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1"/>
  </p:notesMasterIdLst>
  <p:sldIdLst>
    <p:sldId id="383" r:id="rId2"/>
    <p:sldId id="355" r:id="rId3"/>
    <p:sldId id="372" r:id="rId4"/>
    <p:sldId id="373" r:id="rId5"/>
    <p:sldId id="378" r:id="rId6"/>
    <p:sldId id="368" r:id="rId7"/>
    <p:sldId id="369" r:id="rId8"/>
    <p:sldId id="375" r:id="rId9"/>
    <p:sldId id="374" r:id="rId10"/>
    <p:sldId id="376" r:id="rId11"/>
    <p:sldId id="377" r:id="rId12"/>
    <p:sldId id="371" r:id="rId13"/>
    <p:sldId id="384" r:id="rId14"/>
    <p:sldId id="385" r:id="rId15"/>
    <p:sldId id="386" r:id="rId16"/>
    <p:sldId id="390" r:id="rId17"/>
    <p:sldId id="387" r:id="rId18"/>
    <p:sldId id="388" r:id="rId19"/>
    <p:sldId id="3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D8FC4-8308-499C-9E9F-9BF49296E4FF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43CB-7776-4463-A528-DAE1ED17A01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37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icocontainer" TargetMode="External"/><Relationship Id="rId3" Type="http://schemas.openxmlformats.org/officeDocument/2006/relationships/hyperlink" Target="https://github.com/google/guice" TargetMode="External"/><Relationship Id="rId7" Type="http://schemas.openxmlformats.org/officeDocument/2006/relationships/hyperlink" Target="http://picocontainer.com/" TargetMode="External"/><Relationship Id="rId2" Type="http://schemas.openxmlformats.org/officeDocument/2006/relationships/hyperlink" Target="http://square.github.io/dagg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ee/7/tutorial/partcdi.htm#GJBNR" TargetMode="External"/><Relationship Id="rId5" Type="http://schemas.openxmlformats.org/officeDocument/2006/relationships/hyperlink" Target="http://weld.cdi-spec.org/" TargetMode="External"/><Relationship Id="rId4" Type="http://schemas.openxmlformats.org/officeDocument/2006/relationships/hyperlink" Target="http://projects.spring.io/spring-framewor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eld.cdi-spec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para web com </a:t>
            </a:r>
            <a:r>
              <a:rPr lang="pt-BR" dirty="0" err="1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Júlio Machado</a:t>
            </a:r>
          </a:p>
          <a:p>
            <a:r>
              <a:rPr lang="pt-BR" dirty="0"/>
              <a:t>julio.machado@pucrs.br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9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(Exemplo)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Via construtor: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VendaDeProduto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Logger</a:t>
            </a:r>
            <a:r>
              <a:rPr lang="pt-BR" dirty="0"/>
              <a:t> log;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>
                <a:solidFill>
                  <a:srgbClr val="FF0000"/>
                </a:solidFill>
              </a:rPr>
              <a:t>public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VendaDeProduto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Logger</a:t>
            </a:r>
            <a:r>
              <a:rPr lang="pt-BR" dirty="0">
                <a:solidFill>
                  <a:srgbClr val="FF0000"/>
                </a:solidFill>
              </a:rPr>
              <a:t> l) {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   log = l;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 }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vendeProduto</a:t>
            </a:r>
            <a:r>
              <a:rPr lang="pt-BR" dirty="0"/>
              <a:t>(Produto </a:t>
            </a:r>
            <a:r>
              <a:rPr lang="pt-BR" dirty="0" err="1"/>
              <a:t>produto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...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>
                <a:solidFill>
                  <a:srgbClr val="FF0000"/>
                </a:solidFill>
              </a:rPr>
              <a:t>log.grava</a:t>
            </a:r>
            <a:r>
              <a:rPr lang="pt-BR" dirty="0">
                <a:solidFill>
                  <a:srgbClr val="FF0000"/>
                </a:solidFill>
              </a:rPr>
              <a:t>(produto);</a:t>
            </a:r>
          </a:p>
          <a:p>
            <a:pPr marL="0" indent="0">
              <a:buNone/>
            </a:pPr>
            <a:r>
              <a:rPr lang="pt-BR" dirty="0"/>
              <a:t>  }</a:t>
            </a:r>
          </a:p>
          <a:p>
            <a:pPr marL="0" indent="0">
              <a:buNone/>
            </a:pPr>
            <a:r>
              <a:rPr lang="pt-BR" dirty="0"/>
              <a:t>}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8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(Exemplo)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Via </a:t>
            </a:r>
            <a:r>
              <a:rPr lang="pt-BR" dirty="0" err="1"/>
              <a:t>setter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VendaDeProduto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Logger</a:t>
            </a:r>
            <a:r>
              <a:rPr lang="pt-BR" dirty="0"/>
              <a:t> log;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>
                <a:solidFill>
                  <a:srgbClr val="FF0000"/>
                </a:solidFill>
              </a:rPr>
              <a:t>public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void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setLogger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Logger</a:t>
            </a:r>
            <a:r>
              <a:rPr lang="pt-BR" dirty="0">
                <a:solidFill>
                  <a:srgbClr val="FF0000"/>
                </a:solidFill>
              </a:rPr>
              <a:t> l) {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   log = l;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 }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vendeProduto</a:t>
            </a:r>
            <a:r>
              <a:rPr lang="pt-BR" dirty="0"/>
              <a:t>(Produto </a:t>
            </a:r>
            <a:r>
              <a:rPr lang="pt-BR" dirty="0" err="1"/>
              <a:t>produto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...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>
                <a:solidFill>
                  <a:srgbClr val="FF0000"/>
                </a:solidFill>
              </a:rPr>
              <a:t>log.grava</a:t>
            </a:r>
            <a:r>
              <a:rPr lang="pt-BR" dirty="0">
                <a:solidFill>
                  <a:srgbClr val="FF0000"/>
                </a:solidFill>
              </a:rPr>
              <a:t>(produto);</a:t>
            </a:r>
          </a:p>
          <a:p>
            <a:pPr marL="0" indent="0">
              <a:buNone/>
            </a:pPr>
            <a:r>
              <a:rPr lang="pt-BR" dirty="0"/>
              <a:t>  }</a:t>
            </a:r>
          </a:p>
          <a:p>
            <a:pPr marL="0" indent="0">
              <a:buNone/>
            </a:pPr>
            <a:r>
              <a:rPr lang="pt-BR" dirty="0"/>
              <a:t>}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4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Múltiplas opções:</a:t>
            </a:r>
          </a:p>
          <a:p>
            <a:pPr lvl="1"/>
            <a:r>
              <a:rPr lang="pt-BR" dirty="0" err="1"/>
              <a:t>Dagger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http://square.github.io/dagger/</a:t>
            </a:r>
            <a:endParaRPr lang="pt-BR" dirty="0"/>
          </a:p>
          <a:p>
            <a:pPr lvl="1"/>
            <a:r>
              <a:rPr lang="pt-BR" dirty="0"/>
              <a:t>Google </a:t>
            </a:r>
            <a:r>
              <a:rPr lang="pt-BR" dirty="0" err="1"/>
              <a:t>Guice</a:t>
            </a:r>
            <a:r>
              <a:rPr lang="pt-BR" dirty="0"/>
              <a:t> </a:t>
            </a:r>
            <a:r>
              <a:rPr lang="pt-BR" dirty="0">
                <a:hlinkClick r:id="rId3"/>
              </a:rPr>
              <a:t>https://github.com/google/guice</a:t>
            </a:r>
            <a:endParaRPr lang="pt-BR" dirty="0"/>
          </a:p>
          <a:p>
            <a:pPr lvl="1"/>
            <a:r>
              <a:rPr lang="pt-BR" dirty="0"/>
              <a:t>Spring DI </a:t>
            </a:r>
            <a:r>
              <a:rPr lang="pt-BR" dirty="0">
                <a:hlinkClick r:id="rId4"/>
              </a:rPr>
              <a:t>http://projects.spring.io/spring-framework/</a:t>
            </a:r>
            <a:endParaRPr lang="pt-BR" dirty="0"/>
          </a:p>
          <a:p>
            <a:pPr lvl="1"/>
            <a:r>
              <a:rPr lang="pt-BR" dirty="0"/>
              <a:t>Java EE CDI (</a:t>
            </a:r>
            <a:r>
              <a:rPr lang="pt-BR" dirty="0" err="1"/>
              <a:t>Weld</a:t>
            </a:r>
            <a:r>
              <a:rPr lang="pt-BR" dirty="0"/>
              <a:t> é implementação de referência) </a:t>
            </a:r>
            <a:r>
              <a:rPr lang="pt-BR" dirty="0">
                <a:hlinkClick r:id="rId5"/>
              </a:rPr>
              <a:t>http://weld.cdi-spec.org/</a:t>
            </a:r>
            <a:r>
              <a:rPr lang="pt-BR" dirty="0"/>
              <a:t> </a:t>
            </a:r>
            <a:r>
              <a:rPr lang="pt-BR" dirty="0">
                <a:hlinkClick r:id="rId6"/>
              </a:rPr>
              <a:t>http://docs.oracle.com/javaee/7/tutorial/partcdi.htm#GJBNR</a:t>
            </a:r>
            <a:endParaRPr lang="pt-BR" dirty="0"/>
          </a:p>
          <a:p>
            <a:pPr lvl="1"/>
            <a:r>
              <a:rPr lang="pt-BR" dirty="0"/>
              <a:t>Pico Container </a:t>
            </a:r>
            <a:r>
              <a:rPr lang="pt-BR" dirty="0">
                <a:hlinkClick r:id="rId7"/>
              </a:rPr>
              <a:t>http://picocontainer.com/</a:t>
            </a:r>
            <a:r>
              <a:rPr lang="pt-BR" dirty="0"/>
              <a:t> </a:t>
            </a:r>
            <a:r>
              <a:rPr lang="pt-BR" dirty="0">
                <a:hlinkClick r:id="rId8"/>
              </a:rPr>
              <a:t>https://github.com/picocontainer</a:t>
            </a:r>
            <a:endParaRPr lang="pt-BR" dirty="0"/>
          </a:p>
          <a:p>
            <a:pPr lvl="1"/>
            <a:r>
              <a:rPr lang="pt-BR" dirty="0" err="1"/>
              <a:t>etc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Injeção de dependência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JavaEE</a:t>
            </a:r>
            <a:r>
              <a:rPr lang="pt-BR" dirty="0"/>
              <a:t> CDI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JavaEE</a:t>
            </a:r>
            <a:r>
              <a:rPr lang="pt-BR" dirty="0"/>
              <a:t> CDI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especificação </a:t>
            </a:r>
            <a:r>
              <a:rPr lang="pt-BR" i="1" dirty="0" err="1"/>
              <a:t>Context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Dependency</a:t>
            </a:r>
            <a:r>
              <a:rPr lang="pt-BR" i="1" dirty="0"/>
              <a:t> </a:t>
            </a:r>
            <a:r>
              <a:rPr lang="pt-BR" i="1" dirty="0" err="1"/>
              <a:t>Injection</a:t>
            </a:r>
            <a:r>
              <a:rPr lang="pt-BR" dirty="0"/>
              <a:t> rege como devem funcionar os </a:t>
            </a:r>
            <a:r>
              <a:rPr lang="pt-BR" i="1" dirty="0"/>
              <a:t>frameworks</a:t>
            </a:r>
            <a:r>
              <a:rPr lang="pt-BR" dirty="0"/>
              <a:t> de injeção de dependência para Java</a:t>
            </a:r>
            <a:endParaRPr lang="pt-BR" i="1" dirty="0"/>
          </a:p>
          <a:p>
            <a:pPr lvl="1"/>
            <a:r>
              <a:rPr lang="pt-BR" dirty="0"/>
              <a:t>Habilita que objetos tenham suas dependências providas de maneira automática</a:t>
            </a:r>
          </a:p>
          <a:p>
            <a:pPr lvl="1"/>
            <a:r>
              <a:rPr lang="pt-BR" dirty="0"/>
              <a:t>Gerencia o ciclo-de-vida das dependências</a:t>
            </a:r>
          </a:p>
          <a:p>
            <a:r>
              <a:rPr lang="pt-BR" dirty="0"/>
              <a:t>Implementação de referência é a </a:t>
            </a:r>
            <a:r>
              <a:rPr lang="pt-BR" i="1" dirty="0" err="1"/>
              <a:t>Weld</a:t>
            </a:r>
            <a:endParaRPr lang="pt-BR" dirty="0"/>
          </a:p>
          <a:p>
            <a:pPr lvl="1"/>
            <a:r>
              <a:rPr lang="pt-BR" dirty="0">
                <a:hlinkClick r:id="rId2"/>
              </a:rPr>
              <a:t>http://weld.cdi-spec.org/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0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JavaEE</a:t>
            </a:r>
            <a:r>
              <a:rPr lang="pt-BR" dirty="0"/>
              <a:t> CDI - </a:t>
            </a:r>
            <a:r>
              <a:rPr lang="pt-BR" dirty="0" err="1"/>
              <a:t>Beans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Chama-se de </a:t>
            </a:r>
            <a:r>
              <a:rPr lang="pt-BR" i="1" dirty="0" err="1"/>
              <a:t>bean</a:t>
            </a:r>
            <a:r>
              <a:rPr lang="pt-BR" dirty="0"/>
              <a:t> (no contexto de CDI) um objeto Java qualquer amarrado a um contexto de um ciclo-de-vida</a:t>
            </a:r>
          </a:p>
          <a:p>
            <a:r>
              <a:rPr lang="pt-BR" dirty="0"/>
              <a:t>CDI suporta diferentes tipos de </a:t>
            </a:r>
            <a:r>
              <a:rPr lang="pt-BR" i="1" dirty="0" err="1"/>
              <a:t>beans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Objetos POJO (</a:t>
            </a:r>
            <a:r>
              <a:rPr lang="pt-BR" i="1" dirty="0" err="1"/>
              <a:t>managed</a:t>
            </a:r>
            <a:r>
              <a:rPr lang="pt-BR" i="1" dirty="0"/>
              <a:t> </a:t>
            </a:r>
            <a:r>
              <a:rPr lang="pt-BR" i="1" dirty="0" err="1"/>
              <a:t>beans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Objetos EJB de Sessão</a:t>
            </a:r>
          </a:p>
          <a:p>
            <a:r>
              <a:rPr lang="pt-BR" dirty="0"/>
              <a:t>Anotação (mais geral) </a:t>
            </a:r>
            <a:r>
              <a:rPr lang="pt-BR" i="1" dirty="0"/>
              <a:t>@</a:t>
            </a:r>
            <a:r>
              <a:rPr lang="pt-BR" i="1" dirty="0" err="1"/>
              <a:t>Inject</a:t>
            </a:r>
            <a:r>
              <a:rPr lang="pt-BR" dirty="0"/>
              <a:t> define um ponto de injeção de dependência</a:t>
            </a:r>
          </a:p>
          <a:p>
            <a:r>
              <a:rPr lang="pt-BR" dirty="0"/>
              <a:t>Anotações (mais específicas), como </a:t>
            </a:r>
            <a:r>
              <a:rPr lang="pt-BR" i="1" dirty="0"/>
              <a:t>@EJB</a:t>
            </a:r>
            <a:r>
              <a:rPr lang="pt-BR" dirty="0"/>
              <a:t>, definem a injeção de tipos de objetos ou recursos especializados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5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JavaEE</a:t>
            </a:r>
            <a:r>
              <a:rPr lang="pt-BR" dirty="0"/>
              <a:t> CDI - </a:t>
            </a:r>
            <a:r>
              <a:rPr lang="pt-BR" dirty="0" err="1"/>
              <a:t>Beans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895875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7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JavaEE</a:t>
            </a:r>
            <a:r>
              <a:rPr lang="pt-BR" dirty="0"/>
              <a:t> CDI - 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objeto injetável via </a:t>
            </a:r>
            <a:r>
              <a:rPr lang="pt-BR" i="1" dirty="0"/>
              <a:t>Expression </a:t>
            </a:r>
            <a:r>
              <a:rPr lang="pt-BR" i="1" dirty="0" err="1"/>
              <a:t>Language</a:t>
            </a:r>
            <a:r>
              <a:rPr lang="pt-BR" dirty="0"/>
              <a:t> do JSF deve utilizar a anotação </a:t>
            </a:r>
            <a:r>
              <a:rPr lang="pt-BR" i="1" dirty="0"/>
              <a:t>@</a:t>
            </a:r>
            <a:r>
              <a:rPr lang="pt-BR" i="1" dirty="0" err="1"/>
              <a:t>Named</a:t>
            </a:r>
            <a:endParaRPr lang="pt-BR" dirty="0"/>
          </a:p>
          <a:p>
            <a:r>
              <a:rPr lang="pt-BR" dirty="0"/>
              <a:t>Ex.: Jsf1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@Named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AloMundo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81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JavaEE</a:t>
            </a:r>
            <a:r>
              <a:rPr lang="pt-BR" dirty="0"/>
              <a:t> CDI - Escopos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escopo de um </a:t>
            </a:r>
            <a:r>
              <a:rPr lang="pt-BR" i="1" dirty="0" err="1"/>
              <a:t>bean</a:t>
            </a:r>
            <a:r>
              <a:rPr lang="pt-BR" dirty="0"/>
              <a:t> define sua visibilidade e ciclo-de-vida</a:t>
            </a:r>
          </a:p>
          <a:p>
            <a:r>
              <a:rPr lang="pt-BR" dirty="0"/>
              <a:t>Anotações disponíveis no pacote </a:t>
            </a:r>
            <a:r>
              <a:rPr lang="pt-BR" i="1" dirty="0" err="1"/>
              <a:t>javax.enterprise.context</a:t>
            </a:r>
            <a:endParaRPr lang="pt-BR" dirty="0"/>
          </a:p>
          <a:p>
            <a:r>
              <a:rPr lang="pt-BR" dirty="0"/>
              <a:t>Ex.: Jsf1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@Named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AloMundo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6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JavaEE</a:t>
            </a:r>
            <a:r>
              <a:rPr lang="pt-BR" dirty="0"/>
              <a:t> CDI - Escopos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551"/>
            <a:ext cx="9144000" cy="37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2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Injeção de dependência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9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(Exemplo)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 sistema comercial, é necessário gerar a gravação de um log toda vez que se realiza a venda de um produto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VendaDeProduto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vendeProduto</a:t>
            </a:r>
            <a:r>
              <a:rPr lang="pt-BR" dirty="0"/>
              <a:t>(Produto </a:t>
            </a:r>
            <a:r>
              <a:rPr lang="pt-BR" dirty="0" err="1"/>
              <a:t>produto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...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Logger</a:t>
            </a:r>
            <a:r>
              <a:rPr lang="pt-BR" dirty="0"/>
              <a:t> log = new </a:t>
            </a:r>
            <a:r>
              <a:rPr lang="pt-BR" dirty="0" err="1"/>
              <a:t>FileLogger</a:t>
            </a:r>
            <a:r>
              <a:rPr lang="pt-BR" dirty="0"/>
              <a:t>("Arquivo.txt");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log.grava</a:t>
            </a:r>
            <a:r>
              <a:rPr lang="pt-BR" dirty="0"/>
              <a:t>(produto);</a:t>
            </a:r>
          </a:p>
          <a:p>
            <a:pPr marL="0" indent="0">
              <a:buNone/>
            </a:pPr>
            <a:r>
              <a:rPr lang="pt-BR" dirty="0"/>
              <a:t>  }</a:t>
            </a:r>
          </a:p>
          <a:p>
            <a:pPr marL="0" indent="0">
              <a:buNone/>
            </a:pPr>
            <a:r>
              <a:rPr lang="pt-BR" dirty="0"/>
              <a:t>}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(Exemplo)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77704"/>
            <a:ext cx="8229600" cy="289929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Problemas que podemos encontrar:</a:t>
            </a:r>
          </a:p>
          <a:p>
            <a:pPr lvl="1"/>
            <a:r>
              <a:rPr lang="pt-BR" dirty="0"/>
              <a:t>Como fica a questão de mudança do nome do arquivo a ser realizado o log?</a:t>
            </a:r>
          </a:p>
          <a:p>
            <a:pPr lvl="2"/>
            <a:r>
              <a:rPr lang="pt-BR" dirty="0"/>
              <a:t>Precisa recompilar a classe para mudar!</a:t>
            </a:r>
          </a:p>
          <a:p>
            <a:pPr lvl="1"/>
            <a:r>
              <a:rPr lang="pt-BR" dirty="0"/>
              <a:t>Como podemos trocar o mecanismo de log para um banco de dados, por exemplo?</a:t>
            </a:r>
          </a:p>
          <a:p>
            <a:pPr lvl="2"/>
            <a:r>
              <a:rPr lang="pt-BR" dirty="0"/>
              <a:t>Precisa recompilar a classe para mudar!</a:t>
            </a:r>
          </a:p>
          <a:p>
            <a:r>
              <a:rPr lang="pt-BR" dirty="0"/>
              <a:t>Resumindo:</a:t>
            </a:r>
          </a:p>
          <a:p>
            <a:pPr lvl="1"/>
            <a:r>
              <a:rPr lang="pt-BR" dirty="0"/>
              <a:t>A classe </a:t>
            </a:r>
            <a:r>
              <a:rPr lang="pt-BR" dirty="0" err="1"/>
              <a:t>VendaDeProduto</a:t>
            </a:r>
            <a:r>
              <a:rPr lang="pt-BR" dirty="0"/>
              <a:t> sabe demais sobre o </a:t>
            </a:r>
            <a:r>
              <a:rPr lang="pt-BR" dirty="0" err="1"/>
              <a:t>FileLogger</a:t>
            </a:r>
            <a:r>
              <a:rPr lang="pt-BR" dirty="0"/>
              <a:t>, ou seja, existe uma dependência muito grande e indesejável!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1505803"/>
            <a:ext cx="47910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1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“Dependency Injection is about how one object knows about another, dependent object.”</a:t>
            </a:r>
          </a:p>
          <a:p>
            <a:pPr lvl="1"/>
            <a:r>
              <a:rPr lang="en-US" dirty="0"/>
              <a:t>Fonte: Fowler &amp; </a:t>
            </a:r>
            <a:r>
              <a:rPr lang="en-US" dirty="0" err="1"/>
              <a:t>Schuchert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0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“Dependency injection is a software design pattern that allows the removal of hard-coded dependencies and makes it possible to change them, whether at run-time or compile-time.”</a:t>
            </a:r>
          </a:p>
          <a:p>
            <a:pPr lvl="1"/>
            <a:r>
              <a:rPr lang="en-US" dirty="0"/>
              <a:t>Fonte: Wikipedia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Grande parte dos objetos necessitam de referências para outros objetos para que realizem seus objetivos</a:t>
            </a:r>
          </a:p>
          <a:p>
            <a:r>
              <a:rPr lang="pt-BR" dirty="0"/>
              <a:t>Injeção de Dependência permite ao sistema prover essas referências sem que o programador necessite gerenciá-las “manualmente” no nível do código da aplicação</a:t>
            </a:r>
          </a:p>
          <a:p>
            <a:pPr lvl="1"/>
            <a:r>
              <a:rPr lang="pt-BR" dirty="0"/>
              <a:t>Busca a diminuição do acoplamento entre os objetos</a:t>
            </a:r>
          </a:p>
          <a:p>
            <a:r>
              <a:rPr lang="pt-BR" dirty="0"/>
              <a:t>A ideia básica da Injeção de Dependência é ter um objeto separado, chamado </a:t>
            </a:r>
            <a:r>
              <a:rPr lang="pt-BR" i="1" dirty="0" err="1"/>
              <a:t>assembler</a:t>
            </a:r>
            <a:r>
              <a:rPr lang="pt-BR" dirty="0"/>
              <a:t>, que tem a responsabilidade de criar e repassar a referência de um objeto a quem necessita dele</a:t>
            </a:r>
          </a:p>
          <a:p>
            <a:pPr lvl="1"/>
            <a:r>
              <a:rPr lang="pt-BR" dirty="0"/>
              <a:t>Busca facilitar a </a:t>
            </a:r>
            <a:r>
              <a:rPr lang="pt-BR" dirty="0" err="1"/>
              <a:t>testabilidade</a:t>
            </a:r>
            <a:r>
              <a:rPr lang="pt-BR" dirty="0"/>
              <a:t> (principalmente via testes unitários) dos objetos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9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(Exemplo)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667000"/>
            <a:ext cx="4257675" cy="1971675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2514600" y="3429000"/>
            <a:ext cx="1905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685800" y="332967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realizar a injeção?</a:t>
            </a:r>
            <a:endParaRPr lang="en-US" dirty="0"/>
          </a:p>
        </p:txBody>
      </p:sp>
      <p:sp>
        <p:nvSpPr>
          <p:cNvPr id="9" name="Seta para a direita 8"/>
          <p:cNvSpPr/>
          <p:nvPr/>
        </p:nvSpPr>
        <p:spPr>
          <a:xfrm rot="19452371">
            <a:off x="2865888" y="4640020"/>
            <a:ext cx="126464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/>
          <p:cNvSpPr txBox="1"/>
          <p:nvPr/>
        </p:nvSpPr>
        <p:spPr>
          <a:xfrm>
            <a:off x="685800" y="5029200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funciona o objeto “Assembler”?</a:t>
            </a:r>
          </a:p>
          <a:p>
            <a:r>
              <a:rPr lang="pt-BR" dirty="0">
                <a:sym typeface="Wingdings" panose="05000000000000000000" pitchFamily="2" charset="2"/>
              </a:rPr>
              <a:t> Depende do tipo de solução que implementa o padrão...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5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 de injeção (principais):</a:t>
            </a:r>
          </a:p>
          <a:p>
            <a:pPr lvl="1"/>
            <a:r>
              <a:rPr lang="pt-BR" dirty="0"/>
              <a:t>Via atributo – utilizar um atributo para receber diretamente o objeto injetado</a:t>
            </a:r>
          </a:p>
          <a:p>
            <a:pPr lvl="1"/>
            <a:r>
              <a:rPr lang="pt-BR" dirty="0"/>
              <a:t>Via construtor – utilizar um parâmetro no construtor para receber a referência ao objeto injetado</a:t>
            </a:r>
          </a:p>
          <a:p>
            <a:pPr lvl="1"/>
            <a:r>
              <a:rPr lang="pt-BR" dirty="0"/>
              <a:t>Via </a:t>
            </a:r>
            <a:r>
              <a:rPr lang="pt-BR" dirty="0" err="1"/>
              <a:t>setter</a:t>
            </a:r>
            <a:r>
              <a:rPr lang="pt-BR" dirty="0"/>
              <a:t> – utilizar um método do tipo set para receber a referência ao objeto injetado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59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2925</TotalTime>
  <Words>799</Words>
  <Application>Microsoft Office PowerPoint</Application>
  <PresentationFormat>Apresentação na tela (4:3)</PresentationFormat>
  <Paragraphs>126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Clarity</vt:lpstr>
      <vt:lpstr>Programação para web com JavaEE</vt:lpstr>
      <vt:lpstr>Injeção de dependência</vt:lpstr>
      <vt:lpstr>Problema (Exemplo)</vt:lpstr>
      <vt:lpstr>Problema (Exemplo)</vt:lpstr>
      <vt:lpstr>Definição</vt:lpstr>
      <vt:lpstr>Definição</vt:lpstr>
      <vt:lpstr>Solução</vt:lpstr>
      <vt:lpstr>Solução (Exemplo)</vt:lpstr>
      <vt:lpstr>Solução</vt:lpstr>
      <vt:lpstr>Solução (Exemplo)</vt:lpstr>
      <vt:lpstr>Solução (Exemplo)</vt:lpstr>
      <vt:lpstr>Implementações</vt:lpstr>
      <vt:lpstr>Injeção de dependência</vt:lpstr>
      <vt:lpstr>JavaEE CDI</vt:lpstr>
      <vt:lpstr>JavaEE CDI - Beans</vt:lpstr>
      <vt:lpstr>JavaEE CDI - Beans</vt:lpstr>
      <vt:lpstr>JavaEE CDI - EL</vt:lpstr>
      <vt:lpstr>JavaEE CDI - Escopos</vt:lpstr>
      <vt:lpstr>JavaEE CDI - Escopos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</dc:title>
  <dc:creator>bcopstein</dc:creator>
  <cp:lastModifiedBy>Júlio Machado</cp:lastModifiedBy>
  <cp:revision>177</cp:revision>
  <dcterms:created xsi:type="dcterms:W3CDTF">2011-02-22T20:06:50Z</dcterms:created>
  <dcterms:modified xsi:type="dcterms:W3CDTF">2017-01-07T19:59:33Z</dcterms:modified>
</cp:coreProperties>
</file>