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4"/>
  </p:notesMasterIdLst>
  <p:sldIdLst>
    <p:sldId id="337" r:id="rId2"/>
    <p:sldId id="358" r:id="rId3"/>
    <p:sldId id="338" r:id="rId4"/>
    <p:sldId id="360" r:id="rId5"/>
    <p:sldId id="315" r:id="rId6"/>
    <p:sldId id="335" r:id="rId7"/>
    <p:sldId id="336" r:id="rId8"/>
    <p:sldId id="319" r:id="rId9"/>
    <p:sldId id="320" r:id="rId10"/>
    <p:sldId id="321" r:id="rId11"/>
    <p:sldId id="322" r:id="rId12"/>
    <p:sldId id="332" r:id="rId13"/>
    <p:sldId id="333" r:id="rId14"/>
    <p:sldId id="323" r:id="rId15"/>
    <p:sldId id="334" r:id="rId16"/>
    <p:sldId id="324" r:id="rId17"/>
    <p:sldId id="325" r:id="rId18"/>
    <p:sldId id="361" r:id="rId19"/>
    <p:sldId id="329" r:id="rId20"/>
    <p:sldId id="330" r:id="rId21"/>
    <p:sldId id="331" r:id="rId22"/>
    <p:sldId id="339" r:id="rId23"/>
    <p:sldId id="340" r:id="rId24"/>
    <p:sldId id="352" r:id="rId25"/>
    <p:sldId id="342" r:id="rId26"/>
    <p:sldId id="341" r:id="rId27"/>
    <p:sldId id="343" r:id="rId28"/>
    <p:sldId id="344" r:id="rId29"/>
    <p:sldId id="359" r:id="rId30"/>
    <p:sldId id="349" r:id="rId31"/>
    <p:sldId id="350" r:id="rId32"/>
    <p:sldId id="35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D8FC4-8308-499C-9E9F-9BF49296E4FF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843CB-7776-4463-A528-DAE1ED17A01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6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26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360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843CB-7776-4463-A528-DAE1ED17A01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4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843CB-7776-4463-A528-DAE1ED17A01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2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Técnicas de Programação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Faculdade de Informática/PUCRS</a:t>
            </a: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10896-CFEB-45A1-AA87-730DBB659F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5135563" y="1981200"/>
            <a:ext cx="3810000" cy="1981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5135563" y="4114800"/>
            <a:ext cx="3810000" cy="1981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Técnicas de Programação</a:t>
            </a:r>
            <a:endParaRPr lang="en-US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Faculdade de Informática/PUCRS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9DC503-B7AD-4B64-8353-7BB978A83A4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3163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Técnicas de Programação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Faculdade de Informática/PUCRS</a:t>
            </a: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D1064-8428-487B-B92F-D960715C170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0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lioapm/WebJavaEE7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lassfish.java.net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ee/tech/index-jsp-142185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ee/7/tutorial/" TargetMode="External"/><Relationship Id="rId7" Type="http://schemas.openxmlformats.org/officeDocument/2006/relationships/hyperlink" Target="http://docs.oracle.com/javase/spec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8/docs/api/" TargetMode="External"/><Relationship Id="rId5" Type="http://schemas.openxmlformats.org/officeDocument/2006/relationships/hyperlink" Target="https://docs.oracle.com/javase/8/docs/" TargetMode="External"/><Relationship Id="rId4" Type="http://schemas.openxmlformats.org/officeDocument/2006/relationships/hyperlink" Target="http://docs.oracle.com/javaee/7/api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andards/webdesign/htmlcss" TargetMode="External"/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/default.asp" TargetMode="External"/><Relationship Id="rId5" Type="http://schemas.openxmlformats.org/officeDocument/2006/relationships/hyperlink" Target="http://www.w3schools.com/css/default.asp" TargetMode="External"/><Relationship Id="rId4" Type="http://schemas.openxmlformats.org/officeDocument/2006/relationships/hyperlink" Target="http://www.w3schools.com/html/default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para web com </a:t>
            </a:r>
            <a:r>
              <a:rPr lang="pt-BR" dirty="0" err="1"/>
              <a:t>JavaEE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Júlio Machado</a:t>
            </a:r>
          </a:p>
          <a:p>
            <a:r>
              <a:rPr lang="pt-BR" dirty="0"/>
              <a:t>julio.machado@pucrs.br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7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HTTP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mensagem HTTP consiste de:</a:t>
            </a:r>
          </a:p>
          <a:p>
            <a:pPr lvl="1"/>
            <a:r>
              <a:rPr lang="pt-BR" dirty="0"/>
              <a:t>Uma linha inicial</a:t>
            </a:r>
          </a:p>
          <a:p>
            <a:pPr lvl="1"/>
            <a:r>
              <a:rPr lang="pt-BR" dirty="0"/>
              <a:t>Um ou mais campos de cabeçalho</a:t>
            </a:r>
          </a:p>
          <a:p>
            <a:pPr lvl="1"/>
            <a:r>
              <a:rPr lang="pt-BR" dirty="0"/>
              <a:t>Uma linha em branco</a:t>
            </a:r>
          </a:p>
          <a:p>
            <a:pPr lvl="1"/>
            <a:r>
              <a:rPr lang="pt-BR" dirty="0"/>
              <a:t>Possivelmente um corpo da mensagem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9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HTTP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pt-BR"/>
              <a:t>Alguns comandos de requisição (8 no padrão):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1064-8428-487B-B92F-D960715C1709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7" name="Group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9994959"/>
              </p:ext>
            </p:extLst>
          </p:nvPr>
        </p:nvGraphicFramePr>
        <p:xfrm>
          <a:off x="533400" y="2704147"/>
          <a:ext cx="8229600" cy="3468053"/>
        </p:xfrm>
        <a:graphic>
          <a:graphicData uri="http://schemas.openxmlformats.org/drawingml/2006/table">
            <a:tbl>
              <a:tblPr/>
              <a:tblGrid>
                <a:gridCol w="2684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5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GET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Solicita um recurso ao servidor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POST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Fornece a entrada para um comando do lado do servidor e devolve o resultado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PUT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Envia um recurso ao servidor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DELETE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Exclui um recurso do servidor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TRACE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Rastreia a comunicação com o servidor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07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HTTP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São dois os comandos mais utilizados para fornecer entrada de dados aos programas no lado servidor:</a:t>
            </a:r>
          </a:p>
          <a:p>
            <a:pPr lvl="1"/>
            <a:r>
              <a:rPr lang="pt-BR" dirty="0"/>
              <a:t>GET</a:t>
            </a:r>
          </a:p>
          <a:p>
            <a:pPr lvl="1"/>
            <a:r>
              <a:rPr lang="pt-BR" dirty="0"/>
              <a:t>POST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8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HTTP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/>
              <a:t>GET:</a:t>
            </a:r>
          </a:p>
          <a:p>
            <a:pPr lvl="1"/>
            <a:r>
              <a:rPr lang="pt-BR" sz="2400" dirty="0"/>
              <a:t>Método mais simples</a:t>
            </a:r>
          </a:p>
          <a:p>
            <a:pPr lvl="1"/>
            <a:r>
              <a:rPr lang="pt-BR" sz="2400" dirty="0"/>
              <a:t>Quantidade de dados muito limitada</a:t>
            </a:r>
          </a:p>
          <a:p>
            <a:pPr lvl="2"/>
            <a:r>
              <a:rPr lang="pt-BR" sz="2000" dirty="0"/>
              <a:t>Limite implementado nos navegadores</a:t>
            </a:r>
          </a:p>
          <a:p>
            <a:pPr lvl="1"/>
            <a:r>
              <a:rPr lang="pt-BR" sz="2400" dirty="0"/>
              <a:t>Dados acrescentados à URL após um caractere “?”, no formato “campo=valor”, separados pelo caractere “&amp;”</a:t>
            </a:r>
          </a:p>
          <a:p>
            <a:pPr lvl="2"/>
            <a:r>
              <a:rPr lang="pt-BR" sz="2000" dirty="0"/>
              <a:t>Recebe o nome de </a:t>
            </a:r>
            <a:r>
              <a:rPr lang="pt-BR" sz="2000" i="1" dirty="0" err="1"/>
              <a:t>query-string</a:t>
            </a:r>
            <a:endParaRPr lang="pt-BR" sz="2000" i="1" dirty="0"/>
          </a:p>
          <a:p>
            <a:pPr lvl="1"/>
            <a:r>
              <a:rPr lang="pt-BR" sz="2400" dirty="0"/>
              <a:t>Ex.: http://www.aqui.com/prog?id=1&amp;ano=2008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9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HTTP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Requisição:</a:t>
            </a:r>
          </a:p>
          <a:p>
            <a:endParaRPr lang="pt-BR"/>
          </a:p>
          <a:p>
            <a:pPr>
              <a:buFont typeface="Monotype Sorts" pitchFamily="2" charset="2"/>
              <a:buNone/>
            </a:pPr>
            <a:r>
              <a:rPr lang="en-US"/>
              <a:t>GET /index.html HTTP/1.1</a:t>
            </a:r>
          </a:p>
          <a:p>
            <a:pPr>
              <a:buFont typeface="Monotype Sorts" pitchFamily="2" charset="2"/>
              <a:buNone/>
            </a:pPr>
            <a:r>
              <a:rPr lang="en-US"/>
              <a:t>Host: www.example.com</a:t>
            </a:r>
          </a:p>
          <a:p>
            <a:pPr>
              <a:buFont typeface="Monotype Sorts" pitchFamily="2" charset="2"/>
              <a:buNone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0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HTTP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POST:</a:t>
            </a:r>
          </a:p>
          <a:p>
            <a:pPr lvl="1"/>
            <a:r>
              <a:rPr lang="pt-BR" dirty="0"/>
              <a:t>Método mais robusto</a:t>
            </a:r>
          </a:p>
          <a:p>
            <a:pPr lvl="1"/>
            <a:r>
              <a:rPr lang="pt-BR" dirty="0"/>
              <a:t>Quantidade de dados não é limitada como no GET</a:t>
            </a:r>
          </a:p>
          <a:p>
            <a:pPr lvl="1"/>
            <a:r>
              <a:rPr lang="pt-BR" dirty="0"/>
              <a:t>Dados </a:t>
            </a:r>
            <a:r>
              <a:rPr lang="pt-BR" i="1" dirty="0"/>
              <a:t>(</a:t>
            </a:r>
            <a:r>
              <a:rPr lang="pt-BR" i="1" dirty="0" err="1"/>
              <a:t>query-string</a:t>
            </a:r>
            <a:r>
              <a:rPr lang="pt-BR" i="1" dirty="0"/>
              <a:t>)</a:t>
            </a:r>
            <a:r>
              <a:rPr lang="pt-BR" dirty="0"/>
              <a:t> enviados no corpo da requisição do protocolo</a:t>
            </a:r>
          </a:p>
          <a:p>
            <a:pPr lvl="1"/>
            <a:r>
              <a:rPr lang="pt-BR" dirty="0"/>
              <a:t>Permite efeitos colaterais na execução no lado do servidor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36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HTTP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Requisição: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/>
              <a:t>POST /index.html HTTP/1.0</a:t>
            </a:r>
          </a:p>
          <a:p>
            <a:pPr marL="0" indent="0">
              <a:buNone/>
            </a:pPr>
            <a:r>
              <a:rPr lang="en-US" dirty="0"/>
              <a:t>Accept: text/html</a:t>
            </a:r>
          </a:p>
          <a:p>
            <a:pPr marL="0" indent="0">
              <a:buNone/>
            </a:pPr>
            <a:r>
              <a:rPr lang="en-US" dirty="0"/>
              <a:t>If-modified-since: Sat, 29 Oct 1999 19:43:31 GMT</a:t>
            </a:r>
          </a:p>
          <a:p>
            <a:pPr marL="0" indent="0">
              <a:buNone/>
            </a:pPr>
            <a:r>
              <a:rPr lang="en-US" dirty="0"/>
              <a:t>Content-Type: application/x-www-form-</a:t>
            </a:r>
            <a:r>
              <a:rPr lang="en-US" dirty="0" err="1"/>
              <a:t>urlencoded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Content-Length: 41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Nome=</a:t>
            </a:r>
            <a:r>
              <a:rPr lang="en-US" dirty="0" err="1"/>
              <a:t>NomePessoa&amp;Idade</a:t>
            </a:r>
            <a:r>
              <a:rPr lang="en-US" dirty="0"/>
              <a:t>=20&amp;Curso=</a:t>
            </a:r>
            <a:r>
              <a:rPr lang="en-US" dirty="0" err="1"/>
              <a:t>Computacao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10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HTTP</a:t>
            </a: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400"/>
              <a:t>Resposta:</a:t>
            </a:r>
          </a:p>
          <a:p>
            <a:pPr>
              <a:lnSpc>
                <a:spcPct val="80000"/>
              </a:lnSpc>
            </a:pPr>
            <a:endParaRPr lang="pt-BR" sz="240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/>
              <a:t>HTTP/1.1 200 OK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/>
              <a:t>Date: Mon, 23 May 2005 22:38:34 GMT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/>
              <a:t>Server: Apache/1.3.3.7 (Unix)  (Red-Hat/Linux)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/>
              <a:t>Last-Modified: Wed, 08 Jan 2003 23:11:55 GMT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/>
              <a:t>Etag: "3f80f-1b6-3e1cb03b"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/>
              <a:t>Accept-Ranges: bytes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/>
              <a:t>Content-Length: 438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/>
              <a:t>Connection: close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/>
              <a:t>Content-Type: text/html; charset=UTF-8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8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Arquitetura de Sistemas Multicamadas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1345523"/>
            <a:ext cx="5429288" cy="536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58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 - Implantação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143116"/>
            <a:ext cx="3569229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000504"/>
            <a:ext cx="5000660" cy="1343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ipse 4"/>
          <p:cNvSpPr/>
          <p:nvPr/>
        </p:nvSpPr>
        <p:spPr bwMode="auto">
          <a:xfrm>
            <a:off x="5000628" y="2571744"/>
            <a:ext cx="2643206" cy="57150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Centralizado</a:t>
            </a:r>
          </a:p>
        </p:txBody>
      </p:sp>
      <p:sp>
        <p:nvSpPr>
          <p:cNvPr id="6" name="Elipse 5"/>
          <p:cNvSpPr/>
          <p:nvPr/>
        </p:nvSpPr>
        <p:spPr bwMode="auto">
          <a:xfrm>
            <a:off x="6215074" y="4500570"/>
            <a:ext cx="2643206" cy="57150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Distribuído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8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Repositório de materiais:</a:t>
            </a:r>
          </a:p>
          <a:p>
            <a:pPr lvl="1"/>
            <a:r>
              <a:rPr lang="pt-BR" dirty="0">
                <a:hlinkClick r:id="rId2"/>
              </a:rPr>
              <a:t>https://github.com/julioapm/WebJavaEE7</a:t>
            </a:r>
            <a:r>
              <a:rPr lang="pt-BR" dirty="0"/>
              <a:t> 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21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 - Segurança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428736"/>
            <a:ext cx="6643734" cy="512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94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 - Performance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2000240"/>
            <a:ext cx="51339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45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enterprise </a:t>
            </a:r>
            <a:r>
              <a:rPr lang="pt-BR" dirty="0" err="1"/>
              <a:t>edition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42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EE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modelo Java EE define uma arquitetura para a implementação de aplicações cliente-servidor multicamadas distribuídas</a:t>
            </a:r>
          </a:p>
          <a:p>
            <a:pPr lvl="1"/>
            <a:r>
              <a:rPr lang="pt-BR" dirty="0"/>
              <a:t>Basicamente: lógica de apresentação, lógica de negócio e serviços baseados em servidores</a:t>
            </a:r>
          </a:p>
          <a:p>
            <a:pPr lvl="1"/>
            <a:r>
              <a:rPr lang="pt-BR" dirty="0"/>
              <a:t>As aplicações Java EE são construídas a partir de componentes</a:t>
            </a:r>
          </a:p>
          <a:p>
            <a:pPr lvl="1"/>
            <a:endParaRPr lang="pt-BR" dirty="0"/>
          </a:p>
          <a:p>
            <a:r>
              <a:rPr lang="pt-BR" dirty="0"/>
              <a:t>Atualmente encontra-se na versão 7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2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EE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" name="Picture 2" descr="Description of Figure 1-2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594" y="1524000"/>
            <a:ext cx="5992812" cy="369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44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EE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Componentes Java EE:</a:t>
            </a:r>
          </a:p>
          <a:p>
            <a:pPr lvl="1"/>
            <a:r>
              <a:rPr lang="pt-BR" dirty="0"/>
              <a:t>Aplicações cliente (aplicativos ou web) e </a:t>
            </a:r>
            <a:r>
              <a:rPr lang="pt-BR" dirty="0" err="1"/>
              <a:t>applets</a:t>
            </a:r>
            <a:r>
              <a:rPr lang="pt-BR" dirty="0"/>
              <a:t> são componentes que rodam no cliente</a:t>
            </a:r>
          </a:p>
          <a:p>
            <a:pPr lvl="1"/>
            <a:r>
              <a:rPr lang="pt-BR" dirty="0"/>
              <a:t>Java </a:t>
            </a:r>
            <a:r>
              <a:rPr lang="pt-BR" dirty="0" err="1"/>
              <a:t>Servlets</a:t>
            </a:r>
            <a:r>
              <a:rPr lang="pt-BR" dirty="0"/>
              <a:t>, </a:t>
            </a:r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r>
              <a:rPr lang="pt-BR" dirty="0"/>
              <a:t> e </a:t>
            </a:r>
            <a:r>
              <a:rPr lang="pt-BR" dirty="0" err="1"/>
              <a:t>JavaServer</a:t>
            </a:r>
            <a:r>
              <a:rPr lang="pt-BR" dirty="0"/>
              <a:t> Faces são componentes web que rodam no servidor</a:t>
            </a:r>
          </a:p>
          <a:p>
            <a:pPr lvl="1"/>
            <a:r>
              <a:rPr lang="pt-BR" dirty="0"/>
              <a:t>Enterprise Java </a:t>
            </a:r>
            <a:r>
              <a:rPr lang="pt-BR" dirty="0" err="1"/>
              <a:t>Beans</a:t>
            </a:r>
            <a:r>
              <a:rPr lang="pt-BR" dirty="0"/>
              <a:t> são componentes de negócio que rodam no servidor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80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EE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146680" y="6542017"/>
            <a:ext cx="2946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EIS=Enterprise information system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2" descr="Description of Figure 1-4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1402474"/>
            <a:ext cx="488632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443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EE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Servidor Java EE</a:t>
            </a:r>
          </a:p>
          <a:p>
            <a:pPr lvl="1"/>
            <a:r>
              <a:rPr lang="pt-BR" dirty="0"/>
              <a:t>Aplicação servidora que implementa a plataforma Java EE</a:t>
            </a:r>
          </a:p>
          <a:p>
            <a:pPr lvl="1"/>
            <a:r>
              <a:rPr lang="pt-BR" dirty="0"/>
              <a:t>Fornece serviços a componentes de software através do conceito de contêiner</a:t>
            </a:r>
          </a:p>
          <a:p>
            <a:endParaRPr lang="pt-BR" dirty="0"/>
          </a:p>
          <a:p>
            <a:r>
              <a:rPr lang="pt-BR" dirty="0"/>
              <a:t>Servidores:</a:t>
            </a:r>
          </a:p>
          <a:p>
            <a:pPr lvl="1"/>
            <a:r>
              <a:rPr lang="pt-BR" dirty="0" err="1"/>
              <a:t>GlassFish</a:t>
            </a:r>
            <a:endParaRPr lang="pt-BR" dirty="0"/>
          </a:p>
          <a:p>
            <a:pPr lvl="2"/>
            <a:r>
              <a:rPr lang="pt-BR" dirty="0">
                <a:hlinkClick r:id="rId2"/>
              </a:rPr>
              <a:t>https://glassfish.java.net/</a:t>
            </a:r>
            <a:endParaRPr lang="pt-BR" dirty="0"/>
          </a:p>
          <a:p>
            <a:pPr lvl="1"/>
            <a:r>
              <a:rPr lang="pt-BR" dirty="0" err="1"/>
              <a:t>JBoss</a:t>
            </a:r>
            <a:endParaRPr lang="pt-BR" dirty="0"/>
          </a:p>
          <a:p>
            <a:pPr lvl="1"/>
            <a:r>
              <a:rPr lang="pt-BR" dirty="0"/>
              <a:t>IBM </a:t>
            </a:r>
            <a:r>
              <a:rPr lang="pt-BR" dirty="0" err="1"/>
              <a:t>Webshpere</a:t>
            </a:r>
            <a:endParaRPr lang="pt-BR" dirty="0"/>
          </a:p>
          <a:p>
            <a:pPr lvl="1"/>
            <a:r>
              <a:rPr lang="pt-BR" dirty="0"/>
              <a:t>Oracle </a:t>
            </a:r>
            <a:r>
              <a:rPr lang="pt-BR" dirty="0" err="1"/>
              <a:t>Weblogic</a:t>
            </a:r>
            <a:endParaRPr lang="pt-BR" dirty="0"/>
          </a:p>
          <a:p>
            <a:pPr lvl="1"/>
            <a:r>
              <a:rPr lang="pt-BR" dirty="0" err="1"/>
              <a:t>etc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Seta: para a Esquerda 2"/>
          <p:cNvSpPr/>
          <p:nvPr/>
        </p:nvSpPr>
        <p:spPr>
          <a:xfrm>
            <a:off x="2286000" y="3955366"/>
            <a:ext cx="838200" cy="3463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614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EE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Contêiner Java EE</a:t>
            </a:r>
          </a:p>
          <a:p>
            <a:pPr lvl="1"/>
            <a:r>
              <a:rPr lang="pt-BR" dirty="0"/>
              <a:t>Um contêiner é a interface entre um componente de software e uma funcionalidade de mais baixo nível fornecida pela plataforma</a:t>
            </a:r>
          </a:p>
          <a:p>
            <a:pPr lvl="1"/>
            <a:r>
              <a:rPr lang="pt-BR" dirty="0"/>
              <a:t>Diferentes tipos:</a:t>
            </a:r>
          </a:p>
          <a:p>
            <a:pPr lvl="2"/>
            <a:r>
              <a:rPr lang="pt-BR" dirty="0"/>
              <a:t>Contêiner web</a:t>
            </a:r>
          </a:p>
          <a:p>
            <a:pPr lvl="2"/>
            <a:r>
              <a:rPr lang="pt-BR" dirty="0"/>
              <a:t>Contêiner de aplicação cliente</a:t>
            </a:r>
          </a:p>
          <a:p>
            <a:pPr lvl="2"/>
            <a:r>
              <a:rPr lang="pt-BR" dirty="0"/>
              <a:t>Contêiner EJB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098" name="Picture 2" descr="Description of Figure 1-5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43200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616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EE 7 </a:t>
            </a:r>
            <a:r>
              <a:rPr lang="pt-BR" dirty="0" err="1"/>
              <a:t>APIs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Java EE 7</a:t>
            </a:r>
          </a:p>
          <a:p>
            <a:pPr lvl="1"/>
            <a:r>
              <a:rPr lang="en-US" dirty="0">
                <a:hlinkClick r:id="rId2"/>
              </a:rPr>
              <a:t>http://www.oracle.com/technetwork/java/javaee/tech/index-jsp-142185.html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JavaEE</a:t>
            </a:r>
            <a:r>
              <a:rPr lang="pt-BR" dirty="0"/>
              <a:t> 7 Tutorial</a:t>
            </a:r>
          </a:p>
          <a:p>
            <a:pPr lvl="1"/>
            <a:r>
              <a:rPr lang="pt-BR" dirty="0">
                <a:hlinkClick r:id="rId3"/>
              </a:rPr>
              <a:t>https://docs.oracle.com/javaee/7/tutorial/</a:t>
            </a:r>
            <a:endParaRPr lang="pt-BR" dirty="0"/>
          </a:p>
          <a:p>
            <a:r>
              <a:rPr lang="pt-BR" dirty="0"/>
              <a:t>Java EE 7 API</a:t>
            </a:r>
          </a:p>
          <a:p>
            <a:pPr lvl="1"/>
            <a:r>
              <a:rPr lang="pt-BR" dirty="0">
                <a:hlinkClick r:id="rId4"/>
              </a:rPr>
              <a:t>http://docs.oracle.com/javaee/7/api/</a:t>
            </a:r>
            <a:endParaRPr lang="pt-BR" dirty="0"/>
          </a:p>
          <a:p>
            <a:r>
              <a:rPr lang="pt-BR" dirty="0"/>
              <a:t>Java SE 8 </a:t>
            </a:r>
            <a:r>
              <a:rPr lang="pt-BR" dirty="0" err="1"/>
              <a:t>Documentation</a:t>
            </a:r>
            <a:endParaRPr lang="pt-BR" dirty="0"/>
          </a:p>
          <a:p>
            <a:pPr lvl="1"/>
            <a:r>
              <a:rPr lang="pt-BR" dirty="0">
                <a:hlinkClick r:id="rId5"/>
              </a:rPr>
              <a:t>https://docs.oracle.com/javase/8/docs/</a:t>
            </a:r>
            <a:endParaRPr lang="pt-BR" dirty="0"/>
          </a:p>
          <a:p>
            <a:r>
              <a:rPr lang="pt-BR" dirty="0"/>
              <a:t>Java SE 8 API</a:t>
            </a:r>
          </a:p>
          <a:p>
            <a:pPr lvl="1"/>
            <a:r>
              <a:rPr lang="pt-BR" dirty="0">
                <a:hlinkClick r:id="rId6"/>
              </a:rPr>
              <a:t>http://docs.oracle.com/javase/8/docs/api/</a:t>
            </a:r>
            <a:r>
              <a:rPr lang="pt-BR" dirty="0"/>
              <a:t> </a:t>
            </a:r>
          </a:p>
          <a:p>
            <a:r>
              <a:rPr lang="pt-BR" dirty="0"/>
              <a:t>Java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Virtual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Specifications</a:t>
            </a:r>
            <a:endParaRPr lang="pt-BR" dirty="0"/>
          </a:p>
          <a:p>
            <a:pPr lvl="1"/>
            <a:r>
              <a:rPr lang="pt-BR" dirty="0">
                <a:hlinkClick r:id="rId7"/>
              </a:rPr>
              <a:t>http://docs.oracle.com/javase/specs/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30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EE 7 </a:t>
            </a:r>
            <a:r>
              <a:rPr lang="pt-BR" dirty="0" err="1"/>
              <a:t>APIs</a:t>
            </a:r>
            <a:endParaRPr lang="pt-BR" dirty="0"/>
          </a:p>
        </p:txBody>
      </p:sp>
      <p:pic>
        <p:nvPicPr>
          <p:cNvPr id="1026" name="Picture 2" descr="Description of Figure 1-7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117" y="507694"/>
            <a:ext cx="3162883" cy="628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09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EE 7 </a:t>
            </a:r>
            <a:r>
              <a:rPr lang="pt-BR" dirty="0" err="1"/>
              <a:t>APIs</a:t>
            </a:r>
            <a:endParaRPr lang="pt-BR" dirty="0"/>
          </a:p>
        </p:txBody>
      </p:sp>
      <p:pic>
        <p:nvPicPr>
          <p:cNvPr id="2050" name="Picture 2" descr="Description of Figure 1-8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592" y="685800"/>
            <a:ext cx="3672408" cy="607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40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EE 7 </a:t>
            </a:r>
            <a:r>
              <a:rPr lang="pt-BR" dirty="0" err="1"/>
              <a:t>APIs</a:t>
            </a:r>
            <a:endParaRPr lang="pt-BR" dirty="0"/>
          </a:p>
        </p:txBody>
      </p:sp>
      <p:pic>
        <p:nvPicPr>
          <p:cNvPr id="3074" name="Picture 2" descr="Description of Figure 1-9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480" y="1524000"/>
            <a:ext cx="4680520" cy="478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0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Recursos</a:t>
            </a:r>
          </a:p>
        </p:txBody>
      </p:sp>
      <p:sp>
        <p:nvSpPr>
          <p:cNvPr id="716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World </a:t>
            </a:r>
            <a:r>
              <a:rPr lang="pt-BR" dirty="0" err="1"/>
              <a:t>Wide</a:t>
            </a:r>
            <a:r>
              <a:rPr lang="pt-BR" dirty="0"/>
              <a:t> Web Consortium</a:t>
            </a:r>
          </a:p>
          <a:p>
            <a:pPr lvl="1" eaLnBrk="1" hangingPunct="1"/>
            <a:r>
              <a:rPr lang="pt-BR" dirty="0">
                <a:hlinkClick r:id="rId2"/>
              </a:rPr>
              <a:t>http://www.w3.org/</a:t>
            </a:r>
            <a:endParaRPr lang="pt-BR" dirty="0"/>
          </a:p>
          <a:p>
            <a:pPr eaLnBrk="1" hangingPunct="1"/>
            <a:r>
              <a:rPr lang="pt-BR" dirty="0"/>
              <a:t>HTML e CSS</a:t>
            </a:r>
          </a:p>
          <a:p>
            <a:pPr lvl="1"/>
            <a:r>
              <a:rPr lang="pt-BR" dirty="0">
                <a:hlinkClick r:id="rId3"/>
              </a:rPr>
              <a:t>https://www.w3.org/standards/webdesign/htmlcss</a:t>
            </a:r>
            <a:endParaRPr lang="pt-BR" dirty="0"/>
          </a:p>
          <a:p>
            <a:pPr lvl="1"/>
            <a:r>
              <a:rPr lang="pt-BR" dirty="0">
                <a:hlinkClick r:id="rId4"/>
              </a:rPr>
              <a:t>http://www.w3schools.com/html/default.asp</a:t>
            </a:r>
            <a:endParaRPr lang="pt-BR" dirty="0"/>
          </a:p>
          <a:p>
            <a:pPr lvl="1"/>
            <a:r>
              <a:rPr lang="pt-BR" dirty="0">
                <a:hlinkClick r:id="rId5"/>
              </a:rPr>
              <a:t>http://www.w3schools.com/css/default.asp</a:t>
            </a:r>
            <a:endParaRPr lang="pt-BR" dirty="0"/>
          </a:p>
          <a:p>
            <a:r>
              <a:rPr lang="pt-BR" dirty="0" err="1"/>
              <a:t>JavaScript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hlinkClick r:id="rId6"/>
              </a:rPr>
              <a:t>http://www.w3schools.com/js/default.asp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42929-DEBA-4BCE-82FF-F0467D607C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4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WEB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 acordo com o W3C:</a:t>
            </a:r>
          </a:p>
          <a:p>
            <a:endParaRPr lang="pt-BR" dirty="0"/>
          </a:p>
          <a:p>
            <a:r>
              <a:rPr lang="pt-BR" dirty="0"/>
              <a:t>“A </a:t>
            </a:r>
            <a:r>
              <a:rPr lang="pt-BR" i="1" dirty="0"/>
              <a:t>World </a:t>
            </a:r>
            <a:r>
              <a:rPr lang="pt-BR" i="1" dirty="0" err="1"/>
              <a:t>Wide</a:t>
            </a:r>
            <a:r>
              <a:rPr lang="pt-BR" i="1" dirty="0"/>
              <a:t> Web</a:t>
            </a:r>
            <a:r>
              <a:rPr lang="pt-BR" dirty="0"/>
              <a:t> (WWW) é um espaço de informações no qual os itens de interesse, referidos como recursos, são identificados por identificadores globais chamados </a:t>
            </a:r>
            <a:r>
              <a:rPr lang="pt-BR" i="1" dirty="0"/>
              <a:t>Uniforme </a:t>
            </a:r>
            <a:r>
              <a:rPr lang="pt-BR" i="1" dirty="0" err="1"/>
              <a:t>Resource</a:t>
            </a:r>
            <a:r>
              <a:rPr lang="pt-BR" i="1" dirty="0"/>
              <a:t> </a:t>
            </a:r>
            <a:r>
              <a:rPr lang="pt-BR" i="1" dirty="0" err="1"/>
              <a:t>Identifiers</a:t>
            </a:r>
            <a:r>
              <a:rPr lang="pt-BR" i="1" dirty="0"/>
              <a:t> </a:t>
            </a:r>
            <a:r>
              <a:rPr lang="pt-BR" dirty="0"/>
              <a:t>(URI)”.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1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A resource (Oaxaca Weather Info) is identified by a particular URI and is represented by pseudo-HTML cont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1276349"/>
            <a:ext cx="5143500" cy="558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35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HTTP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/>
              <a:t>Comunicar-se com servidores e aplicativos web se dá através do protocolo </a:t>
            </a:r>
            <a:r>
              <a:rPr lang="pt-BR" sz="2800" i="1" dirty="0"/>
              <a:t>Hypertext </a:t>
            </a:r>
            <a:r>
              <a:rPr lang="pt-BR" sz="2800" i="1" dirty="0" err="1"/>
              <a:t>Transfer</a:t>
            </a:r>
            <a:r>
              <a:rPr lang="pt-BR" sz="2800" i="1" dirty="0"/>
              <a:t> </a:t>
            </a:r>
            <a:r>
              <a:rPr lang="pt-BR" sz="2800" i="1" dirty="0" err="1"/>
              <a:t>Protocol</a:t>
            </a:r>
            <a:endParaRPr lang="pt-BR" sz="2800" dirty="0"/>
          </a:p>
          <a:p>
            <a:pPr lvl="1"/>
            <a:r>
              <a:rPr lang="pt-BR" sz="2400" dirty="0"/>
              <a:t>Protocolo de nível de aplicação</a:t>
            </a:r>
          </a:p>
          <a:p>
            <a:pPr lvl="1"/>
            <a:r>
              <a:rPr lang="pt-BR" sz="2400" dirty="0"/>
              <a:t>Protocolo textual</a:t>
            </a:r>
          </a:p>
          <a:p>
            <a:pPr lvl="1"/>
            <a:r>
              <a:rPr lang="pt-BR" sz="2400" dirty="0"/>
              <a:t>Protocolo baseado em mensagens de requisição/resposta no modelo cliente/servidor</a:t>
            </a:r>
          </a:p>
          <a:p>
            <a:pPr lvl="1"/>
            <a:r>
              <a:rPr lang="pt-BR" sz="2400" dirty="0"/>
              <a:t>Protocolo sem manutenção de estado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6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HTTP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Um URL </a:t>
            </a:r>
            <a:r>
              <a:rPr lang="pt-BR" i="1"/>
              <a:t>Uniform Resource Locator</a:t>
            </a:r>
            <a:r>
              <a:rPr lang="pt-BR"/>
              <a:t> é utilizado para identificar elementos em um servidor web</a:t>
            </a:r>
          </a:p>
          <a:p>
            <a:pPr lvl="1"/>
            <a:r>
              <a:rPr lang="pt-BR"/>
              <a:t>Ex.: http://java.sun.com/index.html</a:t>
            </a:r>
          </a:p>
          <a:p>
            <a:r>
              <a:rPr lang="pt-BR"/>
              <a:t>Formato geral: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"http:" "//" host [ ":" port ] [path [ "?" query ]]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29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515</TotalTime>
  <Words>911</Words>
  <Application>Microsoft Office PowerPoint</Application>
  <PresentationFormat>Apresentação na tela (4:3)</PresentationFormat>
  <Paragraphs>190</Paragraphs>
  <Slides>32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Calibri</vt:lpstr>
      <vt:lpstr>Monotype Sorts</vt:lpstr>
      <vt:lpstr>Times New Roman</vt:lpstr>
      <vt:lpstr>Clarity</vt:lpstr>
      <vt:lpstr>Programação para web com JavaEE</vt:lpstr>
      <vt:lpstr>Recursos</vt:lpstr>
      <vt:lpstr>Recursos</vt:lpstr>
      <vt:lpstr>Recursos</vt:lpstr>
      <vt:lpstr>Arquitetura WEB</vt:lpstr>
      <vt:lpstr>Definição</vt:lpstr>
      <vt:lpstr>Definição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Arquitetura de Sistemas Multicamadas</vt:lpstr>
      <vt:lpstr>Questões - Implantação</vt:lpstr>
      <vt:lpstr>Questões - Segurança</vt:lpstr>
      <vt:lpstr>Questões - Performance</vt:lpstr>
      <vt:lpstr>Java enterprise edition</vt:lpstr>
      <vt:lpstr>Java EE</vt:lpstr>
      <vt:lpstr>Java EE</vt:lpstr>
      <vt:lpstr>Java EE</vt:lpstr>
      <vt:lpstr>Java EE</vt:lpstr>
      <vt:lpstr>Java EE</vt:lpstr>
      <vt:lpstr>Java EE</vt:lpstr>
      <vt:lpstr>Java EE 7 APIs</vt:lpstr>
      <vt:lpstr>Java EE 7 APIs</vt:lpstr>
      <vt:lpstr>Java EE 7 APIs</vt:lpstr>
      <vt:lpstr>Java EE 7 APIs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II</dc:title>
  <dc:creator>bcopstein</dc:creator>
  <cp:lastModifiedBy>Júlio Machado</cp:lastModifiedBy>
  <cp:revision>117</cp:revision>
  <dcterms:created xsi:type="dcterms:W3CDTF">2011-02-22T20:06:50Z</dcterms:created>
  <dcterms:modified xsi:type="dcterms:W3CDTF">2017-01-08T21:48:43Z</dcterms:modified>
</cp:coreProperties>
</file>