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9"/>
  </p:notesMasterIdLst>
  <p:sldIdLst>
    <p:sldId id="662" r:id="rId2"/>
    <p:sldId id="612" r:id="rId3"/>
    <p:sldId id="619" r:id="rId4"/>
    <p:sldId id="622" r:id="rId5"/>
    <p:sldId id="624" r:id="rId6"/>
    <p:sldId id="625" r:id="rId7"/>
    <p:sldId id="626" r:id="rId8"/>
    <p:sldId id="627" r:id="rId9"/>
    <p:sldId id="628" r:id="rId10"/>
    <p:sldId id="629" r:id="rId11"/>
    <p:sldId id="630" r:id="rId12"/>
    <p:sldId id="631" r:id="rId13"/>
    <p:sldId id="632" r:id="rId14"/>
    <p:sldId id="633" r:id="rId15"/>
    <p:sldId id="634" r:id="rId16"/>
    <p:sldId id="635" r:id="rId17"/>
    <p:sldId id="636" r:id="rId18"/>
    <p:sldId id="637" r:id="rId19"/>
    <p:sldId id="638" r:id="rId20"/>
    <p:sldId id="639" r:id="rId21"/>
    <p:sldId id="640" r:id="rId22"/>
    <p:sldId id="641" r:id="rId23"/>
    <p:sldId id="642" r:id="rId24"/>
    <p:sldId id="643" r:id="rId25"/>
    <p:sldId id="644" r:id="rId26"/>
    <p:sldId id="645" r:id="rId27"/>
    <p:sldId id="646" r:id="rId28"/>
    <p:sldId id="647" r:id="rId29"/>
    <p:sldId id="648" r:id="rId30"/>
    <p:sldId id="649" r:id="rId31"/>
    <p:sldId id="650" r:id="rId32"/>
    <p:sldId id="663" r:id="rId33"/>
    <p:sldId id="652" r:id="rId34"/>
    <p:sldId id="653" r:id="rId35"/>
    <p:sldId id="654" r:id="rId36"/>
    <p:sldId id="655" r:id="rId37"/>
    <p:sldId id="656" r:id="rId3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00001F-4B6C-4CB4-9C1C-1BD72C594018}" type="datetimeFigureOut">
              <a:rPr lang="pt-BR" smtClean="0"/>
              <a:pPr/>
              <a:t>06/01/2017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89BCA2-861D-4632-A71A-968CAD696A5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07826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9BCA2-861D-4632-A71A-968CAD696A51}" type="slidenum">
              <a:rPr lang="pt-BR" smtClean="0"/>
              <a:pPr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1367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F5BE009-6116-44E1-85DA-5CF6A4FAEE2B}" type="datetime1">
              <a:rPr lang="pt-BR" smtClean="0"/>
              <a:t>06/01/2017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1772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2617E7E3-4F80-4046-8028-B045174B11FB}" type="datetime1">
              <a:rPr lang="pt-BR" smtClean="0"/>
              <a:t>06/01/2017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509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1B44FD3D-677B-4E04-8942-89C2AB1FA4CC}" type="datetime1">
              <a:rPr lang="pt-BR" smtClean="0"/>
              <a:t>06/01/2017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6239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3992CB57-CA35-4919-B7FF-61A254C620E5}" type="datetime1">
              <a:rPr lang="pt-BR" smtClean="0"/>
              <a:t>06/01/2017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993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0E28948E-A021-47BD-8138-07B617739295}" type="datetime1">
              <a:rPr lang="pt-BR" smtClean="0"/>
              <a:t>06/01/2017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76229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7EC8C9E2-2224-4F0A-BEE0-DD2D5FCE63B5}" type="datetime1">
              <a:rPr lang="pt-BR" smtClean="0"/>
              <a:t>06/01/2017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9467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EEB2B2EF-7698-47A4-8496-26948F080A5D}" type="datetime1">
              <a:rPr lang="pt-BR" smtClean="0"/>
              <a:t>06/01/2017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5135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27B49B8D-7A60-4071-95B2-753B008078C1}" type="datetime1">
              <a:rPr lang="pt-BR" smtClean="0"/>
              <a:t>06/01/2017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0487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F5A27007-65AC-428F-9131-33D45E24C6C5}" type="datetime1">
              <a:rPr lang="pt-BR" smtClean="0"/>
              <a:t>06/01/2017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148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CA366710-78AA-4B19-862C-3509DCE043EF}" type="datetime1">
              <a:rPr lang="pt-BR" smtClean="0"/>
              <a:t>06/01/2017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7579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B64B4CDB-3E86-4693-BF2A-C3E69CDCA7B0}" type="datetime1">
              <a:rPr lang="pt-BR" smtClean="0"/>
              <a:t>06/01/2017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7730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estilo do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3548D197-B85C-4914-ADF2-CF8101BE2CA5}" type="datetime1">
              <a:rPr lang="pt-BR" smtClean="0"/>
              <a:t>06/01/2017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175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oedter.com/en/jcalendar/index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Programação para web com </a:t>
            </a:r>
            <a:r>
              <a:rPr lang="pt-BR" dirty="0" err="1"/>
              <a:t>JavaEE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Prof. Júlio Machado</a:t>
            </a:r>
          </a:p>
          <a:p>
            <a:r>
              <a:rPr lang="pt-BR" dirty="0"/>
              <a:t>julio.machado@pucrs.br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2060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JavaBeans - Criação</a:t>
            </a:r>
          </a:p>
        </p:txBody>
      </p:sp>
      <p:sp>
        <p:nvSpPr>
          <p:cNvPr id="23555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pt-BR" sz="2000"/>
              <a:t>Os pacotes java.beans e java.beans.beancontext providenciam classes necessárias e úteis para a escrita de </a:t>
            </a:r>
            <a:r>
              <a:rPr lang="pt-BR" sz="2000" i="1"/>
              <a:t>beans</a:t>
            </a:r>
            <a:endParaRPr lang="pt-BR" sz="2000"/>
          </a:p>
          <a:p>
            <a:pPr lvl="1">
              <a:lnSpc>
                <a:spcPct val="90000"/>
              </a:lnSpc>
            </a:pPr>
            <a:r>
              <a:rPr lang="pt-BR" sz="1800"/>
              <a:t>Por exemplo, interface </a:t>
            </a:r>
            <a:r>
              <a:rPr lang="pt-BR" sz="1800" i="1"/>
              <a:t>BeanInfo</a:t>
            </a:r>
            <a:r>
              <a:rPr lang="pt-BR" sz="1800"/>
              <a:t> provê informações explícitas do bean para as ferramentas de uma IDE, outras informações obtidas via reflexão pela classe </a:t>
            </a:r>
            <a:r>
              <a:rPr lang="pt-BR" sz="1800" i="1"/>
              <a:t>Instrospector</a:t>
            </a:r>
            <a:endParaRPr lang="pt-BR" sz="1800"/>
          </a:p>
          <a:p>
            <a:pPr>
              <a:lnSpc>
                <a:spcPct val="90000"/>
              </a:lnSpc>
            </a:pPr>
            <a:r>
              <a:rPr lang="pt-BR" sz="2000"/>
              <a:t>Um conjunto de convenções deve ser seguido para atribuição de nomes à interface pública de um </a:t>
            </a:r>
            <a:r>
              <a:rPr lang="pt-BR" sz="2000" i="1"/>
              <a:t>bean</a:t>
            </a:r>
          </a:p>
          <a:p>
            <a:pPr>
              <a:lnSpc>
                <a:spcPct val="90000"/>
              </a:lnSpc>
            </a:pPr>
            <a:r>
              <a:rPr lang="pt-BR" sz="2000"/>
              <a:t>Qualquer objeto, que se adapte a certas regras básicas pode ser um </a:t>
            </a:r>
            <a:r>
              <a:rPr lang="pt-BR" sz="2000" i="1"/>
              <a:t>bean</a:t>
            </a:r>
          </a:p>
          <a:p>
            <a:pPr lvl="1">
              <a:lnSpc>
                <a:spcPct val="90000"/>
              </a:lnSpc>
            </a:pPr>
            <a:r>
              <a:rPr lang="pt-BR" sz="1800"/>
              <a:t>Não existe uma classe especial de onde herdar a implementação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9153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JavaBeans - Criação</a:t>
            </a:r>
          </a:p>
        </p:txBody>
      </p:sp>
      <p:sp>
        <p:nvSpPr>
          <p:cNvPr id="24579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/>
              <a:t>Classe:</a:t>
            </a:r>
          </a:p>
          <a:p>
            <a:pPr lvl="1"/>
            <a:r>
              <a:rPr lang="pt-BR"/>
              <a:t>Não há nenhuma restrição quanto ao nome da classe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090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JavaBeans - Criação</a:t>
            </a:r>
          </a:p>
        </p:txBody>
      </p:sp>
      <p:sp>
        <p:nvSpPr>
          <p:cNvPr id="2560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/>
              <a:t>Métodos:</a:t>
            </a:r>
          </a:p>
          <a:p>
            <a:pPr lvl="1"/>
            <a:r>
              <a:rPr lang="pt-BR"/>
              <a:t>Quaisquer métodos públicos podem ser exportados por um </a:t>
            </a:r>
            <a:r>
              <a:rPr lang="pt-BR" i="1"/>
              <a:t>bean</a:t>
            </a:r>
            <a:endParaRPr lang="pt-BR"/>
          </a:p>
          <a:p>
            <a:pPr lvl="2"/>
            <a:r>
              <a:rPr lang="pt-BR"/>
              <a:t>Exclui-se aqui os métodos relacionados a propriedades e eventos</a:t>
            </a:r>
          </a:p>
          <a:p>
            <a:pPr lvl="1"/>
            <a:r>
              <a:rPr lang="pt-BR"/>
              <a:t>Não há restrição quanto aos nomes dos métodos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6210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JavaBeans - Criação</a:t>
            </a:r>
          </a:p>
        </p:txBody>
      </p:sp>
      <p:sp>
        <p:nvSpPr>
          <p:cNvPr id="26627" name="Espaço Reservado para Conteúd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pt-BR" sz="2400"/>
              <a:t>Propriedades:</a:t>
            </a:r>
          </a:p>
          <a:p>
            <a:pPr lvl="1">
              <a:lnSpc>
                <a:spcPct val="90000"/>
              </a:lnSpc>
            </a:pPr>
            <a:r>
              <a:rPr lang="pt-BR" sz="2000"/>
              <a:t>É uma parte do estado interno do </a:t>
            </a:r>
            <a:r>
              <a:rPr lang="pt-BR" sz="2000" i="1"/>
              <a:t>bean</a:t>
            </a:r>
            <a:r>
              <a:rPr lang="pt-BR" sz="2000"/>
              <a:t> que pode ser configurada e/ou consultada programaticamente</a:t>
            </a:r>
          </a:p>
          <a:p>
            <a:pPr lvl="1">
              <a:lnSpc>
                <a:spcPct val="90000"/>
              </a:lnSpc>
            </a:pPr>
            <a:r>
              <a:rPr lang="pt-BR" sz="2000"/>
              <a:t>Suporta vários tipos de propriedades:</a:t>
            </a:r>
          </a:p>
          <a:p>
            <a:pPr lvl="2">
              <a:lnSpc>
                <a:spcPct val="90000"/>
              </a:lnSpc>
            </a:pPr>
            <a:r>
              <a:rPr lang="pt-BR" sz="1800"/>
              <a:t>Simples (</a:t>
            </a:r>
            <a:r>
              <a:rPr lang="pt-BR" sz="1800" i="1"/>
              <a:t>simple</a:t>
            </a:r>
            <a:r>
              <a:rPr lang="pt-BR" sz="1800"/>
              <a:t>)</a:t>
            </a:r>
          </a:p>
          <a:p>
            <a:pPr lvl="2">
              <a:lnSpc>
                <a:spcPct val="90000"/>
              </a:lnSpc>
            </a:pPr>
            <a:r>
              <a:rPr lang="pt-BR" sz="1800"/>
              <a:t>Indexada (</a:t>
            </a:r>
            <a:r>
              <a:rPr lang="pt-BR" sz="1800" i="1"/>
              <a:t>indexed</a:t>
            </a:r>
            <a:r>
              <a:rPr lang="pt-BR" sz="1800"/>
              <a:t>)</a:t>
            </a:r>
          </a:p>
          <a:p>
            <a:pPr lvl="2">
              <a:lnSpc>
                <a:spcPct val="90000"/>
              </a:lnSpc>
            </a:pPr>
            <a:r>
              <a:rPr lang="pt-BR" sz="1800"/>
              <a:t>Vinculada (</a:t>
            </a:r>
            <a:r>
              <a:rPr lang="pt-BR" sz="1800" i="1"/>
              <a:t>bound</a:t>
            </a:r>
            <a:r>
              <a:rPr lang="pt-BR" sz="1800"/>
              <a:t>)</a:t>
            </a:r>
          </a:p>
          <a:p>
            <a:pPr lvl="2">
              <a:lnSpc>
                <a:spcPct val="90000"/>
              </a:lnSpc>
            </a:pPr>
            <a:r>
              <a:rPr lang="pt-BR" sz="1800"/>
              <a:t>Restrita (</a:t>
            </a:r>
            <a:r>
              <a:rPr lang="pt-BR" sz="1800" i="1"/>
              <a:t>constrained</a:t>
            </a:r>
            <a:r>
              <a:rPr lang="pt-BR" sz="1800"/>
              <a:t>)</a:t>
            </a:r>
          </a:p>
          <a:p>
            <a:pPr lvl="1">
              <a:lnSpc>
                <a:spcPct val="90000"/>
              </a:lnSpc>
            </a:pPr>
            <a:r>
              <a:rPr lang="pt-BR" sz="2000"/>
              <a:t>Também classificadas em:</a:t>
            </a:r>
          </a:p>
          <a:p>
            <a:pPr lvl="2">
              <a:lnSpc>
                <a:spcPct val="90000"/>
              </a:lnSpc>
            </a:pPr>
            <a:r>
              <a:rPr lang="pt-BR" sz="1800"/>
              <a:t>De escrita</a:t>
            </a:r>
          </a:p>
          <a:p>
            <a:pPr lvl="2">
              <a:lnSpc>
                <a:spcPct val="90000"/>
              </a:lnSpc>
            </a:pPr>
            <a:r>
              <a:rPr lang="pt-BR" sz="1800"/>
              <a:t>De leitura</a:t>
            </a:r>
          </a:p>
          <a:p>
            <a:pPr lvl="2">
              <a:lnSpc>
                <a:spcPct val="90000"/>
              </a:lnSpc>
            </a:pPr>
            <a:r>
              <a:rPr lang="pt-BR" sz="1800"/>
              <a:t>De leitura e escrita</a:t>
            </a:r>
          </a:p>
          <a:p>
            <a:pPr lvl="1">
              <a:lnSpc>
                <a:spcPct val="90000"/>
              </a:lnSpc>
            </a:pPr>
            <a:endParaRPr lang="pt-BR" sz="200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6705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JavaBeans - Criação</a:t>
            </a:r>
          </a:p>
        </p:txBody>
      </p:sp>
      <p:sp>
        <p:nvSpPr>
          <p:cNvPr id="27651" name="Espaço Reservado para Conteúd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Propriedades simples:</a:t>
            </a:r>
          </a:p>
          <a:p>
            <a:pPr lvl="1"/>
            <a:r>
              <a:rPr lang="pt-BR"/>
              <a:t>Propriedade de um único valor cujas alterações independem de outra propriedade</a:t>
            </a:r>
          </a:p>
          <a:p>
            <a:pPr lvl="1"/>
            <a:r>
              <a:rPr lang="pt-BR"/>
              <a:t>Um bean define uma propriedade P do tipo T se tiver métodos de acesso de acordo com os seguintes padrões:</a:t>
            </a:r>
          </a:p>
          <a:p>
            <a:pPr lvl="2"/>
            <a:r>
              <a:rPr lang="pt-BR"/>
              <a:t>Getter – public T getP()</a:t>
            </a:r>
          </a:p>
          <a:p>
            <a:pPr lvl="2"/>
            <a:r>
              <a:rPr lang="pt-BR"/>
              <a:t>Getter booleano – public boolean isP()</a:t>
            </a:r>
          </a:p>
          <a:p>
            <a:pPr lvl="2"/>
            <a:r>
              <a:rPr lang="pt-BR"/>
              <a:t>Setter – public void setP(T)</a:t>
            </a:r>
          </a:p>
          <a:p>
            <a:pPr lvl="2"/>
            <a:r>
              <a:rPr lang="pt-BR"/>
              <a:t>Exceções – podem gerar qualquer tipo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3116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JavaBeans - Criação</a:t>
            </a:r>
            <a:endParaRPr lang="en-US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MyBean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   private String title;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   public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MyBean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2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public String </a:t>
            </a:r>
            <a:r>
              <a:rPr lang="en-US" sz="24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getTitle</a:t>
            </a:r>
            <a:r>
              <a:rPr lang="en-US" sz="2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() {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2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sz="24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this.title</a:t>
            </a:r>
            <a:r>
              <a:rPr lang="en-US" sz="2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2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2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public void </a:t>
            </a:r>
            <a:r>
              <a:rPr lang="en-US" sz="24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setTitle</a:t>
            </a:r>
            <a:r>
              <a:rPr lang="en-US" sz="2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(String title) {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2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4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this.title</a:t>
            </a:r>
            <a:r>
              <a:rPr lang="en-US" sz="2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= title;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2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}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   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627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JavaBeans - Criação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/>
              <a:t>Propriedades indexadas:</a:t>
            </a:r>
          </a:p>
          <a:p>
            <a:pPr lvl="1"/>
            <a:r>
              <a:rPr lang="pt-BR"/>
              <a:t>Propriedade que suporta vários valores</a:t>
            </a:r>
          </a:p>
          <a:p>
            <a:pPr lvl="1"/>
            <a:r>
              <a:rPr lang="pt-BR"/>
              <a:t>Um bean define uma propriedade P do tipo T[] se tiver métodos de acesso de acordo com os seguintes padrões:</a:t>
            </a:r>
          </a:p>
          <a:p>
            <a:pPr lvl="2"/>
            <a:r>
              <a:rPr lang="pt-BR"/>
              <a:t>Getter de array – public T[] getP()</a:t>
            </a:r>
          </a:p>
          <a:p>
            <a:pPr lvl="2"/>
            <a:r>
              <a:rPr lang="pt-BR"/>
              <a:t>Getter de elemento – public T getP(int)</a:t>
            </a:r>
          </a:p>
          <a:p>
            <a:pPr lvl="2"/>
            <a:r>
              <a:rPr lang="pt-BR"/>
              <a:t>Setter de array – public void setP(T[])</a:t>
            </a:r>
          </a:p>
          <a:p>
            <a:pPr lvl="2"/>
            <a:r>
              <a:rPr lang="pt-BR"/>
              <a:t>Setter de elemento – public void setP(int,T)</a:t>
            </a:r>
          </a:p>
          <a:p>
            <a:pPr lvl="2"/>
            <a:r>
              <a:rPr lang="pt-BR"/>
              <a:t>Exceções – podem gerar qualquer tipo, devem gerar IndexOutOfBoundsException se o índice for inválido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6533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JavaBeans - Criação</a:t>
            </a:r>
            <a:endParaRPr lang="en-US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MyBean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private String[] lines;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18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public String </a:t>
            </a:r>
            <a:r>
              <a:rPr lang="en-US" sz="18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getLines</a:t>
            </a:r>
            <a:r>
              <a:rPr lang="en-US" sz="18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index) {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18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sz="18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this.lines</a:t>
            </a:r>
            <a:r>
              <a:rPr lang="en-US" sz="18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[index];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18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18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public void </a:t>
            </a:r>
            <a:r>
              <a:rPr lang="en-US" sz="18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setLines</a:t>
            </a:r>
            <a:r>
              <a:rPr lang="en-US" sz="18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index, String lines) {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18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8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this.lines</a:t>
            </a:r>
            <a:r>
              <a:rPr lang="en-US" sz="18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[index] = lines;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18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18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public String[] </a:t>
            </a:r>
            <a:r>
              <a:rPr lang="en-US" sz="18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getLines</a:t>
            </a:r>
            <a:r>
              <a:rPr lang="en-US" sz="18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() {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18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sz="18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this.lines</a:t>
            </a:r>
            <a:r>
              <a:rPr lang="en-US" sz="18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18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18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public void </a:t>
            </a:r>
            <a:r>
              <a:rPr lang="en-US" sz="18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setLines</a:t>
            </a:r>
            <a:r>
              <a:rPr lang="en-US" sz="18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(String[] lines) {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18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8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this.lines</a:t>
            </a:r>
            <a:r>
              <a:rPr lang="en-US" sz="18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= lines;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18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3861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JavaBeans - Criação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/>
              <a:t>Propriedades vinculadas:</a:t>
            </a:r>
          </a:p>
          <a:p>
            <a:pPr lvl="1"/>
            <a:r>
              <a:rPr lang="pt-BR"/>
              <a:t>É uma propriedade que gera um evento PropertyChangeEvent quando seu valor é alterado através da interface PropertyChangeListener</a:t>
            </a:r>
          </a:p>
          <a:p>
            <a:pPr lvl="1"/>
            <a:r>
              <a:rPr lang="pt-BR"/>
              <a:t>Classe utilitária PropertyChangeSupport facilita a implementação</a:t>
            </a:r>
          </a:p>
          <a:p>
            <a:pPr lvl="1"/>
            <a:r>
              <a:rPr lang="pt-BR"/>
              <a:t>Padrões:</a:t>
            </a:r>
          </a:p>
          <a:p>
            <a:pPr lvl="2"/>
            <a:r>
              <a:rPr lang="pt-BR"/>
              <a:t>Métodos de acesso – getter e setter seguem mesmos padrões para propriedade normal</a:t>
            </a:r>
          </a:p>
          <a:p>
            <a:pPr lvl="2"/>
            <a:r>
              <a:rPr lang="pt-BR"/>
              <a:t>Registro de ouvinte – par de métodos</a:t>
            </a:r>
          </a:p>
          <a:p>
            <a:pPr lvl="3"/>
            <a:r>
              <a:rPr lang="pt-BR"/>
              <a:t>public void addPropertyChangeListener(PropertyChangeListener)</a:t>
            </a:r>
          </a:p>
          <a:p>
            <a:pPr lvl="3"/>
            <a:r>
              <a:rPr lang="pt-BR"/>
              <a:t>public void removePropertyChangeListener(PropertyChangeListener)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6607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JavaBeans - Criação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/>
              <a:t>Propriedades vinculadas: (cont)</a:t>
            </a:r>
          </a:p>
          <a:p>
            <a:pPr lvl="1"/>
            <a:r>
              <a:rPr lang="pt-BR"/>
              <a:t>Padrões: (cont)</a:t>
            </a:r>
          </a:p>
          <a:p>
            <a:pPr lvl="2"/>
            <a:r>
              <a:rPr lang="pt-BR"/>
              <a:t>Registro de ouvinte de propriedade identificado – registro de ouvintes para propriedades vinculadas individuais</a:t>
            </a:r>
          </a:p>
          <a:p>
            <a:pPr lvl="3"/>
            <a:r>
              <a:rPr lang="pt-BR"/>
              <a:t>public void addPropertyChangeListener(String, PropertyChangeListener)</a:t>
            </a:r>
          </a:p>
          <a:p>
            <a:pPr lvl="3"/>
            <a:r>
              <a:rPr lang="pt-BR"/>
              <a:t>public void removePropertyChangeListener(String, PropertyChangeListener)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980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JavaBeans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7165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JavaBeans - Criação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/>
              <a:t>Propriedades vinculadas: (cont)</a:t>
            </a:r>
          </a:p>
          <a:p>
            <a:pPr lvl="1"/>
            <a:r>
              <a:rPr lang="pt-BR"/>
              <a:t>Padrões: (cont)</a:t>
            </a:r>
          </a:p>
          <a:p>
            <a:pPr lvl="2"/>
            <a:r>
              <a:rPr lang="pt-BR"/>
              <a:t>Registro de ouvinte por propriedade – registro de ouvintes para propriedades P individual não-vinculada</a:t>
            </a:r>
          </a:p>
          <a:p>
            <a:pPr lvl="3"/>
            <a:r>
              <a:rPr lang="pt-BR"/>
              <a:t>public void addPListener(PropertyChangeListener)</a:t>
            </a:r>
          </a:p>
          <a:p>
            <a:pPr lvl="3"/>
            <a:r>
              <a:rPr lang="pt-BR"/>
              <a:t>public void removePListener(PropertyChangeListener)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0407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JavaBeans - Criação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/>
              <a:t>Propriedades vinculadas: (cont)</a:t>
            </a:r>
          </a:p>
          <a:p>
            <a:pPr lvl="1"/>
            <a:r>
              <a:rPr lang="pt-BR"/>
              <a:t>Padrões: (cont)</a:t>
            </a:r>
          </a:p>
          <a:p>
            <a:pPr lvl="2"/>
            <a:r>
              <a:rPr lang="pt-BR"/>
              <a:t>Notificação – quando o valor de uma propriedade vinculada for alterado, o bean deve passar um objeto PropertyChangeEvent para o método propertyChange() de cada objeto PropertyChangeListener registrado para o bean ou propriedade vinculada específica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4172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JavaBeans - Criação</a:t>
            </a:r>
            <a:endParaRPr lang="en-US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484313"/>
            <a:ext cx="7772400" cy="4897437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java.beans.PropertyChangeListener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java.beans.PropertyChangeSupport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MyBean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private String title;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16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private final </a:t>
            </a:r>
            <a:r>
              <a:rPr lang="en-US" sz="16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PropertyChangeSupport</a:t>
            </a:r>
            <a:r>
              <a:rPr lang="en-US" sz="16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pcs</a:t>
            </a:r>
            <a:r>
              <a:rPr lang="en-US" sz="16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US" sz="16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PropertyChangeSupport</a:t>
            </a:r>
            <a:r>
              <a:rPr lang="en-US" sz="16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(this);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public String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getTitle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(){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this.title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public void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setTitle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 String title ){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String old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this.title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this.title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title;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16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this.pcs.firePropertyChange</a:t>
            </a:r>
            <a:r>
              <a:rPr lang="en-US" sz="16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 "title", old, title );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16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public void </a:t>
            </a:r>
            <a:r>
              <a:rPr lang="en-US" sz="16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addPropertyChangeListener</a:t>
            </a:r>
            <a:r>
              <a:rPr lang="en-US" sz="16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PropertyChangeListener</a:t>
            </a:r>
            <a:r>
              <a:rPr lang="en-US" sz="16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listener){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16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this.pcs.addPropertyChangeListener</a:t>
            </a:r>
            <a:r>
              <a:rPr lang="en-US" sz="16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 listener );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16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16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public void </a:t>
            </a:r>
            <a:r>
              <a:rPr lang="en-US" sz="16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removePropertyChangeListener</a:t>
            </a:r>
            <a:r>
              <a:rPr lang="en-US" sz="16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PropertyChangeListener</a:t>
            </a:r>
            <a:r>
              <a:rPr lang="en-US" sz="16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listener){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16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this.pcs.removePropertyChangeListener</a:t>
            </a:r>
            <a:r>
              <a:rPr lang="en-US" sz="16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 listener );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16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1866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JavaBeans - Criação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/>
              <a:t>Propriedades restritas:</a:t>
            </a:r>
          </a:p>
          <a:p>
            <a:pPr lvl="1"/>
            <a:r>
              <a:rPr lang="pt-BR"/>
              <a:t>É uma propriedade para a qual qualquer alteração pode ser vetada por outros componentes através da interface VetoableChangeListener</a:t>
            </a:r>
          </a:p>
          <a:p>
            <a:pPr lvl="1"/>
            <a:r>
              <a:rPr lang="pt-BR"/>
              <a:t>Classe utilitária VetoableChangeSupport facilita a implementação</a:t>
            </a:r>
          </a:p>
          <a:p>
            <a:pPr lvl="1"/>
            <a:r>
              <a:rPr lang="pt-BR"/>
              <a:t>Padrões:</a:t>
            </a:r>
          </a:p>
          <a:p>
            <a:pPr lvl="2"/>
            <a:r>
              <a:rPr lang="pt-BR"/>
              <a:t>Getter – mesmo que uma propriedade normal</a:t>
            </a:r>
          </a:p>
          <a:p>
            <a:pPr lvl="2"/>
            <a:r>
              <a:rPr lang="pt-BR"/>
              <a:t>Setter – dispara uma exceção PropertyVetoException se a alteração for vetada; para um propriedade P do tipo T</a:t>
            </a:r>
          </a:p>
          <a:p>
            <a:pPr lvl="3"/>
            <a:r>
              <a:rPr lang="pt-BR"/>
              <a:t>public void setP(T) throws PropertyVetoException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0078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JavaBeans - Criação</a:t>
            </a:r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/>
              <a:t>Propriedades restritas: (cont)</a:t>
            </a:r>
          </a:p>
          <a:p>
            <a:pPr lvl="1"/>
            <a:r>
              <a:rPr lang="pt-BR"/>
              <a:t>Padrões: (cont)</a:t>
            </a:r>
          </a:p>
          <a:p>
            <a:pPr lvl="2"/>
            <a:r>
              <a:rPr lang="pt-BR"/>
              <a:t>Registro de ouvinte – par de métodos</a:t>
            </a:r>
          </a:p>
          <a:p>
            <a:pPr lvl="3"/>
            <a:r>
              <a:rPr lang="pt-BR"/>
              <a:t>public void addVetoableChangeListener(VetoableChangeListener)</a:t>
            </a:r>
          </a:p>
          <a:p>
            <a:pPr lvl="3"/>
            <a:r>
              <a:rPr lang="pt-BR"/>
              <a:t>public void removeVetoableChangeListener(VetoableChangeListener)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225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JavaBeans - Criação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/>
              <a:t>Propriedades restritas: (cont)</a:t>
            </a:r>
          </a:p>
          <a:p>
            <a:pPr lvl="1"/>
            <a:r>
              <a:rPr lang="pt-BR"/>
              <a:t>Padrões: (cont)</a:t>
            </a:r>
          </a:p>
          <a:p>
            <a:pPr lvl="2"/>
            <a:r>
              <a:rPr lang="pt-BR"/>
              <a:t>Registro de ouvinte de propriedade identificado – registro de ouvintes para propriedades restritas individuais</a:t>
            </a:r>
          </a:p>
          <a:p>
            <a:pPr lvl="3"/>
            <a:r>
              <a:rPr lang="pt-BR"/>
              <a:t>public void addVetoableChangeListener(String, VetoableChangeListener)</a:t>
            </a:r>
          </a:p>
          <a:p>
            <a:pPr lvl="3"/>
            <a:r>
              <a:rPr lang="pt-BR"/>
              <a:t>public void removeVetoableChangeListener(String, VetoableChangeListener)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7704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JavaBeans - Criação</a:t>
            </a:r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/>
              <a:t>Propriedades restritas: (cont)</a:t>
            </a:r>
          </a:p>
          <a:p>
            <a:pPr lvl="1"/>
            <a:r>
              <a:rPr lang="pt-BR"/>
              <a:t>Padrões: (cont)</a:t>
            </a:r>
          </a:p>
          <a:p>
            <a:pPr lvl="2"/>
            <a:r>
              <a:rPr lang="pt-BR"/>
              <a:t>Registro de ouvinte por propriedade – registro de ouvintes para propriedades P restritas individual</a:t>
            </a:r>
          </a:p>
          <a:p>
            <a:pPr lvl="3"/>
            <a:r>
              <a:rPr lang="pt-BR"/>
              <a:t>public void addPListener(VetoableChangeListener)</a:t>
            </a:r>
          </a:p>
          <a:p>
            <a:pPr lvl="3"/>
            <a:r>
              <a:rPr lang="pt-BR"/>
              <a:t>public void removePListener(VetoableChangeListener)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8074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JavaBeans - Criação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/>
              <a:t>Propriedades restritas: (cont)</a:t>
            </a:r>
          </a:p>
          <a:p>
            <a:pPr lvl="1"/>
            <a:r>
              <a:rPr lang="pt-BR"/>
              <a:t>Padrões: (cont)</a:t>
            </a:r>
          </a:p>
          <a:p>
            <a:pPr lvl="2"/>
            <a:r>
              <a:rPr lang="pt-BR"/>
              <a:t>Notificação – quando o método setter de uma propriedade restrita for invocado, o bean deve passar um objeto PropertyChangeEvent para o método vetoableChange() de cada objeto VetoableChangeListener registrado para o bean ou propriedade restrita específica; se qualquer ouvinte vetar a alteração, disparando uma PropertyVetoException, o bean deve enviar um outro objeto PropertyChangeEvent para reverter a propriedade para seu valor original e então disparar uma PropertyVetoException; se a propriedade restrita também for uma propriedade vinculada, o bean deve notificar também os ouvintes PropertyChangeListener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9178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JavaBeans - Criação</a:t>
            </a:r>
            <a:endParaRPr lang="en-US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557338"/>
            <a:ext cx="7772400" cy="4967287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java.beans.VetoableChangeListener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java.beans.VetoableChangeSupport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MyBean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...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16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private final </a:t>
            </a:r>
            <a:r>
              <a:rPr lang="en-US" sz="16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VetoableChangeSupport</a:t>
            </a:r>
            <a:r>
              <a:rPr lang="en-US" sz="16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vcs</a:t>
            </a:r>
            <a:r>
              <a:rPr lang="en-US" sz="16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US" sz="16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VetoableChangeSupport</a:t>
            </a:r>
            <a:r>
              <a:rPr lang="en-US" sz="16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 this );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...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public void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setTitle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(String title) throws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PropertyVetoException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String old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this.title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16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this.vcs.fireVetoableChange</a:t>
            </a:r>
            <a:r>
              <a:rPr lang="en-US" sz="16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 "title", old, title );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this.title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title;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this.pcs.firePropertyChange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 "title", old, title );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...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16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public void </a:t>
            </a:r>
            <a:r>
              <a:rPr lang="en-US" sz="16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addVetoableChangeListener</a:t>
            </a:r>
            <a:r>
              <a:rPr lang="en-US" sz="16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VetoableChangeListener</a:t>
            </a:r>
            <a:r>
              <a:rPr lang="en-US" sz="16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listener){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16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this.vcs.addVetoableChangeListener</a:t>
            </a:r>
            <a:r>
              <a:rPr lang="en-US" sz="16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 listener );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16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16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public void </a:t>
            </a:r>
            <a:r>
              <a:rPr lang="en-US" sz="16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removeVetoableChangeListener</a:t>
            </a:r>
            <a:r>
              <a:rPr lang="en-US" sz="16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VetoableChangeListener</a:t>
            </a:r>
            <a:r>
              <a:rPr lang="en-US" sz="16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listener){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16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this.vcs.removeVetoableChangeListener</a:t>
            </a:r>
            <a:r>
              <a:rPr lang="en-US" sz="16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 listener );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16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7536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JavaBeans - Criação</a:t>
            </a:r>
          </a:p>
        </p:txBody>
      </p:sp>
      <p:sp>
        <p:nvSpPr>
          <p:cNvPr id="43011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/>
              <a:t>Eventos:</a:t>
            </a:r>
          </a:p>
          <a:p>
            <a:pPr lvl="1"/>
            <a:r>
              <a:rPr lang="pt-BR"/>
              <a:t>Um bean pode gerar outros tipos de eventos além daqueles relacionados a propriedades</a:t>
            </a:r>
          </a:p>
          <a:p>
            <a:pPr lvl="1"/>
            <a:r>
              <a:rPr lang="pt-BR"/>
              <a:t>Implementação de um Padrão Observer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078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Componentes - Padrões</a:t>
            </a:r>
            <a:endParaRPr 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Diversos padrões diferentes para componentes:</a:t>
            </a:r>
          </a:p>
          <a:p>
            <a:pPr lvl="1"/>
            <a:r>
              <a:rPr lang="pt-BR" dirty="0"/>
              <a:t>COM, DCOM, COM+, ActiveX, .NET</a:t>
            </a:r>
          </a:p>
          <a:p>
            <a:pPr lvl="2"/>
            <a:r>
              <a:rPr lang="pt-BR" dirty="0"/>
              <a:t>Microsoft</a:t>
            </a:r>
          </a:p>
          <a:p>
            <a:pPr lvl="1"/>
            <a:r>
              <a:rPr lang="pt-BR" dirty="0" err="1"/>
              <a:t>JavaBeans</a:t>
            </a:r>
            <a:r>
              <a:rPr lang="pt-BR" dirty="0"/>
              <a:t>, </a:t>
            </a:r>
            <a:r>
              <a:rPr lang="pt-BR" dirty="0" err="1"/>
              <a:t>Enterpise</a:t>
            </a:r>
            <a:r>
              <a:rPr lang="pt-BR" dirty="0"/>
              <a:t> </a:t>
            </a:r>
            <a:r>
              <a:rPr lang="pt-BR" dirty="0" err="1"/>
              <a:t>JavaBeans</a:t>
            </a:r>
            <a:endParaRPr lang="pt-BR" dirty="0"/>
          </a:p>
          <a:p>
            <a:pPr lvl="2"/>
            <a:r>
              <a:rPr lang="pt-BR" dirty="0"/>
              <a:t>Oracle</a:t>
            </a:r>
          </a:p>
          <a:p>
            <a:pPr lvl="1"/>
            <a:r>
              <a:rPr lang="pt-BR" dirty="0"/>
              <a:t>CORBA </a:t>
            </a:r>
            <a:r>
              <a:rPr lang="en-US" dirty="0"/>
              <a:t>Common Object Request Broker Architecture</a:t>
            </a:r>
          </a:p>
          <a:p>
            <a:pPr lvl="2"/>
            <a:r>
              <a:rPr lang="en-US" dirty="0"/>
              <a:t>OMG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9561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JavaBeans - Criação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/>
              <a:t>Eventos: (cont)</a:t>
            </a:r>
          </a:p>
          <a:p>
            <a:pPr lvl="1"/>
            <a:r>
              <a:rPr lang="pt-BR"/>
              <a:t>Padrões:</a:t>
            </a:r>
          </a:p>
          <a:p>
            <a:pPr lvl="2"/>
            <a:r>
              <a:rPr lang="pt-BR"/>
              <a:t>Classe do evento – para o evento E, a classe do evento deve herdar de java.util.EventObject e nomeada EEvent</a:t>
            </a:r>
          </a:p>
          <a:p>
            <a:pPr lvl="2"/>
            <a:r>
              <a:rPr lang="pt-BR"/>
              <a:t>Interface ouvinte – para o evento E, ele deve estar associado a uma interface que herda de java.util.EventListener e nomeada EListener</a:t>
            </a:r>
          </a:p>
          <a:p>
            <a:pPr lvl="2"/>
            <a:r>
              <a:rPr lang="pt-BR"/>
              <a:t>Métodos do ouvinte – qualquer número de métodos que retornem void e recebam um objeto EEvent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1441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JavaBeans - Criação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/>
              <a:t>Eventos: (cont)</a:t>
            </a:r>
          </a:p>
          <a:p>
            <a:pPr lvl="1"/>
            <a:r>
              <a:rPr lang="pt-BR"/>
              <a:t>Padrões: (cont)</a:t>
            </a:r>
          </a:p>
          <a:p>
            <a:pPr lvl="2"/>
            <a:r>
              <a:rPr lang="pt-BR"/>
              <a:t>Registro de ouvinte – para o evento E, um par de métodos</a:t>
            </a:r>
          </a:p>
          <a:p>
            <a:pPr lvl="3"/>
            <a:r>
              <a:rPr lang="pt-BR"/>
              <a:t>public void addEListener(EListener)</a:t>
            </a:r>
          </a:p>
          <a:p>
            <a:pPr lvl="3"/>
            <a:r>
              <a:rPr lang="pt-BR"/>
              <a:t>public void removeEListener(EListener)</a:t>
            </a:r>
          </a:p>
          <a:p>
            <a:pPr lvl="2"/>
            <a:r>
              <a:rPr lang="pt-BR"/>
              <a:t>Evento unicast – se o evento permite somente um único ouvinte registrado, o método de registro deve lançar a exceção TooManyListenersException ao tentar registrar mais de um ouvinte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1874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Tópicos auxiliares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32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9710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Padrão </a:t>
            </a:r>
            <a:r>
              <a:rPr lang="pt-BR" i="1"/>
              <a:t>Observer</a:t>
            </a:r>
            <a:endParaRPr lang="en-US" i="1"/>
          </a:p>
        </p:txBody>
      </p:sp>
      <p:sp>
        <p:nvSpPr>
          <p:cNvPr id="1617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BR"/>
              <a:t>Vantagens:</a:t>
            </a:r>
          </a:p>
          <a:p>
            <a:pPr lvl="1"/>
            <a:r>
              <a:rPr lang="pt-BR"/>
              <a:t>Mostra como um objeto pode avisar outros objetos sobre a ocorrência de eventos</a:t>
            </a:r>
            <a:endParaRPr lang="en-US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33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70311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Padrão </a:t>
            </a:r>
            <a:r>
              <a:rPr lang="pt-BR" i="1"/>
              <a:t>Observer</a:t>
            </a:r>
          </a:p>
        </p:txBody>
      </p:sp>
      <p:sp>
        <p:nvSpPr>
          <p:cNvPr id="1628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BR"/>
              <a:t>Contexto:</a:t>
            </a:r>
          </a:p>
          <a:p>
            <a:pPr lvl="1"/>
            <a:r>
              <a:rPr lang="pt-BR"/>
              <a:t>Um objeto (</a:t>
            </a:r>
            <a:r>
              <a:rPr lang="pt-BR" i="1"/>
              <a:t>subject</a:t>
            </a:r>
            <a:r>
              <a:rPr lang="pt-BR"/>
              <a:t>) origina eventos</a:t>
            </a:r>
          </a:p>
          <a:p>
            <a:pPr lvl="1"/>
            <a:r>
              <a:rPr lang="pt-BR"/>
              <a:t>Um ou mais objetos (</a:t>
            </a:r>
            <a:r>
              <a:rPr lang="pt-BR" i="1"/>
              <a:t>observers</a:t>
            </a:r>
            <a:r>
              <a:rPr lang="pt-BR"/>
              <a:t>) precisam saber da ocorrência dos eventos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34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748394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Padrão </a:t>
            </a:r>
            <a:r>
              <a:rPr lang="pt-BR" i="1"/>
              <a:t>Observer</a:t>
            </a:r>
          </a:p>
        </p:txBody>
      </p:sp>
      <p:sp>
        <p:nvSpPr>
          <p:cNvPr id="16384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/>
              <a:t>Solução	:</a:t>
            </a:r>
          </a:p>
          <a:p>
            <a:pPr lvl="1"/>
            <a:r>
              <a:rPr lang="pt-BR"/>
              <a:t>Criar uma interface </a:t>
            </a:r>
            <a:r>
              <a:rPr lang="pt-BR" i="1"/>
              <a:t>observer</a:t>
            </a:r>
            <a:r>
              <a:rPr lang="pt-BR"/>
              <a:t>. Classes que “observam” devem implementar esta interface</a:t>
            </a:r>
          </a:p>
          <a:p>
            <a:pPr lvl="1"/>
            <a:r>
              <a:rPr lang="pt-BR"/>
              <a:t>O </a:t>
            </a:r>
            <a:r>
              <a:rPr lang="pt-BR" i="1"/>
              <a:t>subject</a:t>
            </a:r>
            <a:r>
              <a:rPr lang="pt-BR"/>
              <a:t> mantém uma coleção de objetos observadores</a:t>
            </a:r>
          </a:p>
          <a:p>
            <a:pPr lvl="1"/>
            <a:r>
              <a:rPr lang="pt-BR"/>
              <a:t>O </a:t>
            </a:r>
            <a:r>
              <a:rPr lang="pt-BR" i="1"/>
              <a:t>subject</a:t>
            </a:r>
            <a:r>
              <a:rPr lang="pt-BR"/>
              <a:t> oferece métodos para anexar novos observadores</a:t>
            </a:r>
          </a:p>
          <a:p>
            <a:pPr lvl="1"/>
            <a:r>
              <a:rPr lang="pt-BR"/>
              <a:t>Sempre que um evento ocorrer, o </a:t>
            </a:r>
            <a:r>
              <a:rPr lang="pt-BR" i="1"/>
              <a:t>subject</a:t>
            </a:r>
            <a:r>
              <a:rPr lang="pt-BR"/>
              <a:t> notifica todos os observadores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35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390838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Padrão </a:t>
            </a:r>
            <a:r>
              <a:rPr lang="pt-BR" i="1"/>
              <a:t>Observer</a:t>
            </a:r>
          </a:p>
        </p:txBody>
      </p:sp>
      <p:pic>
        <p:nvPicPr>
          <p:cNvPr id="164867" name="Picture 3" descr="Ch5_un0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3150" y="1700213"/>
            <a:ext cx="7315200" cy="4892675"/>
          </a:xfrm>
          <a:prstGeom prst="rect">
            <a:avLst/>
          </a:prstGeom>
          <a:noFill/>
        </p:spPr>
      </p:pic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36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942532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Padrão </a:t>
            </a:r>
            <a:r>
              <a:rPr lang="pt-BR" i="1" dirty="0" err="1"/>
              <a:t>Observer</a:t>
            </a:r>
            <a:endParaRPr lang="pt-BR" i="1" dirty="0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88106" y="1989138"/>
            <a:ext cx="8388350" cy="3267075"/>
            <a:chOff x="-3" y="-3"/>
            <a:chExt cx="5765" cy="2058"/>
          </a:xfrm>
        </p:grpSpPr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0" y="0"/>
              <a:ext cx="5759" cy="2052"/>
              <a:chOff x="0" y="0"/>
              <a:chExt cx="5759" cy="2052"/>
            </a:xfrm>
          </p:grpSpPr>
          <p:grpSp>
            <p:nvGrpSpPr>
              <p:cNvPr id="4" name="Group 5"/>
              <p:cNvGrpSpPr>
                <a:grpSpLocks/>
              </p:cNvGrpSpPr>
              <p:nvPr/>
            </p:nvGrpSpPr>
            <p:grpSpPr bwMode="auto">
              <a:xfrm>
                <a:off x="0" y="0"/>
                <a:ext cx="1833" cy="322"/>
                <a:chOff x="0" y="0"/>
                <a:chExt cx="1833" cy="322"/>
              </a:xfrm>
            </p:grpSpPr>
            <p:sp>
              <p:nvSpPr>
                <p:cNvPr id="166918" name="Rectangle 6"/>
                <p:cNvSpPr>
                  <a:spLocks noChangeArrowheads="1"/>
                </p:cNvSpPr>
                <p:nvPr/>
              </p:nvSpPr>
              <p:spPr bwMode="auto">
                <a:xfrm>
                  <a:off x="12" y="12"/>
                  <a:ext cx="1809" cy="29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eaLnBrk="1" hangingPunct="1"/>
                  <a:r>
                    <a:rPr lang="de-DE" sz="2000" b="1">
                      <a:latin typeface="Arial" charset="0"/>
                      <a:cs typeface="Times New Roman" pitchFamily="18" charset="0"/>
                    </a:rPr>
                    <a:t>Nome no Padrão</a:t>
                  </a:r>
                </a:p>
                <a:p>
                  <a:endParaRPr lang="de-DE" sz="3200">
                    <a:latin typeface="Arial" charset="0"/>
                  </a:endParaRPr>
                </a:p>
              </p:txBody>
            </p:sp>
            <p:sp>
              <p:nvSpPr>
                <p:cNvPr id="166919" name="Rectangle 7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833" cy="32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pt-BR"/>
                </a:p>
              </p:txBody>
            </p:sp>
          </p:grpSp>
          <p:grpSp>
            <p:nvGrpSpPr>
              <p:cNvPr id="5" name="Group 8"/>
              <p:cNvGrpSpPr>
                <a:grpSpLocks/>
              </p:cNvGrpSpPr>
              <p:nvPr/>
            </p:nvGrpSpPr>
            <p:grpSpPr bwMode="auto">
              <a:xfrm>
                <a:off x="1833" y="0"/>
                <a:ext cx="3926" cy="322"/>
                <a:chOff x="1833" y="0"/>
                <a:chExt cx="3926" cy="322"/>
              </a:xfrm>
            </p:grpSpPr>
            <p:sp>
              <p:nvSpPr>
                <p:cNvPr id="166921" name="Rectangle 9"/>
                <p:cNvSpPr>
                  <a:spLocks noChangeArrowheads="1"/>
                </p:cNvSpPr>
                <p:nvPr/>
              </p:nvSpPr>
              <p:spPr bwMode="auto">
                <a:xfrm>
                  <a:off x="1845" y="12"/>
                  <a:ext cx="3902" cy="29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eaLnBrk="1" hangingPunct="1"/>
                  <a:r>
                    <a:rPr lang="de-DE" sz="2000" b="1">
                      <a:latin typeface="Arial" charset="0"/>
                      <a:cs typeface="Times New Roman" pitchFamily="18" charset="0"/>
                    </a:rPr>
                    <a:t>Nome real (botões Swing)</a:t>
                  </a:r>
                </a:p>
                <a:p>
                  <a:endParaRPr lang="de-DE" sz="3200">
                    <a:latin typeface="Arial" charset="0"/>
                  </a:endParaRPr>
                </a:p>
              </p:txBody>
            </p:sp>
            <p:sp>
              <p:nvSpPr>
                <p:cNvPr id="166922" name="Rectangle 10"/>
                <p:cNvSpPr>
                  <a:spLocks noChangeArrowheads="1"/>
                </p:cNvSpPr>
                <p:nvPr/>
              </p:nvSpPr>
              <p:spPr bwMode="auto">
                <a:xfrm>
                  <a:off x="1833" y="0"/>
                  <a:ext cx="3926" cy="32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pt-BR"/>
                </a:p>
              </p:txBody>
            </p:sp>
          </p:grpSp>
          <p:grpSp>
            <p:nvGrpSpPr>
              <p:cNvPr id="6" name="Group 11"/>
              <p:cNvGrpSpPr>
                <a:grpSpLocks/>
              </p:cNvGrpSpPr>
              <p:nvPr/>
            </p:nvGrpSpPr>
            <p:grpSpPr bwMode="auto">
              <a:xfrm>
                <a:off x="0" y="346"/>
                <a:ext cx="1833" cy="322"/>
                <a:chOff x="0" y="346"/>
                <a:chExt cx="1833" cy="322"/>
              </a:xfrm>
            </p:grpSpPr>
            <p:sp>
              <p:nvSpPr>
                <p:cNvPr id="166924" name="Rectangle 12"/>
                <p:cNvSpPr>
                  <a:spLocks noChangeArrowheads="1"/>
                </p:cNvSpPr>
                <p:nvPr/>
              </p:nvSpPr>
              <p:spPr bwMode="auto">
                <a:xfrm>
                  <a:off x="12" y="358"/>
                  <a:ext cx="1809" cy="29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eaLnBrk="1" hangingPunct="1"/>
                  <a:r>
                    <a:rPr lang="de-DE" sz="2000">
                      <a:latin typeface="Courier New" pitchFamily="49" charset="0"/>
                      <a:cs typeface="Courier New" pitchFamily="49" charset="0"/>
                    </a:rPr>
                    <a:t>Subject</a:t>
                  </a:r>
                  <a:endParaRPr lang="de-DE" sz="2000">
                    <a:latin typeface="Garamond" pitchFamily="18" charset="0"/>
                    <a:cs typeface="Times New Roman" pitchFamily="18" charset="0"/>
                  </a:endParaRPr>
                </a:p>
                <a:p>
                  <a:endParaRPr lang="de-DE" sz="3200">
                    <a:latin typeface="Arial" charset="0"/>
                  </a:endParaRPr>
                </a:p>
              </p:txBody>
            </p:sp>
            <p:sp>
              <p:nvSpPr>
                <p:cNvPr id="166925" name="Rectangle 13"/>
                <p:cNvSpPr>
                  <a:spLocks noChangeArrowheads="1"/>
                </p:cNvSpPr>
                <p:nvPr/>
              </p:nvSpPr>
              <p:spPr bwMode="auto">
                <a:xfrm>
                  <a:off x="0" y="346"/>
                  <a:ext cx="1833" cy="32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pt-BR"/>
                </a:p>
              </p:txBody>
            </p:sp>
          </p:grpSp>
          <p:grpSp>
            <p:nvGrpSpPr>
              <p:cNvPr id="7" name="Group 14"/>
              <p:cNvGrpSpPr>
                <a:grpSpLocks/>
              </p:cNvGrpSpPr>
              <p:nvPr/>
            </p:nvGrpSpPr>
            <p:grpSpPr bwMode="auto">
              <a:xfrm>
                <a:off x="1833" y="346"/>
                <a:ext cx="3926" cy="322"/>
                <a:chOff x="1833" y="346"/>
                <a:chExt cx="3926" cy="322"/>
              </a:xfrm>
            </p:grpSpPr>
            <p:sp>
              <p:nvSpPr>
                <p:cNvPr id="166927" name="Rectangle 15"/>
                <p:cNvSpPr>
                  <a:spLocks noChangeArrowheads="1"/>
                </p:cNvSpPr>
                <p:nvPr/>
              </p:nvSpPr>
              <p:spPr bwMode="auto">
                <a:xfrm>
                  <a:off x="1845" y="358"/>
                  <a:ext cx="3902" cy="29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eaLnBrk="1" hangingPunct="1"/>
                  <a:r>
                    <a:rPr lang="de-DE" sz="1800" dirty="0">
                      <a:latin typeface="Courier New" pitchFamily="49" charset="0"/>
                      <a:cs typeface="Courier New" pitchFamily="49" charset="0"/>
                    </a:rPr>
                    <a:t>MyBean</a:t>
                  </a:r>
                  <a:endParaRPr lang="de-DE" sz="2000" dirty="0">
                    <a:latin typeface="Garamond" pitchFamily="18" charset="0"/>
                    <a:cs typeface="Times New Roman" pitchFamily="18" charset="0"/>
                  </a:endParaRPr>
                </a:p>
                <a:p>
                  <a:endParaRPr lang="de-DE" sz="3200" dirty="0">
                    <a:latin typeface="Arial" charset="0"/>
                  </a:endParaRPr>
                </a:p>
              </p:txBody>
            </p:sp>
            <p:sp>
              <p:nvSpPr>
                <p:cNvPr id="166928" name="Rectangle 16"/>
                <p:cNvSpPr>
                  <a:spLocks noChangeArrowheads="1"/>
                </p:cNvSpPr>
                <p:nvPr/>
              </p:nvSpPr>
              <p:spPr bwMode="auto">
                <a:xfrm>
                  <a:off x="1833" y="346"/>
                  <a:ext cx="3926" cy="32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pt-BR"/>
                </a:p>
              </p:txBody>
            </p:sp>
          </p:grpSp>
          <p:grpSp>
            <p:nvGrpSpPr>
              <p:cNvPr id="8" name="Group 17"/>
              <p:cNvGrpSpPr>
                <a:grpSpLocks/>
              </p:cNvGrpSpPr>
              <p:nvPr/>
            </p:nvGrpSpPr>
            <p:grpSpPr bwMode="auto">
              <a:xfrm>
                <a:off x="0" y="692"/>
                <a:ext cx="1833" cy="322"/>
                <a:chOff x="0" y="692"/>
                <a:chExt cx="1833" cy="322"/>
              </a:xfrm>
            </p:grpSpPr>
            <p:sp>
              <p:nvSpPr>
                <p:cNvPr id="166930" name="Rectangle 18"/>
                <p:cNvSpPr>
                  <a:spLocks noChangeArrowheads="1"/>
                </p:cNvSpPr>
                <p:nvPr/>
              </p:nvSpPr>
              <p:spPr bwMode="auto">
                <a:xfrm>
                  <a:off x="12" y="704"/>
                  <a:ext cx="1809" cy="29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eaLnBrk="1" hangingPunct="1"/>
                  <a:r>
                    <a:rPr lang="de-DE" sz="2000">
                      <a:latin typeface="Courier New" pitchFamily="49" charset="0"/>
                      <a:cs typeface="Courier New" pitchFamily="49" charset="0"/>
                    </a:rPr>
                    <a:t>Observer</a:t>
                  </a:r>
                  <a:endParaRPr lang="de-DE" sz="2000">
                    <a:latin typeface="Garamond" pitchFamily="18" charset="0"/>
                    <a:cs typeface="Times New Roman" pitchFamily="18" charset="0"/>
                  </a:endParaRPr>
                </a:p>
                <a:p>
                  <a:endParaRPr lang="de-DE" sz="3200">
                    <a:latin typeface="Arial" charset="0"/>
                  </a:endParaRPr>
                </a:p>
              </p:txBody>
            </p:sp>
            <p:sp>
              <p:nvSpPr>
                <p:cNvPr id="166931" name="Rectangle 19"/>
                <p:cNvSpPr>
                  <a:spLocks noChangeArrowheads="1"/>
                </p:cNvSpPr>
                <p:nvPr/>
              </p:nvSpPr>
              <p:spPr bwMode="auto">
                <a:xfrm>
                  <a:off x="0" y="692"/>
                  <a:ext cx="1833" cy="32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pt-BR"/>
                </a:p>
              </p:txBody>
            </p:sp>
          </p:grpSp>
          <p:grpSp>
            <p:nvGrpSpPr>
              <p:cNvPr id="9" name="Group 20"/>
              <p:cNvGrpSpPr>
                <a:grpSpLocks/>
              </p:cNvGrpSpPr>
              <p:nvPr/>
            </p:nvGrpSpPr>
            <p:grpSpPr bwMode="auto">
              <a:xfrm>
                <a:off x="1833" y="692"/>
                <a:ext cx="3926" cy="322"/>
                <a:chOff x="1833" y="692"/>
                <a:chExt cx="3926" cy="322"/>
              </a:xfrm>
            </p:grpSpPr>
            <p:sp>
              <p:nvSpPr>
                <p:cNvPr id="166933" name="Rectangle 21"/>
                <p:cNvSpPr>
                  <a:spLocks noChangeArrowheads="1"/>
                </p:cNvSpPr>
                <p:nvPr/>
              </p:nvSpPr>
              <p:spPr bwMode="auto">
                <a:xfrm>
                  <a:off x="1845" y="704"/>
                  <a:ext cx="3902" cy="29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de-DE" dirty="0">
                      <a:latin typeface="Courier New" pitchFamily="49" charset="0"/>
                      <a:cs typeface="Courier New" pitchFamily="49" charset="0"/>
                    </a:rPr>
                    <a:t>PropertyChangeListener</a:t>
                  </a:r>
                  <a:endParaRPr lang="de-DE" sz="2000" dirty="0">
                    <a:latin typeface="Garamond" pitchFamily="18" charset="0"/>
                    <a:cs typeface="Times New Roman" pitchFamily="18" charset="0"/>
                  </a:endParaRPr>
                </a:p>
                <a:p>
                  <a:endParaRPr lang="de-DE" sz="3200" dirty="0">
                    <a:latin typeface="Arial" charset="0"/>
                  </a:endParaRPr>
                </a:p>
              </p:txBody>
            </p:sp>
            <p:sp>
              <p:nvSpPr>
                <p:cNvPr id="166934" name="Rectangle 22"/>
                <p:cNvSpPr>
                  <a:spLocks noChangeArrowheads="1"/>
                </p:cNvSpPr>
                <p:nvPr/>
              </p:nvSpPr>
              <p:spPr bwMode="auto">
                <a:xfrm>
                  <a:off x="1833" y="692"/>
                  <a:ext cx="3926" cy="32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pt-BR"/>
                </a:p>
              </p:txBody>
            </p:sp>
          </p:grpSp>
          <p:grpSp>
            <p:nvGrpSpPr>
              <p:cNvPr id="10" name="Group 23"/>
              <p:cNvGrpSpPr>
                <a:grpSpLocks/>
              </p:cNvGrpSpPr>
              <p:nvPr/>
            </p:nvGrpSpPr>
            <p:grpSpPr bwMode="auto">
              <a:xfrm>
                <a:off x="0" y="1038"/>
                <a:ext cx="1833" cy="322"/>
                <a:chOff x="0" y="1038"/>
                <a:chExt cx="1833" cy="322"/>
              </a:xfrm>
            </p:grpSpPr>
            <p:sp>
              <p:nvSpPr>
                <p:cNvPr id="166936" name="Rectangle 24"/>
                <p:cNvSpPr>
                  <a:spLocks noChangeArrowheads="1"/>
                </p:cNvSpPr>
                <p:nvPr/>
              </p:nvSpPr>
              <p:spPr bwMode="auto">
                <a:xfrm>
                  <a:off x="12" y="1050"/>
                  <a:ext cx="1809" cy="29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eaLnBrk="1" hangingPunct="1"/>
                  <a:r>
                    <a:rPr lang="de-DE" sz="2000">
                      <a:latin typeface="Courier New" pitchFamily="49" charset="0"/>
                      <a:cs typeface="Courier New" pitchFamily="49" charset="0"/>
                    </a:rPr>
                    <a:t>ConcreteObserver</a:t>
                  </a:r>
                  <a:endParaRPr lang="de-DE" sz="2000">
                    <a:latin typeface="Garamond" pitchFamily="18" charset="0"/>
                    <a:cs typeface="Times New Roman" pitchFamily="18" charset="0"/>
                  </a:endParaRPr>
                </a:p>
                <a:p>
                  <a:endParaRPr lang="de-DE" sz="3200">
                    <a:latin typeface="Arial" charset="0"/>
                  </a:endParaRPr>
                </a:p>
              </p:txBody>
            </p:sp>
            <p:sp>
              <p:nvSpPr>
                <p:cNvPr id="166937" name="Rectangle 25"/>
                <p:cNvSpPr>
                  <a:spLocks noChangeArrowheads="1"/>
                </p:cNvSpPr>
                <p:nvPr/>
              </p:nvSpPr>
              <p:spPr bwMode="auto">
                <a:xfrm>
                  <a:off x="0" y="1038"/>
                  <a:ext cx="1833" cy="32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pt-BR"/>
                </a:p>
              </p:txBody>
            </p:sp>
          </p:grpSp>
          <p:grpSp>
            <p:nvGrpSpPr>
              <p:cNvPr id="11" name="Group 26"/>
              <p:cNvGrpSpPr>
                <a:grpSpLocks/>
              </p:cNvGrpSpPr>
              <p:nvPr/>
            </p:nvGrpSpPr>
            <p:grpSpPr bwMode="auto">
              <a:xfrm>
                <a:off x="1833" y="1038"/>
                <a:ext cx="3926" cy="322"/>
                <a:chOff x="1833" y="1038"/>
                <a:chExt cx="3926" cy="322"/>
              </a:xfrm>
            </p:grpSpPr>
            <p:sp>
              <p:nvSpPr>
                <p:cNvPr id="166939" name="Rectangle 27"/>
                <p:cNvSpPr>
                  <a:spLocks noChangeArrowheads="1"/>
                </p:cNvSpPr>
                <p:nvPr/>
              </p:nvSpPr>
              <p:spPr bwMode="auto">
                <a:xfrm>
                  <a:off x="1845" y="1050"/>
                  <a:ext cx="3902" cy="29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de-DE" sz="2000" dirty="0">
                      <a:latin typeface="Arial" charset="0"/>
                      <a:cs typeface="Times New Roman" pitchFamily="18" charset="0"/>
                    </a:rPr>
                    <a:t>classe implementa </a:t>
                  </a:r>
                  <a:r>
                    <a:rPr lang="de-DE" dirty="0">
                      <a:latin typeface="Courier New" pitchFamily="49" charset="0"/>
                      <a:cs typeface="Courier New" pitchFamily="49" charset="0"/>
                    </a:rPr>
                    <a:t>PropertyChangeListener</a:t>
                  </a:r>
                  <a:endParaRPr lang="de-DE" sz="2000" dirty="0">
                    <a:latin typeface="Arial" charset="0"/>
                    <a:cs typeface="Times New Roman" pitchFamily="18" charset="0"/>
                  </a:endParaRPr>
                </a:p>
                <a:p>
                  <a:endParaRPr lang="de-DE" sz="3200" dirty="0">
                    <a:latin typeface="Arial" charset="0"/>
                  </a:endParaRPr>
                </a:p>
              </p:txBody>
            </p:sp>
            <p:sp>
              <p:nvSpPr>
                <p:cNvPr id="166940" name="Rectangle 28"/>
                <p:cNvSpPr>
                  <a:spLocks noChangeArrowheads="1"/>
                </p:cNvSpPr>
                <p:nvPr/>
              </p:nvSpPr>
              <p:spPr bwMode="auto">
                <a:xfrm>
                  <a:off x="1833" y="1038"/>
                  <a:ext cx="3926" cy="32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pt-BR"/>
                </a:p>
              </p:txBody>
            </p:sp>
          </p:grpSp>
          <p:grpSp>
            <p:nvGrpSpPr>
              <p:cNvPr id="12" name="Group 29"/>
              <p:cNvGrpSpPr>
                <a:grpSpLocks/>
              </p:cNvGrpSpPr>
              <p:nvPr/>
            </p:nvGrpSpPr>
            <p:grpSpPr bwMode="auto">
              <a:xfrm>
                <a:off x="0" y="1384"/>
                <a:ext cx="1833" cy="322"/>
                <a:chOff x="0" y="1384"/>
                <a:chExt cx="1833" cy="322"/>
              </a:xfrm>
            </p:grpSpPr>
            <p:sp>
              <p:nvSpPr>
                <p:cNvPr id="166942" name="Rectangle 30"/>
                <p:cNvSpPr>
                  <a:spLocks noChangeArrowheads="1"/>
                </p:cNvSpPr>
                <p:nvPr/>
              </p:nvSpPr>
              <p:spPr bwMode="auto">
                <a:xfrm>
                  <a:off x="12" y="1396"/>
                  <a:ext cx="1809" cy="29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eaLnBrk="1" hangingPunct="1"/>
                  <a:r>
                    <a:rPr lang="de-DE" sz="2000">
                      <a:latin typeface="Courier New" pitchFamily="49" charset="0"/>
                      <a:cs typeface="Courier New" pitchFamily="49" charset="0"/>
                    </a:rPr>
                    <a:t>attach()</a:t>
                  </a:r>
                  <a:endParaRPr lang="de-DE" sz="2000">
                    <a:latin typeface="Garamond" pitchFamily="18" charset="0"/>
                    <a:cs typeface="Times New Roman" pitchFamily="18" charset="0"/>
                  </a:endParaRPr>
                </a:p>
                <a:p>
                  <a:endParaRPr lang="de-DE" sz="3200">
                    <a:latin typeface="Arial" charset="0"/>
                  </a:endParaRPr>
                </a:p>
              </p:txBody>
            </p:sp>
            <p:sp>
              <p:nvSpPr>
                <p:cNvPr id="166943" name="Rectangle 31"/>
                <p:cNvSpPr>
                  <a:spLocks noChangeArrowheads="1"/>
                </p:cNvSpPr>
                <p:nvPr/>
              </p:nvSpPr>
              <p:spPr bwMode="auto">
                <a:xfrm>
                  <a:off x="0" y="1384"/>
                  <a:ext cx="1833" cy="32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pt-BR"/>
                </a:p>
              </p:txBody>
            </p:sp>
          </p:grpSp>
          <p:grpSp>
            <p:nvGrpSpPr>
              <p:cNvPr id="13" name="Group 32"/>
              <p:cNvGrpSpPr>
                <a:grpSpLocks/>
              </p:cNvGrpSpPr>
              <p:nvPr/>
            </p:nvGrpSpPr>
            <p:grpSpPr bwMode="auto">
              <a:xfrm>
                <a:off x="1833" y="1384"/>
                <a:ext cx="3926" cy="322"/>
                <a:chOff x="1833" y="1384"/>
                <a:chExt cx="3926" cy="322"/>
              </a:xfrm>
            </p:grpSpPr>
            <p:sp>
              <p:nvSpPr>
                <p:cNvPr id="166945" name="Rectangle 33"/>
                <p:cNvSpPr>
                  <a:spLocks noChangeArrowheads="1"/>
                </p:cNvSpPr>
                <p:nvPr/>
              </p:nvSpPr>
              <p:spPr bwMode="auto">
                <a:xfrm>
                  <a:off x="1845" y="1396"/>
                  <a:ext cx="3902" cy="29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de-DE" dirty="0">
                      <a:latin typeface="Courier New" pitchFamily="49" charset="0"/>
                      <a:cs typeface="Courier New" pitchFamily="49" charset="0"/>
                    </a:rPr>
                    <a:t>addPropertyChangeListener()</a:t>
                  </a:r>
                  <a:endParaRPr lang="de-DE" sz="2000" dirty="0">
                    <a:latin typeface="Garamond" pitchFamily="18" charset="0"/>
                    <a:cs typeface="Times New Roman" pitchFamily="18" charset="0"/>
                  </a:endParaRPr>
                </a:p>
                <a:p>
                  <a:endParaRPr lang="de-DE" sz="3200" dirty="0">
                    <a:latin typeface="Arial" charset="0"/>
                  </a:endParaRPr>
                </a:p>
              </p:txBody>
            </p:sp>
            <p:sp>
              <p:nvSpPr>
                <p:cNvPr id="166946" name="Rectangle 34"/>
                <p:cNvSpPr>
                  <a:spLocks noChangeArrowheads="1"/>
                </p:cNvSpPr>
                <p:nvPr/>
              </p:nvSpPr>
              <p:spPr bwMode="auto">
                <a:xfrm>
                  <a:off x="1833" y="1384"/>
                  <a:ext cx="3926" cy="32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pt-BR"/>
                </a:p>
              </p:txBody>
            </p:sp>
          </p:grpSp>
          <p:grpSp>
            <p:nvGrpSpPr>
              <p:cNvPr id="14" name="Group 35"/>
              <p:cNvGrpSpPr>
                <a:grpSpLocks/>
              </p:cNvGrpSpPr>
              <p:nvPr/>
            </p:nvGrpSpPr>
            <p:grpSpPr bwMode="auto">
              <a:xfrm>
                <a:off x="0" y="1730"/>
                <a:ext cx="1833" cy="322"/>
                <a:chOff x="0" y="1730"/>
                <a:chExt cx="1833" cy="322"/>
              </a:xfrm>
            </p:grpSpPr>
            <p:sp>
              <p:nvSpPr>
                <p:cNvPr id="166948" name="Rectangle 36"/>
                <p:cNvSpPr>
                  <a:spLocks noChangeArrowheads="1"/>
                </p:cNvSpPr>
                <p:nvPr/>
              </p:nvSpPr>
              <p:spPr bwMode="auto">
                <a:xfrm>
                  <a:off x="12" y="1742"/>
                  <a:ext cx="1809" cy="29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eaLnBrk="1" hangingPunct="1"/>
                  <a:r>
                    <a:rPr lang="de-DE" sz="2000">
                      <a:latin typeface="Courier New" pitchFamily="49" charset="0"/>
                      <a:cs typeface="Courier New" pitchFamily="49" charset="0"/>
                    </a:rPr>
                    <a:t>notify()</a:t>
                  </a:r>
                  <a:endParaRPr lang="de-DE" sz="2000">
                    <a:latin typeface="Garamond" pitchFamily="18" charset="0"/>
                    <a:cs typeface="Times New Roman" pitchFamily="18" charset="0"/>
                  </a:endParaRPr>
                </a:p>
                <a:p>
                  <a:endParaRPr lang="de-DE" sz="3200">
                    <a:latin typeface="Arial" charset="0"/>
                  </a:endParaRPr>
                </a:p>
              </p:txBody>
            </p:sp>
            <p:sp>
              <p:nvSpPr>
                <p:cNvPr id="166949" name="Rectangle 37"/>
                <p:cNvSpPr>
                  <a:spLocks noChangeArrowheads="1"/>
                </p:cNvSpPr>
                <p:nvPr/>
              </p:nvSpPr>
              <p:spPr bwMode="auto">
                <a:xfrm>
                  <a:off x="0" y="1730"/>
                  <a:ext cx="1833" cy="32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pt-BR"/>
                </a:p>
              </p:txBody>
            </p:sp>
          </p:grpSp>
          <p:grpSp>
            <p:nvGrpSpPr>
              <p:cNvPr id="15" name="Group 38"/>
              <p:cNvGrpSpPr>
                <a:grpSpLocks/>
              </p:cNvGrpSpPr>
              <p:nvPr/>
            </p:nvGrpSpPr>
            <p:grpSpPr bwMode="auto">
              <a:xfrm>
                <a:off x="1833" y="1730"/>
                <a:ext cx="3926" cy="322"/>
                <a:chOff x="1833" y="1730"/>
                <a:chExt cx="3926" cy="322"/>
              </a:xfrm>
            </p:grpSpPr>
            <p:sp>
              <p:nvSpPr>
                <p:cNvPr id="166951" name="Rectangle 39"/>
                <p:cNvSpPr>
                  <a:spLocks noChangeArrowheads="1"/>
                </p:cNvSpPr>
                <p:nvPr/>
              </p:nvSpPr>
              <p:spPr bwMode="auto">
                <a:xfrm>
                  <a:off x="1845" y="1742"/>
                  <a:ext cx="3902" cy="29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de-DE" dirty="0">
                      <a:latin typeface="Courier New" pitchFamily="49" charset="0"/>
                      <a:cs typeface="Courier New" pitchFamily="49" charset="0"/>
                    </a:rPr>
                    <a:t>propertyChange()</a:t>
                  </a:r>
                  <a:endParaRPr lang="de-DE" sz="2000" dirty="0">
                    <a:latin typeface="Garamond" pitchFamily="18" charset="0"/>
                    <a:cs typeface="Times New Roman" pitchFamily="18" charset="0"/>
                  </a:endParaRPr>
                </a:p>
                <a:p>
                  <a:endParaRPr lang="de-DE" sz="3200" dirty="0">
                    <a:latin typeface="Arial" charset="0"/>
                  </a:endParaRPr>
                </a:p>
              </p:txBody>
            </p:sp>
            <p:sp>
              <p:nvSpPr>
                <p:cNvPr id="166952" name="Rectangle 40"/>
                <p:cNvSpPr>
                  <a:spLocks noChangeArrowheads="1"/>
                </p:cNvSpPr>
                <p:nvPr/>
              </p:nvSpPr>
              <p:spPr bwMode="auto">
                <a:xfrm>
                  <a:off x="1833" y="1730"/>
                  <a:ext cx="3926" cy="32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pt-BR"/>
                </a:p>
              </p:txBody>
            </p:sp>
          </p:grpSp>
        </p:grpSp>
        <p:sp>
          <p:nvSpPr>
            <p:cNvPr id="166953" name="Rectangle 41"/>
            <p:cNvSpPr>
              <a:spLocks noChangeArrowheads="1"/>
            </p:cNvSpPr>
            <p:nvPr/>
          </p:nvSpPr>
          <p:spPr bwMode="auto">
            <a:xfrm>
              <a:off x="-3" y="-3"/>
              <a:ext cx="5765" cy="2058"/>
            </a:xfrm>
            <a:prstGeom prst="rect">
              <a:avLst/>
            </a:prstGeom>
            <a:noFill/>
            <a:ln w="9525">
              <a:solidFill>
                <a:srgbClr val="A0A0A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16" name="Espaço Reservado para Número de Slide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37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5209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Componentes - Criação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Nas diversas plataformas, usualmente componentes:</a:t>
            </a:r>
          </a:p>
          <a:p>
            <a:pPr lvl="1"/>
            <a:r>
              <a:rPr lang="pt-BR"/>
              <a:t>Podem ser compostos de diversas classes</a:t>
            </a:r>
          </a:p>
          <a:p>
            <a:pPr lvl="1"/>
            <a:r>
              <a:rPr lang="pt-BR"/>
              <a:t>Exportam propriedades para divulgar informações</a:t>
            </a:r>
          </a:p>
          <a:p>
            <a:pPr lvl="1"/>
            <a:r>
              <a:rPr lang="pt-BR"/>
              <a:t>Implementam métodos que definem seu comportamento</a:t>
            </a:r>
          </a:p>
          <a:p>
            <a:pPr lvl="1"/>
            <a:r>
              <a:rPr lang="pt-BR"/>
              <a:t>Utilizam eventos para comunicação com outros componentes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019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JavaBeans</a:t>
            </a:r>
            <a:endParaRPr 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Definição:</a:t>
            </a:r>
          </a:p>
          <a:p>
            <a:pPr lvl="1"/>
            <a:r>
              <a:rPr lang="pt-BR"/>
              <a:t>“</a:t>
            </a:r>
            <a:r>
              <a:rPr lang="en-US"/>
              <a:t>JavaBeans is a portable, platform-independent component model written in the Java programming language.”</a:t>
            </a:r>
          </a:p>
          <a:p>
            <a:pPr lvl="1"/>
            <a:r>
              <a:rPr lang="pt-BR"/>
              <a:t>Oracle Tutorial</a:t>
            </a:r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6744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JavaBeans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A arquitetura JavaBeans</a:t>
            </a:r>
          </a:p>
          <a:p>
            <a:pPr lvl="1"/>
            <a:r>
              <a:rPr lang="pt-BR"/>
              <a:t>Auxilia a escrita de classes que podem ser tratadas como componentes de grandes sistemas</a:t>
            </a:r>
          </a:p>
          <a:p>
            <a:pPr lvl="1"/>
            <a:r>
              <a:rPr lang="pt-BR"/>
              <a:t>Provê suporte a ferramentas interativas para a composição de sistemas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8424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JavaBeans</a:t>
            </a:r>
          </a:p>
        </p:txBody>
      </p:sp>
      <p:sp>
        <p:nvSpPr>
          <p:cNvPr id="19459" name="Espaço Reservado para Conteúd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Um </a:t>
            </a:r>
            <a:r>
              <a:rPr lang="pt-BR" dirty="0" err="1"/>
              <a:t>bean</a:t>
            </a:r>
            <a:r>
              <a:rPr lang="pt-BR" dirty="0"/>
              <a:t> é uma classe </a:t>
            </a:r>
            <a:r>
              <a:rPr lang="pt-BR" dirty="0" err="1"/>
              <a:t>java</a:t>
            </a:r>
            <a:r>
              <a:rPr lang="pt-BR" dirty="0"/>
              <a:t> que:</a:t>
            </a:r>
          </a:p>
          <a:p>
            <a:pPr lvl="1"/>
            <a:r>
              <a:rPr lang="pt-BR" dirty="0"/>
              <a:t>Exporta propriedades para permitir a customização do componente em tempo de design</a:t>
            </a:r>
          </a:p>
          <a:p>
            <a:pPr lvl="1"/>
            <a:r>
              <a:rPr lang="pt-BR" dirty="0"/>
              <a:t>Utiliza eventos para se comunicar com outros componentes</a:t>
            </a:r>
          </a:p>
          <a:p>
            <a:pPr lvl="1"/>
            <a:r>
              <a:rPr lang="pt-BR" dirty="0"/>
              <a:t>Implementa métodos</a:t>
            </a:r>
          </a:p>
          <a:p>
            <a:r>
              <a:rPr lang="pt-BR" dirty="0"/>
              <a:t>Exemplos:</a:t>
            </a:r>
          </a:p>
          <a:p>
            <a:pPr lvl="1"/>
            <a:r>
              <a:rPr lang="pt-BR" dirty="0"/>
              <a:t>Componentes AWT e Swing</a:t>
            </a:r>
          </a:p>
          <a:p>
            <a:pPr lvl="1"/>
            <a:r>
              <a:rPr lang="pt-BR" dirty="0" err="1"/>
              <a:t>JCalendar</a:t>
            </a:r>
            <a:endParaRPr lang="pt-BR" dirty="0"/>
          </a:p>
          <a:p>
            <a:pPr lvl="2"/>
            <a:r>
              <a:rPr lang="pt-BR" dirty="0">
                <a:hlinkClick r:id="rId2"/>
              </a:rPr>
              <a:t>http://www.toedter.com/en/jcalendar/index.html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5050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JavaBeans</a:t>
            </a:r>
            <a:endParaRPr lang="en-US"/>
          </a:p>
        </p:txBody>
      </p:sp>
      <p:pic>
        <p:nvPicPr>
          <p:cNvPr id="20483" name="Picture 6" descr="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2420938"/>
            <a:ext cx="7942262" cy="300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4976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JavaBeans - Criação</a:t>
            </a:r>
            <a:endParaRPr lang="en-US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Um </a:t>
            </a:r>
            <a:r>
              <a:rPr lang="pt-BR" dirty="0" err="1"/>
              <a:t>bean</a:t>
            </a:r>
            <a:r>
              <a:rPr lang="pt-BR" dirty="0"/>
              <a:t> é composto de uma ou mais classes que são empacotadas em conjunto</a:t>
            </a:r>
          </a:p>
          <a:p>
            <a:pPr lvl="1"/>
            <a:r>
              <a:rPr lang="pt-BR" dirty="0"/>
              <a:t>Usualmente existe uma classe de fachada (padrão </a:t>
            </a:r>
            <a:r>
              <a:rPr lang="pt-BR" dirty="0" err="1"/>
              <a:t>Facade</a:t>
            </a:r>
            <a:r>
              <a:rPr lang="pt-BR" dirty="0"/>
              <a:t>)</a:t>
            </a:r>
          </a:p>
          <a:p>
            <a:pPr lvl="2"/>
            <a:r>
              <a:rPr lang="pt-BR" dirty="0"/>
              <a:t>contém os métodos, eventos e propriedades expostos pelo </a:t>
            </a:r>
            <a:r>
              <a:rPr lang="pt-BR" dirty="0" err="1"/>
              <a:t>bean</a:t>
            </a:r>
            <a:endParaRPr lang="pt-BR" dirty="0"/>
          </a:p>
          <a:p>
            <a:pPr lvl="2"/>
            <a:r>
              <a:rPr lang="pt-BR" dirty="0"/>
              <a:t>faz chamadas para as outras classes do </a:t>
            </a:r>
            <a:r>
              <a:rPr lang="pt-BR" dirty="0" err="1"/>
              <a:t>bean</a:t>
            </a:r>
            <a:endParaRPr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8694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lproII_U01_UML">
  <a:themeElements>
    <a:clrScheme name="Brilho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Escritório Clássico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rilh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TP_U01_P02_Motivacao</Template>
  <TotalTime>1648</TotalTime>
  <Words>1743</Words>
  <Application>Microsoft Office PowerPoint</Application>
  <PresentationFormat>Apresentação na tela (4:3)</PresentationFormat>
  <Paragraphs>293</Paragraphs>
  <Slides>37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37</vt:i4>
      </vt:variant>
    </vt:vector>
  </HeadingPairs>
  <TitlesOfParts>
    <vt:vector size="44" baseType="lpstr">
      <vt:lpstr>Arial</vt:lpstr>
      <vt:lpstr>Calibri</vt:lpstr>
      <vt:lpstr>Courier New</vt:lpstr>
      <vt:lpstr>Garamond</vt:lpstr>
      <vt:lpstr>Monotype Sorts</vt:lpstr>
      <vt:lpstr>Times New Roman</vt:lpstr>
      <vt:lpstr>AlproII_U01_UML</vt:lpstr>
      <vt:lpstr>Programação para web com JavaEE</vt:lpstr>
      <vt:lpstr>JavaBeans</vt:lpstr>
      <vt:lpstr>Componentes - Padrões</vt:lpstr>
      <vt:lpstr>Componentes - Criação</vt:lpstr>
      <vt:lpstr>JavaBeans</vt:lpstr>
      <vt:lpstr>JavaBeans</vt:lpstr>
      <vt:lpstr>JavaBeans</vt:lpstr>
      <vt:lpstr>JavaBeans</vt:lpstr>
      <vt:lpstr>JavaBeans - Criação</vt:lpstr>
      <vt:lpstr>JavaBeans - Criação</vt:lpstr>
      <vt:lpstr>JavaBeans - Criação</vt:lpstr>
      <vt:lpstr>JavaBeans - Criação</vt:lpstr>
      <vt:lpstr>JavaBeans - Criação</vt:lpstr>
      <vt:lpstr>JavaBeans - Criação</vt:lpstr>
      <vt:lpstr>JavaBeans - Criação</vt:lpstr>
      <vt:lpstr>JavaBeans - Criação</vt:lpstr>
      <vt:lpstr>JavaBeans - Criação</vt:lpstr>
      <vt:lpstr>JavaBeans - Criação</vt:lpstr>
      <vt:lpstr>JavaBeans - Criação</vt:lpstr>
      <vt:lpstr>JavaBeans - Criação</vt:lpstr>
      <vt:lpstr>JavaBeans - Criação</vt:lpstr>
      <vt:lpstr>JavaBeans - Criação</vt:lpstr>
      <vt:lpstr>JavaBeans - Criação</vt:lpstr>
      <vt:lpstr>JavaBeans - Criação</vt:lpstr>
      <vt:lpstr>JavaBeans - Criação</vt:lpstr>
      <vt:lpstr>JavaBeans - Criação</vt:lpstr>
      <vt:lpstr>JavaBeans - Criação</vt:lpstr>
      <vt:lpstr>JavaBeans - Criação</vt:lpstr>
      <vt:lpstr>JavaBeans - Criação</vt:lpstr>
      <vt:lpstr>JavaBeans - Criação</vt:lpstr>
      <vt:lpstr>JavaBeans - Criação</vt:lpstr>
      <vt:lpstr>Tópicos auxiliares</vt:lpstr>
      <vt:lpstr>Padrão Observer</vt:lpstr>
      <vt:lpstr>Padrão Observer</vt:lpstr>
      <vt:lpstr>Padrão Observer</vt:lpstr>
      <vt:lpstr>Padrão Observer</vt:lpstr>
      <vt:lpstr>Padrão Observer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Julio</dc:creator>
  <cp:lastModifiedBy>Júlio Machado</cp:lastModifiedBy>
  <cp:revision>205</cp:revision>
  <dcterms:created xsi:type="dcterms:W3CDTF">2011-05-30T14:05:40Z</dcterms:created>
  <dcterms:modified xsi:type="dcterms:W3CDTF">2017-01-06T18:57:04Z</dcterms:modified>
</cp:coreProperties>
</file>