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451" r:id="rId2"/>
    <p:sldId id="340" r:id="rId3"/>
    <p:sldId id="390" r:id="rId4"/>
    <p:sldId id="519" r:id="rId5"/>
    <p:sldId id="394" r:id="rId6"/>
    <p:sldId id="397" r:id="rId7"/>
    <p:sldId id="395" r:id="rId8"/>
    <p:sldId id="396" r:id="rId9"/>
    <p:sldId id="474" r:id="rId10"/>
    <p:sldId id="475" r:id="rId11"/>
    <p:sldId id="454" r:id="rId12"/>
    <p:sldId id="408" r:id="rId13"/>
    <p:sldId id="409" r:id="rId14"/>
    <p:sldId id="517" r:id="rId15"/>
    <p:sldId id="410" r:id="rId16"/>
    <p:sldId id="411" r:id="rId17"/>
    <p:sldId id="477" r:id="rId18"/>
    <p:sldId id="413" r:id="rId19"/>
    <p:sldId id="414" r:id="rId20"/>
    <p:sldId id="478" r:id="rId21"/>
    <p:sldId id="518" r:id="rId22"/>
    <p:sldId id="424" r:id="rId23"/>
    <p:sldId id="479" r:id="rId24"/>
    <p:sldId id="482" r:id="rId25"/>
    <p:sldId id="490" r:id="rId26"/>
    <p:sldId id="455" r:id="rId27"/>
    <p:sldId id="456" r:id="rId28"/>
    <p:sldId id="457" r:id="rId29"/>
    <p:sldId id="484" r:id="rId30"/>
    <p:sldId id="458" r:id="rId31"/>
    <p:sldId id="459" r:id="rId32"/>
    <p:sldId id="485" r:id="rId33"/>
    <p:sldId id="460" r:id="rId34"/>
    <p:sldId id="461" r:id="rId35"/>
    <p:sldId id="486" r:id="rId36"/>
    <p:sldId id="462" r:id="rId37"/>
    <p:sldId id="463" r:id="rId38"/>
    <p:sldId id="464" r:id="rId39"/>
    <p:sldId id="465" r:id="rId40"/>
    <p:sldId id="466" r:id="rId41"/>
    <p:sldId id="467" r:id="rId42"/>
    <p:sldId id="468" r:id="rId43"/>
    <p:sldId id="487" r:id="rId44"/>
    <p:sldId id="469" r:id="rId45"/>
    <p:sldId id="470" r:id="rId46"/>
    <p:sldId id="471" r:id="rId47"/>
    <p:sldId id="472" r:id="rId48"/>
    <p:sldId id="488" r:id="rId49"/>
    <p:sldId id="473" r:id="rId50"/>
    <p:sldId id="491" r:id="rId51"/>
    <p:sldId id="492" r:id="rId52"/>
    <p:sldId id="493" r:id="rId53"/>
    <p:sldId id="494" r:id="rId54"/>
    <p:sldId id="495" r:id="rId55"/>
    <p:sldId id="496" r:id="rId56"/>
    <p:sldId id="497" r:id="rId57"/>
    <p:sldId id="498" r:id="rId58"/>
    <p:sldId id="499" r:id="rId59"/>
    <p:sldId id="500" r:id="rId60"/>
    <p:sldId id="501" r:id="rId61"/>
    <p:sldId id="502" r:id="rId62"/>
    <p:sldId id="505" r:id="rId63"/>
    <p:sldId id="506" r:id="rId64"/>
    <p:sldId id="507" r:id="rId65"/>
    <p:sldId id="508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1E0D"/>
    <a:srgbClr val="2410B8"/>
    <a:srgbClr val="0D0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0" autoAdjust="0"/>
    <p:restoredTop sz="87545" autoAdjust="0"/>
  </p:normalViewPr>
  <p:slideViewPr>
    <p:cSldViewPr>
      <p:cViewPr varScale="1">
        <p:scale>
          <a:sx n="63" d="100"/>
          <a:sy n="63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664E907-0890-494B-ABA2-04A996FE3327}" type="datetimeFigureOut">
              <a:rPr lang="en-US"/>
              <a:pPr>
                <a:defRPr/>
              </a:pPr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2F1AD0-A806-4BBA-88D4-F977F393EFE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46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71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F1AD0-A806-4BBA-88D4-F977F393EFE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7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F1AD0-A806-4BBA-88D4-F977F393EFE1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2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F1AD0-A806-4BBA-88D4-F977F393EFE1}" type="slidenum">
              <a:rPr lang="en-US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3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F1AD0-A806-4BBA-88D4-F977F393EFE1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60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F1AD0-A806-4BBA-88D4-F977F393EFE1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21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/questions/4720942/difference-between-filter-and-listener-in-servlet-java-</a:t>
            </a:r>
            <a:r>
              <a:rPr lang="en-US" dirty="0" err="1"/>
              <a:t>ee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otndnld.oracle.co.jp</a:t>
            </a:r>
            <a:r>
              <a:rPr lang="en-US" dirty="0"/>
              <a:t>/document/products/as10g/101300/B25221_03/web.1013/b14426/</a:t>
            </a:r>
            <a:r>
              <a:rPr lang="en-US" dirty="0" err="1"/>
              <a:t>filters.htm#BCFIEDGB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F1AD0-A806-4BBA-88D4-F977F393EFE1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4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F1AD0-A806-4BBA-88D4-F977F393EFE1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46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F1AD0-A806-4BBA-88D4-F977F393EFE1}" type="slidenum">
              <a:rPr lang="en-US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7677D-7489-46E3-9222-F301EA0C61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6DD9D-9993-4C37-9498-03C04010BC2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99FDB-5465-45DA-9EDD-A64962FDDB8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5135563" y="1981200"/>
            <a:ext cx="3810000" cy="1981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5135563" y="4114800"/>
            <a:ext cx="3810000" cy="1981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Faculdade de Informática/PUCRS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FF650-98F1-4293-9D6E-774044A5658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Técnicas de Programação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D6475-7798-4711-9CB9-FD64D86037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A60BA-322A-4334-9C0F-ACF4590F08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EFCDB-03B4-49B7-B5C8-B3567A47441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08805-92E3-4B87-993A-11C7B34ACA1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5B49E-D7B8-42FF-BF69-D0FD0DCEAD7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3A4D8-5C23-487C-9FEA-8AA099DAFB5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06C3F-7CEB-4131-9E66-AB094016DBF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80B08-DE6D-41F5-96CA-75A59C1F24F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B77AE-605C-4DE0-9AAE-2957B89BC3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09A8709-5C4E-46FC-98B5-8EE2BE1877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  <p:sldLayoutId id="2147483672" r:id="rId4"/>
    <p:sldLayoutId id="2147483676" r:id="rId5"/>
    <p:sldLayoutId id="2147483671" r:id="rId6"/>
    <p:sldLayoutId id="2147483670" r:id="rId7"/>
    <p:sldLayoutId id="2147483677" r:id="rId8"/>
    <p:sldLayoutId id="2147483669" r:id="rId9"/>
    <p:sldLayoutId id="2147483668" r:id="rId10"/>
    <p:sldLayoutId id="2147483667" r:id="rId11"/>
    <p:sldLayoutId id="2147483678" r:id="rId12"/>
    <p:sldLayoutId id="214748367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a.org/assignments/media-type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para web com </a:t>
            </a:r>
            <a:r>
              <a:rPr lang="pt-BR" dirty="0" err="1"/>
              <a:t>JavaEE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Júlio Machado</a:t>
            </a:r>
          </a:p>
          <a:p>
            <a:r>
              <a:rPr lang="pt-BR" dirty="0"/>
              <a:t>julio.machado@pucrs.br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06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para Web - Módulos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122" name="Picture 2" descr="Description of Figure 5-3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14" y="1709737"/>
            <a:ext cx="6694171" cy="495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10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/>
              <a:t>servlets</a:t>
            </a:r>
            <a:endParaRPr lang="pt-BR" dirty="0"/>
          </a:p>
        </p:txBody>
      </p:sp>
      <p:sp>
        <p:nvSpPr>
          <p:cNvPr id="72706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4627563"/>
            <a:ext cx="7772400" cy="1500187"/>
          </a:xfrm>
        </p:spPr>
        <p:txBody>
          <a:bodyPr/>
          <a:lstStyle/>
          <a:p>
            <a:pPr eaLnBrk="1" hangingPunct="1"/>
            <a:r>
              <a:rPr lang="pt-BR" dirty="0"/>
              <a:t>Introdução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F8423-CDA7-4EA5-AF96-2099D10D524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1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Servlets</a:t>
            </a:r>
            <a:endParaRPr lang="en-US"/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sz="2800" dirty="0" err="1"/>
              <a:t>Servlets</a:t>
            </a:r>
            <a:r>
              <a:rPr lang="pt-BR" sz="2800" dirty="0"/>
              <a:t> são classes Java associadas a um servidor que executam computações e geram dados que são retornados aos clientes</a:t>
            </a:r>
            <a:endParaRPr lang="pt-BR" sz="2400" dirty="0"/>
          </a:p>
          <a:p>
            <a:pPr eaLnBrk="1" hangingPunct="1"/>
            <a:r>
              <a:rPr lang="pt-BR" sz="2800" dirty="0"/>
              <a:t>São a base da implementação dos componentes web em Java</a:t>
            </a:r>
          </a:p>
          <a:p>
            <a:pPr eaLnBrk="1" hangingPunct="1"/>
            <a:r>
              <a:rPr lang="pt-BR" sz="2800" dirty="0"/>
              <a:t>Pacotes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javax.servlet</a:t>
            </a:r>
            <a:r>
              <a:rPr lang="pt-BR" sz="2800" dirty="0"/>
              <a:t> e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javax.servlet.http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pt-BR" sz="2800" dirty="0"/>
          </a:p>
          <a:p>
            <a:pPr eaLnBrk="1" hangingPunct="1"/>
            <a:r>
              <a:rPr lang="pt-BR" sz="2800" dirty="0"/>
              <a:t>Versão:</a:t>
            </a:r>
          </a:p>
          <a:p>
            <a:pPr lvl="1" eaLnBrk="1" hangingPunct="1"/>
            <a:r>
              <a:rPr lang="pt-BR" dirty="0"/>
              <a:t>No Java EE 7, a API tem a versão 3.1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66E2A2-419C-46C8-83E4-4C69EFBA486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Servlets - Criação</a:t>
            </a:r>
            <a:endParaRPr lang="en-US"/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/>
              <a:t>Classe usualmente estende classe abstrata </a:t>
            </a:r>
            <a:r>
              <a:rPr lang="pt-BR" i="1" dirty="0" err="1"/>
              <a:t>HttpServlet</a:t>
            </a:r>
            <a:endParaRPr lang="pt-BR" dirty="0"/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Conceitualmente, qualquer classe que implementa a interface </a:t>
            </a:r>
            <a:r>
              <a:rPr lang="pt-BR" i="1" dirty="0" err="1"/>
              <a:t>Servlet</a:t>
            </a:r>
            <a:endParaRPr lang="pt-BR" i="1" dirty="0"/>
          </a:p>
          <a:p>
            <a:pPr eaLnBrk="1" hangingPunct="1">
              <a:lnSpc>
                <a:spcPct val="90000"/>
              </a:lnSpc>
            </a:pPr>
            <a:r>
              <a:rPr lang="pt-BR" dirty="0"/>
              <a:t>Classe deve sobrescrever método para verbos do HTTP: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 dirty="0" err="1">
                <a:latin typeface="Courier New" pitchFamily="49" charset="0"/>
              </a:rPr>
              <a:t>void</a:t>
            </a:r>
            <a:r>
              <a:rPr lang="pt-BR" sz="1800" dirty="0">
                <a:latin typeface="Courier New" pitchFamily="49" charset="0"/>
              </a:rPr>
              <a:t> </a:t>
            </a:r>
            <a:r>
              <a:rPr lang="pt-BR" sz="1800" dirty="0" err="1">
                <a:latin typeface="Courier New" pitchFamily="49" charset="0"/>
              </a:rPr>
              <a:t>doGet</a:t>
            </a:r>
            <a:r>
              <a:rPr lang="pt-BR" sz="1800" dirty="0">
                <a:latin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</a:rPr>
              <a:t>HttpServletRequest</a:t>
            </a:r>
            <a:r>
              <a:rPr lang="pt-BR" sz="1800" dirty="0">
                <a:latin typeface="Courier New" pitchFamily="49" charset="0"/>
              </a:rPr>
              <a:t>, </a:t>
            </a:r>
            <a:r>
              <a:rPr lang="pt-BR" sz="1800" dirty="0" err="1">
                <a:latin typeface="Courier New" pitchFamily="49" charset="0"/>
              </a:rPr>
              <a:t>HttpServletResponse</a:t>
            </a:r>
            <a:r>
              <a:rPr lang="pt-BR" sz="1800" dirty="0">
                <a:latin typeface="Courier New" pitchFamily="49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pt-BR" dirty="0"/>
              <a:t>Processa uma requisição </a:t>
            </a:r>
            <a:r>
              <a:rPr lang="pt-BR" dirty="0" err="1"/>
              <a:t>Get</a:t>
            </a:r>
            <a:r>
              <a:rPr lang="pt-BR" dirty="0"/>
              <a:t> do HTTP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 dirty="0" err="1">
                <a:latin typeface="Courier New" pitchFamily="49" charset="0"/>
              </a:rPr>
              <a:t>void</a:t>
            </a:r>
            <a:r>
              <a:rPr lang="pt-BR" sz="1800" dirty="0">
                <a:latin typeface="Courier New" pitchFamily="49" charset="0"/>
              </a:rPr>
              <a:t> </a:t>
            </a:r>
            <a:r>
              <a:rPr lang="pt-BR" sz="1800" dirty="0" err="1">
                <a:latin typeface="Courier New" pitchFamily="49" charset="0"/>
              </a:rPr>
              <a:t>doPost</a:t>
            </a:r>
            <a:r>
              <a:rPr lang="pt-BR" sz="1800" dirty="0">
                <a:latin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</a:rPr>
              <a:t>HttpServletRequest</a:t>
            </a:r>
            <a:r>
              <a:rPr lang="pt-BR" sz="1800" dirty="0">
                <a:latin typeface="Courier New" pitchFamily="49" charset="0"/>
              </a:rPr>
              <a:t>, </a:t>
            </a:r>
            <a:r>
              <a:rPr lang="pt-BR" sz="1800" dirty="0" err="1">
                <a:latin typeface="Courier New" pitchFamily="49" charset="0"/>
              </a:rPr>
              <a:t>HttpServletResponse</a:t>
            </a:r>
            <a:r>
              <a:rPr lang="pt-BR" sz="1800" dirty="0">
                <a:latin typeface="Courier New" pitchFamily="49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pt-BR" dirty="0"/>
              <a:t>Processa uma requisição Post do HTTP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err="1"/>
              <a:t>etc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52A5AD-828C-4610-A8A2-E10C5EABB9E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Servlets - Criação</a:t>
            </a:r>
            <a:endParaRPr lang="en-US"/>
          </a:p>
        </p:txBody>
      </p:sp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Ex.: JavaServlet1</a:t>
            </a:r>
          </a:p>
          <a:p>
            <a:pPr eaLnBrk="1" hangingPunct="1"/>
            <a:endParaRPr lang="pt-BR"/>
          </a:p>
          <a:p>
            <a:pPr eaLnBrk="1" hangingPunct="1">
              <a:buFont typeface="Arial" charset="0"/>
              <a:buNone/>
            </a:pP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@WebServlet("/alo")</a:t>
            </a:r>
          </a:p>
          <a:p>
            <a:pPr eaLnBrk="1" hangingPunct="1">
              <a:buFont typeface="Arial" charset="0"/>
              <a:buNone/>
            </a:pPr>
            <a:r>
              <a:rPr lang="en-US">
                <a:latin typeface="Courier New" pitchFamily="49" charset="0"/>
              </a:rPr>
              <a:t>public class AloMundo </a:t>
            </a: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extends HttpServlet</a:t>
            </a:r>
            <a:r>
              <a:rPr lang="en-US">
                <a:latin typeface="Courier New" pitchFamily="49" charset="0"/>
              </a:rPr>
              <a:t> {</a:t>
            </a:r>
          </a:p>
          <a:p>
            <a:pPr eaLnBrk="1" hangingPunct="1">
              <a:buFont typeface="Arial" charset="0"/>
              <a:buNone/>
            </a:pPr>
            <a:r>
              <a:rPr lang="en-US">
                <a:latin typeface="Courier New" pitchFamily="49" charset="0"/>
              </a:rPr>
              <a:t>...</a:t>
            </a:r>
          </a:p>
          <a:p>
            <a:pPr eaLnBrk="1" hangingPunct="1">
              <a:buFont typeface="Arial" charset="0"/>
              <a:buNone/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33F84-2A50-4A1E-AEE6-7CC6425A993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/>
              <a:t>Servlets</a:t>
            </a:r>
            <a:r>
              <a:rPr lang="pt-BR" dirty="0"/>
              <a:t> - Resposta</a:t>
            </a:r>
            <a:endParaRPr lang="en-US" dirty="0"/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pt-BR" sz="2800" i="1" dirty="0" err="1"/>
              <a:t>HttpServletResponse</a:t>
            </a:r>
            <a:endParaRPr lang="pt-BR" sz="2800" i="1" dirty="0"/>
          </a:p>
          <a:p>
            <a:pPr marL="655638" lvl="1" indent="-381000" eaLnBrk="1" hangingPunct="1">
              <a:lnSpc>
                <a:spcPct val="90000"/>
              </a:lnSpc>
            </a:pPr>
            <a:r>
              <a:rPr lang="pt-BR" sz="2400" dirty="0"/>
              <a:t>Objeto cujo conteúdo é o “resultado” da execução do </a:t>
            </a:r>
            <a:r>
              <a:rPr lang="pt-BR" sz="2400" dirty="0" err="1"/>
              <a:t>servlet</a:t>
            </a:r>
            <a:endParaRPr lang="pt-BR" sz="2400" dirty="0"/>
          </a:p>
          <a:p>
            <a:pPr marL="655638" lvl="1" indent="-381000" eaLnBrk="1" hangingPunct="1">
              <a:lnSpc>
                <a:spcPct val="90000"/>
              </a:lnSpc>
            </a:pPr>
            <a:r>
              <a:rPr lang="pt-BR" sz="2400" dirty="0"/>
              <a:t>Utilização:</a:t>
            </a:r>
          </a:p>
          <a:p>
            <a:pPr marL="890588" lvl="2" indent="-3429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pt-BR" sz="2000" dirty="0"/>
              <a:t>Configurar o tipo de conteúdo do protocolo HTTP via método </a:t>
            </a:r>
            <a:r>
              <a:rPr lang="pt-BR" sz="2000" b="1" i="1" dirty="0" err="1"/>
              <a:t>setContentType</a:t>
            </a:r>
            <a:r>
              <a:rPr lang="pt-BR" sz="2000" i="1" dirty="0"/>
              <a:t>()</a:t>
            </a:r>
            <a:endParaRPr lang="pt-BR" sz="2000" dirty="0"/>
          </a:p>
          <a:p>
            <a:pPr marL="1127125" lvl="3" indent="-304800" eaLnBrk="1" hangingPunct="1">
              <a:lnSpc>
                <a:spcPct val="90000"/>
              </a:lnSpc>
            </a:pPr>
            <a:r>
              <a:rPr lang="pt-BR" sz="1800" dirty="0"/>
              <a:t>É um tipo “media </a:t>
            </a:r>
            <a:r>
              <a:rPr lang="pt-BR" sz="1800" dirty="0" err="1"/>
              <a:t>type</a:t>
            </a:r>
            <a:r>
              <a:rPr lang="pt-BR" sz="1800" dirty="0"/>
              <a:t>” do HTTP</a:t>
            </a:r>
          </a:p>
          <a:p>
            <a:pPr marL="1127125" lvl="3" indent="-304800" eaLnBrk="1" hangingPunct="1">
              <a:lnSpc>
                <a:spcPct val="90000"/>
              </a:lnSpc>
            </a:pPr>
            <a:r>
              <a:rPr lang="pt-BR" sz="1800" dirty="0">
                <a:hlinkClick r:id="rId2"/>
              </a:rPr>
              <a:t>http://www.iana.org/assignments/media-types/</a:t>
            </a:r>
            <a:r>
              <a:rPr lang="pt-BR" sz="1800" dirty="0"/>
              <a:t> </a:t>
            </a:r>
          </a:p>
          <a:p>
            <a:pPr marL="890588" lvl="2" indent="-3429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pt-BR" sz="2000" dirty="0"/>
              <a:t>Obter um fluxo de escrita via métodos </a:t>
            </a:r>
            <a:r>
              <a:rPr lang="pt-BR" sz="2000" b="1" i="1" dirty="0" err="1"/>
              <a:t>getWriter</a:t>
            </a:r>
            <a:r>
              <a:rPr lang="pt-BR" sz="2000" i="1" dirty="0"/>
              <a:t>()</a:t>
            </a:r>
            <a:r>
              <a:rPr lang="pt-BR" sz="2000" dirty="0"/>
              <a:t>, </a:t>
            </a:r>
            <a:r>
              <a:rPr lang="pt-BR" sz="2000" b="1" i="1" dirty="0" err="1"/>
              <a:t>getOutputStream</a:t>
            </a:r>
            <a:r>
              <a:rPr lang="pt-BR" sz="2000" i="1" dirty="0"/>
              <a:t>()</a:t>
            </a:r>
            <a:endParaRPr lang="pt-BR" sz="2000" dirty="0"/>
          </a:p>
          <a:p>
            <a:pPr marL="890588" lvl="2" indent="-3429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pt-BR" sz="2000" dirty="0"/>
              <a:t>Gerar conteúdo no fluxo de escrita</a:t>
            </a:r>
          </a:p>
          <a:p>
            <a:pPr marL="890588" lvl="2" indent="-3429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pt-BR" sz="2000" dirty="0"/>
              <a:t>Fechar o fluxo de escrita</a:t>
            </a:r>
            <a:endParaRPr lang="en-US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D4751D-8021-4F0E-978A-C72EF85351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/>
              <a:t>Servlets</a:t>
            </a:r>
            <a:r>
              <a:rPr lang="pt-BR" dirty="0"/>
              <a:t> - Resposta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pt-BR" sz="1900" dirty="0"/>
              <a:t>Ex.: JavaServlet1</a:t>
            </a:r>
          </a:p>
          <a:p>
            <a:pPr eaLnBrk="1" hangingPunct="1">
              <a:lnSpc>
                <a:spcPct val="80000"/>
              </a:lnSpc>
            </a:pPr>
            <a:endParaRPr lang="pt-BR" sz="19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 err="1">
                <a:solidFill>
                  <a:srgbClr val="FF0000"/>
                </a:solidFill>
                <a:latin typeface="Courier New" pitchFamily="49" charset="0"/>
              </a:rPr>
              <a:t>response.setContentType</a:t>
            </a:r>
            <a:r>
              <a:rPr lang="en-US" sz="1900" dirty="0">
                <a:solidFill>
                  <a:srgbClr val="FF0000"/>
                </a:solidFill>
                <a:latin typeface="Courier New" pitchFamily="49" charset="0"/>
              </a:rPr>
              <a:t>("text/</a:t>
            </a:r>
            <a:r>
              <a:rPr lang="en-US" sz="1900" dirty="0" err="1">
                <a:solidFill>
                  <a:srgbClr val="FF0000"/>
                </a:solidFill>
                <a:latin typeface="Courier New" pitchFamily="49" charset="0"/>
              </a:rPr>
              <a:t>html;charset</a:t>
            </a:r>
            <a:r>
              <a:rPr lang="en-US" sz="1900" dirty="0">
                <a:solidFill>
                  <a:srgbClr val="FF0000"/>
                </a:solidFill>
                <a:latin typeface="Courier New" pitchFamily="49" charset="0"/>
              </a:rPr>
              <a:t>=UTF-8");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try (</a:t>
            </a:r>
            <a:r>
              <a:rPr lang="en-US" sz="1900" dirty="0" err="1">
                <a:solidFill>
                  <a:srgbClr val="FF0000"/>
                </a:solidFill>
                <a:latin typeface="Courier New" pitchFamily="49" charset="0"/>
              </a:rPr>
              <a:t>PrintWriter</a:t>
            </a:r>
            <a:r>
              <a:rPr lang="en-US" sz="1900" dirty="0">
                <a:solidFill>
                  <a:srgbClr val="FF0000"/>
                </a:solidFill>
                <a:latin typeface="Courier New" pitchFamily="49" charset="0"/>
              </a:rPr>
              <a:t> out = </a:t>
            </a:r>
            <a:r>
              <a:rPr lang="en-US" sz="1900" dirty="0" err="1">
                <a:solidFill>
                  <a:srgbClr val="FF0000"/>
                </a:solidFill>
                <a:latin typeface="Courier New" pitchFamily="49" charset="0"/>
              </a:rPr>
              <a:t>response.getWriter</a:t>
            </a:r>
            <a:r>
              <a:rPr lang="en-US" sz="1900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en-US" sz="1900" dirty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</a:rPr>
              <a:t>out.println</a:t>
            </a:r>
            <a:r>
              <a:rPr lang="en-US" sz="1900" dirty="0">
                <a:latin typeface="Courier New" pitchFamily="49" charset="0"/>
              </a:rPr>
              <a:t>("&lt;!DOCTYPE html&gt;");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</a:rPr>
              <a:t>out.println</a:t>
            </a:r>
            <a:r>
              <a:rPr lang="en-US" sz="1900" dirty="0">
                <a:latin typeface="Courier New" pitchFamily="49" charset="0"/>
              </a:rPr>
              <a:t>("&lt;html&gt;");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</a:rPr>
              <a:t>out.println</a:t>
            </a:r>
            <a:r>
              <a:rPr lang="en-US" sz="1900" dirty="0">
                <a:latin typeface="Courier New" pitchFamily="49" charset="0"/>
              </a:rPr>
              <a:t>("&lt;head&gt;");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</a:rPr>
              <a:t>out.println</a:t>
            </a:r>
            <a:r>
              <a:rPr lang="en-US" sz="1900" dirty="0">
                <a:latin typeface="Courier New" pitchFamily="49" charset="0"/>
              </a:rPr>
              <a:t>("&lt;title&gt;Servlet </a:t>
            </a:r>
            <a:r>
              <a:rPr lang="en-US" sz="1900" dirty="0" err="1">
                <a:latin typeface="Courier New" pitchFamily="49" charset="0"/>
              </a:rPr>
              <a:t>AloMundo</a:t>
            </a:r>
            <a:r>
              <a:rPr lang="en-US" sz="1900" dirty="0">
                <a:latin typeface="Courier New" pitchFamily="49" charset="0"/>
              </a:rPr>
              <a:t>&lt;/title&gt;");      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</a:rPr>
              <a:t>out.println</a:t>
            </a:r>
            <a:r>
              <a:rPr lang="en-US" sz="1900" dirty="0">
                <a:latin typeface="Courier New" pitchFamily="49" charset="0"/>
              </a:rPr>
              <a:t>("&lt;/head&gt;");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</a:rPr>
              <a:t>out.println</a:t>
            </a:r>
            <a:r>
              <a:rPr lang="en-US" sz="1900" dirty="0">
                <a:latin typeface="Courier New" pitchFamily="49" charset="0"/>
              </a:rPr>
              <a:t>("&lt;body&gt;");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</a:rPr>
              <a:t>out.println</a:t>
            </a:r>
            <a:r>
              <a:rPr lang="en-US" sz="1900" dirty="0">
                <a:latin typeface="Courier New" pitchFamily="49" charset="0"/>
              </a:rPr>
              <a:t>("&lt;h1&gt;</a:t>
            </a:r>
            <a:r>
              <a:rPr lang="en-US" sz="1900" dirty="0" err="1">
                <a:latin typeface="Courier New" pitchFamily="49" charset="0"/>
              </a:rPr>
              <a:t>Alô</a:t>
            </a:r>
            <a:r>
              <a:rPr lang="en-US" sz="1900" dirty="0">
                <a:latin typeface="Courier New" pitchFamily="49" charset="0"/>
              </a:rPr>
              <a:t> Mundo!&lt;/h1&gt;");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</a:rPr>
              <a:t>out.println</a:t>
            </a:r>
            <a:r>
              <a:rPr lang="en-US" sz="1900" dirty="0">
                <a:latin typeface="Courier New" pitchFamily="49" charset="0"/>
              </a:rPr>
              <a:t>("&lt;/body&gt;");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</a:rPr>
              <a:t>out.println</a:t>
            </a:r>
            <a:r>
              <a:rPr lang="en-US" sz="1900" dirty="0">
                <a:latin typeface="Courier New" pitchFamily="49" charset="0"/>
              </a:rPr>
              <a:t>("&lt;/html&gt;");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F5F4B3-73D4-4C4F-AFDA-615193CF666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Servlets</a:t>
            </a:r>
            <a:r>
              <a:rPr lang="pt-BR" dirty="0"/>
              <a:t> - Exemplo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09737"/>
            <a:ext cx="80772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03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/>
              <a:t>Servlets</a:t>
            </a:r>
            <a:r>
              <a:rPr lang="pt-BR" dirty="0"/>
              <a:t> - Requisição</a:t>
            </a:r>
            <a:endParaRPr lang="en-US" dirty="0"/>
          </a:p>
        </p:txBody>
      </p:sp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i="1" dirty="0" err="1"/>
              <a:t>HttpServletRequest</a:t>
            </a:r>
            <a:endParaRPr lang="pt-BR" i="1" dirty="0"/>
          </a:p>
          <a:p>
            <a:pPr lvl="1" eaLnBrk="1" hangingPunct="1"/>
            <a:r>
              <a:rPr lang="pt-BR" dirty="0"/>
              <a:t>Objeto que contêm os dados da requisição do cliente</a:t>
            </a:r>
          </a:p>
          <a:p>
            <a:pPr lvl="1" eaLnBrk="1" hangingPunct="1"/>
            <a:r>
              <a:rPr lang="pt-BR" dirty="0"/>
              <a:t>Utilização:</a:t>
            </a:r>
          </a:p>
          <a:p>
            <a:pPr lvl="2" eaLnBrk="1" hangingPunct="1"/>
            <a:r>
              <a:rPr lang="pt-BR" dirty="0"/>
              <a:t>Obter dado simples enviado pelo cliente via método </a:t>
            </a:r>
            <a:r>
              <a:rPr lang="pt-BR" b="1" i="1" dirty="0" err="1"/>
              <a:t>getParameter</a:t>
            </a:r>
            <a:r>
              <a:rPr lang="pt-BR" i="1" dirty="0"/>
              <a:t>(</a:t>
            </a:r>
            <a:r>
              <a:rPr lang="pt-BR" i="1" dirty="0" err="1"/>
              <a:t>String</a:t>
            </a:r>
            <a:r>
              <a:rPr lang="pt-BR" i="1" dirty="0"/>
              <a:t>)</a:t>
            </a:r>
          </a:p>
          <a:p>
            <a:pPr lvl="2" eaLnBrk="1" hangingPunct="1"/>
            <a:r>
              <a:rPr lang="pt-BR" dirty="0"/>
              <a:t>Obter dados múltiplos enviados pelos cliente método </a:t>
            </a:r>
            <a:r>
              <a:rPr lang="pt-BR" b="1" i="1" dirty="0" err="1"/>
              <a:t>getParameterValues</a:t>
            </a:r>
            <a:r>
              <a:rPr lang="pt-BR" i="1" dirty="0"/>
              <a:t>(</a:t>
            </a:r>
            <a:r>
              <a:rPr lang="pt-BR" i="1" dirty="0" err="1"/>
              <a:t>String</a:t>
            </a:r>
            <a:r>
              <a:rPr lang="pt-BR" i="1" dirty="0"/>
              <a:t>)</a:t>
            </a:r>
            <a:endParaRPr lang="pt-BR" dirty="0"/>
          </a:p>
          <a:p>
            <a:pPr lvl="3" eaLnBrk="1" hangingPunct="1"/>
            <a:r>
              <a:rPr lang="pt-BR" dirty="0"/>
              <a:t>Retorna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 com os valores do parâmetro</a:t>
            </a:r>
          </a:p>
          <a:p>
            <a:pPr lvl="2" eaLnBrk="1" hangingPunct="1"/>
            <a:r>
              <a:rPr lang="pt-BR" dirty="0"/>
              <a:t>Os dados são usualmente fornecidos através de </a:t>
            </a:r>
            <a:r>
              <a:rPr lang="pt-BR" i="1" dirty="0"/>
              <a:t>query-</a:t>
            </a:r>
            <a:r>
              <a:rPr lang="pt-BR" i="1" dirty="0" err="1"/>
              <a:t>strings</a:t>
            </a:r>
            <a:endParaRPr lang="pt-BR" dirty="0"/>
          </a:p>
          <a:p>
            <a:pPr lvl="3" eaLnBrk="1" hangingPunct="1"/>
            <a:r>
              <a:rPr lang="pt-BR" dirty="0"/>
              <a:t>Dos componentes de um formulário HTML</a:t>
            </a:r>
          </a:p>
          <a:p>
            <a:pPr lvl="4" eaLnBrk="1" hangingPunct="1"/>
            <a:r>
              <a:rPr lang="pt-BR" dirty="0"/>
              <a:t>O nome do parâmetro é o identificador associado ao componente HTML</a:t>
            </a:r>
          </a:p>
          <a:p>
            <a:pPr lvl="3" eaLnBrk="1" hangingPunct="1"/>
            <a:r>
              <a:rPr lang="pt-BR" dirty="0"/>
              <a:t>Diretamente do URL após o símbolo “?”</a:t>
            </a:r>
          </a:p>
          <a:p>
            <a:pPr lvl="4" eaLnBrk="1" hangingPunct="1"/>
            <a:r>
              <a:rPr lang="pt-BR" dirty="0"/>
              <a:t>O nome do parâmetro é o identificador associado na URL</a:t>
            </a:r>
          </a:p>
          <a:p>
            <a:pPr lvl="2" eaLnBrk="1" hangingPunct="1"/>
            <a:r>
              <a:rPr lang="pt-BR" dirty="0"/>
              <a:t>Converter os dados de </a:t>
            </a:r>
            <a:r>
              <a:rPr lang="pt-BR" i="1" dirty="0" err="1"/>
              <a:t>String</a:t>
            </a:r>
            <a:r>
              <a:rPr lang="pt-BR" dirty="0"/>
              <a:t> para o tipo desejado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78DE75-F71C-49F2-8E89-969CB6159FB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/>
              <a:t>Servlets</a:t>
            </a:r>
            <a:r>
              <a:rPr lang="pt-BR" dirty="0"/>
              <a:t> - Requisição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pt-BR" sz="1900" dirty="0"/>
              <a:t>Ex.: JavaServlet2</a:t>
            </a:r>
          </a:p>
          <a:p>
            <a:pPr eaLnBrk="1" hangingPunct="1">
              <a:lnSpc>
                <a:spcPct val="80000"/>
              </a:lnSpc>
            </a:pPr>
            <a:endParaRPr lang="pt-BR" sz="19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try (</a:t>
            </a:r>
            <a:r>
              <a:rPr lang="en-US" sz="1900" dirty="0" err="1">
                <a:latin typeface="Courier New" pitchFamily="49" charset="0"/>
              </a:rPr>
              <a:t>PrintWriter</a:t>
            </a:r>
            <a:r>
              <a:rPr lang="en-US" sz="1900" dirty="0">
                <a:latin typeface="Courier New" pitchFamily="49" charset="0"/>
              </a:rPr>
              <a:t> out = </a:t>
            </a:r>
            <a:r>
              <a:rPr lang="en-US" sz="1900" dirty="0" err="1">
                <a:latin typeface="Courier New" pitchFamily="49" charset="0"/>
              </a:rPr>
              <a:t>response.getWriter</a:t>
            </a:r>
            <a:r>
              <a:rPr lang="en-US" sz="1900" dirty="0">
                <a:latin typeface="Courier New" pitchFamily="49" charset="0"/>
              </a:rPr>
              <a:t>())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Courier New" pitchFamily="49" charset="0"/>
              </a:rPr>
              <a:t>nome</a:t>
            </a:r>
            <a:r>
              <a:rPr lang="en-US" sz="1900" dirty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1900" dirty="0" err="1">
                <a:solidFill>
                  <a:srgbClr val="FF0000"/>
                </a:solidFill>
                <a:latin typeface="Courier New" pitchFamily="49" charset="0"/>
              </a:rPr>
              <a:t>request.getParameter</a:t>
            </a:r>
            <a:r>
              <a:rPr lang="en-US" sz="1900" dirty="0">
                <a:solidFill>
                  <a:srgbClr val="FF0000"/>
                </a:solidFill>
                <a:latin typeface="Courier New" pitchFamily="49" charset="0"/>
              </a:rPr>
              <a:t>("</a:t>
            </a:r>
            <a:r>
              <a:rPr lang="en-US" sz="1900" dirty="0" err="1">
                <a:solidFill>
                  <a:srgbClr val="FF0000"/>
                </a:solidFill>
                <a:latin typeface="Courier New" pitchFamily="49" charset="0"/>
              </a:rPr>
              <a:t>nome</a:t>
            </a:r>
            <a:r>
              <a:rPr lang="en-US" sz="1900" dirty="0">
                <a:solidFill>
                  <a:srgbClr val="FF0000"/>
                </a:solidFill>
                <a:latin typeface="Courier New" pitchFamily="49" charset="0"/>
              </a:rPr>
              <a:t>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out.println</a:t>
            </a:r>
            <a:r>
              <a:rPr lang="en-US" sz="1900" dirty="0">
                <a:latin typeface="Courier New" pitchFamily="49" charset="0"/>
              </a:rPr>
              <a:t>("&lt;!DOCTYPE html&gt;");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out.println</a:t>
            </a:r>
            <a:r>
              <a:rPr lang="en-US" sz="1900" dirty="0">
                <a:latin typeface="Courier New" pitchFamily="49" charset="0"/>
              </a:rPr>
              <a:t>("&lt;html&gt;");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out.println</a:t>
            </a:r>
            <a:r>
              <a:rPr lang="en-US" sz="1900" dirty="0">
                <a:latin typeface="Courier New" pitchFamily="49" charset="0"/>
              </a:rPr>
              <a:t>("&lt;head&gt;");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out.println</a:t>
            </a:r>
            <a:r>
              <a:rPr lang="en-US" sz="1900" dirty="0">
                <a:latin typeface="Courier New" pitchFamily="49" charset="0"/>
              </a:rPr>
              <a:t>("&lt;title&gt;Servlet </a:t>
            </a:r>
            <a:r>
              <a:rPr lang="en-US" sz="1900" dirty="0" err="1">
                <a:latin typeface="Courier New" pitchFamily="49" charset="0"/>
              </a:rPr>
              <a:t>AloMundo</a:t>
            </a:r>
            <a:r>
              <a:rPr lang="en-US" sz="1900" dirty="0">
                <a:latin typeface="Courier New" pitchFamily="49" charset="0"/>
              </a:rPr>
              <a:t>&lt;/title&gt;");      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out.println</a:t>
            </a:r>
            <a:r>
              <a:rPr lang="en-US" sz="1900" dirty="0">
                <a:latin typeface="Courier New" pitchFamily="49" charset="0"/>
              </a:rPr>
              <a:t>("&lt;/head&gt;");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out.println</a:t>
            </a:r>
            <a:r>
              <a:rPr lang="en-US" sz="1900" dirty="0">
                <a:latin typeface="Courier New" pitchFamily="49" charset="0"/>
              </a:rPr>
              <a:t>("&lt;body&gt;");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out.println</a:t>
            </a:r>
            <a:r>
              <a:rPr lang="en-US" sz="1900" dirty="0">
                <a:latin typeface="Courier New" pitchFamily="49" charset="0"/>
              </a:rPr>
              <a:t>("&lt;h1&gt;</a:t>
            </a:r>
            <a:r>
              <a:rPr lang="en-US" sz="1900" dirty="0" err="1">
                <a:latin typeface="Courier New" pitchFamily="49" charset="0"/>
              </a:rPr>
              <a:t>Alô</a:t>
            </a:r>
            <a:r>
              <a:rPr lang="en-US" sz="1900" dirty="0">
                <a:latin typeface="Courier New" pitchFamily="49" charset="0"/>
              </a:rPr>
              <a:t> " + </a:t>
            </a:r>
            <a:r>
              <a:rPr lang="en-US" sz="1900" dirty="0" err="1">
                <a:latin typeface="Courier New" pitchFamily="49" charset="0"/>
              </a:rPr>
              <a:t>nome</a:t>
            </a:r>
            <a:r>
              <a:rPr lang="en-US" sz="1900" dirty="0">
                <a:latin typeface="Courier New" pitchFamily="49" charset="0"/>
              </a:rPr>
              <a:t> + "!&lt;/h1&gt;");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out.println</a:t>
            </a:r>
            <a:r>
              <a:rPr lang="en-US" sz="1900" dirty="0">
                <a:latin typeface="Courier New" pitchFamily="49" charset="0"/>
              </a:rPr>
              <a:t>("&lt;/body&gt;");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out.println</a:t>
            </a:r>
            <a:r>
              <a:rPr lang="en-US" sz="1900" dirty="0">
                <a:latin typeface="Courier New" pitchFamily="49" charset="0"/>
              </a:rPr>
              <a:t>("&lt;/html&gt;");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88318-551B-43B3-9637-145BCEF7471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/>
              <a:t>JavaEE</a:t>
            </a:r>
            <a:r>
              <a:rPr lang="pt-BR" dirty="0"/>
              <a:t> para web</a:t>
            </a:r>
          </a:p>
        </p:txBody>
      </p:sp>
      <p:sp>
        <p:nvSpPr>
          <p:cNvPr id="72706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4627563"/>
            <a:ext cx="7772400" cy="1500187"/>
          </a:xfrm>
        </p:spPr>
        <p:txBody>
          <a:bodyPr/>
          <a:lstStyle/>
          <a:p>
            <a:pPr eaLnBrk="1" hangingPunct="1"/>
            <a:r>
              <a:rPr lang="pt-BR" dirty="0"/>
              <a:t>Introdução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F8423-CDA7-4EA5-AF96-2099D10D52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Servlets</a:t>
            </a:r>
            <a:r>
              <a:rPr lang="pt-BR" dirty="0"/>
              <a:t> - Exemplo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6524625" cy="22669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3967162"/>
            <a:ext cx="65151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32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Servlets</a:t>
            </a:r>
            <a:r>
              <a:rPr lang="pt-BR" dirty="0"/>
              <a:t> - Exemplo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6524625" cy="20764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38600"/>
            <a:ext cx="65151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69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/>
              <a:t>Servlets</a:t>
            </a:r>
            <a:r>
              <a:rPr lang="pt-BR" dirty="0"/>
              <a:t> - Requisição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pt-BR" sz="1700" dirty="0"/>
              <a:t>Ex.: JavaServlet3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700" dirty="0" err="1">
                <a:solidFill>
                  <a:srgbClr val="FF0000"/>
                </a:solidFill>
                <a:latin typeface="Courier New" pitchFamily="49" charset="0"/>
              </a:rPr>
              <a:t>String</a:t>
            </a:r>
            <a:r>
              <a:rPr lang="pt-BR" sz="1700" dirty="0">
                <a:solidFill>
                  <a:srgbClr val="FF0000"/>
                </a:solidFill>
                <a:latin typeface="Courier New" pitchFamily="49" charset="0"/>
              </a:rPr>
              <a:t>[] nomes = </a:t>
            </a:r>
            <a:r>
              <a:rPr lang="pt-BR" sz="1700" dirty="0" err="1">
                <a:solidFill>
                  <a:srgbClr val="FF0000"/>
                </a:solidFill>
                <a:latin typeface="Courier New" pitchFamily="49" charset="0"/>
              </a:rPr>
              <a:t>null</a:t>
            </a:r>
            <a:r>
              <a:rPr lang="pt-BR" sz="1700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700" dirty="0" err="1">
                <a:latin typeface="Courier New" pitchFamily="49" charset="0"/>
              </a:rPr>
              <a:t>response.setContentType</a:t>
            </a:r>
            <a:r>
              <a:rPr lang="pt-BR" sz="1700" dirty="0">
                <a:latin typeface="Courier New" pitchFamily="49" charset="0"/>
              </a:rPr>
              <a:t>("</a:t>
            </a:r>
            <a:r>
              <a:rPr lang="pt-BR" sz="1700" dirty="0" err="1">
                <a:latin typeface="Courier New" pitchFamily="49" charset="0"/>
              </a:rPr>
              <a:t>text</a:t>
            </a:r>
            <a:r>
              <a:rPr lang="pt-BR" sz="1700" dirty="0">
                <a:latin typeface="Courier New" pitchFamily="49" charset="0"/>
              </a:rPr>
              <a:t>/</a:t>
            </a:r>
            <a:r>
              <a:rPr lang="pt-BR" sz="1700" dirty="0" err="1">
                <a:latin typeface="Courier New" pitchFamily="49" charset="0"/>
              </a:rPr>
              <a:t>html;charset</a:t>
            </a:r>
            <a:r>
              <a:rPr lang="pt-BR" sz="1700" dirty="0">
                <a:latin typeface="Courier New" pitchFamily="49" charset="0"/>
              </a:rPr>
              <a:t>=UTF-8");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700" dirty="0" err="1">
                <a:latin typeface="Courier New" pitchFamily="49" charset="0"/>
              </a:rPr>
              <a:t>try</a:t>
            </a:r>
            <a:r>
              <a:rPr lang="pt-BR" sz="1700" dirty="0">
                <a:latin typeface="Courier New" pitchFamily="49" charset="0"/>
              </a:rPr>
              <a:t> (</a:t>
            </a:r>
            <a:r>
              <a:rPr lang="pt-BR" sz="1700" dirty="0" err="1">
                <a:latin typeface="Courier New" pitchFamily="49" charset="0"/>
              </a:rPr>
              <a:t>PrintWriter</a:t>
            </a:r>
            <a:r>
              <a:rPr lang="pt-BR" sz="1700" dirty="0">
                <a:latin typeface="Courier New" pitchFamily="49" charset="0"/>
              </a:rPr>
              <a:t> out = </a:t>
            </a:r>
            <a:r>
              <a:rPr lang="pt-BR" sz="1700" dirty="0" err="1">
                <a:latin typeface="Courier New" pitchFamily="49" charset="0"/>
              </a:rPr>
              <a:t>response.getWriter</a:t>
            </a:r>
            <a:r>
              <a:rPr lang="pt-BR" sz="1700" dirty="0">
                <a:latin typeface="Courier New" pitchFamily="49" charset="0"/>
              </a:rPr>
              <a:t>())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700" dirty="0">
                <a:latin typeface="Courier New" pitchFamily="49" charset="0"/>
              </a:rPr>
              <a:t> </a:t>
            </a:r>
            <a:r>
              <a:rPr lang="pt-BR" sz="1700" dirty="0">
                <a:solidFill>
                  <a:srgbClr val="FF0000"/>
                </a:solidFill>
                <a:latin typeface="Courier New" pitchFamily="49" charset="0"/>
              </a:rPr>
              <a:t>nomes = </a:t>
            </a:r>
            <a:r>
              <a:rPr lang="pt-BR" sz="1700" dirty="0" err="1">
                <a:solidFill>
                  <a:srgbClr val="FF0000"/>
                </a:solidFill>
                <a:latin typeface="Courier New" pitchFamily="49" charset="0"/>
              </a:rPr>
              <a:t>request.getParameterValues</a:t>
            </a:r>
            <a:r>
              <a:rPr lang="pt-BR" sz="1700" dirty="0">
                <a:solidFill>
                  <a:srgbClr val="FF0000"/>
                </a:solidFill>
                <a:latin typeface="Courier New" pitchFamily="49" charset="0"/>
              </a:rPr>
              <a:t>("nomes");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700" dirty="0">
                <a:latin typeface="Courier New" pitchFamily="49" charset="0"/>
              </a:rPr>
              <a:t> </a:t>
            </a:r>
            <a:r>
              <a:rPr lang="pt-BR" sz="1700" dirty="0" err="1">
                <a:latin typeface="Courier New" pitchFamily="49" charset="0"/>
              </a:rPr>
              <a:t>out.println</a:t>
            </a:r>
            <a:r>
              <a:rPr lang="pt-BR" sz="1700" dirty="0">
                <a:latin typeface="Courier New" pitchFamily="49" charset="0"/>
              </a:rPr>
              <a:t>("&lt;!DOCTYPE </a:t>
            </a:r>
            <a:r>
              <a:rPr lang="pt-BR" sz="1700" dirty="0" err="1">
                <a:latin typeface="Courier New" pitchFamily="49" charset="0"/>
              </a:rPr>
              <a:t>html</a:t>
            </a:r>
            <a:r>
              <a:rPr lang="pt-BR" sz="1700" dirty="0">
                <a:latin typeface="Courier New" pitchFamily="49" charset="0"/>
              </a:rPr>
              <a:t>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700" dirty="0">
                <a:latin typeface="Courier New" pitchFamily="49" charset="0"/>
              </a:rPr>
              <a:t> </a:t>
            </a:r>
            <a:r>
              <a:rPr lang="pt-BR" sz="1700" dirty="0" err="1">
                <a:latin typeface="Courier New" pitchFamily="49" charset="0"/>
              </a:rPr>
              <a:t>out.println</a:t>
            </a:r>
            <a:r>
              <a:rPr lang="pt-BR" sz="1700" dirty="0">
                <a:latin typeface="Courier New" pitchFamily="49" charset="0"/>
              </a:rPr>
              <a:t>("&lt;</a:t>
            </a:r>
            <a:r>
              <a:rPr lang="pt-BR" sz="1700" dirty="0" err="1">
                <a:latin typeface="Courier New" pitchFamily="49" charset="0"/>
              </a:rPr>
              <a:t>html</a:t>
            </a:r>
            <a:r>
              <a:rPr lang="pt-BR" sz="1700" dirty="0">
                <a:latin typeface="Courier New" pitchFamily="49" charset="0"/>
              </a:rPr>
              <a:t> </a:t>
            </a:r>
            <a:r>
              <a:rPr lang="pt-BR" sz="1700" dirty="0" err="1">
                <a:latin typeface="Courier New" pitchFamily="49" charset="0"/>
              </a:rPr>
              <a:t>lang</a:t>
            </a:r>
            <a:r>
              <a:rPr lang="pt-BR" sz="1700" dirty="0">
                <a:latin typeface="Courier New" pitchFamily="49" charset="0"/>
              </a:rPr>
              <a:t>=\"</a:t>
            </a:r>
            <a:r>
              <a:rPr lang="pt-BR" sz="1700" dirty="0" err="1">
                <a:latin typeface="Courier New" pitchFamily="49" charset="0"/>
              </a:rPr>
              <a:t>pt</a:t>
            </a:r>
            <a:r>
              <a:rPr lang="pt-BR" sz="1700" dirty="0">
                <a:latin typeface="Courier New" pitchFamily="49" charset="0"/>
              </a:rPr>
              <a:t>-BR\"&gt;");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700" dirty="0">
                <a:latin typeface="Courier New" pitchFamily="49" charset="0"/>
              </a:rPr>
              <a:t> </a:t>
            </a:r>
            <a:r>
              <a:rPr lang="pt-BR" sz="1700" dirty="0" err="1">
                <a:latin typeface="Courier New" pitchFamily="49" charset="0"/>
              </a:rPr>
              <a:t>out.println</a:t>
            </a:r>
            <a:r>
              <a:rPr lang="pt-BR" sz="1700" dirty="0">
                <a:latin typeface="Courier New" pitchFamily="49" charset="0"/>
              </a:rPr>
              <a:t>("&lt;</a:t>
            </a:r>
            <a:r>
              <a:rPr lang="pt-BR" sz="1700" dirty="0" err="1">
                <a:latin typeface="Courier New" pitchFamily="49" charset="0"/>
              </a:rPr>
              <a:t>head</a:t>
            </a:r>
            <a:r>
              <a:rPr lang="pt-BR" sz="1700" dirty="0">
                <a:latin typeface="Courier New" pitchFamily="49" charset="0"/>
              </a:rPr>
              <a:t>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700" dirty="0">
                <a:latin typeface="Courier New" pitchFamily="49" charset="0"/>
              </a:rPr>
              <a:t> </a:t>
            </a:r>
            <a:r>
              <a:rPr lang="pt-BR" sz="1700" dirty="0" err="1">
                <a:latin typeface="Courier New" pitchFamily="49" charset="0"/>
              </a:rPr>
              <a:t>out.println</a:t>
            </a:r>
            <a:r>
              <a:rPr lang="pt-BR" sz="1700" dirty="0">
                <a:latin typeface="Courier New" pitchFamily="49" charset="0"/>
              </a:rPr>
              <a:t>("&lt;</a:t>
            </a:r>
            <a:r>
              <a:rPr lang="pt-BR" sz="1700" dirty="0" err="1">
                <a:latin typeface="Courier New" pitchFamily="49" charset="0"/>
              </a:rPr>
              <a:t>title</a:t>
            </a:r>
            <a:r>
              <a:rPr lang="pt-BR" sz="1700" dirty="0">
                <a:latin typeface="Courier New" pitchFamily="49" charset="0"/>
              </a:rPr>
              <a:t>&gt;</a:t>
            </a:r>
            <a:r>
              <a:rPr lang="pt-BR" sz="1700" dirty="0" err="1">
                <a:latin typeface="Courier New" pitchFamily="49" charset="0"/>
              </a:rPr>
              <a:t>Servlet</a:t>
            </a:r>
            <a:r>
              <a:rPr lang="pt-BR" sz="1700" dirty="0">
                <a:latin typeface="Courier New" pitchFamily="49" charset="0"/>
              </a:rPr>
              <a:t> </a:t>
            </a:r>
            <a:r>
              <a:rPr lang="pt-BR" sz="1700" dirty="0" err="1">
                <a:latin typeface="Courier New" pitchFamily="49" charset="0"/>
              </a:rPr>
              <a:t>AloMundo</a:t>
            </a:r>
            <a:r>
              <a:rPr lang="pt-BR" sz="1700" dirty="0">
                <a:latin typeface="Courier New" pitchFamily="49" charset="0"/>
              </a:rPr>
              <a:t>&lt;/</a:t>
            </a:r>
            <a:r>
              <a:rPr lang="pt-BR" sz="1700" dirty="0" err="1">
                <a:latin typeface="Courier New" pitchFamily="49" charset="0"/>
              </a:rPr>
              <a:t>title</a:t>
            </a:r>
            <a:r>
              <a:rPr lang="pt-BR" sz="1700" dirty="0">
                <a:latin typeface="Courier New" pitchFamily="49" charset="0"/>
              </a:rPr>
              <a:t>&gt;");      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700" dirty="0">
                <a:latin typeface="Courier New" pitchFamily="49" charset="0"/>
              </a:rPr>
              <a:t> </a:t>
            </a:r>
            <a:r>
              <a:rPr lang="pt-BR" sz="1700" dirty="0" err="1">
                <a:latin typeface="Courier New" pitchFamily="49" charset="0"/>
              </a:rPr>
              <a:t>out.println</a:t>
            </a:r>
            <a:r>
              <a:rPr lang="pt-BR" sz="1700" dirty="0">
                <a:latin typeface="Courier New" pitchFamily="49" charset="0"/>
              </a:rPr>
              <a:t>("&lt;/</a:t>
            </a:r>
            <a:r>
              <a:rPr lang="pt-BR" sz="1700" dirty="0" err="1">
                <a:latin typeface="Courier New" pitchFamily="49" charset="0"/>
              </a:rPr>
              <a:t>head</a:t>
            </a:r>
            <a:r>
              <a:rPr lang="pt-BR" sz="1700" dirty="0">
                <a:latin typeface="Courier New" pitchFamily="49" charset="0"/>
              </a:rPr>
              <a:t>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700" dirty="0">
                <a:latin typeface="Courier New" pitchFamily="49" charset="0"/>
              </a:rPr>
              <a:t> </a:t>
            </a:r>
            <a:r>
              <a:rPr lang="pt-BR" sz="1700" dirty="0" err="1">
                <a:latin typeface="Courier New" pitchFamily="49" charset="0"/>
              </a:rPr>
              <a:t>out.println</a:t>
            </a:r>
            <a:r>
              <a:rPr lang="pt-BR" sz="1700" dirty="0">
                <a:latin typeface="Courier New" pitchFamily="49" charset="0"/>
              </a:rPr>
              <a:t>("&lt;</a:t>
            </a:r>
            <a:r>
              <a:rPr lang="pt-BR" sz="1700" dirty="0" err="1">
                <a:latin typeface="Courier New" pitchFamily="49" charset="0"/>
              </a:rPr>
              <a:t>body</a:t>
            </a:r>
            <a:r>
              <a:rPr lang="pt-BR" sz="1700" dirty="0">
                <a:latin typeface="Courier New" pitchFamily="49" charset="0"/>
              </a:rPr>
              <a:t>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700" dirty="0">
                <a:latin typeface="Courier New" pitchFamily="49" charset="0"/>
              </a:rPr>
              <a:t> </a:t>
            </a:r>
            <a:r>
              <a:rPr lang="pt-BR" sz="1700" dirty="0" err="1">
                <a:latin typeface="Courier New" pitchFamily="49" charset="0"/>
              </a:rPr>
              <a:t>out.println</a:t>
            </a:r>
            <a:r>
              <a:rPr lang="pt-BR" sz="1700" dirty="0">
                <a:latin typeface="Courier New" pitchFamily="49" charset="0"/>
              </a:rPr>
              <a:t>("&lt;h1&gt;Alô:&lt;/h1&gt;");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700" dirty="0">
                <a:latin typeface="Courier New" pitchFamily="49" charset="0"/>
              </a:rPr>
              <a:t> </a:t>
            </a:r>
            <a:r>
              <a:rPr lang="pt-BR" sz="1700" dirty="0" err="1">
                <a:latin typeface="Courier New" pitchFamily="49" charset="0"/>
              </a:rPr>
              <a:t>out.println</a:t>
            </a:r>
            <a:r>
              <a:rPr lang="pt-BR" sz="1700" dirty="0">
                <a:latin typeface="Courier New" pitchFamily="49" charset="0"/>
              </a:rPr>
              <a:t>("&lt;</a:t>
            </a:r>
            <a:r>
              <a:rPr lang="pt-BR" sz="1700" dirty="0" err="1">
                <a:latin typeface="Courier New" pitchFamily="49" charset="0"/>
              </a:rPr>
              <a:t>ul</a:t>
            </a:r>
            <a:r>
              <a:rPr lang="pt-BR" sz="1700" dirty="0">
                <a:latin typeface="Courier New" pitchFamily="49" charset="0"/>
              </a:rPr>
              <a:t>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700" dirty="0">
                <a:latin typeface="Courier New" pitchFamily="49" charset="0"/>
              </a:rPr>
              <a:t> for(</a:t>
            </a:r>
            <a:r>
              <a:rPr lang="pt-BR" sz="1700" dirty="0" err="1">
                <a:latin typeface="Courier New" pitchFamily="49" charset="0"/>
              </a:rPr>
              <a:t>String</a:t>
            </a:r>
            <a:r>
              <a:rPr lang="pt-BR" sz="1700" dirty="0">
                <a:latin typeface="Courier New" pitchFamily="49" charset="0"/>
              </a:rPr>
              <a:t> nome : nomes)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700" dirty="0">
                <a:latin typeface="Courier New" pitchFamily="49" charset="0"/>
              </a:rPr>
              <a:t>  </a:t>
            </a:r>
            <a:r>
              <a:rPr lang="pt-BR" sz="1700" dirty="0" err="1">
                <a:latin typeface="Courier New" pitchFamily="49" charset="0"/>
              </a:rPr>
              <a:t>out.println</a:t>
            </a:r>
            <a:r>
              <a:rPr lang="pt-BR" sz="1700" dirty="0">
                <a:latin typeface="Courier New" pitchFamily="49" charset="0"/>
              </a:rPr>
              <a:t>("&lt;li&gt;" + nome + "&lt;/li&gt;");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700" dirty="0"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700" dirty="0">
                <a:latin typeface="Courier New" pitchFamily="49" charset="0"/>
              </a:rPr>
              <a:t> </a:t>
            </a:r>
            <a:r>
              <a:rPr lang="pt-BR" sz="1700" dirty="0" err="1">
                <a:latin typeface="Courier New" pitchFamily="49" charset="0"/>
              </a:rPr>
              <a:t>out.println</a:t>
            </a:r>
            <a:r>
              <a:rPr lang="pt-BR" sz="1700" dirty="0">
                <a:latin typeface="Courier New" pitchFamily="49" charset="0"/>
              </a:rPr>
              <a:t>("&lt;/</a:t>
            </a:r>
            <a:r>
              <a:rPr lang="pt-BR" sz="1700" dirty="0" err="1">
                <a:latin typeface="Courier New" pitchFamily="49" charset="0"/>
              </a:rPr>
              <a:t>ul</a:t>
            </a:r>
            <a:r>
              <a:rPr lang="pt-BR" sz="1700" dirty="0">
                <a:latin typeface="Courier New" pitchFamily="49" charset="0"/>
              </a:rPr>
              <a:t>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700" dirty="0">
                <a:latin typeface="Courier New" pitchFamily="49" charset="0"/>
              </a:rPr>
              <a:t> </a:t>
            </a:r>
            <a:r>
              <a:rPr lang="pt-BR" sz="1700" dirty="0" err="1">
                <a:latin typeface="Courier New" pitchFamily="49" charset="0"/>
              </a:rPr>
              <a:t>out.println</a:t>
            </a:r>
            <a:r>
              <a:rPr lang="pt-BR" sz="1700" dirty="0">
                <a:latin typeface="Courier New" pitchFamily="49" charset="0"/>
              </a:rPr>
              <a:t>("&lt;/</a:t>
            </a:r>
            <a:r>
              <a:rPr lang="pt-BR" sz="1700" dirty="0" err="1">
                <a:latin typeface="Courier New" pitchFamily="49" charset="0"/>
              </a:rPr>
              <a:t>body</a:t>
            </a:r>
            <a:r>
              <a:rPr lang="pt-BR" sz="1700" dirty="0">
                <a:latin typeface="Courier New" pitchFamily="49" charset="0"/>
              </a:rPr>
              <a:t>&gt;");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700" dirty="0">
                <a:latin typeface="Courier New" pitchFamily="49" charset="0"/>
              </a:rPr>
              <a:t> </a:t>
            </a:r>
            <a:r>
              <a:rPr lang="pt-BR" sz="1700" dirty="0" err="1">
                <a:latin typeface="Courier New" pitchFamily="49" charset="0"/>
              </a:rPr>
              <a:t>out.println</a:t>
            </a:r>
            <a:r>
              <a:rPr lang="pt-BR" sz="1700" dirty="0">
                <a:latin typeface="Courier New" pitchFamily="49" charset="0"/>
              </a:rPr>
              <a:t>("&lt;/</a:t>
            </a:r>
            <a:r>
              <a:rPr lang="pt-BR" sz="1700" dirty="0" err="1">
                <a:latin typeface="Courier New" pitchFamily="49" charset="0"/>
              </a:rPr>
              <a:t>html</a:t>
            </a:r>
            <a:r>
              <a:rPr lang="pt-BR" sz="1700" dirty="0">
                <a:latin typeface="Courier New" pitchFamily="49" charset="0"/>
              </a:rPr>
              <a:t>&gt;");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5237B-3141-49D0-A12A-7C185495C8C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Servlets</a:t>
            </a:r>
            <a:r>
              <a:rPr lang="pt-BR" dirty="0"/>
              <a:t> - Exemplo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6543675" cy="21336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14750"/>
            <a:ext cx="65246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73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Servlets</a:t>
            </a:r>
            <a:r>
              <a:rPr lang="pt-BR" dirty="0"/>
              <a:t> - Ciclo de Vida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ciclo de vida do </a:t>
            </a:r>
            <a:r>
              <a:rPr lang="pt-BR" dirty="0" err="1"/>
              <a:t>servlet</a:t>
            </a:r>
            <a:r>
              <a:rPr lang="pt-BR" dirty="0"/>
              <a:t> é gerenciado pelo contêiner web</a:t>
            </a:r>
          </a:p>
          <a:p>
            <a:r>
              <a:rPr lang="pt-BR" dirty="0"/>
              <a:t>Passos:</a:t>
            </a:r>
          </a:p>
          <a:p>
            <a:pPr lvl="1"/>
            <a:r>
              <a:rPr lang="pt-BR" dirty="0"/>
              <a:t>Ao chegar uma requisição o contêiner verifica a existência de uma instância do </a:t>
            </a:r>
            <a:r>
              <a:rPr lang="pt-BR" dirty="0" err="1"/>
              <a:t>servlet</a:t>
            </a:r>
            <a:r>
              <a:rPr lang="pt-BR" dirty="0"/>
              <a:t> em memória</a:t>
            </a:r>
          </a:p>
          <a:p>
            <a:pPr lvl="2"/>
            <a:r>
              <a:rPr lang="pt-BR" dirty="0"/>
              <a:t>Se não existe</a:t>
            </a:r>
          </a:p>
          <a:p>
            <a:pPr lvl="3"/>
            <a:r>
              <a:rPr lang="pt-BR" dirty="0"/>
              <a:t>Carrega a classe do </a:t>
            </a:r>
            <a:r>
              <a:rPr lang="pt-BR" dirty="0" err="1"/>
              <a:t>servlet</a:t>
            </a:r>
            <a:endParaRPr lang="pt-BR" dirty="0"/>
          </a:p>
          <a:p>
            <a:pPr lvl="3"/>
            <a:r>
              <a:rPr lang="pt-BR" dirty="0"/>
              <a:t>Cria uma instância</a:t>
            </a:r>
          </a:p>
          <a:p>
            <a:pPr lvl="3"/>
            <a:r>
              <a:rPr lang="pt-BR" dirty="0"/>
              <a:t>Inicializa o </a:t>
            </a:r>
            <a:r>
              <a:rPr lang="pt-BR" dirty="0" err="1"/>
              <a:t>servlet</a:t>
            </a:r>
            <a:r>
              <a:rPr lang="pt-BR" dirty="0"/>
              <a:t> via método </a:t>
            </a:r>
            <a:r>
              <a:rPr lang="pt-BR" i="1" dirty="0" err="1"/>
              <a:t>init</a:t>
            </a:r>
            <a:r>
              <a:rPr lang="pt-BR" i="1" dirty="0"/>
              <a:t>()</a:t>
            </a:r>
            <a:endParaRPr lang="pt-BR" dirty="0"/>
          </a:p>
          <a:p>
            <a:pPr lvl="1"/>
            <a:r>
              <a:rPr lang="pt-BR" dirty="0"/>
              <a:t>Invoca o método de serviço (</a:t>
            </a:r>
            <a:r>
              <a:rPr lang="pt-BR" i="1" dirty="0" err="1"/>
              <a:t>service</a:t>
            </a:r>
            <a:r>
              <a:rPr lang="pt-BR" dirty="0"/>
              <a:t>, </a:t>
            </a:r>
            <a:r>
              <a:rPr lang="pt-BR" i="1" dirty="0" err="1"/>
              <a:t>doGet</a:t>
            </a:r>
            <a:r>
              <a:rPr lang="pt-BR" dirty="0"/>
              <a:t>, </a:t>
            </a:r>
            <a:r>
              <a:rPr lang="pt-BR" i="1" dirty="0" err="1"/>
              <a:t>doPost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/>
              <a:t>) passando os objetos de requisição e resposta</a:t>
            </a:r>
          </a:p>
          <a:p>
            <a:pPr lvl="1"/>
            <a:r>
              <a:rPr lang="pt-BR" dirty="0"/>
              <a:t>Quando necessário, para finalizar a instância do </a:t>
            </a:r>
            <a:r>
              <a:rPr lang="pt-BR" dirty="0" err="1"/>
              <a:t>servlet</a:t>
            </a:r>
            <a:r>
              <a:rPr lang="pt-BR" dirty="0"/>
              <a:t>, o contêiner invoca o método </a:t>
            </a:r>
            <a:r>
              <a:rPr lang="pt-BR" i="1" dirty="0" err="1"/>
              <a:t>destroy</a:t>
            </a:r>
            <a:r>
              <a:rPr lang="pt-BR" i="1" dirty="0"/>
              <a:t>()</a:t>
            </a:r>
            <a:endParaRPr lang="en-US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89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Servlets</a:t>
            </a:r>
            <a:r>
              <a:rPr lang="pt-BR" dirty="0"/>
              <a:t> - Threads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contêiner web pode utilizar uma mesma instância de um </a:t>
            </a:r>
            <a:r>
              <a:rPr lang="pt-BR" dirty="0" err="1"/>
              <a:t>servlet</a:t>
            </a:r>
            <a:r>
              <a:rPr lang="pt-BR" dirty="0"/>
              <a:t> para atender múltiplas requisitos simultâneas</a:t>
            </a:r>
          </a:p>
          <a:p>
            <a:r>
              <a:rPr lang="pt-BR" dirty="0"/>
              <a:t>É tarefa do programador garantir que o acesso concorrente a atributos de instância e objetos compartilhados sejam protegidos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Servlets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Controle de Fluxo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59105-37C6-4085-B1A3-D8AAA00089B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1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Servlets</a:t>
            </a:r>
            <a:r>
              <a:rPr lang="pt-BR" dirty="0"/>
              <a:t> - Controle de Fluxo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Redirecionamento</a:t>
            </a:r>
          </a:p>
          <a:p>
            <a:pPr lvl="1"/>
            <a:r>
              <a:rPr lang="pt-BR" dirty="0"/>
              <a:t>Redirecionar uma nova requisição para uma URL</a:t>
            </a:r>
          </a:p>
          <a:p>
            <a:pPr lvl="1"/>
            <a:r>
              <a:rPr lang="pt-BR" dirty="0"/>
              <a:t>É uma operação realizada no lado cliente pelo navegador</a:t>
            </a:r>
          </a:p>
          <a:p>
            <a:pPr lvl="2"/>
            <a:r>
              <a:rPr lang="pt-BR" dirty="0"/>
              <a:t>Utiliza uma funcionalidade introduzida no HTTP 1.1 (</a:t>
            </a:r>
            <a:r>
              <a:rPr lang="pt-BR" i="1" dirty="0"/>
              <a:t>status </a:t>
            </a:r>
            <a:r>
              <a:rPr lang="pt-BR" i="1" dirty="0" err="1"/>
              <a:t>code</a:t>
            </a:r>
            <a:r>
              <a:rPr lang="pt-BR" i="1" dirty="0"/>
              <a:t> HTTP 3xx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Método </a:t>
            </a:r>
            <a:r>
              <a:rPr lang="pt-BR" i="1" dirty="0" err="1"/>
              <a:t>sendRedirect</a:t>
            </a:r>
            <a:r>
              <a:rPr lang="pt-BR" i="1" dirty="0"/>
              <a:t>(String)</a:t>
            </a:r>
            <a:r>
              <a:rPr lang="pt-BR" dirty="0"/>
              <a:t> de </a:t>
            </a:r>
            <a:r>
              <a:rPr lang="pt-BR" i="1" dirty="0" err="1"/>
              <a:t>HttpServletResponse</a:t>
            </a:r>
            <a:r>
              <a:rPr lang="pt-BR" dirty="0"/>
              <a:t> permite redirecionar um acesso para qualquer URL</a:t>
            </a:r>
          </a:p>
          <a:p>
            <a:pPr lvl="1"/>
            <a:r>
              <a:rPr lang="pt-BR" dirty="0"/>
              <a:t>Ex.:</a:t>
            </a:r>
          </a:p>
          <a:p>
            <a:pPr lvl="2"/>
            <a:r>
              <a:rPr lang="pt-BR" dirty="0" err="1"/>
              <a:t>response</a:t>
            </a:r>
            <a:r>
              <a:rPr lang="pt-BR" dirty="0"/>
              <a:t>.</a:t>
            </a:r>
            <a:r>
              <a:rPr lang="pt-BR" dirty="0" err="1"/>
              <a:t>sendRedirect</a:t>
            </a:r>
            <a:r>
              <a:rPr lang="pt-BR" dirty="0"/>
              <a:t>(“pagina.html”);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07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Servlets</a:t>
            </a:r>
            <a:r>
              <a:rPr lang="pt-BR" dirty="0"/>
              <a:t> - Controle de Fluxo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JavaServlet4</a:t>
            </a:r>
          </a:p>
          <a:p>
            <a:pPr lvl="1"/>
            <a:r>
              <a:rPr lang="pt-BR" dirty="0" err="1"/>
              <a:t>Servlet</a:t>
            </a:r>
            <a:r>
              <a:rPr lang="pt-BR" dirty="0"/>
              <a:t> AloMundo1 redireciona a requisição para o </a:t>
            </a:r>
            <a:r>
              <a:rPr lang="pt-BR" dirty="0" err="1"/>
              <a:t>servlet</a:t>
            </a:r>
            <a:r>
              <a:rPr lang="pt-BR" dirty="0"/>
              <a:t> AloMundo1b</a:t>
            </a:r>
          </a:p>
          <a:p>
            <a:endParaRPr lang="pt-BR" dirty="0"/>
          </a:p>
          <a:p>
            <a:pPr>
              <a:buNone/>
            </a:pPr>
            <a:r>
              <a:rPr lang="pt-BR" dirty="0"/>
              <a:t>String nome = </a:t>
            </a:r>
            <a:r>
              <a:rPr lang="pt-BR" dirty="0" err="1"/>
              <a:t>request</a:t>
            </a:r>
            <a:r>
              <a:rPr lang="pt-BR" dirty="0"/>
              <a:t>.</a:t>
            </a:r>
            <a:r>
              <a:rPr lang="pt-BR" dirty="0" err="1"/>
              <a:t>getParameter</a:t>
            </a:r>
            <a:r>
              <a:rPr lang="pt-BR" dirty="0"/>
              <a:t>("nome");</a:t>
            </a:r>
          </a:p>
          <a:p>
            <a:pPr>
              <a:buNone/>
            </a:pPr>
            <a:r>
              <a:rPr lang="pt-BR" dirty="0" err="1"/>
              <a:t>response</a:t>
            </a:r>
            <a:r>
              <a:rPr lang="pt-BR" dirty="0"/>
              <a:t>.</a:t>
            </a:r>
            <a:r>
              <a:rPr lang="pt-BR" dirty="0" err="1">
                <a:solidFill>
                  <a:srgbClr val="C00000"/>
                </a:solidFill>
              </a:rPr>
              <a:t>sendRedirect</a:t>
            </a:r>
            <a:r>
              <a:rPr lang="pt-BR" dirty="0"/>
              <a:t>("alo1b?nome="+nome);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82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Servlets</a:t>
            </a:r>
            <a:r>
              <a:rPr lang="pt-BR" dirty="0"/>
              <a:t> - Controle de Fluxo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7708692" cy="838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76600"/>
            <a:ext cx="790049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2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Java para Web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8F723-A594-4647-8186-310ECBB64FE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2050" name="Picture 2" descr="Description of Figure 1-3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553200" cy="473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>
            <a:off x="3657600" y="3657600"/>
            <a:ext cx="2590800" cy="1524000"/>
          </a:xfrm>
          <a:prstGeom prst="ellipse">
            <a:avLst/>
          </a:prstGeom>
          <a:noFill/>
          <a:ln>
            <a:solidFill>
              <a:srgbClr val="FD1E0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Servlets</a:t>
            </a:r>
            <a:r>
              <a:rPr lang="pt-BR" dirty="0"/>
              <a:t> - Controle de Fluxo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Transferência</a:t>
            </a:r>
          </a:p>
          <a:p>
            <a:pPr lvl="1"/>
            <a:r>
              <a:rPr lang="pt-BR" dirty="0"/>
              <a:t>Transferir a execução de um </a:t>
            </a:r>
            <a:r>
              <a:rPr lang="pt-BR" dirty="0" err="1"/>
              <a:t>servlet</a:t>
            </a:r>
            <a:r>
              <a:rPr lang="pt-BR" dirty="0"/>
              <a:t> para outro </a:t>
            </a:r>
            <a:r>
              <a:rPr lang="pt-BR" dirty="0" err="1"/>
              <a:t>servlet</a:t>
            </a:r>
            <a:endParaRPr lang="pt-BR" dirty="0"/>
          </a:p>
          <a:p>
            <a:pPr lvl="1"/>
            <a:r>
              <a:rPr lang="pt-BR" dirty="0"/>
              <a:t>É uma operação interna do </a:t>
            </a:r>
            <a:r>
              <a:rPr lang="pt-BR" dirty="0" err="1"/>
              <a:t>servlet</a:t>
            </a:r>
            <a:r>
              <a:rPr lang="pt-BR" dirty="0"/>
              <a:t>, o navegador não é notificado de sua ocorrência</a:t>
            </a:r>
          </a:p>
          <a:p>
            <a:pPr lvl="1"/>
            <a:r>
              <a:rPr lang="pt-BR" dirty="0"/>
              <a:t>Objetos </a:t>
            </a:r>
            <a:r>
              <a:rPr lang="pt-BR" i="1" dirty="0" err="1"/>
              <a:t>RequestDispatcher</a:t>
            </a:r>
            <a:endParaRPr lang="pt-BR" dirty="0"/>
          </a:p>
          <a:p>
            <a:pPr lvl="2"/>
            <a:r>
              <a:rPr lang="pt-BR" dirty="0"/>
              <a:t>Obtidos através do método </a:t>
            </a:r>
            <a:r>
              <a:rPr lang="pt-BR" i="1" dirty="0" err="1"/>
              <a:t>getRequestDispatcher</a:t>
            </a:r>
            <a:r>
              <a:rPr lang="pt-BR" i="1" dirty="0"/>
              <a:t>(“URL”)</a:t>
            </a:r>
            <a:endParaRPr lang="pt-BR" dirty="0"/>
          </a:p>
          <a:p>
            <a:pPr lvl="1"/>
            <a:r>
              <a:rPr lang="pt-BR" dirty="0"/>
              <a:t>Método </a:t>
            </a:r>
            <a:r>
              <a:rPr lang="pt-BR" i="1" dirty="0" err="1"/>
              <a:t>forward</a:t>
            </a:r>
            <a:r>
              <a:rPr lang="pt-BR" i="1" dirty="0"/>
              <a:t>(</a:t>
            </a:r>
            <a:r>
              <a:rPr lang="pt-BR" i="1" dirty="0" err="1"/>
              <a:t>ServletRequest</a:t>
            </a:r>
            <a:r>
              <a:rPr lang="pt-BR" i="1" dirty="0"/>
              <a:t>,</a:t>
            </a:r>
            <a:r>
              <a:rPr lang="pt-BR" i="1" dirty="0" err="1"/>
              <a:t>ServletResponse</a:t>
            </a:r>
            <a:r>
              <a:rPr lang="pt-BR" i="1" dirty="0"/>
              <a:t>)</a:t>
            </a:r>
            <a:endParaRPr lang="pt-BR" dirty="0"/>
          </a:p>
          <a:p>
            <a:pPr lvl="1"/>
            <a:r>
              <a:rPr lang="pt-BR" dirty="0"/>
              <a:t>Ex.:</a:t>
            </a:r>
          </a:p>
          <a:p>
            <a:pPr lvl="2"/>
            <a:r>
              <a:rPr lang="pt-BR" dirty="0" err="1"/>
              <a:t>dispatcher</a:t>
            </a:r>
            <a:r>
              <a:rPr lang="pt-BR" dirty="0"/>
              <a:t>.</a:t>
            </a:r>
            <a:r>
              <a:rPr lang="pt-BR" dirty="0" err="1"/>
              <a:t>forward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,</a:t>
            </a:r>
            <a:r>
              <a:rPr lang="pt-BR" dirty="0" err="1"/>
              <a:t>response</a:t>
            </a:r>
            <a:r>
              <a:rPr lang="pt-BR" dirty="0"/>
              <a:t>);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92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Servlets</a:t>
            </a:r>
            <a:r>
              <a:rPr lang="pt-BR" dirty="0"/>
              <a:t> - Controle de Fluxo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JavaServlet4</a:t>
            </a:r>
          </a:p>
          <a:p>
            <a:pPr lvl="1"/>
            <a:r>
              <a:rPr lang="pt-BR" dirty="0" err="1"/>
              <a:t>Servlet</a:t>
            </a:r>
            <a:r>
              <a:rPr lang="pt-BR" dirty="0"/>
              <a:t> AloMundo2 transfere a requisição para o </a:t>
            </a:r>
            <a:r>
              <a:rPr lang="pt-BR" dirty="0" err="1"/>
              <a:t>servlet</a:t>
            </a:r>
            <a:r>
              <a:rPr lang="pt-BR" dirty="0"/>
              <a:t> AloMundo1b</a:t>
            </a:r>
          </a:p>
          <a:p>
            <a:endParaRPr lang="pt-BR" dirty="0"/>
          </a:p>
          <a:p>
            <a:pPr>
              <a:buNone/>
            </a:pPr>
            <a:r>
              <a:rPr lang="pt-BR" dirty="0" err="1"/>
              <a:t>RequestDispatcher</a:t>
            </a:r>
            <a:r>
              <a:rPr lang="pt-BR" dirty="0"/>
              <a:t> </a:t>
            </a:r>
            <a:r>
              <a:rPr lang="pt-BR" dirty="0" err="1"/>
              <a:t>dispatcher</a:t>
            </a:r>
            <a:r>
              <a:rPr lang="pt-BR" dirty="0"/>
              <a:t> = </a:t>
            </a:r>
            <a:r>
              <a:rPr lang="pt-BR" dirty="0" err="1"/>
              <a:t>request</a:t>
            </a:r>
            <a:r>
              <a:rPr lang="pt-BR" dirty="0"/>
              <a:t>.</a:t>
            </a:r>
            <a:r>
              <a:rPr lang="pt-BR" dirty="0" err="1">
                <a:solidFill>
                  <a:srgbClr val="C00000"/>
                </a:solidFill>
              </a:rPr>
              <a:t>getRequestDispatcher</a:t>
            </a:r>
            <a:r>
              <a:rPr lang="pt-BR" dirty="0"/>
              <a:t>("alo1b");</a:t>
            </a:r>
          </a:p>
          <a:p>
            <a:pPr>
              <a:buNone/>
            </a:pPr>
            <a:r>
              <a:rPr lang="pt-BR" dirty="0" err="1"/>
              <a:t>dispatcher</a:t>
            </a:r>
            <a:r>
              <a:rPr lang="pt-BR" dirty="0"/>
              <a:t>.</a:t>
            </a:r>
            <a:r>
              <a:rPr lang="pt-BR" dirty="0" err="1">
                <a:solidFill>
                  <a:srgbClr val="C00000"/>
                </a:solidFill>
              </a:rPr>
              <a:t>forward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, </a:t>
            </a:r>
            <a:r>
              <a:rPr lang="pt-BR" dirty="0" err="1"/>
              <a:t>response</a:t>
            </a:r>
            <a:r>
              <a:rPr lang="pt-BR" dirty="0"/>
              <a:t>);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78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Servlets</a:t>
            </a:r>
            <a:r>
              <a:rPr lang="pt-BR" dirty="0"/>
              <a:t> - Controle de Fluxo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81200"/>
            <a:ext cx="809468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4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Servlets</a:t>
            </a:r>
            <a:r>
              <a:rPr lang="pt-BR" dirty="0"/>
              <a:t> - Controle de Fluxo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Inclusão</a:t>
            </a:r>
          </a:p>
          <a:p>
            <a:pPr lvl="1"/>
            <a:r>
              <a:rPr lang="pt-BR" dirty="0"/>
              <a:t>Incluir o resultado da execução de um outro </a:t>
            </a:r>
            <a:r>
              <a:rPr lang="pt-BR" dirty="0" err="1"/>
              <a:t>servlet</a:t>
            </a:r>
            <a:r>
              <a:rPr lang="pt-BR" dirty="0"/>
              <a:t> no </a:t>
            </a:r>
            <a:r>
              <a:rPr lang="pt-BR" dirty="0" err="1"/>
              <a:t>servlet</a:t>
            </a:r>
            <a:r>
              <a:rPr lang="pt-BR" dirty="0"/>
              <a:t> atual</a:t>
            </a:r>
          </a:p>
          <a:p>
            <a:pPr lvl="1"/>
            <a:r>
              <a:rPr lang="pt-BR" dirty="0"/>
              <a:t>Objetos </a:t>
            </a:r>
            <a:r>
              <a:rPr lang="pt-BR" i="1" dirty="0" err="1"/>
              <a:t>RequestDispatcher</a:t>
            </a:r>
            <a:endParaRPr lang="pt-BR" i="1" dirty="0"/>
          </a:p>
          <a:p>
            <a:pPr lvl="2"/>
            <a:r>
              <a:rPr lang="pt-BR" dirty="0"/>
              <a:t>Obtidos através do método </a:t>
            </a:r>
            <a:r>
              <a:rPr lang="pt-BR" i="1" dirty="0" err="1"/>
              <a:t>getRequestDispatcher</a:t>
            </a:r>
            <a:r>
              <a:rPr lang="pt-BR" i="1" dirty="0"/>
              <a:t>(“URL”)</a:t>
            </a:r>
            <a:endParaRPr lang="pt-BR" dirty="0"/>
          </a:p>
          <a:p>
            <a:pPr lvl="1"/>
            <a:r>
              <a:rPr lang="pt-BR" dirty="0"/>
              <a:t>Método </a:t>
            </a:r>
            <a:r>
              <a:rPr lang="pt-BR" i="1" dirty="0"/>
              <a:t>include(</a:t>
            </a:r>
            <a:r>
              <a:rPr lang="pt-BR" i="1" dirty="0" err="1"/>
              <a:t>ServletRequest</a:t>
            </a:r>
            <a:r>
              <a:rPr lang="pt-BR" i="1" dirty="0"/>
              <a:t>,</a:t>
            </a:r>
            <a:r>
              <a:rPr lang="pt-BR" i="1" dirty="0" err="1"/>
              <a:t>ServletResponse</a:t>
            </a:r>
            <a:r>
              <a:rPr lang="pt-BR" i="1" dirty="0"/>
              <a:t>)</a:t>
            </a:r>
          </a:p>
          <a:p>
            <a:pPr lvl="1"/>
            <a:r>
              <a:rPr lang="pt-BR" dirty="0"/>
              <a:t>Ex.:</a:t>
            </a:r>
          </a:p>
          <a:p>
            <a:pPr lvl="2"/>
            <a:r>
              <a:rPr lang="pt-BR" dirty="0" err="1"/>
              <a:t>dispatcher</a:t>
            </a:r>
            <a:r>
              <a:rPr lang="pt-BR" dirty="0"/>
              <a:t>.include(</a:t>
            </a:r>
            <a:r>
              <a:rPr lang="pt-BR" dirty="0" err="1"/>
              <a:t>request</a:t>
            </a:r>
            <a:r>
              <a:rPr lang="pt-BR" dirty="0"/>
              <a:t>,</a:t>
            </a:r>
            <a:r>
              <a:rPr lang="pt-BR" dirty="0" err="1"/>
              <a:t>response</a:t>
            </a:r>
            <a:r>
              <a:rPr lang="pt-BR" dirty="0"/>
              <a:t>);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23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Servlets</a:t>
            </a:r>
            <a:r>
              <a:rPr lang="pt-BR" dirty="0"/>
              <a:t> - Controle de Fluxo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JavaServlet4</a:t>
            </a:r>
          </a:p>
          <a:p>
            <a:pPr lvl="1"/>
            <a:r>
              <a:rPr lang="pt-BR" dirty="0" err="1"/>
              <a:t>Servlet</a:t>
            </a:r>
            <a:r>
              <a:rPr lang="pt-BR" dirty="0"/>
              <a:t> AloMundo3 inclui a resposta do </a:t>
            </a:r>
            <a:r>
              <a:rPr lang="pt-BR" dirty="0" err="1"/>
              <a:t>servlet</a:t>
            </a:r>
            <a:r>
              <a:rPr lang="pt-BR" dirty="0"/>
              <a:t> AloMundo3b em sua própria resposta</a:t>
            </a:r>
          </a:p>
          <a:p>
            <a:endParaRPr lang="pt-BR" dirty="0"/>
          </a:p>
          <a:p>
            <a:pPr>
              <a:buNone/>
            </a:pPr>
            <a:r>
              <a:rPr lang="pt-BR" dirty="0"/>
              <a:t>String nome = </a:t>
            </a:r>
            <a:r>
              <a:rPr lang="pt-BR" dirty="0" err="1"/>
              <a:t>request.getParameter</a:t>
            </a:r>
            <a:r>
              <a:rPr lang="pt-BR" dirty="0"/>
              <a:t>("nome");</a:t>
            </a:r>
          </a:p>
          <a:p>
            <a:pPr>
              <a:buNone/>
            </a:pPr>
            <a:r>
              <a:rPr lang="pt-BR" dirty="0" err="1"/>
              <a:t>if</a:t>
            </a:r>
            <a:r>
              <a:rPr lang="pt-BR" dirty="0"/>
              <a:t> ((nome != </a:t>
            </a:r>
            <a:r>
              <a:rPr lang="pt-BR" dirty="0" err="1"/>
              <a:t>null</a:t>
            </a:r>
            <a:r>
              <a:rPr lang="pt-BR" dirty="0"/>
              <a:t>) &amp;&amp; (</a:t>
            </a:r>
            <a:r>
              <a:rPr lang="pt-BR" dirty="0" err="1"/>
              <a:t>nome.length</a:t>
            </a:r>
            <a:r>
              <a:rPr lang="pt-BR" dirty="0"/>
              <a:t>() &gt; 0)) {</a:t>
            </a:r>
          </a:p>
          <a:p>
            <a:pPr>
              <a:buNone/>
            </a:pPr>
            <a:r>
              <a:rPr lang="pt-BR" dirty="0"/>
              <a:t>  </a:t>
            </a:r>
            <a:r>
              <a:rPr lang="pt-BR" dirty="0" err="1"/>
              <a:t>RequestDispatcher</a:t>
            </a:r>
            <a:r>
              <a:rPr lang="pt-BR" dirty="0"/>
              <a:t> </a:t>
            </a:r>
            <a:r>
              <a:rPr lang="pt-BR" dirty="0" err="1"/>
              <a:t>dispatcher</a:t>
            </a:r>
            <a:r>
              <a:rPr lang="pt-BR" dirty="0"/>
              <a:t> = </a:t>
            </a:r>
            <a:r>
              <a:rPr lang="pt-BR" dirty="0" err="1"/>
              <a:t>getServletContext</a:t>
            </a:r>
            <a:r>
              <a:rPr lang="pt-BR" dirty="0"/>
              <a:t>().</a:t>
            </a:r>
            <a:r>
              <a:rPr lang="pt-BR" dirty="0" err="1">
                <a:solidFill>
                  <a:srgbClr val="C00000"/>
                </a:solidFill>
              </a:rPr>
              <a:t>getRequestDispatcher</a:t>
            </a:r>
            <a:r>
              <a:rPr lang="pt-BR" dirty="0"/>
              <a:t>("/alo3b");</a:t>
            </a:r>
          </a:p>
          <a:p>
            <a:pPr>
              <a:buNone/>
            </a:pPr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dispatcher</a:t>
            </a:r>
            <a:r>
              <a:rPr lang="pt-BR" dirty="0"/>
              <a:t> != </a:t>
            </a:r>
            <a:r>
              <a:rPr lang="pt-BR" dirty="0" err="1"/>
              <a:t>null</a:t>
            </a:r>
            <a:r>
              <a:rPr lang="pt-BR" dirty="0"/>
              <a:t>) {</a:t>
            </a:r>
          </a:p>
          <a:p>
            <a:pPr>
              <a:buNone/>
            </a:pPr>
            <a:r>
              <a:rPr lang="pt-BR" dirty="0"/>
              <a:t>    </a:t>
            </a:r>
            <a:r>
              <a:rPr lang="pt-BR" dirty="0" err="1"/>
              <a:t>dispatcher</a:t>
            </a:r>
            <a:r>
              <a:rPr lang="pt-BR" dirty="0"/>
              <a:t>.</a:t>
            </a:r>
            <a:r>
              <a:rPr lang="pt-BR" dirty="0">
                <a:solidFill>
                  <a:srgbClr val="C00000"/>
                </a:solidFill>
              </a:rPr>
              <a:t>include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, </a:t>
            </a:r>
            <a:r>
              <a:rPr lang="pt-BR" dirty="0" err="1"/>
              <a:t>response</a:t>
            </a:r>
            <a:r>
              <a:rPr lang="pt-BR" dirty="0"/>
              <a:t>);</a:t>
            </a:r>
          </a:p>
          <a:p>
            <a:pPr>
              <a:buNone/>
            </a:pPr>
            <a:r>
              <a:rPr lang="pt-BR" dirty="0"/>
              <a:t>  }</a:t>
            </a:r>
          </a:p>
          <a:p>
            <a:pPr>
              <a:buNone/>
            </a:pPr>
            <a:r>
              <a:rPr lang="pt-BR" dirty="0"/>
              <a:t>}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88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Servlets</a:t>
            </a:r>
            <a:r>
              <a:rPr lang="pt-BR" dirty="0"/>
              <a:t> - Controle de Fluxo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833803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44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Servlets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Manutenção de Sessão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59105-37C6-4085-B1A3-D8AAA00089B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da Sessão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protocolo HTTP é um protocolo sem manutenção de estado</a:t>
            </a:r>
          </a:p>
          <a:p>
            <a:r>
              <a:rPr lang="pt-BR" dirty="0"/>
              <a:t>Ou seja, após realizar um ciclo de requisição/resposta, o servidor Web não armazena informações sobre essas interações cliente/servidor </a:t>
            </a:r>
          </a:p>
          <a:p>
            <a:r>
              <a:rPr lang="pt-BR" dirty="0"/>
              <a:t>Contudo, algumas aplicações corporativas necessitam a manutenção de informações enquanto um cliente estiver interagindo com o servidor Web</a:t>
            </a:r>
          </a:p>
          <a:p>
            <a:pPr lvl="1"/>
            <a:r>
              <a:rPr lang="pt-BR" dirty="0"/>
              <a:t>Carrinho de compra</a:t>
            </a:r>
          </a:p>
          <a:p>
            <a:pPr lvl="1"/>
            <a:r>
              <a:rPr lang="pt-BR" dirty="0"/>
              <a:t>Informações de </a:t>
            </a:r>
            <a:r>
              <a:rPr lang="pt-BR" dirty="0" err="1"/>
              <a:t>login</a:t>
            </a:r>
            <a:r>
              <a:rPr lang="pt-BR" dirty="0"/>
              <a:t> de usuários</a:t>
            </a:r>
          </a:p>
          <a:p>
            <a:pPr lvl="1"/>
            <a:r>
              <a:rPr lang="pt-BR" dirty="0" err="1"/>
              <a:t>etc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22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da Sessão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sessão é entendida como um conjunto de interações entre cliente/servidor</a:t>
            </a:r>
          </a:p>
          <a:p>
            <a:r>
              <a:rPr lang="pt-BR" dirty="0"/>
              <a:t>Cada cliente possui uma sessão em separada de outro cliente</a:t>
            </a:r>
          </a:p>
          <a:p>
            <a:r>
              <a:rPr lang="pt-BR" dirty="0"/>
              <a:t>As plataformas de desenvolvimento para Web oferecem diferentes alternativas para a implementação da manutenção do estado da sessão</a:t>
            </a:r>
          </a:p>
          <a:p>
            <a:pPr lvl="1"/>
            <a:r>
              <a:rPr lang="pt-BR" dirty="0"/>
              <a:t>Sessão no cliente</a:t>
            </a:r>
          </a:p>
          <a:p>
            <a:pPr lvl="1"/>
            <a:r>
              <a:rPr lang="pt-BR" dirty="0"/>
              <a:t>Sessão no servidor</a:t>
            </a:r>
          </a:p>
          <a:p>
            <a:pPr lvl="1"/>
            <a:r>
              <a:rPr lang="pt-BR" dirty="0"/>
              <a:t>Sessão no banco de dados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65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Sessão no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Armazena o estado da sessão no cliente</a:t>
            </a:r>
          </a:p>
          <a:p>
            <a:r>
              <a:rPr lang="pt-BR" dirty="0"/>
              <a:t>Implementação:</a:t>
            </a:r>
          </a:p>
          <a:p>
            <a:pPr lvl="1"/>
            <a:r>
              <a:rPr lang="pt-BR" dirty="0"/>
              <a:t>Strings na URL</a:t>
            </a:r>
          </a:p>
          <a:p>
            <a:pPr lvl="1"/>
            <a:r>
              <a:rPr lang="pt-BR" dirty="0" err="1"/>
              <a:t>Cookies</a:t>
            </a:r>
            <a:endParaRPr lang="pt-BR" dirty="0"/>
          </a:p>
          <a:p>
            <a:pPr lvl="1"/>
            <a:r>
              <a:rPr lang="pt-BR" dirty="0"/>
              <a:t>Campos escondidos de formulários</a:t>
            </a:r>
          </a:p>
          <a:p>
            <a:pPr lvl="1"/>
            <a:r>
              <a:rPr lang="pt-BR" dirty="0"/>
              <a:t>Cliente rico</a:t>
            </a:r>
          </a:p>
          <a:p>
            <a:r>
              <a:rPr lang="pt-BR" dirty="0"/>
              <a:t>Vantagens:</a:t>
            </a:r>
          </a:p>
          <a:p>
            <a:pPr lvl="1"/>
            <a:r>
              <a:rPr lang="pt-BR" dirty="0"/>
              <a:t>Servidor liberado de realizar manutenção de estado</a:t>
            </a:r>
          </a:p>
          <a:p>
            <a:r>
              <a:rPr lang="pt-BR" dirty="0"/>
              <a:t>Desvantagens:</a:t>
            </a:r>
          </a:p>
          <a:p>
            <a:pPr lvl="1"/>
            <a:r>
              <a:rPr lang="pt-BR" dirty="0"/>
              <a:t>Queda de performance (tempo de transferência grande entre cliente e servidor) caso a quantidade de dados na sessão for grande</a:t>
            </a:r>
          </a:p>
          <a:p>
            <a:pPr lvl="1"/>
            <a:r>
              <a:rPr lang="pt-BR" dirty="0"/>
              <a:t>Dados inseguros no cliente caso não forem criptografados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8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para Web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074" name="Picture 2" descr="Description of Figure 1-6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15" y="1524000"/>
            <a:ext cx="7502769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1517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Sessão no Cliente - </a:t>
            </a:r>
            <a:r>
              <a:rPr lang="pt-BR" dirty="0" err="1"/>
              <a:t>Cookies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Valores serializados como texto enviados em cada requisição e resposta do HTTP</a:t>
            </a:r>
          </a:p>
          <a:p>
            <a:r>
              <a:rPr lang="pt-BR" dirty="0"/>
              <a:t>Características:</a:t>
            </a:r>
          </a:p>
          <a:p>
            <a:pPr lvl="1"/>
            <a:r>
              <a:rPr lang="pt-BR" dirty="0"/>
              <a:t>São restritos a objetos que possam ser serializados em texto</a:t>
            </a:r>
          </a:p>
          <a:p>
            <a:pPr lvl="1"/>
            <a:r>
              <a:rPr lang="pt-BR" dirty="0"/>
              <a:t>Possuem um tamanho limite</a:t>
            </a:r>
          </a:p>
          <a:p>
            <a:pPr lvl="1"/>
            <a:r>
              <a:rPr lang="pt-BR" dirty="0"/>
              <a:t>Armazenados em arquivos texto dentro de diretórios especiais dos navegadores</a:t>
            </a:r>
          </a:p>
          <a:p>
            <a:pPr lvl="1"/>
            <a:r>
              <a:rPr lang="pt-BR" dirty="0"/>
              <a:t>Podem ser desativados no navegador cliente</a:t>
            </a:r>
          </a:p>
          <a:p>
            <a:pPr lvl="1"/>
            <a:r>
              <a:rPr lang="pt-BR" dirty="0"/>
              <a:t>Só são válidos dentro do mesmo domínio</a:t>
            </a:r>
          </a:p>
          <a:p>
            <a:pPr lvl="2"/>
            <a:r>
              <a:rPr lang="pt-BR" dirty="0"/>
              <a:t>Isto é, um </a:t>
            </a:r>
            <a:r>
              <a:rPr lang="pt-BR" dirty="0" err="1"/>
              <a:t>cookie</a:t>
            </a:r>
            <a:r>
              <a:rPr lang="pt-BR" dirty="0"/>
              <a:t> gerado por um servidor, não pode ser manipulado por outro servidor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19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Sessão no Cliente - </a:t>
            </a:r>
            <a:r>
              <a:rPr lang="pt-BR" dirty="0" err="1"/>
              <a:t>Cookies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Manipulação via </a:t>
            </a:r>
            <a:r>
              <a:rPr lang="pt-BR" dirty="0" err="1"/>
              <a:t>Servlets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Criação:</a:t>
            </a:r>
          </a:p>
          <a:p>
            <a:pPr lvl="2"/>
            <a:r>
              <a:rPr lang="pt-BR" dirty="0"/>
              <a:t>Objeto </a:t>
            </a:r>
            <a:r>
              <a:rPr lang="pt-BR" i="1" dirty="0" err="1"/>
              <a:t>Cookie</a:t>
            </a:r>
            <a:r>
              <a:rPr lang="pt-BR" dirty="0"/>
              <a:t> manipula um par chave-valor</a:t>
            </a:r>
          </a:p>
          <a:p>
            <a:pPr lvl="2"/>
            <a:r>
              <a:rPr lang="pt-BR" dirty="0"/>
              <a:t>Objeto </a:t>
            </a:r>
            <a:r>
              <a:rPr lang="pt-BR" i="1" dirty="0" err="1"/>
              <a:t>HttpServletResponse</a:t>
            </a:r>
            <a:r>
              <a:rPr lang="pt-BR" dirty="0"/>
              <a:t> possui método </a:t>
            </a:r>
            <a:r>
              <a:rPr lang="pt-BR" i="1" dirty="0" err="1"/>
              <a:t>addCookie</a:t>
            </a:r>
            <a:r>
              <a:rPr lang="pt-BR" i="1" dirty="0"/>
              <a:t>()</a:t>
            </a:r>
            <a:endParaRPr lang="pt-BR" dirty="0"/>
          </a:p>
          <a:p>
            <a:pPr lvl="1"/>
            <a:r>
              <a:rPr lang="pt-BR" dirty="0"/>
              <a:t>Exemplo: JavaServlet5</a:t>
            </a:r>
          </a:p>
          <a:p>
            <a:endParaRPr lang="pt-BR" dirty="0"/>
          </a:p>
          <a:p>
            <a:pPr>
              <a:buNone/>
            </a:pPr>
            <a:r>
              <a:rPr lang="en-US" dirty="0"/>
              <a:t>Cookie c = new Cookie("</a:t>
            </a:r>
            <a:r>
              <a:rPr lang="en-US" dirty="0" err="1"/>
              <a:t>nome</a:t>
            </a:r>
            <a:r>
              <a:rPr lang="en-US" dirty="0"/>
              <a:t>", </a:t>
            </a:r>
            <a:r>
              <a:rPr lang="en-US" dirty="0" err="1"/>
              <a:t>nome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err="1"/>
              <a:t>response.</a:t>
            </a:r>
            <a:r>
              <a:rPr lang="en-US" dirty="0" err="1">
                <a:solidFill>
                  <a:srgbClr val="C00000"/>
                </a:solidFill>
              </a:rPr>
              <a:t>addCookie</a:t>
            </a:r>
            <a:r>
              <a:rPr lang="en-US" dirty="0">
                <a:solidFill>
                  <a:srgbClr val="C00000"/>
                </a:solidFill>
              </a:rPr>
              <a:t>(c)</a:t>
            </a:r>
            <a:r>
              <a:rPr lang="en-US" dirty="0"/>
              <a:t>;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35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Sessão no Cliente - </a:t>
            </a:r>
            <a:r>
              <a:rPr lang="pt-BR" dirty="0" err="1"/>
              <a:t>Cookies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Manipulação via </a:t>
            </a:r>
            <a:r>
              <a:rPr lang="pt-BR" dirty="0" err="1"/>
              <a:t>Servlets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Leitura:</a:t>
            </a:r>
          </a:p>
          <a:p>
            <a:pPr lvl="2"/>
            <a:r>
              <a:rPr lang="pt-BR" dirty="0"/>
              <a:t>Objeto </a:t>
            </a:r>
            <a:r>
              <a:rPr lang="pt-BR" i="1" dirty="0" err="1"/>
              <a:t>Cookie</a:t>
            </a:r>
            <a:r>
              <a:rPr lang="pt-BR" dirty="0"/>
              <a:t> manipula um par chave-valor</a:t>
            </a:r>
          </a:p>
          <a:p>
            <a:pPr lvl="2"/>
            <a:r>
              <a:rPr lang="pt-BR" dirty="0"/>
              <a:t>Objeto </a:t>
            </a:r>
            <a:r>
              <a:rPr lang="pt-BR" i="1" dirty="0" err="1"/>
              <a:t>HttpServletRequest</a:t>
            </a:r>
            <a:r>
              <a:rPr lang="pt-BR" dirty="0"/>
              <a:t> possui método </a:t>
            </a:r>
            <a:r>
              <a:rPr lang="pt-BR" i="1" dirty="0" err="1"/>
              <a:t>getCookies</a:t>
            </a:r>
            <a:r>
              <a:rPr lang="pt-BR" i="1" dirty="0"/>
              <a:t>()</a:t>
            </a:r>
            <a:endParaRPr lang="pt-BR" dirty="0"/>
          </a:p>
          <a:p>
            <a:pPr lvl="1"/>
            <a:r>
              <a:rPr lang="pt-BR" dirty="0"/>
              <a:t>Exemplo: JavaServlet5</a:t>
            </a:r>
          </a:p>
          <a:p>
            <a:endParaRPr lang="pt-BR" dirty="0"/>
          </a:p>
          <a:p>
            <a:pPr>
              <a:buNone/>
            </a:pPr>
            <a:r>
              <a:rPr lang="pt-BR" dirty="0" err="1"/>
              <a:t>Cookie</a:t>
            </a:r>
            <a:r>
              <a:rPr lang="pt-BR" dirty="0"/>
              <a:t>[] </a:t>
            </a:r>
            <a:r>
              <a:rPr lang="pt-BR" dirty="0" err="1"/>
              <a:t>cookies</a:t>
            </a:r>
            <a:r>
              <a:rPr lang="pt-BR" dirty="0"/>
              <a:t> = </a:t>
            </a:r>
            <a:r>
              <a:rPr lang="pt-BR" dirty="0" err="1"/>
              <a:t>request</a:t>
            </a:r>
            <a:r>
              <a:rPr lang="pt-BR" dirty="0"/>
              <a:t>.</a:t>
            </a:r>
            <a:r>
              <a:rPr lang="pt-BR" dirty="0" err="1">
                <a:solidFill>
                  <a:srgbClr val="C00000"/>
                </a:solidFill>
              </a:rPr>
              <a:t>getCookies</a:t>
            </a:r>
            <a:r>
              <a:rPr lang="pt-BR" dirty="0">
                <a:solidFill>
                  <a:srgbClr val="C00000"/>
                </a:solidFill>
              </a:rPr>
              <a:t>()</a:t>
            </a:r>
            <a:r>
              <a:rPr lang="pt-BR" dirty="0"/>
              <a:t>;</a:t>
            </a:r>
          </a:p>
          <a:p>
            <a:pPr>
              <a:buNone/>
            </a:pP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cookies</a:t>
            </a:r>
            <a:r>
              <a:rPr lang="pt-BR" dirty="0"/>
              <a:t> != </a:t>
            </a:r>
            <a:r>
              <a:rPr lang="pt-BR" dirty="0" err="1"/>
              <a:t>null</a:t>
            </a:r>
            <a:r>
              <a:rPr lang="pt-BR" dirty="0"/>
              <a:t>){</a:t>
            </a:r>
          </a:p>
          <a:p>
            <a:pPr>
              <a:buNone/>
            </a:pPr>
            <a:r>
              <a:rPr lang="pt-BR" dirty="0"/>
              <a:t>    for(</a:t>
            </a:r>
            <a:r>
              <a:rPr lang="pt-BR" dirty="0" err="1"/>
              <a:t>Cookie</a:t>
            </a:r>
            <a:r>
              <a:rPr lang="pt-BR" dirty="0"/>
              <a:t> c : </a:t>
            </a:r>
            <a:r>
              <a:rPr lang="pt-BR" dirty="0" err="1"/>
              <a:t>cookies</a:t>
            </a:r>
            <a:r>
              <a:rPr lang="pt-BR" dirty="0"/>
              <a:t>){</a:t>
            </a:r>
          </a:p>
          <a:p>
            <a:pPr>
              <a:buNone/>
            </a:pPr>
            <a:r>
              <a:rPr lang="pt-BR" dirty="0"/>
              <a:t>      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c.getName</a:t>
            </a:r>
            <a:r>
              <a:rPr lang="pt-BR" dirty="0"/>
              <a:t>().</a:t>
            </a:r>
            <a:r>
              <a:rPr lang="pt-BR" dirty="0" err="1"/>
              <a:t>equals</a:t>
            </a:r>
            <a:r>
              <a:rPr lang="pt-BR" dirty="0"/>
              <a:t>("nome")){</a:t>
            </a:r>
          </a:p>
          <a:p>
            <a:pPr>
              <a:buNone/>
            </a:pPr>
            <a:r>
              <a:rPr lang="pt-BR" dirty="0"/>
              <a:t>        nome = </a:t>
            </a:r>
            <a:r>
              <a:rPr lang="pt-BR" dirty="0" err="1"/>
              <a:t>c.getValue</a:t>
            </a:r>
            <a:r>
              <a:rPr lang="pt-BR" dirty="0"/>
              <a:t>();</a:t>
            </a:r>
          </a:p>
          <a:p>
            <a:pPr>
              <a:buNone/>
            </a:pPr>
            <a:r>
              <a:rPr lang="pt-BR" dirty="0"/>
              <a:t>      }</a:t>
            </a:r>
          </a:p>
          <a:p>
            <a:pPr>
              <a:buNone/>
            </a:pPr>
            <a:r>
              <a:rPr lang="pt-BR" dirty="0"/>
              <a:t>    }</a:t>
            </a:r>
          </a:p>
          <a:p>
            <a:pPr>
              <a:buNone/>
            </a:pPr>
            <a:r>
              <a:rPr lang="pt-BR" dirty="0"/>
              <a:t>}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89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Sessão no Cliente - Cookies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09736"/>
            <a:ext cx="7750415" cy="17954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810000"/>
            <a:ext cx="778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57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Sessão no Servidor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Armazena o estado da sessão no servidor</a:t>
            </a:r>
          </a:p>
          <a:p>
            <a:r>
              <a:rPr lang="pt-BR" dirty="0"/>
              <a:t>Implementação:</a:t>
            </a:r>
          </a:p>
          <a:p>
            <a:pPr lvl="1"/>
            <a:r>
              <a:rPr lang="pt-BR" dirty="0"/>
              <a:t>Objetos em memória</a:t>
            </a:r>
          </a:p>
          <a:p>
            <a:pPr lvl="1"/>
            <a:r>
              <a:rPr lang="pt-BR" dirty="0"/>
              <a:t>Objetos serializados em local persistente</a:t>
            </a:r>
          </a:p>
          <a:p>
            <a:r>
              <a:rPr lang="pt-BR" dirty="0"/>
              <a:t>Vantagens:</a:t>
            </a:r>
          </a:p>
          <a:p>
            <a:pPr lvl="1"/>
            <a:r>
              <a:rPr lang="pt-BR" dirty="0"/>
              <a:t>Implementação simples, pois é fornecido na maioria das vezes pela própria plataforma de desenvolvimento</a:t>
            </a:r>
          </a:p>
          <a:p>
            <a:pPr lvl="1"/>
            <a:r>
              <a:rPr lang="pt-BR" dirty="0"/>
              <a:t>Melhora de performance em relação a manutenção de sessão no cliente</a:t>
            </a:r>
          </a:p>
          <a:p>
            <a:r>
              <a:rPr lang="pt-BR" dirty="0"/>
              <a:t>Desvantagens:</a:t>
            </a:r>
          </a:p>
          <a:p>
            <a:pPr lvl="1"/>
            <a:r>
              <a:rPr lang="pt-BR" dirty="0"/>
              <a:t>Cada sessão de usuário em separado demanda recursos do servidor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12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Sessão no Servidor - </a:t>
            </a:r>
            <a:r>
              <a:rPr lang="pt-BR" dirty="0" err="1"/>
              <a:t>Session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Valores são armazenados em uma área de memória do servidor através de um objeto especial</a:t>
            </a:r>
          </a:p>
          <a:p>
            <a:pPr lvl="1"/>
            <a:r>
              <a:rPr lang="pt-BR" dirty="0"/>
              <a:t>Dependendo do contêiner (depende </a:t>
            </a:r>
            <a:r>
              <a:rPr lang="pt-BR"/>
              <a:t>da implementação do servidor) também </a:t>
            </a:r>
            <a:r>
              <a:rPr lang="pt-BR" dirty="0"/>
              <a:t>podem ser armazenados em </a:t>
            </a:r>
            <a:r>
              <a:rPr lang="pt-BR"/>
              <a:t>áreas persistentes</a:t>
            </a:r>
            <a:endParaRPr lang="pt-BR" dirty="0"/>
          </a:p>
          <a:p>
            <a:r>
              <a:rPr lang="pt-BR" dirty="0"/>
              <a:t>Características:</a:t>
            </a:r>
          </a:p>
          <a:p>
            <a:pPr lvl="1"/>
            <a:r>
              <a:rPr lang="pt-BR" dirty="0"/>
              <a:t>Qualquer tipo de objeto pode ser armazenado na sessão</a:t>
            </a:r>
          </a:p>
          <a:p>
            <a:pPr lvl="1"/>
            <a:r>
              <a:rPr lang="pt-BR" dirty="0"/>
              <a:t>Possui um tempo limite</a:t>
            </a:r>
          </a:p>
          <a:p>
            <a:pPr lvl="2"/>
            <a:r>
              <a:rPr lang="pt-BR" dirty="0"/>
              <a:t>Caso a sessão fique inativa, o objeto de sessão é invalidado</a:t>
            </a:r>
          </a:p>
          <a:p>
            <a:pPr lvl="2"/>
            <a:r>
              <a:rPr lang="pt-BR" dirty="0"/>
              <a:t>Tempo configurado no elemento </a:t>
            </a:r>
            <a:r>
              <a:rPr lang="pt-BR" i="1" dirty="0" err="1"/>
              <a:t>session</a:t>
            </a:r>
            <a:r>
              <a:rPr lang="pt-BR" i="1" dirty="0"/>
              <a:t>-timeout</a:t>
            </a:r>
            <a:r>
              <a:rPr lang="pt-BR" dirty="0"/>
              <a:t> do arquivo </a:t>
            </a:r>
            <a:r>
              <a:rPr lang="pt-BR" i="1" dirty="0"/>
              <a:t>web.xml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8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Sessão no Servidor - </a:t>
            </a:r>
            <a:r>
              <a:rPr lang="pt-BR" dirty="0" err="1"/>
              <a:t>Session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Manipulação via </a:t>
            </a:r>
            <a:r>
              <a:rPr lang="pt-BR" dirty="0" err="1"/>
              <a:t>Servlets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Criação:</a:t>
            </a:r>
          </a:p>
          <a:p>
            <a:pPr lvl="2"/>
            <a:r>
              <a:rPr lang="pt-BR" dirty="0"/>
              <a:t>Objeto </a:t>
            </a:r>
            <a:r>
              <a:rPr lang="pt-BR" i="1" dirty="0" err="1"/>
              <a:t>HttpSession</a:t>
            </a:r>
            <a:r>
              <a:rPr lang="pt-BR" dirty="0"/>
              <a:t> manipula um mapa chave-valor</a:t>
            </a:r>
          </a:p>
          <a:p>
            <a:pPr lvl="2"/>
            <a:r>
              <a:rPr lang="pt-BR" dirty="0"/>
              <a:t>Objeto </a:t>
            </a:r>
            <a:r>
              <a:rPr lang="pt-BR" i="1" dirty="0" err="1"/>
              <a:t>HttpSession</a:t>
            </a:r>
            <a:r>
              <a:rPr lang="pt-BR" dirty="0"/>
              <a:t> possui método </a:t>
            </a:r>
            <a:r>
              <a:rPr lang="pt-BR" i="1" dirty="0" err="1"/>
              <a:t>setAttribute</a:t>
            </a:r>
            <a:r>
              <a:rPr lang="pt-BR" i="1" dirty="0"/>
              <a:t>() </a:t>
            </a:r>
            <a:r>
              <a:rPr lang="pt-BR" dirty="0"/>
              <a:t>para associar um par chave-valor</a:t>
            </a:r>
          </a:p>
          <a:p>
            <a:pPr lvl="2"/>
            <a:r>
              <a:rPr lang="pt-BR" dirty="0"/>
              <a:t>Objeto </a:t>
            </a:r>
            <a:r>
              <a:rPr lang="pt-BR" i="1" dirty="0" err="1"/>
              <a:t>HttpServletRequest</a:t>
            </a:r>
            <a:r>
              <a:rPr lang="pt-BR" dirty="0"/>
              <a:t> possui método </a:t>
            </a:r>
            <a:r>
              <a:rPr lang="pt-BR" i="1" dirty="0" err="1"/>
              <a:t>getSession</a:t>
            </a:r>
            <a:r>
              <a:rPr lang="pt-BR" i="1" dirty="0"/>
              <a:t>()</a:t>
            </a:r>
          </a:p>
          <a:p>
            <a:pPr lvl="3"/>
            <a:r>
              <a:rPr lang="pt-BR" dirty="0"/>
              <a:t>Se o objeto de sessão ainda não existe, ele é criado nesse momento</a:t>
            </a:r>
          </a:p>
          <a:p>
            <a:pPr lvl="1"/>
            <a:r>
              <a:rPr lang="pt-BR" dirty="0"/>
              <a:t>Exemplo: JavaServlet6</a:t>
            </a:r>
          </a:p>
          <a:p>
            <a:endParaRPr lang="pt-BR" dirty="0"/>
          </a:p>
          <a:p>
            <a:pPr>
              <a:buNone/>
            </a:pPr>
            <a:r>
              <a:rPr lang="it-IT" dirty="0"/>
              <a:t>HttpSession sessao = request.</a:t>
            </a:r>
            <a:r>
              <a:rPr lang="it-IT" dirty="0">
                <a:solidFill>
                  <a:srgbClr val="C00000"/>
                </a:solidFill>
              </a:rPr>
              <a:t>getSession()</a:t>
            </a:r>
            <a:r>
              <a:rPr lang="it-IT" dirty="0"/>
              <a:t>;</a:t>
            </a:r>
          </a:p>
          <a:p>
            <a:pPr>
              <a:buNone/>
            </a:pPr>
            <a:r>
              <a:rPr lang="it-IT" dirty="0"/>
              <a:t>sessao.setAttribute("nome", nome);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02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Sessão no Servidor - </a:t>
            </a:r>
            <a:r>
              <a:rPr lang="pt-BR" dirty="0" err="1"/>
              <a:t>Session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Manipulação via </a:t>
            </a:r>
            <a:r>
              <a:rPr lang="pt-BR" dirty="0" err="1"/>
              <a:t>Servlets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Leitura:</a:t>
            </a:r>
          </a:p>
          <a:p>
            <a:pPr lvl="2"/>
            <a:r>
              <a:rPr lang="pt-BR" dirty="0"/>
              <a:t>Objeto </a:t>
            </a:r>
            <a:r>
              <a:rPr lang="pt-BR" i="1" dirty="0" err="1"/>
              <a:t>HttpSession</a:t>
            </a:r>
            <a:r>
              <a:rPr lang="pt-BR" dirty="0"/>
              <a:t> manipula um mapa chave-valor</a:t>
            </a:r>
          </a:p>
          <a:p>
            <a:pPr lvl="2"/>
            <a:r>
              <a:rPr lang="pt-BR" dirty="0"/>
              <a:t>Objeto </a:t>
            </a:r>
            <a:r>
              <a:rPr lang="pt-BR" i="1" dirty="0" err="1"/>
              <a:t>HttpSession</a:t>
            </a:r>
            <a:r>
              <a:rPr lang="pt-BR" dirty="0"/>
              <a:t> possui método </a:t>
            </a:r>
            <a:r>
              <a:rPr lang="pt-BR" i="1" dirty="0" err="1"/>
              <a:t>getAttribute</a:t>
            </a:r>
            <a:r>
              <a:rPr lang="pt-BR" i="1" dirty="0"/>
              <a:t>() </a:t>
            </a:r>
            <a:r>
              <a:rPr lang="pt-BR" dirty="0"/>
              <a:t>para acessar um par chave-valor</a:t>
            </a:r>
          </a:p>
          <a:p>
            <a:pPr lvl="2"/>
            <a:r>
              <a:rPr lang="pt-BR" dirty="0"/>
              <a:t>Objeto </a:t>
            </a:r>
            <a:r>
              <a:rPr lang="pt-BR" i="1" dirty="0" err="1"/>
              <a:t>HttpServletRequest</a:t>
            </a:r>
            <a:r>
              <a:rPr lang="pt-BR" dirty="0"/>
              <a:t> possui método </a:t>
            </a:r>
            <a:r>
              <a:rPr lang="pt-BR" i="1" dirty="0" err="1"/>
              <a:t>getSession</a:t>
            </a:r>
            <a:r>
              <a:rPr lang="pt-BR" i="1" dirty="0"/>
              <a:t>()</a:t>
            </a:r>
          </a:p>
          <a:p>
            <a:pPr lvl="3"/>
            <a:r>
              <a:rPr lang="pt-BR" dirty="0"/>
              <a:t>Se o objeto de sessão ainda não existe, ele é criado nesse momento</a:t>
            </a:r>
          </a:p>
          <a:p>
            <a:pPr lvl="2"/>
            <a:r>
              <a:rPr lang="pt-BR" dirty="0"/>
              <a:t>Controle explícito de término de sessão via método </a:t>
            </a:r>
            <a:r>
              <a:rPr lang="pt-BR" i="1" dirty="0" err="1"/>
              <a:t>invalidate</a:t>
            </a:r>
            <a:r>
              <a:rPr lang="pt-BR" i="1" dirty="0"/>
              <a:t>()</a:t>
            </a:r>
            <a:r>
              <a:rPr lang="pt-BR" dirty="0"/>
              <a:t> de </a:t>
            </a:r>
            <a:r>
              <a:rPr lang="pt-BR" i="1" dirty="0" err="1"/>
              <a:t>HttpSession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Exemplo: JavaServlet6</a:t>
            </a:r>
          </a:p>
          <a:p>
            <a:pPr lvl="1"/>
            <a:endParaRPr lang="pt-BR" dirty="0"/>
          </a:p>
          <a:p>
            <a:pPr>
              <a:buNone/>
            </a:pPr>
            <a:r>
              <a:rPr lang="it-IT" dirty="0"/>
              <a:t>HttpSession sessao = request.</a:t>
            </a:r>
            <a:r>
              <a:rPr lang="it-IT" dirty="0">
                <a:solidFill>
                  <a:srgbClr val="C00000"/>
                </a:solidFill>
              </a:rPr>
              <a:t>getSession()</a:t>
            </a:r>
            <a:r>
              <a:rPr lang="it-IT" dirty="0"/>
              <a:t>;</a:t>
            </a:r>
          </a:p>
          <a:p>
            <a:pPr>
              <a:buNone/>
            </a:pPr>
            <a:r>
              <a:rPr lang="it-IT" dirty="0"/>
              <a:t>nome = (String)sessao.getAttribute("nome");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7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Sessão no Servidor - </a:t>
            </a:r>
            <a:r>
              <a:rPr lang="pt-BR" dirty="0" err="1"/>
              <a:t>Session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057400"/>
            <a:ext cx="7906043" cy="9144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657600"/>
            <a:ext cx="795688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23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Sessão no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Armazena o estado da sessão em um servidor de banco de dados</a:t>
            </a:r>
          </a:p>
          <a:p>
            <a:r>
              <a:rPr lang="pt-BR" dirty="0"/>
              <a:t>Implementação:</a:t>
            </a:r>
          </a:p>
          <a:p>
            <a:pPr lvl="1"/>
            <a:r>
              <a:rPr lang="pt-BR" dirty="0"/>
              <a:t>Estrutura de tabelas específica em um servidor de banco de dados</a:t>
            </a:r>
          </a:p>
          <a:p>
            <a:r>
              <a:rPr lang="pt-BR" dirty="0"/>
              <a:t>Vantagens:</a:t>
            </a:r>
          </a:p>
          <a:p>
            <a:pPr lvl="1"/>
            <a:r>
              <a:rPr lang="pt-BR" dirty="0"/>
              <a:t>Estado de sessão persistente que sobrevive a falhas do servidor web</a:t>
            </a:r>
          </a:p>
          <a:p>
            <a:r>
              <a:rPr lang="pt-BR" dirty="0"/>
              <a:t>Desvantagens:</a:t>
            </a:r>
          </a:p>
          <a:p>
            <a:pPr lvl="1"/>
            <a:r>
              <a:rPr lang="pt-BR" dirty="0"/>
              <a:t>Custo de acesso ao banco de dados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9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Java para Web</a:t>
            </a:r>
          </a:p>
        </p:txBody>
      </p:sp>
      <p:sp>
        <p:nvSpPr>
          <p:cNvPr id="7885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Na plataforma Java, um componente web fornece o mecanismo de extensão que permite a servidores web oferecerem conteúdos dinâmicos</a:t>
            </a:r>
          </a:p>
          <a:p>
            <a:pPr eaLnBrk="1" hangingPunct="1"/>
            <a:r>
              <a:rPr lang="pt-BR"/>
              <a:t>Tecnologias:</a:t>
            </a:r>
          </a:p>
          <a:p>
            <a:pPr lvl="1" eaLnBrk="1" hangingPunct="1"/>
            <a:r>
              <a:rPr lang="pt-BR"/>
              <a:t>Servlets</a:t>
            </a:r>
          </a:p>
          <a:p>
            <a:pPr lvl="1" eaLnBrk="1" hangingPunct="1"/>
            <a:r>
              <a:rPr lang="pt-BR"/>
              <a:t>JavaServer Pages</a:t>
            </a:r>
          </a:p>
          <a:p>
            <a:pPr lvl="1" eaLnBrk="1" hangingPunct="1"/>
            <a:r>
              <a:rPr lang="pt-BR"/>
              <a:t>JavaServer Faces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5201B-4C6E-4573-B703-3F4D6CA4292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>
                <a:cs typeface="Arial"/>
              </a:rPr>
              <a:t>SERVLETS</a:t>
            </a:r>
            <a:endParaRPr lang="pt-BR" dirty="0"/>
          </a:p>
        </p:txBody>
      </p:sp>
      <p:sp>
        <p:nvSpPr>
          <p:cNvPr id="72706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4627563"/>
            <a:ext cx="7772400" cy="1500187"/>
          </a:xfrm>
        </p:spPr>
        <p:txBody>
          <a:bodyPr/>
          <a:lstStyle/>
          <a:p>
            <a:pPr eaLnBrk="1" hangingPunct="1"/>
            <a:r>
              <a:rPr lang="pt-BR" dirty="0">
                <a:cs typeface="Arial"/>
              </a:rPr>
              <a:t>Ouvintes e Filtros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F8423-CDA7-4EA5-AF96-2099D10D524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087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Preocupações</a:t>
            </a:r>
            <a:r>
              <a:rPr lang="en-US" dirty="0"/>
              <a:t> </a:t>
            </a:r>
            <a:r>
              <a:rPr lang="en-US" dirty="0" err="1"/>
              <a:t>Ortogonais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Uma </a:t>
            </a:r>
            <a:r>
              <a:rPr lang="en-US" dirty="0" err="1"/>
              <a:t>aplicação</a:t>
            </a:r>
            <a:r>
              <a:rPr lang="en-US" dirty="0"/>
              <a:t> Web é um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extenso</a:t>
            </a:r>
            <a:r>
              <a:rPr lang="en-US" dirty="0"/>
              <a:t>, </a:t>
            </a:r>
            <a:r>
              <a:rPr lang="en-US" dirty="0" err="1"/>
              <a:t>colaborativo</a:t>
            </a:r>
            <a:r>
              <a:rPr lang="en-US" dirty="0"/>
              <a:t> e </a:t>
            </a:r>
            <a:r>
              <a:rPr lang="en-US" dirty="0" err="1"/>
              <a:t>realizado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etapas</a:t>
            </a:r>
            <a:endParaRPr lang="en-US" dirty="0"/>
          </a:p>
          <a:p>
            <a:r>
              <a:rPr lang="en-US" dirty="0" err="1"/>
              <a:t>Manter</a:t>
            </a:r>
            <a:r>
              <a:rPr lang="en-US" dirty="0"/>
              <a:t> </a:t>
            </a:r>
            <a:r>
              <a:rPr lang="en-US" dirty="0" err="1"/>
              <a:t>coerência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</a:t>
            </a:r>
            <a:r>
              <a:rPr lang="en-US" dirty="0" err="1"/>
              <a:t>ortogonais</a:t>
            </a:r>
            <a:r>
              <a:rPr lang="en-US" dirty="0"/>
              <a:t> é um </a:t>
            </a:r>
            <a:r>
              <a:rPr lang="en-US" dirty="0" err="1"/>
              <a:t>desafio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176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Preocupações</a:t>
            </a:r>
            <a:r>
              <a:rPr lang="en-US" dirty="0"/>
              <a:t> </a:t>
            </a:r>
            <a:r>
              <a:rPr lang="en-US" dirty="0" err="1"/>
              <a:t>Ortogonais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trecho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servlets</a:t>
            </a:r>
          </a:p>
          <a:p>
            <a:pPr lvl="1"/>
            <a:r>
              <a:rPr lang="en-US" dirty="0" err="1"/>
              <a:t>Exemplo</a:t>
            </a:r>
            <a:r>
              <a:rPr lang="en-US" dirty="0"/>
              <a:t>: </a:t>
            </a:r>
            <a:r>
              <a:rPr lang="en-US" dirty="0" err="1"/>
              <a:t>autenticação</a:t>
            </a:r>
            <a:r>
              <a:rPr lang="en-US" dirty="0"/>
              <a:t>, logging</a:t>
            </a:r>
          </a:p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trechos</a:t>
            </a:r>
            <a:r>
              <a:rPr lang="en-US" dirty="0"/>
              <a:t> </a:t>
            </a:r>
            <a:r>
              <a:rPr lang="en-US" dirty="0" err="1"/>
              <a:t>repetidos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sofrer</a:t>
            </a:r>
            <a:r>
              <a:rPr lang="en-US" dirty="0"/>
              <a:t> </a:t>
            </a:r>
            <a:r>
              <a:rPr lang="en-US" dirty="0" err="1"/>
              <a:t>manutenção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longo</a:t>
            </a:r>
            <a:r>
              <a:rPr lang="en-US" dirty="0"/>
              <a:t> de </a:t>
            </a:r>
            <a:r>
              <a:rPr lang="en-US" dirty="0" err="1"/>
              <a:t>muito</a:t>
            </a:r>
            <a:r>
              <a:rPr lang="en-US" dirty="0"/>
              <a:t> tempo</a:t>
            </a:r>
          </a:p>
          <a:p>
            <a:pPr lvl="1"/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alterar</a:t>
            </a:r>
            <a:r>
              <a:rPr lang="en-US" dirty="0"/>
              <a:t> a </a:t>
            </a:r>
            <a:r>
              <a:rPr lang="en-US" dirty="0" err="1"/>
              <a:t>autenticação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ponto</a:t>
            </a:r>
            <a:r>
              <a:rPr lang="en-US" dirty="0"/>
              <a:t>,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/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atualizados</a:t>
            </a:r>
            <a:endParaRPr lang="en-US" dirty="0"/>
          </a:p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trechos</a:t>
            </a:r>
            <a:r>
              <a:rPr lang="en-US" dirty="0"/>
              <a:t> </a:t>
            </a:r>
            <a:r>
              <a:rPr lang="en-US" dirty="0" err="1"/>
              <a:t>repetidos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derivar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ponto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esquecido</a:t>
            </a:r>
            <a:endParaRPr lang="en-US" dirty="0"/>
          </a:p>
          <a:p>
            <a:pPr lvl="1"/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membros</a:t>
            </a:r>
            <a:r>
              <a:rPr lang="en-US" dirty="0"/>
              <a:t> da </a:t>
            </a:r>
            <a:r>
              <a:rPr lang="en-US" dirty="0" err="1"/>
              <a:t>equipe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codificar</a:t>
            </a:r>
            <a:r>
              <a:rPr lang="en-US" dirty="0"/>
              <a:t> a </a:t>
            </a:r>
            <a:r>
              <a:rPr lang="en-US" dirty="0" err="1"/>
              <a:t>autenticação</a:t>
            </a:r>
            <a:r>
              <a:rPr lang="en-US" dirty="0"/>
              <a:t> de forma </a:t>
            </a:r>
            <a:r>
              <a:rPr lang="en-US" dirty="0" err="1"/>
              <a:t>diferente</a:t>
            </a:r>
            <a:r>
              <a:rPr lang="en-US" dirty="0"/>
              <a:t>, um </a:t>
            </a:r>
            <a:r>
              <a:rPr lang="en-US" dirty="0" err="1"/>
              <a:t>ponto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esquecido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921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Ouvintes e Filtros</a:t>
            </a:r>
          </a:p>
        </p:txBody>
      </p:sp>
      <p:sp>
        <p:nvSpPr>
          <p:cNvPr id="7885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Os mecanismos de filtros e ouvintes permitem configurar objetos que executam tarefas durante:</a:t>
            </a:r>
          </a:p>
          <a:p>
            <a:pPr lvl="1" eaLnBrk="1" hangingPunct="1"/>
            <a:r>
              <a:rPr lang="pt-BR" dirty="0"/>
              <a:t>o ciclo de vida de um </a:t>
            </a:r>
            <a:r>
              <a:rPr lang="pt-BR" dirty="0" err="1"/>
              <a:t>servlet</a:t>
            </a:r>
            <a:r>
              <a:rPr lang="pt-BR" dirty="0"/>
              <a:t>, </a:t>
            </a:r>
            <a:r>
              <a:rPr lang="pt-BR" dirty="0" err="1"/>
              <a:t>sess</a:t>
            </a:r>
            <a:r>
              <a:rPr lang="en-US" dirty="0" err="1"/>
              <a:t>ão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requisição</a:t>
            </a:r>
            <a:r>
              <a:rPr lang="pt-BR" dirty="0"/>
              <a:t> (ouvintes) e </a:t>
            </a:r>
          </a:p>
          <a:p>
            <a:pPr lvl="1" eaLnBrk="1" hangingPunct="1"/>
            <a:r>
              <a:rPr lang="pt-BR" dirty="0"/>
              <a:t>o processamento de </a:t>
            </a:r>
            <a:r>
              <a:rPr lang="pt-BR" dirty="0" err="1"/>
              <a:t>requisi</a:t>
            </a:r>
            <a:r>
              <a:rPr lang="en-US" dirty="0" err="1"/>
              <a:t>ções</a:t>
            </a:r>
            <a:r>
              <a:rPr lang="en-US" dirty="0"/>
              <a:t> e </a:t>
            </a:r>
            <a:r>
              <a:rPr lang="en-US" dirty="0" err="1"/>
              <a:t>respostas</a:t>
            </a:r>
            <a:r>
              <a:rPr lang="en-US" dirty="0"/>
              <a:t> (</a:t>
            </a:r>
            <a:r>
              <a:rPr lang="en-US" dirty="0" err="1"/>
              <a:t>filtros</a:t>
            </a:r>
            <a:r>
              <a:rPr lang="en-US" dirty="0"/>
              <a:t>).</a:t>
            </a:r>
          </a:p>
          <a:p>
            <a:pPr eaLnBrk="1" hangingPunct="1"/>
            <a:r>
              <a:rPr lang="en-US" dirty="0" err="1"/>
              <a:t>Mecanismos</a:t>
            </a:r>
            <a:r>
              <a:rPr lang="en-US" dirty="0"/>
              <a:t> </a:t>
            </a:r>
            <a:r>
              <a:rPr lang="en-US" dirty="0" err="1"/>
              <a:t>úteis</a:t>
            </a:r>
            <a:r>
              <a:rPr lang="en-US" dirty="0"/>
              <a:t> para </a:t>
            </a:r>
            <a:r>
              <a:rPr lang="en-US" dirty="0" err="1"/>
              <a:t>desenvolvedores</a:t>
            </a:r>
            <a:r>
              <a:rPr lang="en-US" dirty="0"/>
              <a:t> de frameworks, </a:t>
            </a:r>
            <a:r>
              <a:rPr lang="en-US" dirty="0" err="1"/>
              <a:t>bibliotecas</a:t>
            </a:r>
            <a:r>
              <a:rPr lang="en-US" dirty="0"/>
              <a:t>, </a:t>
            </a:r>
            <a:r>
              <a:rPr lang="en-US" dirty="0" err="1"/>
              <a:t>etiquet@s</a:t>
            </a:r>
            <a:r>
              <a:rPr lang="en-US" dirty="0"/>
              <a:t> e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endParaRPr lang="en-US" dirty="0"/>
          </a:p>
          <a:p>
            <a:pPr eaLnBrk="1" hangingPunct="1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5201B-4C6E-4573-B703-3F4D6CA4292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944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Ouvintes e Filtros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2087" y="1600200"/>
            <a:ext cx="5043514" cy="42262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59305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Fonte</a:t>
            </a:r>
            <a:r>
              <a:rPr lang="en-US" dirty="0"/>
              <a:t>: http://</a:t>
            </a:r>
            <a:r>
              <a:rPr lang="en-US" dirty="0" err="1"/>
              <a:t>stackoverflow.com</a:t>
            </a:r>
            <a:r>
              <a:rPr lang="en-US" dirty="0"/>
              <a:t>/questions/4720942/difference-between-filter-and-listener-in-servlet-java-</a:t>
            </a:r>
            <a:r>
              <a:rPr lang="en-US" dirty="0" err="1"/>
              <a:t>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612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>
                <a:cs typeface="Arial"/>
              </a:rPr>
              <a:t>SERVLETS</a:t>
            </a:r>
            <a:endParaRPr lang="pt-BR" dirty="0"/>
          </a:p>
        </p:txBody>
      </p:sp>
      <p:sp>
        <p:nvSpPr>
          <p:cNvPr id="72706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4627563"/>
            <a:ext cx="7772400" cy="1500187"/>
          </a:xfrm>
        </p:spPr>
        <p:txBody>
          <a:bodyPr/>
          <a:lstStyle/>
          <a:p>
            <a:pPr eaLnBrk="1" hangingPunct="1"/>
            <a:r>
              <a:rPr lang="pt-BR" dirty="0">
                <a:cs typeface="Arial"/>
              </a:rPr>
              <a:t>Ouvintes/</a:t>
            </a:r>
            <a:r>
              <a:rPr lang="pt-BR" dirty="0" err="1">
                <a:cs typeface="Arial"/>
              </a:rPr>
              <a:t>Listeners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F8423-CDA7-4EA5-AF96-2099D10D5241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91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Monitar</a:t>
            </a:r>
            <a:r>
              <a:rPr lang="en-US" dirty="0"/>
              <a:t> e </a:t>
            </a:r>
            <a:r>
              <a:rPr lang="en-US" dirty="0" err="1"/>
              <a:t>reagir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do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um servlet, </a:t>
            </a:r>
            <a:r>
              <a:rPr lang="en-US" dirty="0" err="1"/>
              <a:t>sessão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requisição</a:t>
            </a:r>
            <a:endParaRPr lang="en-US" dirty="0"/>
          </a:p>
          <a:p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conexão</a:t>
            </a:r>
            <a:r>
              <a:rPr lang="en-US" dirty="0"/>
              <a:t> com um banco de dados (antes da </a:t>
            </a:r>
            <a:r>
              <a:rPr lang="en-US" dirty="0" err="1"/>
              <a:t>ativação</a:t>
            </a:r>
            <a:r>
              <a:rPr lang="en-US" dirty="0"/>
              <a:t> de um servlet)</a:t>
            </a:r>
          </a:p>
          <a:p>
            <a:pPr lvl="1"/>
            <a:r>
              <a:rPr lang="en-US" dirty="0" err="1"/>
              <a:t>Monitorar</a:t>
            </a:r>
            <a:r>
              <a:rPr lang="en-US" dirty="0"/>
              <a:t> o </a:t>
            </a:r>
            <a:r>
              <a:rPr lang="en-US" dirty="0" err="1"/>
              <a:t>estado</a:t>
            </a:r>
            <a:r>
              <a:rPr lang="en-US" dirty="0"/>
              <a:t> de </a:t>
            </a:r>
            <a:r>
              <a:rPr lang="en-US" dirty="0" err="1"/>
              <a:t>sessões</a:t>
            </a:r>
            <a:r>
              <a:rPr lang="en-US" dirty="0"/>
              <a:t> do HTTP 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atributos</a:t>
            </a:r>
            <a:endParaRPr lang="en-US" dirty="0"/>
          </a:p>
          <a:p>
            <a:r>
              <a:rPr lang="en-US" dirty="0" err="1"/>
              <a:t>Deve</a:t>
            </a:r>
            <a:r>
              <a:rPr lang="en-US" dirty="0"/>
              <a:t>-se </a:t>
            </a:r>
            <a:r>
              <a:rPr lang="en-US" dirty="0" err="1"/>
              <a:t>implementar</a:t>
            </a:r>
            <a:r>
              <a:rPr lang="en-US" dirty="0"/>
              <a:t> a interface </a:t>
            </a:r>
            <a:r>
              <a:rPr lang="en-US" dirty="0" err="1"/>
              <a:t>adequada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evento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tratado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289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Listeners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06C3F-7CEB-4131-9E66-AB094016DBF2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85" y="1709737"/>
            <a:ext cx="6210300" cy="41510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52500" y="60198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Fonte</a:t>
            </a:r>
            <a:r>
              <a:rPr lang="en-US" dirty="0"/>
              <a:t>: http://</a:t>
            </a:r>
            <a:r>
              <a:rPr lang="en-US" dirty="0" err="1"/>
              <a:t>www.xpertteach.com</a:t>
            </a:r>
            <a:r>
              <a:rPr lang="en-US" dirty="0"/>
              <a:t>/</a:t>
            </a:r>
            <a:r>
              <a:rPr lang="en-US" dirty="0" err="1"/>
              <a:t>xteach</a:t>
            </a:r>
            <a:r>
              <a:rPr lang="en-US" dirty="0"/>
              <a:t>/servlets/</a:t>
            </a:r>
            <a:r>
              <a:rPr lang="en-US" dirty="0" err="1"/>
              <a:t>servletlifecycle.jsp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690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09737"/>
            <a:ext cx="7062255" cy="48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127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Listeners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Servlet</a:t>
            </a:r>
            <a:r>
              <a:rPr lang="pt-BR" dirty="0"/>
              <a:t>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457200" y="22860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 do 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Contexto</a:t>
                      </a:r>
                      <a:r>
                        <a:rPr lang="pt-BR" baseline="0" dirty="0"/>
                        <a:t> criado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ServletContextListener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contextInitialized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Contexto está prestes a ser desativado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ServletContextListener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contextDestroyed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Atributo adicionado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ServletContextAttributesListener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attributeAdded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Atributo removido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ServletContextAttributesListener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attributeRemoved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Atributo alterado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ServletContextAttributesListener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attributeReplaced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92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Java para Web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3BE9E-C52A-4A32-A69C-0CA7AF7FF46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098" name="Picture 2" descr="Description of Figure 7-2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" y="1709737"/>
            <a:ext cx="683418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Listeners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HttpSession</a:t>
            </a:r>
            <a:r>
              <a:rPr lang="pt-BR" dirty="0"/>
              <a:t>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457200" y="22860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 do 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Sessão</a:t>
                      </a:r>
                      <a:r>
                        <a:rPr lang="pt-BR" baseline="0" dirty="0"/>
                        <a:t> ativada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HttpSessionListener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sessionCreated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Sessão prestes a ser passivada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HttpSessionListener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sessionDestroyed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Atributo adicionado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HttpSessionAttributeListener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attributeAdded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Atributo removido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HttpSessionAttributeListener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attributeRemoved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Atributo alterado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HttpSessionAttributeListener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attributeReplaced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9246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Listeners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ServletRequest</a:t>
            </a:r>
            <a:r>
              <a:rPr lang="pt-BR" dirty="0"/>
              <a:t>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457200" y="2286000"/>
          <a:ext cx="8229600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 do 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Requisição</a:t>
                      </a:r>
                      <a:r>
                        <a:rPr lang="pt-BR" baseline="0" dirty="0"/>
                        <a:t> está prestes a ser retirada de escopo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ServletRequestListener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requestDestroyed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Requisição</a:t>
                      </a:r>
                      <a:r>
                        <a:rPr lang="pt-BR" baseline="0" dirty="0"/>
                        <a:t> está prestes a ser colocada em escopo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ServletRequestListener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requestInitialized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Atributo adicionado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ServletRequestAttributeListener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attributeAdded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Atributo removido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ServletRequestAttributeListener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attributeRemoved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Atributo alterado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ServletRequestAttributeListener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attributeReplaced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6605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Configuração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Declaração</a:t>
            </a:r>
            <a:r>
              <a:rPr lang="en-US" dirty="0"/>
              <a:t> de um </a:t>
            </a:r>
            <a:r>
              <a:rPr lang="en-US" dirty="0" err="1"/>
              <a:t>ouvinte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 via </a:t>
            </a:r>
            <a:r>
              <a:rPr lang="en-US" dirty="0" err="1"/>
              <a:t>anotação</a:t>
            </a:r>
            <a:r>
              <a:rPr lang="en-US" dirty="0"/>
              <a:t> </a:t>
            </a:r>
            <a:r>
              <a:rPr lang="en-US" i="1" dirty="0"/>
              <a:t>@</a:t>
            </a:r>
            <a:r>
              <a:rPr lang="en-US" i="1" dirty="0" err="1"/>
              <a:t>WebListener</a:t>
            </a:r>
            <a:r>
              <a:rPr lang="en-US" dirty="0"/>
              <a:t> e </a:t>
            </a:r>
            <a:r>
              <a:rPr lang="en-US" dirty="0" err="1"/>
              <a:t>implementação</a:t>
            </a:r>
            <a:r>
              <a:rPr lang="en-US" dirty="0"/>
              <a:t> da interface </a:t>
            </a:r>
            <a:r>
              <a:rPr lang="en-US" dirty="0" err="1"/>
              <a:t>adequada</a:t>
            </a:r>
            <a:endParaRPr lang="en-US" dirty="0"/>
          </a:p>
          <a:p>
            <a:pPr lvl="1"/>
            <a:r>
              <a:rPr lang="en-US" dirty="0"/>
              <a:t>Ex.: JavaServlet7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421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>
                <a:cs typeface="Arial"/>
              </a:rPr>
              <a:t>SERVLETS</a:t>
            </a:r>
            <a:endParaRPr lang="pt-BR" dirty="0"/>
          </a:p>
        </p:txBody>
      </p:sp>
      <p:sp>
        <p:nvSpPr>
          <p:cNvPr id="72706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4627563"/>
            <a:ext cx="7772400" cy="1500187"/>
          </a:xfrm>
        </p:spPr>
        <p:txBody>
          <a:bodyPr/>
          <a:lstStyle/>
          <a:p>
            <a:pPr eaLnBrk="1" hangingPunct="1"/>
            <a:r>
              <a:rPr lang="pt-BR" dirty="0">
                <a:cs typeface="Arial"/>
              </a:rPr>
              <a:t>Filtros/</a:t>
            </a:r>
            <a:r>
              <a:rPr lang="pt-BR" dirty="0" err="1">
                <a:cs typeface="Arial"/>
              </a:rPr>
              <a:t>Filters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F8423-CDA7-4EA5-AF96-2099D10D5241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685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transformar</a:t>
            </a:r>
            <a:r>
              <a:rPr lang="en-US" dirty="0"/>
              <a:t> o </a:t>
            </a:r>
            <a:r>
              <a:rPr lang="en-US" dirty="0" err="1"/>
              <a:t>cabeçalho</a:t>
            </a:r>
            <a:r>
              <a:rPr lang="en-US" dirty="0"/>
              <a:t> e </a:t>
            </a:r>
            <a:r>
              <a:rPr lang="en-US" dirty="0" err="1"/>
              <a:t>corpo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requisição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resposta</a:t>
            </a:r>
            <a:r>
              <a:rPr lang="en-US" dirty="0"/>
              <a:t>.</a:t>
            </a:r>
          </a:p>
          <a:p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Bloquear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requisição</a:t>
            </a:r>
            <a:r>
              <a:rPr lang="en-US" dirty="0"/>
              <a:t> (antes de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recebida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servlet)</a:t>
            </a:r>
          </a:p>
          <a:p>
            <a:pPr lvl="1"/>
            <a:r>
              <a:rPr lang="en-US" dirty="0" err="1"/>
              <a:t>Modificar</a:t>
            </a:r>
            <a:r>
              <a:rPr lang="en-US" dirty="0"/>
              <a:t> </a:t>
            </a:r>
            <a:r>
              <a:rPr lang="en-US" dirty="0" err="1"/>
              <a:t>cabeçalhos</a:t>
            </a:r>
            <a:r>
              <a:rPr lang="en-US" dirty="0"/>
              <a:t> da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requisição</a:t>
            </a:r>
            <a:endParaRPr lang="en-US" dirty="0"/>
          </a:p>
          <a:p>
            <a:pPr lvl="1"/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implementação</a:t>
            </a:r>
            <a:r>
              <a:rPr lang="en-US" dirty="0"/>
              <a:t> de logging, </a:t>
            </a:r>
            <a:r>
              <a:rPr lang="en-US" dirty="0" err="1"/>
              <a:t>autenticação</a:t>
            </a:r>
            <a:r>
              <a:rPr lang="en-US" dirty="0"/>
              <a:t>, </a:t>
            </a:r>
            <a:r>
              <a:rPr lang="en-US" dirty="0" err="1"/>
              <a:t>encriptação</a:t>
            </a:r>
            <a:r>
              <a:rPr lang="en-US" dirty="0"/>
              <a:t> de </a:t>
            </a:r>
            <a:r>
              <a:rPr lang="en-US" dirty="0" err="1"/>
              <a:t>mensagens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142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Filters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Classe do filtro deve implementar a interface </a:t>
            </a:r>
            <a:r>
              <a:rPr lang="pt-BR" i="1" dirty="0" err="1"/>
              <a:t>javax.servlet.Filter</a:t>
            </a:r>
            <a:endParaRPr lang="pt-BR" dirty="0"/>
          </a:p>
          <a:p>
            <a:r>
              <a:rPr lang="pt-BR" dirty="0"/>
              <a:t>Anotação </a:t>
            </a:r>
            <a:r>
              <a:rPr lang="pt-BR" i="1" dirty="0"/>
              <a:t>@</a:t>
            </a:r>
            <a:r>
              <a:rPr lang="pt-BR" i="1" dirty="0" err="1"/>
              <a:t>WebFilter</a:t>
            </a:r>
            <a:r>
              <a:rPr lang="pt-BR" dirty="0"/>
              <a:t> especifica o padrão de URL a ser filtrado</a:t>
            </a:r>
          </a:p>
          <a:p>
            <a:r>
              <a:rPr lang="pt-BR" dirty="0"/>
              <a:t>Métodos:</a:t>
            </a:r>
          </a:p>
          <a:p>
            <a:pPr lvl="1"/>
            <a:r>
              <a:rPr lang="pt-BR" dirty="0" err="1"/>
              <a:t>init</a:t>
            </a:r>
            <a:r>
              <a:rPr lang="pt-BR" dirty="0"/>
              <a:t>() - tarefas de inicialização; objeto </a:t>
            </a:r>
            <a:r>
              <a:rPr lang="pt-BR" i="1" dirty="0" err="1"/>
              <a:t>FilterConfig</a:t>
            </a:r>
            <a:r>
              <a:rPr lang="pt-BR" dirty="0"/>
              <a:t> possui parâmetros de inicialização</a:t>
            </a:r>
          </a:p>
          <a:p>
            <a:pPr lvl="1"/>
            <a:r>
              <a:rPr lang="pt-BR" dirty="0" err="1"/>
              <a:t>destroy</a:t>
            </a:r>
            <a:r>
              <a:rPr lang="pt-BR" dirty="0"/>
              <a:t>() - tarefas de finalização</a:t>
            </a:r>
          </a:p>
          <a:p>
            <a:pPr lvl="1"/>
            <a:r>
              <a:rPr lang="pt-BR" dirty="0" err="1"/>
              <a:t>doFilter</a:t>
            </a:r>
            <a:r>
              <a:rPr lang="pt-BR" dirty="0"/>
              <a:t>() - usado para examinar e modificar os objetos de requisição e resposta, realizar qualquer tarefa adicional, invocar o próximo filtro na cadeia de filtros via objeto </a:t>
            </a:r>
            <a:r>
              <a:rPr lang="pt-BR" i="1" dirty="0" err="1"/>
              <a:t>FilterChain</a:t>
            </a:r>
            <a:r>
              <a:rPr lang="pt-BR" dirty="0"/>
              <a:t>, bloquear processamento</a:t>
            </a:r>
          </a:p>
          <a:p>
            <a:r>
              <a:rPr lang="en-US" dirty="0"/>
              <a:t>Ex.: JavaServlet8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Java para Web</a:t>
            </a:r>
          </a:p>
        </p:txBody>
      </p:sp>
      <p:sp>
        <p:nvSpPr>
          <p:cNvPr id="8089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Aplicativos web funcionam em um modelo pedido/resposta (</a:t>
            </a:r>
            <a:r>
              <a:rPr lang="pt-BR" i="1"/>
              <a:t>request/response</a:t>
            </a:r>
            <a:r>
              <a:rPr lang="pt-BR"/>
              <a:t>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F2BFC9-A324-4481-90FE-6BD0C6F65E9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 descr="Description of Figure 6-1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06" y="3124200"/>
            <a:ext cx="731798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Java para Web</a:t>
            </a:r>
            <a:endParaRPr lang="en-US" dirty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pt-BR" dirty="0"/>
              <a:t>Passos:</a:t>
            </a:r>
          </a:p>
          <a:p>
            <a:pPr marL="655638" lvl="1" indent="-3810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pt-BR" dirty="0"/>
          </a:p>
          <a:p>
            <a:pPr marL="655638" lvl="1" indent="-3810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pt-BR" dirty="0"/>
              <a:t>O cliente envia uma requisição HTTP para um servidor Web</a:t>
            </a:r>
          </a:p>
          <a:p>
            <a:pPr marL="655638" lvl="1" indent="-3810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pt-BR" dirty="0"/>
          </a:p>
          <a:p>
            <a:pPr marL="655638" lvl="1" indent="-3810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pt-BR" dirty="0"/>
              <a:t>Um servidor Web que implementa as tecnologias Java EE converte a requisição em um objeto </a:t>
            </a:r>
            <a:r>
              <a:rPr lang="pt-BR" i="1" dirty="0" err="1"/>
              <a:t>HTTPServletRequest</a:t>
            </a:r>
            <a:endParaRPr lang="pt-BR" i="1" dirty="0"/>
          </a:p>
          <a:p>
            <a:pPr marL="655638" lvl="1" indent="-3810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pt-BR" dirty="0"/>
          </a:p>
          <a:p>
            <a:pPr marL="655638" lvl="1" indent="-3810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pt-BR" dirty="0"/>
              <a:t>Este objeto é entregue para um componente web que pode interagir com outros componentes de software ou com uma fonte de dados externa para gerar conteúdo dinâmico</a:t>
            </a:r>
          </a:p>
          <a:p>
            <a:pPr marL="655638" lvl="1" indent="-3810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pt-BR" dirty="0"/>
          </a:p>
          <a:p>
            <a:pPr marL="655638" lvl="1" indent="-3810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pt-BR" dirty="0"/>
              <a:t>O componente web pode, então, usar um objeto </a:t>
            </a:r>
            <a:r>
              <a:rPr lang="pt-BR" i="1" dirty="0" err="1"/>
              <a:t>HTTPServletResponse</a:t>
            </a:r>
            <a:r>
              <a:rPr lang="pt-BR" dirty="0"/>
              <a:t> que irá retornar as informações para o cliente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2754D-2E11-403F-AAE0-012C25E9B3B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para Web - Módulos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módulo web é a menor unidade de implantação para o Java EE em um contêiner Web</a:t>
            </a:r>
          </a:p>
          <a:p>
            <a:r>
              <a:rPr lang="pt-BR" dirty="0"/>
              <a:t>Possui uma estrutura bem-definida</a:t>
            </a:r>
          </a:p>
          <a:p>
            <a:pPr lvl="1"/>
            <a:r>
              <a:rPr lang="pt-BR" dirty="0"/>
              <a:t>Descritores de implantação (arquivos XML, como web.xml) são de especial interesse</a:t>
            </a:r>
          </a:p>
          <a:p>
            <a:pPr lvl="2"/>
            <a:r>
              <a:rPr lang="pt-BR" dirty="0"/>
              <a:t>Possuem mapeamentos de </a:t>
            </a:r>
            <a:r>
              <a:rPr lang="pt-BR" dirty="0" err="1"/>
              <a:t>URLs</a:t>
            </a:r>
            <a:r>
              <a:rPr lang="pt-BR" dirty="0"/>
              <a:t> para componentes web específicos, declaração de “</a:t>
            </a:r>
            <a:r>
              <a:rPr lang="pt-BR" dirty="0" err="1"/>
              <a:t>welcome</a:t>
            </a:r>
            <a:r>
              <a:rPr lang="pt-BR" dirty="0"/>
              <a:t> files” para </a:t>
            </a:r>
            <a:r>
              <a:rPr lang="pt-BR" dirty="0" err="1"/>
              <a:t>URLs</a:t>
            </a:r>
            <a:r>
              <a:rPr lang="pt-BR" dirty="0"/>
              <a:t> “default”, definição de parâmetros de inicialização, mapeamento de erros para componentes web específicos, declaração de referências para recursos</a:t>
            </a:r>
          </a:p>
          <a:p>
            <a:pPr lvl="1"/>
            <a:r>
              <a:rPr lang="pt-BR" dirty="0"/>
              <a:t>Usualmente empacotados em um arquivo JAR específico com a extensão .WAR (de </a:t>
            </a:r>
            <a:r>
              <a:rPr lang="pt-BR" i="1" dirty="0"/>
              <a:t>web </a:t>
            </a:r>
            <a:r>
              <a:rPr lang="pt-BR" i="1" dirty="0" err="1"/>
              <a:t>archive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9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4348</TotalTime>
  <Words>2735</Words>
  <Application>Microsoft Office PowerPoint</Application>
  <PresentationFormat>Apresentação na tela (4:3)</PresentationFormat>
  <Paragraphs>499</Paragraphs>
  <Slides>65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Courier New</vt:lpstr>
      <vt:lpstr>Clarity</vt:lpstr>
      <vt:lpstr>Programação para web com JavaEE</vt:lpstr>
      <vt:lpstr>JavaEE para web</vt:lpstr>
      <vt:lpstr>Java para Web</vt:lpstr>
      <vt:lpstr>Java para Web</vt:lpstr>
      <vt:lpstr>Java para Web</vt:lpstr>
      <vt:lpstr>Java para Web</vt:lpstr>
      <vt:lpstr>Java para Web</vt:lpstr>
      <vt:lpstr>Java para Web</vt:lpstr>
      <vt:lpstr>Java para Web - Módulos</vt:lpstr>
      <vt:lpstr>Java para Web - Módulos</vt:lpstr>
      <vt:lpstr>servlets</vt:lpstr>
      <vt:lpstr>Servlets</vt:lpstr>
      <vt:lpstr>Servlets - Criação</vt:lpstr>
      <vt:lpstr>Servlets - Criação</vt:lpstr>
      <vt:lpstr>Servlets - Resposta</vt:lpstr>
      <vt:lpstr>Servlets - Resposta</vt:lpstr>
      <vt:lpstr>Servlets - Exemplo</vt:lpstr>
      <vt:lpstr>Servlets - Requisição</vt:lpstr>
      <vt:lpstr>Servlets - Requisição</vt:lpstr>
      <vt:lpstr>Servlets - Exemplo</vt:lpstr>
      <vt:lpstr>Servlets - Exemplo</vt:lpstr>
      <vt:lpstr>Servlets - Requisição</vt:lpstr>
      <vt:lpstr>Servlets - Exemplo</vt:lpstr>
      <vt:lpstr>Servlets - Ciclo de Vida</vt:lpstr>
      <vt:lpstr>Servlets - Threads</vt:lpstr>
      <vt:lpstr>Servlets</vt:lpstr>
      <vt:lpstr>Servlets - Controle de Fluxo</vt:lpstr>
      <vt:lpstr>Servlets - Controle de Fluxo</vt:lpstr>
      <vt:lpstr>Servlets - Controle de Fluxo</vt:lpstr>
      <vt:lpstr>Servlets - Controle de Fluxo</vt:lpstr>
      <vt:lpstr>Servlets - Controle de Fluxo</vt:lpstr>
      <vt:lpstr>Servlets - Controle de Fluxo</vt:lpstr>
      <vt:lpstr>Servlets - Controle de Fluxo</vt:lpstr>
      <vt:lpstr>Servlets - Controle de Fluxo</vt:lpstr>
      <vt:lpstr>Servlets - Controle de Fluxo</vt:lpstr>
      <vt:lpstr>Servlets</vt:lpstr>
      <vt:lpstr>Estado da Sessão</vt:lpstr>
      <vt:lpstr>Estado da Sessão</vt:lpstr>
      <vt:lpstr>Sessão no Cliente</vt:lpstr>
      <vt:lpstr>Sessão no Cliente - Cookies</vt:lpstr>
      <vt:lpstr>Sessão no Cliente - Cookies</vt:lpstr>
      <vt:lpstr>Sessão no Cliente - Cookies</vt:lpstr>
      <vt:lpstr>Sessão no Cliente - Cookies</vt:lpstr>
      <vt:lpstr>Sessão no Servidor</vt:lpstr>
      <vt:lpstr>Sessão no Servidor - Session</vt:lpstr>
      <vt:lpstr>Sessão no Servidor - Session</vt:lpstr>
      <vt:lpstr>Sessão no Servidor - Session</vt:lpstr>
      <vt:lpstr>Sessão no Servidor - Session</vt:lpstr>
      <vt:lpstr>Sessão no Banco de Dados</vt:lpstr>
      <vt:lpstr>SERVLETS</vt:lpstr>
      <vt:lpstr>Preocupações Ortogonais</vt:lpstr>
      <vt:lpstr>Preocupações Ortogonais</vt:lpstr>
      <vt:lpstr>Ouvintes e Filtros</vt:lpstr>
      <vt:lpstr>Ouvintes e Filtros</vt:lpstr>
      <vt:lpstr>SERVLETS</vt:lpstr>
      <vt:lpstr>Listeners</vt:lpstr>
      <vt:lpstr>Listeners</vt:lpstr>
      <vt:lpstr>Listeners</vt:lpstr>
      <vt:lpstr>Listeners</vt:lpstr>
      <vt:lpstr>Listeners</vt:lpstr>
      <vt:lpstr>Listeners</vt:lpstr>
      <vt:lpstr>Listeners</vt:lpstr>
      <vt:lpstr>SERVLETS</vt:lpstr>
      <vt:lpstr>Filters</vt:lpstr>
      <vt:lpstr>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II</dc:title>
  <dc:creator>bcopstein</dc:creator>
  <cp:lastModifiedBy>Júlio Machado</cp:lastModifiedBy>
  <cp:revision>532</cp:revision>
  <dcterms:created xsi:type="dcterms:W3CDTF">2011-02-22T20:06:50Z</dcterms:created>
  <dcterms:modified xsi:type="dcterms:W3CDTF">2017-01-06T18:48:28Z</dcterms:modified>
</cp:coreProperties>
</file>