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488" r:id="rId2"/>
    <p:sldId id="600" r:id="rId3"/>
    <p:sldId id="601" r:id="rId4"/>
    <p:sldId id="602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82" r:id="rId14"/>
    <p:sldId id="583" r:id="rId15"/>
    <p:sldId id="585" r:id="rId16"/>
    <p:sldId id="584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532" r:id="rId25"/>
    <p:sldId id="539" r:id="rId26"/>
    <p:sldId id="540" r:id="rId27"/>
    <p:sldId id="534" r:id="rId28"/>
    <p:sldId id="535" r:id="rId29"/>
    <p:sldId id="536" r:id="rId30"/>
    <p:sldId id="5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FACIN/PUCRS/NEOGRID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mniface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Alteração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componentes do tipo </a:t>
            </a:r>
            <a:r>
              <a:rPr lang="pt-BR" i="1" dirty="0" err="1"/>
              <a:t>UIInput</a:t>
            </a:r>
            <a:endParaRPr lang="pt-BR" dirty="0"/>
          </a:p>
          <a:p>
            <a:r>
              <a:rPr lang="pt-BR" dirty="0"/>
              <a:t>JavaBeans podem implementar tratadores de eventos para alteração de valores</a:t>
            </a:r>
          </a:p>
          <a:p>
            <a:pPr lvl="1"/>
            <a:r>
              <a:rPr lang="pt-BR" dirty="0"/>
              <a:t>Caixas de texto, caixas de seleção,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Atributo:</a:t>
            </a:r>
          </a:p>
          <a:p>
            <a:pPr lvl="1"/>
            <a:r>
              <a:rPr lang="pt-BR" i="1" dirty="0" err="1"/>
              <a:t>valueChangeListener</a:t>
            </a:r>
            <a:r>
              <a:rPr lang="pt-BR" dirty="0"/>
              <a:t>  - referencia o nome do método do </a:t>
            </a:r>
            <a:r>
              <a:rPr lang="pt-BR" dirty="0" err="1"/>
              <a:t>bean</a:t>
            </a:r>
            <a:r>
              <a:rPr lang="pt-BR" dirty="0"/>
              <a:t> (retorno </a:t>
            </a:r>
            <a:r>
              <a:rPr lang="pt-BR" dirty="0" err="1"/>
              <a:t>void</a:t>
            </a:r>
            <a:r>
              <a:rPr lang="pt-BR" dirty="0"/>
              <a:t>, parâmetro </a:t>
            </a:r>
            <a:r>
              <a:rPr lang="pt-BR" i="1" dirty="0" err="1"/>
              <a:t>ValueChangeEvent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Métodos do evento </a:t>
            </a:r>
            <a:r>
              <a:rPr lang="pt-BR" i="1" dirty="0" err="1"/>
              <a:t>getOldValue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getNewValue</a:t>
            </a:r>
            <a:r>
              <a:rPr lang="pt-BR" i="1" dirty="0"/>
              <a:t>()</a:t>
            </a:r>
            <a:r>
              <a:rPr lang="pt-BR" dirty="0"/>
              <a:t> acessam os valores associados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Alteração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Tratador para h:inputText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/>
              <a:t>&lt;h:</a:t>
            </a:r>
            <a:r>
              <a:rPr lang="pt-BR" sz="2000" dirty="0" err="1"/>
              <a:t>inputText</a:t>
            </a:r>
            <a:r>
              <a:rPr lang="pt-BR" sz="2000" dirty="0"/>
              <a:t> id="</a:t>
            </a:r>
            <a:r>
              <a:rPr lang="pt-BR" sz="2000" dirty="0" err="1"/>
              <a:t>name</a:t>
            </a:r>
            <a:r>
              <a:rPr lang="pt-BR" sz="2000" dirty="0"/>
              <a:t>" </a:t>
            </a:r>
            <a:r>
              <a:rPr lang="pt-BR" sz="2000" dirty="0" err="1"/>
              <a:t>size</a:t>
            </a:r>
            <a:r>
              <a:rPr lang="pt-BR" sz="2000" dirty="0"/>
              <a:t>="50" </a:t>
            </a:r>
            <a:r>
              <a:rPr lang="pt-BR" sz="2000" dirty="0" err="1"/>
              <a:t>value</a:t>
            </a:r>
            <a:r>
              <a:rPr lang="pt-BR" sz="2000" dirty="0"/>
              <a:t>="#{</a:t>
            </a:r>
            <a:r>
              <a:rPr lang="pt-BR" sz="2000" dirty="0" err="1"/>
              <a:t>cashier</a:t>
            </a:r>
            <a:r>
              <a:rPr lang="pt-BR" sz="2000" dirty="0"/>
              <a:t>.</a:t>
            </a:r>
            <a:r>
              <a:rPr lang="pt-BR" sz="2000" dirty="0" err="1"/>
              <a:t>name</a:t>
            </a:r>
            <a:r>
              <a:rPr lang="pt-BR" sz="2000" dirty="0"/>
              <a:t>}" </a:t>
            </a:r>
            <a:r>
              <a:rPr lang="pt-BR" sz="2000" dirty="0" err="1"/>
              <a:t>required</a:t>
            </a:r>
            <a:r>
              <a:rPr lang="pt-BR" sz="2000" dirty="0"/>
              <a:t>="</a:t>
            </a:r>
            <a:r>
              <a:rPr lang="pt-BR" sz="2000" dirty="0" err="1"/>
              <a:t>true</a:t>
            </a:r>
            <a:r>
              <a:rPr lang="pt-BR" sz="2000" dirty="0"/>
              <a:t>" </a:t>
            </a:r>
            <a:r>
              <a:rPr lang="pt-BR" sz="2000" dirty="0" err="1">
                <a:solidFill>
                  <a:srgbClr val="FF0000"/>
                </a:solidFill>
              </a:rPr>
              <a:t>valueChangeListener</a:t>
            </a:r>
            <a:r>
              <a:rPr lang="pt-BR" sz="2000" dirty="0">
                <a:solidFill>
                  <a:srgbClr val="FF0000"/>
                </a:solidFill>
              </a:rPr>
              <a:t>="#{</a:t>
            </a:r>
            <a:r>
              <a:rPr lang="pt-BR" sz="2000" dirty="0" err="1">
                <a:solidFill>
                  <a:srgbClr val="FF0000"/>
                </a:solidFill>
              </a:rPr>
              <a:t>cashier</a:t>
            </a:r>
            <a:r>
              <a:rPr lang="pt-BR" sz="2000" dirty="0">
                <a:solidFill>
                  <a:srgbClr val="FF0000"/>
                </a:solidFill>
              </a:rPr>
              <a:t>.</a:t>
            </a:r>
            <a:r>
              <a:rPr lang="pt-BR" sz="2000" dirty="0" err="1">
                <a:solidFill>
                  <a:srgbClr val="FF0000"/>
                </a:solidFill>
              </a:rPr>
              <a:t>processValueChange</a:t>
            </a:r>
            <a:r>
              <a:rPr lang="pt-BR" sz="2000" dirty="0">
                <a:solidFill>
                  <a:srgbClr val="FF0000"/>
                </a:solidFill>
              </a:rPr>
              <a:t>}" </a:t>
            </a:r>
            <a:r>
              <a:rPr lang="pt-BR" sz="2000" dirty="0"/>
              <a:t>/&gt;</a:t>
            </a:r>
          </a:p>
          <a:p>
            <a:pPr>
              <a:buNone/>
            </a:pPr>
            <a:r>
              <a:rPr lang="pt-BR" sz="2000" dirty="0"/>
              <a:t>&lt;/h:</a:t>
            </a:r>
            <a:r>
              <a:rPr lang="pt-BR" sz="2000" dirty="0" err="1"/>
              <a:t>inputText</a:t>
            </a:r>
            <a:r>
              <a:rPr lang="pt-BR" sz="2000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Alteração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processValueChange</a:t>
            </a:r>
            <a:r>
              <a:rPr lang="pt-BR" sz="2000" dirty="0"/>
              <a:t>(</a:t>
            </a:r>
            <a:r>
              <a:rPr lang="pt-BR" sz="2000" dirty="0" err="1"/>
              <a:t>ValueChangeEvent</a:t>
            </a:r>
            <a:r>
              <a:rPr lang="pt-BR" sz="2000" dirty="0"/>
              <a:t> </a:t>
            </a:r>
            <a:r>
              <a:rPr lang="pt-BR" sz="2000" dirty="0" err="1"/>
              <a:t>event</a:t>
            </a:r>
            <a:r>
              <a:rPr lang="pt-BR" sz="2000" dirty="0"/>
              <a:t>) </a:t>
            </a:r>
            <a:r>
              <a:rPr lang="pt-BR" sz="2000" dirty="0" err="1"/>
              <a:t>throws</a:t>
            </a:r>
            <a:r>
              <a:rPr lang="pt-BR" sz="2000" dirty="0"/>
              <a:t> </a:t>
            </a:r>
            <a:r>
              <a:rPr lang="pt-BR" sz="2000" dirty="0" err="1"/>
              <a:t>AbortProcessingException</a:t>
            </a:r>
            <a:r>
              <a:rPr lang="pt-BR" sz="2000" dirty="0"/>
              <a:t> {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null</a:t>
            </a:r>
            <a:r>
              <a:rPr lang="pt-BR" sz="2000" dirty="0"/>
              <a:t> != </a:t>
            </a:r>
            <a:r>
              <a:rPr lang="pt-BR" sz="2000" dirty="0" err="1"/>
              <a:t>event</a:t>
            </a:r>
            <a:r>
              <a:rPr lang="pt-BR" sz="2000" dirty="0"/>
              <a:t>.</a:t>
            </a:r>
            <a:r>
              <a:rPr lang="pt-BR" sz="2000" dirty="0" err="1"/>
              <a:t>getNewValue</a:t>
            </a:r>
            <a:r>
              <a:rPr lang="pt-BR" sz="2000" dirty="0"/>
              <a:t>()) {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err="1"/>
              <a:t>FacesContext</a:t>
            </a:r>
            <a:r>
              <a:rPr lang="pt-BR" sz="2000" dirty="0"/>
              <a:t>.</a:t>
            </a:r>
            <a:r>
              <a:rPr lang="pt-BR" sz="2000" dirty="0" err="1"/>
              <a:t>getCurrentInstance</a:t>
            </a:r>
            <a:r>
              <a:rPr lang="pt-BR" sz="2000" dirty="0"/>
              <a:t>().</a:t>
            </a:r>
            <a:r>
              <a:rPr lang="pt-BR" sz="2000" dirty="0" err="1"/>
              <a:t>getExternalContext</a:t>
            </a:r>
            <a:r>
              <a:rPr lang="pt-BR" sz="2000" dirty="0"/>
              <a:t>().</a:t>
            </a:r>
            <a:r>
              <a:rPr lang="pt-BR" sz="2000" dirty="0" err="1"/>
              <a:t>getSessionMap</a:t>
            </a:r>
            <a:r>
              <a:rPr lang="pt-BR" sz="2000" dirty="0"/>
              <a:t>().</a:t>
            </a:r>
            <a:r>
              <a:rPr lang="pt-BR" sz="2000" dirty="0" err="1"/>
              <a:t>put</a:t>
            </a:r>
            <a:r>
              <a:rPr lang="pt-BR" sz="2000" dirty="0"/>
              <a:t>("</a:t>
            </a:r>
            <a:r>
              <a:rPr lang="pt-BR" sz="2000" dirty="0" err="1"/>
              <a:t>name</a:t>
            </a:r>
            <a:r>
              <a:rPr lang="pt-BR" sz="2000" dirty="0"/>
              <a:t>", </a:t>
            </a:r>
            <a:r>
              <a:rPr lang="pt-BR" sz="2000" dirty="0" err="1"/>
              <a:t>event</a:t>
            </a:r>
            <a:r>
              <a:rPr lang="pt-BR" sz="2000" dirty="0"/>
              <a:t>.</a:t>
            </a:r>
            <a:r>
              <a:rPr lang="pt-BR" sz="2000" dirty="0" err="1"/>
              <a:t>getNewValue</a:t>
            </a:r>
            <a:r>
              <a:rPr lang="pt-BR" sz="2000" dirty="0"/>
              <a:t>());</a:t>
            </a:r>
          </a:p>
          <a:p>
            <a:pPr>
              <a:buNone/>
            </a:pPr>
            <a:r>
              <a:rPr lang="pt-BR" sz="2000" dirty="0"/>
              <a:t> }</a:t>
            </a:r>
          </a:p>
          <a:p>
            <a:pPr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Listeners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PhaseListeners</a:t>
            </a:r>
            <a:r>
              <a:rPr lang="pt-BR" dirty="0"/>
              <a:t> são objetos de notificação que permitem executar código antes e depois de cada fase do ciclo de vida o JSF</a:t>
            </a:r>
          </a:p>
          <a:p>
            <a:r>
              <a:rPr lang="pt-BR" dirty="0"/>
              <a:t>Objeto deve implementar a interface </a:t>
            </a:r>
            <a:r>
              <a:rPr lang="pt-BR" i="1" dirty="0" err="1"/>
              <a:t>javax.faces.event.PhaseListener</a:t>
            </a:r>
            <a:endParaRPr lang="pt-BR" dirty="0"/>
          </a:p>
          <a:p>
            <a:pPr lvl="1"/>
            <a:r>
              <a:rPr lang="pt-BR" i="1" dirty="0" err="1"/>
              <a:t>getPhaseId</a:t>
            </a:r>
            <a:r>
              <a:rPr lang="pt-BR" i="1" dirty="0"/>
              <a:t>()</a:t>
            </a:r>
            <a:r>
              <a:rPr lang="pt-BR" dirty="0"/>
              <a:t> – deve retornar um id identificando a fase desejada a ser processada; id representado pela </a:t>
            </a:r>
            <a:r>
              <a:rPr lang="pt-BR" dirty="0" err="1"/>
              <a:t>clase</a:t>
            </a:r>
            <a:r>
              <a:rPr lang="pt-BR" dirty="0"/>
              <a:t> </a:t>
            </a:r>
            <a:r>
              <a:rPr lang="pt-BR" i="1" dirty="0" err="1"/>
              <a:t>PhaseId</a:t>
            </a:r>
            <a:endParaRPr lang="pt-BR" dirty="0"/>
          </a:p>
          <a:p>
            <a:pPr lvl="1"/>
            <a:r>
              <a:rPr lang="pt-BR" i="1" dirty="0" err="1"/>
              <a:t>beforePhase</a:t>
            </a:r>
            <a:r>
              <a:rPr lang="pt-BR" i="1" dirty="0"/>
              <a:t>()</a:t>
            </a:r>
            <a:r>
              <a:rPr lang="pt-BR" dirty="0"/>
              <a:t> – método executado antes da fase indicada</a:t>
            </a:r>
          </a:p>
          <a:p>
            <a:pPr lvl="1"/>
            <a:r>
              <a:rPr lang="pt-BR" i="1" dirty="0" err="1"/>
              <a:t>afterPhase</a:t>
            </a:r>
            <a:r>
              <a:rPr lang="pt-BR" i="1" dirty="0"/>
              <a:t>()</a:t>
            </a:r>
            <a:r>
              <a:rPr lang="pt-BR" dirty="0"/>
              <a:t> – método executado depois da fase indicada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AutenticacaoPhaseListener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PhaseListener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getPhaseId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PhaseId.RESTORE_VIEW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beforePhase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PhaseEvent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afterPhase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PhaseEvent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no arquivo faces-config.xml através das </a:t>
            </a:r>
            <a:r>
              <a:rPr lang="pt-BR" i="1" dirty="0" err="1"/>
              <a:t>tags</a:t>
            </a:r>
            <a:r>
              <a:rPr lang="pt-BR" i="1" dirty="0"/>
              <a:t> &lt;</a:t>
            </a:r>
            <a:r>
              <a:rPr lang="pt-BR" i="1" dirty="0" err="1"/>
              <a:t>lifecycle</a:t>
            </a:r>
            <a:r>
              <a:rPr lang="pt-BR" i="1" dirty="0"/>
              <a:t>&gt;</a:t>
            </a:r>
            <a:r>
              <a:rPr lang="pt-BR" dirty="0"/>
              <a:t> e </a:t>
            </a:r>
            <a:r>
              <a:rPr lang="pt-BR" i="1" dirty="0"/>
              <a:t>&lt;</a:t>
            </a:r>
            <a:r>
              <a:rPr lang="pt-BR" i="1" dirty="0" err="1"/>
              <a:t>phase-listener</a:t>
            </a:r>
            <a:r>
              <a:rPr lang="pt-BR" i="1" dirty="0"/>
              <a:t>&gt;</a:t>
            </a:r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lyfecycle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phase-listener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web.AutenticacaoPhaseListener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phase-listener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lyfecycle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Templates</a:t>
            </a:r>
            <a:endParaRPr lang="en-US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6975-DEE3-4E20-A607-858D8FAA51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JSF permite a definição de páginas como </a:t>
            </a:r>
            <a:r>
              <a:rPr lang="pt-BR" dirty="0" err="1"/>
              <a:t>templates</a:t>
            </a:r>
            <a:endParaRPr lang="pt-BR" dirty="0"/>
          </a:p>
          <a:p>
            <a:pPr lvl="1"/>
            <a:r>
              <a:rPr lang="pt-BR" dirty="0"/>
              <a:t>Uma página base funciona como </a:t>
            </a:r>
            <a:r>
              <a:rPr lang="pt-BR" dirty="0" err="1"/>
              <a:t>template</a:t>
            </a:r>
            <a:endParaRPr lang="pt-BR" dirty="0"/>
          </a:p>
          <a:p>
            <a:pPr lvl="2"/>
            <a:r>
              <a:rPr lang="pt-BR" dirty="0"/>
              <a:t>Usualmente é colocado dentro do diretório WEB-INF para impedir acesso direto pelo navegador, já que ela não representa uma página completa</a:t>
            </a:r>
          </a:p>
          <a:p>
            <a:pPr lvl="2"/>
            <a:r>
              <a:rPr lang="pt-BR" dirty="0"/>
              <a:t>CUIDADO! Usar codificação UTF-8 para arquivos!</a:t>
            </a:r>
          </a:p>
          <a:p>
            <a:pPr lvl="1"/>
            <a:r>
              <a:rPr lang="pt-BR" dirty="0"/>
              <a:t>Demais páginas cliente definem o conteúdo sobre o </a:t>
            </a:r>
            <a:r>
              <a:rPr lang="pt-BR" dirty="0" err="1"/>
              <a:t>template</a:t>
            </a:r>
            <a:r>
              <a:rPr lang="pt-BR" dirty="0"/>
              <a:t> básico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tags</a:t>
            </a:r>
            <a:r>
              <a:rPr lang="pt-BR" dirty="0"/>
              <a:t> na página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ui:insert</a:t>
            </a:r>
            <a:r>
              <a:rPr lang="pt-BR" dirty="0"/>
              <a:t> – ponto de inserção de conteúdo de um </a:t>
            </a:r>
            <a:r>
              <a:rPr lang="pt-BR" dirty="0" err="1"/>
              <a:t>template</a:t>
            </a:r>
            <a:r>
              <a:rPr lang="pt-BR" dirty="0"/>
              <a:t> (propriedade </a:t>
            </a:r>
            <a:r>
              <a:rPr lang="pt-BR" i="1" dirty="0" err="1"/>
              <a:t>name</a:t>
            </a:r>
            <a:r>
              <a:rPr lang="pt-BR" dirty="0"/>
              <a:t> é o identificador); caso a página cliente (que usa o </a:t>
            </a:r>
            <a:r>
              <a:rPr lang="pt-BR" dirty="0" err="1"/>
              <a:t>template</a:t>
            </a:r>
            <a:r>
              <a:rPr lang="pt-BR" dirty="0"/>
              <a:t>) não definir um conteúdos, o conteúdo da marcação será utilizado</a:t>
            </a:r>
          </a:p>
          <a:p>
            <a:pPr lvl="1"/>
            <a:r>
              <a:rPr lang="pt-BR" dirty="0" err="1"/>
              <a:t>ui:include</a:t>
            </a:r>
            <a:r>
              <a:rPr lang="pt-BR" dirty="0"/>
              <a:t> – ponto de inserção de conteúdo de outra página (propriedade </a:t>
            </a:r>
            <a:r>
              <a:rPr lang="pt-BR" i="1" dirty="0" err="1"/>
              <a:t>src</a:t>
            </a:r>
            <a:r>
              <a:rPr lang="pt-BR" dirty="0"/>
              <a:t> indica a fonte)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Contextos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//EN" 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"http://www.w3.org/TR/xhtml1/DTD/xhtml1-transitional.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="http://xmlns.jcp.org/jsf/facelets"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="http://xmlns.jcp.org/jsf/html"&gt;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&gt;JSF Exemplo 3&lt;/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id="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ui:insert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"&gt;Conteúdo padrão&lt;/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ui:insert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ui:include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="/WEB-INF/includes/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footer.xhtml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tags</a:t>
            </a:r>
            <a:r>
              <a:rPr lang="pt-BR" dirty="0"/>
              <a:t> na página cliente:</a:t>
            </a:r>
          </a:p>
          <a:p>
            <a:pPr lvl="1"/>
            <a:r>
              <a:rPr lang="pt-BR" dirty="0" err="1"/>
              <a:t>ui:composition</a:t>
            </a:r>
            <a:r>
              <a:rPr lang="pt-BR" dirty="0"/>
              <a:t> – elemento na página cliente para invocar o </a:t>
            </a:r>
            <a:r>
              <a:rPr lang="pt-BR" dirty="0" err="1"/>
              <a:t>template</a:t>
            </a:r>
            <a:r>
              <a:rPr lang="pt-BR" dirty="0"/>
              <a:t> (propriedade </a:t>
            </a:r>
            <a:r>
              <a:rPr lang="pt-BR" i="1" dirty="0" err="1"/>
              <a:t>template</a:t>
            </a:r>
            <a:r>
              <a:rPr lang="pt-BR" dirty="0"/>
              <a:t> indica o arquivo </a:t>
            </a:r>
            <a:r>
              <a:rPr lang="pt-BR" dirty="0" err="1"/>
              <a:t>xhtml</a:t>
            </a:r>
            <a:r>
              <a:rPr lang="pt-BR" dirty="0"/>
              <a:t> do </a:t>
            </a:r>
            <a:r>
              <a:rPr lang="pt-BR" dirty="0" err="1"/>
              <a:t>template</a:t>
            </a:r>
            <a:r>
              <a:rPr lang="pt-BR" dirty="0"/>
              <a:t>); tudo o que estiver fora da marcação é ignorado pelo JSF</a:t>
            </a:r>
          </a:p>
          <a:p>
            <a:pPr lvl="1"/>
            <a:r>
              <a:rPr lang="pt-BR" dirty="0"/>
              <a:t>ui:define – define o conteúdo inserido em uma página via o </a:t>
            </a:r>
            <a:r>
              <a:rPr lang="pt-BR" dirty="0" err="1"/>
              <a:t>template</a:t>
            </a:r>
            <a:r>
              <a:rPr lang="pt-BR" dirty="0"/>
              <a:t> (propriedade </a:t>
            </a:r>
            <a:r>
              <a:rPr lang="pt-BR" i="1" dirty="0" err="1"/>
              <a:t>name</a:t>
            </a:r>
            <a:r>
              <a:rPr lang="pt-BR" dirty="0"/>
              <a:t> referencia o nome do elemento ui:</a:t>
            </a:r>
            <a:r>
              <a:rPr lang="pt-BR" dirty="0" err="1"/>
              <a:t>insert</a:t>
            </a:r>
            <a:r>
              <a:rPr lang="pt-BR" dirty="0"/>
              <a:t> da página do </a:t>
            </a:r>
            <a:r>
              <a:rPr lang="pt-BR" dirty="0" err="1"/>
              <a:t>template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//EN" 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"http://www.w3.org/TR/xhtml1/DTD/xhtml1-transitional.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="http://xmlns.jcp.org/jsf/facelets"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="http://xmlns.jcp.org/jsf/html"&gt;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ui:composition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="/WEB-INF/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template.xhtml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&lt;ui:define 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="Um conteúdo"/&gt;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&lt;/ui:define&gt;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&lt;/ui:</a:t>
            </a:r>
            <a:r>
              <a:rPr 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Jsf3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3" y="2348880"/>
            <a:ext cx="7153412" cy="1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</a:t>
            </a:r>
            <a:r>
              <a:rPr lang="pt-BR" dirty="0" err="1"/>
              <a:t>guessNumber</a:t>
            </a:r>
            <a:endParaRPr lang="pt-BR" dirty="0"/>
          </a:p>
          <a:p>
            <a:pPr lvl="1"/>
            <a:r>
              <a:rPr lang="pt-BR" dirty="0"/>
              <a:t>Fonte: Java EE 5 Tutorial</a:t>
            </a:r>
          </a:p>
          <a:p>
            <a:pPr lvl="1"/>
            <a:r>
              <a:rPr lang="pt-BR" dirty="0"/>
              <a:t>JSF com JSP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</a:t>
            </a:r>
            <a:r>
              <a:rPr lang="pt-BR" dirty="0" err="1"/>
              <a:t>jsf</a:t>
            </a:r>
            <a:r>
              <a:rPr lang="pt-BR" dirty="0"/>
              <a:t>/</a:t>
            </a:r>
            <a:r>
              <a:rPr lang="pt-BR" dirty="0" err="1"/>
              <a:t>guessnumber-jsf</a:t>
            </a:r>
            <a:endParaRPr lang="pt-BR" dirty="0"/>
          </a:p>
          <a:p>
            <a:pPr lvl="1"/>
            <a:r>
              <a:rPr lang="pt-BR" dirty="0"/>
              <a:t>Fonte: Java EE 6 Tutorial</a:t>
            </a:r>
          </a:p>
          <a:p>
            <a:pPr lvl="1"/>
            <a:r>
              <a:rPr lang="pt-BR" dirty="0"/>
              <a:t>JSF com </a:t>
            </a:r>
            <a:r>
              <a:rPr lang="pt-BR" dirty="0" err="1"/>
              <a:t>Facelets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web/bookstore6</a:t>
            </a:r>
          </a:p>
          <a:p>
            <a:pPr lvl="1"/>
            <a:r>
              <a:rPr lang="pt-BR" dirty="0"/>
              <a:t>Fonte: Java EE 5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Contextos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JSF provê acesso a objetos de contexto para funcionalidades da API:</a:t>
            </a:r>
          </a:p>
          <a:p>
            <a:pPr lvl="1"/>
            <a:r>
              <a:rPr lang="pt-BR" i="1" dirty="0" err="1"/>
              <a:t>FacesContext</a:t>
            </a:r>
            <a:r>
              <a:rPr lang="pt-BR" dirty="0"/>
              <a:t> – provê acesso a artefatos específicos de controle do JSF</a:t>
            </a:r>
          </a:p>
          <a:p>
            <a:pPr lvl="2"/>
            <a:r>
              <a:rPr lang="pt-BR" dirty="0"/>
              <a:t>Obtido usualmente via </a:t>
            </a:r>
            <a:r>
              <a:rPr lang="pt-BR" i="1" dirty="0" err="1"/>
              <a:t>FacesContext.getCurrentInstance</a:t>
            </a:r>
            <a:r>
              <a:rPr lang="pt-BR" i="1" dirty="0"/>
              <a:t>()</a:t>
            </a:r>
            <a:endParaRPr lang="pt-BR" dirty="0"/>
          </a:p>
          <a:p>
            <a:pPr lvl="1"/>
            <a:r>
              <a:rPr lang="pt-BR" i="1" dirty="0" err="1"/>
              <a:t>ExternalContext</a:t>
            </a:r>
            <a:r>
              <a:rPr lang="pt-BR" dirty="0"/>
              <a:t> – provê acesso a artefatos específicos de controle do ambiente </a:t>
            </a:r>
            <a:r>
              <a:rPr lang="pt-BR" i="1" dirty="0" err="1"/>
              <a:t>Servlet</a:t>
            </a:r>
            <a:r>
              <a:rPr lang="pt-BR" dirty="0"/>
              <a:t> de suporte ao JSF</a:t>
            </a:r>
          </a:p>
          <a:p>
            <a:pPr lvl="2"/>
            <a:r>
              <a:rPr lang="pt-BR" dirty="0"/>
              <a:t>Obtido usualmente via </a:t>
            </a:r>
            <a:r>
              <a:rPr lang="pt-BR" i="1" dirty="0" err="1"/>
              <a:t>FacesContext.getExternalContext</a:t>
            </a:r>
            <a:r>
              <a:rPr lang="pt-BR" i="1" dirty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/>
              <a:t>samples</a:t>
            </a:r>
            <a:r>
              <a:rPr lang="pt-BR" dirty="0"/>
              <a:t> </a:t>
            </a:r>
            <a:r>
              <a:rPr lang="pt-BR" dirty="0" err="1"/>
              <a:t>WebLogic</a:t>
            </a:r>
            <a:endParaRPr lang="pt-BR" dirty="0"/>
          </a:p>
          <a:p>
            <a:pPr lvl="1"/>
            <a:r>
              <a:rPr lang="pt-BR" dirty="0"/>
              <a:t>Camada web com JSF 1.2</a:t>
            </a:r>
          </a:p>
          <a:p>
            <a:pPr lvl="2"/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r>
              <a:rPr lang="pt-BR" dirty="0"/>
              <a:t> funcionam como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controllers</a:t>
            </a:r>
            <a:endParaRPr lang="pt-BR" dirty="0"/>
          </a:p>
          <a:p>
            <a:pPr lvl="2"/>
            <a:r>
              <a:rPr lang="pt-BR" i="1" dirty="0" err="1"/>
              <a:t>Views</a:t>
            </a:r>
            <a:r>
              <a:rPr lang="pt-BR" dirty="0"/>
              <a:t> fornecidas via páginas JSP com JSTL 1.2</a:t>
            </a:r>
          </a:p>
          <a:p>
            <a:pPr lvl="2"/>
            <a:r>
              <a:rPr lang="pt-BR" dirty="0"/>
              <a:t>Regras de navegação entre </a:t>
            </a:r>
            <a:r>
              <a:rPr lang="pt-BR" i="1" dirty="0" err="1"/>
              <a:t>views</a:t>
            </a:r>
            <a:r>
              <a:rPr lang="pt-BR" dirty="0"/>
              <a:t> configuradas no faces-config.xml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OmniFaces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de API utilitária para o JSF</a:t>
            </a:r>
          </a:p>
          <a:p>
            <a:pPr lvl="1"/>
            <a:r>
              <a:rPr lang="pt-BR" dirty="0"/>
              <a:t>Manipulação de contextos, cookies, sessão,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http://omnifaces.org/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Eventos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Dois tipos de eventos associados a </a:t>
            </a:r>
            <a:r>
              <a:rPr lang="pt-BR" dirty="0" err="1"/>
              <a:t>view</a:t>
            </a:r>
            <a:r>
              <a:rPr lang="pt-BR" dirty="0"/>
              <a:t> (</a:t>
            </a:r>
            <a:r>
              <a:rPr lang="pt-BR" i="1" dirty="0" err="1"/>
              <a:t>FacesEvent</a:t>
            </a:r>
            <a:r>
              <a:rPr lang="pt-BR" dirty="0"/>
              <a:t>), também chamados de “evento de aplicação”:</a:t>
            </a:r>
          </a:p>
          <a:p>
            <a:pPr lvl="1"/>
            <a:r>
              <a:rPr lang="pt-BR" dirty="0"/>
              <a:t>Eventos de ação</a:t>
            </a:r>
          </a:p>
          <a:p>
            <a:pPr lvl="1"/>
            <a:r>
              <a:rPr lang="pt-BR" dirty="0"/>
              <a:t>Eventos de alteração de valor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componentes que implementam </a:t>
            </a:r>
            <a:r>
              <a:rPr lang="pt-BR" i="1" dirty="0" err="1"/>
              <a:t>ActionSource</a:t>
            </a:r>
            <a:endParaRPr lang="pt-BR" dirty="0"/>
          </a:p>
          <a:p>
            <a:r>
              <a:rPr lang="pt-BR" dirty="0"/>
              <a:t>JavaBeans podem implementar tratadores de eventos para ações de componentes de ação</a:t>
            </a:r>
          </a:p>
          <a:p>
            <a:r>
              <a:rPr lang="pt-BR" dirty="0"/>
              <a:t>Atributos:</a:t>
            </a:r>
          </a:p>
          <a:p>
            <a:pPr lvl="1"/>
            <a:r>
              <a:rPr lang="pt-BR" i="1" dirty="0" err="1"/>
              <a:t>action</a:t>
            </a:r>
            <a:r>
              <a:rPr lang="pt-BR" dirty="0"/>
              <a:t> – referencia nome do método do </a:t>
            </a:r>
            <a:r>
              <a:rPr lang="pt-BR" dirty="0" err="1"/>
              <a:t>bean</a:t>
            </a:r>
            <a:r>
              <a:rPr lang="pt-BR" dirty="0"/>
              <a:t> (retorno </a:t>
            </a:r>
            <a:r>
              <a:rPr lang="pt-BR" dirty="0" err="1"/>
              <a:t>void</a:t>
            </a:r>
            <a:r>
              <a:rPr lang="pt-BR" dirty="0"/>
              <a:t> ou String) associado à regra de negócio da aplicação (e usualmente utilizado na navegação entre páginas)</a:t>
            </a:r>
            <a:endParaRPr lang="pt-BR" i="1" dirty="0"/>
          </a:p>
          <a:p>
            <a:pPr lvl="1"/>
            <a:r>
              <a:rPr lang="pt-BR" i="1" dirty="0" err="1"/>
              <a:t>actionListener</a:t>
            </a:r>
            <a:r>
              <a:rPr lang="pt-BR" dirty="0"/>
              <a:t> – referencia o nome do método do </a:t>
            </a:r>
            <a:r>
              <a:rPr lang="pt-BR" dirty="0" err="1"/>
              <a:t>bean</a:t>
            </a:r>
            <a:r>
              <a:rPr lang="pt-BR" dirty="0"/>
              <a:t> (retorno </a:t>
            </a:r>
            <a:r>
              <a:rPr lang="pt-BR" dirty="0" err="1"/>
              <a:t>void</a:t>
            </a:r>
            <a:r>
              <a:rPr lang="pt-BR" dirty="0"/>
              <a:t>, parâmetro de entrada opcional </a:t>
            </a:r>
            <a:r>
              <a:rPr lang="pt-BR" i="1" dirty="0" err="1"/>
              <a:t>ActionEvent</a:t>
            </a:r>
            <a:r>
              <a:rPr lang="pt-BR" dirty="0"/>
              <a:t>) associado à regra de interface do usuário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Tratador para h:commandLink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commandLink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NAmerica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bookstore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localeBean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chooseLocaleFromLink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– Eventos de 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chooseLocaleFromLink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current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getCurrentInstance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getViewRoot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setLocale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locales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current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3426</TotalTime>
  <Words>1231</Words>
  <Application>Microsoft Office PowerPoint</Application>
  <PresentationFormat>Apresentação na tela (4:3)</PresentationFormat>
  <Paragraphs>197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AlproII_U01_UML</vt:lpstr>
      <vt:lpstr>Programação para web com JavaEE</vt:lpstr>
      <vt:lpstr>Javaserver faces</vt:lpstr>
      <vt:lpstr>JSF - Contextos</vt:lpstr>
      <vt:lpstr>JSF - OmniFaces</vt:lpstr>
      <vt:lpstr>Javaserver faces</vt:lpstr>
      <vt:lpstr>JSF - Eventos</vt:lpstr>
      <vt:lpstr>JSF – Eventos de Ação</vt:lpstr>
      <vt:lpstr>JSF – Eventos de Ação</vt:lpstr>
      <vt:lpstr>JSF – Eventos de Ação</vt:lpstr>
      <vt:lpstr>JSF – Eventos de Alteração de Valor</vt:lpstr>
      <vt:lpstr>JSF – Eventos de Alteração de Valor</vt:lpstr>
      <vt:lpstr>JSF – Eventos de Alteração de Valor</vt:lpstr>
      <vt:lpstr>Javaserver faces</vt:lpstr>
      <vt:lpstr>JSF - PhaseListeners</vt:lpstr>
      <vt:lpstr>JSF - PhaseListeners</vt:lpstr>
      <vt:lpstr>JSF - PhaseListeners</vt:lpstr>
      <vt:lpstr>JavaServer Faces</vt:lpstr>
      <vt:lpstr>JSF - Templates</vt:lpstr>
      <vt:lpstr>JSF - Templates</vt:lpstr>
      <vt:lpstr>JSF - Templates</vt:lpstr>
      <vt:lpstr>JSF - Templates</vt:lpstr>
      <vt:lpstr>JSF - Templates</vt:lpstr>
      <vt:lpstr>JSF - Templates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276</cp:revision>
  <dcterms:created xsi:type="dcterms:W3CDTF">2011-02-24T18:42:57Z</dcterms:created>
  <dcterms:modified xsi:type="dcterms:W3CDTF">2017-01-09T16:31:31Z</dcterms:modified>
</cp:coreProperties>
</file>