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handoutMasterIdLst>
    <p:handoutMasterId r:id="rId108"/>
  </p:handoutMasterIdLst>
  <p:sldIdLst>
    <p:sldId id="488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257" r:id="rId15"/>
    <p:sldId id="504" r:id="rId16"/>
    <p:sldId id="505" r:id="rId17"/>
    <p:sldId id="350" r:id="rId18"/>
    <p:sldId id="351" r:id="rId19"/>
    <p:sldId id="353" r:id="rId20"/>
    <p:sldId id="354" r:id="rId21"/>
    <p:sldId id="512" r:id="rId22"/>
    <p:sldId id="449" r:id="rId23"/>
    <p:sldId id="462" r:id="rId24"/>
    <p:sldId id="508" r:id="rId25"/>
    <p:sldId id="511" r:id="rId26"/>
    <p:sldId id="509" r:id="rId27"/>
    <p:sldId id="465" r:id="rId28"/>
    <p:sldId id="463" r:id="rId29"/>
    <p:sldId id="464" r:id="rId30"/>
    <p:sldId id="466" r:id="rId31"/>
    <p:sldId id="467" r:id="rId32"/>
    <p:sldId id="468" r:id="rId33"/>
    <p:sldId id="469" r:id="rId34"/>
    <p:sldId id="470" r:id="rId35"/>
    <p:sldId id="471" r:id="rId36"/>
    <p:sldId id="357" r:id="rId37"/>
    <p:sldId id="443" r:id="rId38"/>
    <p:sldId id="541" r:id="rId39"/>
    <p:sldId id="358" r:id="rId40"/>
    <p:sldId id="510" r:id="rId41"/>
    <p:sldId id="360" r:id="rId42"/>
    <p:sldId id="590" r:id="rId43"/>
    <p:sldId id="441" r:id="rId44"/>
    <p:sldId id="521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91" r:id="rId56"/>
    <p:sldId id="592" r:id="rId57"/>
    <p:sldId id="542" r:id="rId58"/>
    <p:sldId id="444" r:id="rId59"/>
    <p:sldId id="461" r:id="rId60"/>
    <p:sldId id="589" r:id="rId61"/>
    <p:sldId id="460" r:id="rId62"/>
    <p:sldId id="389" r:id="rId63"/>
    <p:sldId id="388" r:id="rId64"/>
    <p:sldId id="390" r:id="rId65"/>
    <p:sldId id="543" r:id="rId66"/>
    <p:sldId id="391" r:id="rId67"/>
    <p:sldId id="392" r:id="rId68"/>
    <p:sldId id="600" r:id="rId69"/>
    <p:sldId id="372" r:id="rId70"/>
    <p:sldId id="373" r:id="rId71"/>
    <p:sldId id="548" r:id="rId72"/>
    <p:sldId id="549" r:id="rId73"/>
    <p:sldId id="550" r:id="rId74"/>
    <p:sldId id="551" r:id="rId75"/>
    <p:sldId id="552" r:id="rId76"/>
    <p:sldId id="553" r:id="rId77"/>
    <p:sldId id="554" r:id="rId78"/>
    <p:sldId id="555" r:id="rId79"/>
    <p:sldId id="556" r:id="rId80"/>
    <p:sldId id="557" r:id="rId81"/>
    <p:sldId id="558" r:id="rId82"/>
    <p:sldId id="612" r:id="rId83"/>
    <p:sldId id="559" r:id="rId84"/>
    <p:sldId id="560" r:id="rId85"/>
    <p:sldId id="561" r:id="rId86"/>
    <p:sldId id="562" r:id="rId87"/>
    <p:sldId id="563" r:id="rId88"/>
    <p:sldId id="564" r:id="rId89"/>
    <p:sldId id="565" r:id="rId90"/>
    <p:sldId id="566" r:id="rId91"/>
    <p:sldId id="567" r:id="rId92"/>
    <p:sldId id="568" r:id="rId93"/>
    <p:sldId id="613" r:id="rId94"/>
    <p:sldId id="601" r:id="rId95"/>
    <p:sldId id="602" r:id="rId96"/>
    <p:sldId id="603" r:id="rId97"/>
    <p:sldId id="604" r:id="rId98"/>
    <p:sldId id="605" r:id="rId99"/>
    <p:sldId id="606" r:id="rId100"/>
    <p:sldId id="614" r:id="rId101"/>
    <p:sldId id="607" r:id="rId102"/>
    <p:sldId id="608" r:id="rId103"/>
    <p:sldId id="609" r:id="rId104"/>
    <p:sldId id="610" r:id="rId105"/>
    <p:sldId id="611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FACIN/PUCRS/NEOGRID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doc/jsf-intro006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tutorial/jsf-page003.htm" TargetMode="External"/><Relationship Id="rId2" Type="http://schemas.openxmlformats.org/officeDocument/2006/relationships/hyperlink" Target="http://docs.oracle.com/javaee/7/tutorial/jsf-page002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doc/jsf-facelets009.htm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doc/jsf-develop002.ht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tutorial/doc/jsf-el004.htm" TargetMode="External"/><Relationship Id="rId2" Type="http://schemas.openxmlformats.org/officeDocument/2006/relationships/hyperlink" Target="http://docs.oracle.com/javaee/7/tutorial/doc/jsf-el00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ee/7/tutorial/doc/jsf-el006.htm" TargetMode="External"/><Relationship Id="rId4" Type="http://schemas.openxmlformats.org/officeDocument/2006/relationships/hyperlink" Target="http://docs.oracle.com/javaee/7/tutorial/doc/jsf-el005.htm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validator/" TargetMode="External"/><Relationship Id="rId2" Type="http://schemas.openxmlformats.org/officeDocument/2006/relationships/hyperlink" Target="http://beanvalidation.org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Front Controller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controlador que trata todas as solicitações para um site web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5600"/>
            <a:ext cx="6573838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65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JSF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Jsf5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5"/>
            <a:ext cx="6995120" cy="27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51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framework suporta a criação de novas restrições pelo usuário via os seguintes passos:</a:t>
            </a:r>
          </a:p>
          <a:p>
            <a:pPr lvl="1"/>
            <a:r>
              <a:rPr lang="pt-BR" dirty="0"/>
              <a:t>Criar uma nova anotação</a:t>
            </a:r>
          </a:p>
          <a:p>
            <a:pPr lvl="1"/>
            <a:r>
              <a:rPr lang="pt-BR" dirty="0"/>
              <a:t>Implementar um validador</a:t>
            </a:r>
          </a:p>
          <a:p>
            <a:pPr lvl="1"/>
            <a:r>
              <a:rPr lang="pt-BR" dirty="0"/>
              <a:t>Definir mensagem de erro padrão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4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@Target({ FIELD, METHOD, PARAMETER, ANNOTATION_TYPE })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Retention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(RUNTIME)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validatedBy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CheckCaseValidator.class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Documented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@interface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default "{org.hibernate.validator.referenceguide.chapter06.CheckCase." +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}";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&lt;?&gt;[]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groups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default { };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&lt;?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Payload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&gt;[]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payload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default { };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@Target({ FIELD, METHOD, PARAMETER, ANNOTATION_TYPE })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Retention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(RUNTIME)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Documented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@interface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25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CheckCaseValidator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ConstraintValidator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String&gt; {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void initialize(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constraintAnnotation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this.caseMode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constraintAnnotation.value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object,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ConstraintValidatorContext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constraintContext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if ( object == null 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return true;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if 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CaseMode.UPPER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object.toUpperCase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else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object.toLowerCase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UPPER,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LOWER;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37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Arquivo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ValidationMessages.properties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org.hibernate.validator.referenceguide.chapter06.CheckCase.message=Case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must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}.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1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Car {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NotNull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@Size(min = 2, max = 14)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CaseMode.UPPER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licensePlate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Front Controller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Responsabilidades:</a:t>
            </a:r>
          </a:p>
          <a:p>
            <a:pPr lvl="1"/>
            <a:r>
              <a:rPr lang="pt-BR" dirty="0"/>
              <a:t>Controlador frontal consolida todo o tratamento de solicitações canalizando-as através de um único objeto manipulador</a:t>
            </a:r>
          </a:p>
          <a:p>
            <a:pPr lvl="1"/>
            <a:r>
              <a:rPr lang="pt-BR" dirty="0"/>
              <a:t>O manipulador despacha para objetos do tipo comando que possuem comportamento específico relacionado à solicitação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Frameworks de programação para web, como JSF, </a:t>
            </a:r>
            <a:r>
              <a:rPr lang="pt-BR" dirty="0" err="1"/>
              <a:t>Struts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Template View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informações em HTML inserindo marcadores em uma página</a:t>
            </a:r>
          </a:p>
          <a:p>
            <a:r>
              <a:rPr lang="pt-BR" dirty="0"/>
              <a:t>Quando a página é utilizada, os marcadores são substituídos pelo resultado de alguma computação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Tecnologias “</a:t>
            </a:r>
            <a:r>
              <a:rPr lang="pt-BR" dirty="0" err="1"/>
              <a:t>server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”, como JSP, PHP, ASP.NET web </a:t>
            </a:r>
            <a:r>
              <a:rPr lang="pt-BR" dirty="0" err="1"/>
              <a:t>forms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Transform View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View que processa dados do domínio elemento por elemento e os transforma em HTML</a:t>
            </a:r>
          </a:p>
          <a:p>
            <a:r>
              <a:rPr lang="pt-BR"/>
              <a:t>Por exemplo, documentos baseados em XML e XSLT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padrão MVC</a:t>
            </a:r>
          </a:p>
          <a:p>
            <a:r>
              <a:rPr lang="pt-BR" dirty="0"/>
              <a:t>Melhor separação de responsabilidades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6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Fluxo de interação com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060848"/>
            <a:ext cx="7724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7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JavaServer Faces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 é um framework para o desenvolvimento de componentes de interface com o usuários em aplicativos web</a:t>
            </a:r>
          </a:p>
          <a:p>
            <a:r>
              <a:rPr lang="pt-BR" dirty="0"/>
              <a:t>É uma tecnologia para servidores que possui:</a:t>
            </a:r>
          </a:p>
          <a:p>
            <a:pPr lvl="1"/>
            <a:r>
              <a:rPr lang="pt-BR" dirty="0"/>
              <a:t>Uma API para representar componentes de interface e seu estado, tratamento de eventos, validação e conversão de dados, controle de navegação entre páginas,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Biblioteca de marcações customizadas para páginas</a:t>
            </a:r>
          </a:p>
          <a:p>
            <a:r>
              <a:rPr lang="pt-BR" sz="2800" dirty="0"/>
              <a:t>Versão:</a:t>
            </a:r>
          </a:p>
          <a:p>
            <a:pPr lvl="1"/>
            <a:r>
              <a:rPr lang="pt-BR" dirty="0"/>
              <a:t>No Java EE 7, a API tem a versão 2.2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JavaServer Faces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uso do JSF facilita o desenvolvimento de aplicações Web</a:t>
            </a:r>
          </a:p>
          <a:p>
            <a:pPr lvl="1"/>
            <a:r>
              <a:rPr lang="pt-BR" dirty="0"/>
              <a:t>Permite ligar componentes de interface gráfica com componentes de objetos de negócio</a:t>
            </a:r>
          </a:p>
          <a:p>
            <a:pPr lvl="1"/>
            <a:r>
              <a:rPr lang="pt-BR" dirty="0"/>
              <a:t>Facilita a implementação de MVC em uma aplicação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Estrutura Geral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/>
              <a:t>Aplicação com JSF possui: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Páginas contendo marcações das bibliotecas de marcações JSF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/>
              <a:t>Representa interface com o usuário em uma linguagem de marcação (usualmente HTML)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/>
              <a:t>Versão 2.0 em diante utiliza </a:t>
            </a:r>
            <a:r>
              <a:rPr lang="pt-BR" i="1" dirty="0" err="1"/>
              <a:t>Facelets</a:t>
            </a:r>
            <a:endParaRPr lang="pt-BR" i="1" dirty="0"/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Componentes JavaBeans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/>
              <a:t>Representam objetos de negócio, componentes visuais, validadores, tratamento de eventos e conversores de dados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 descr="Description of Figure 7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29337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MVC para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Estrutura Geral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Elementos típicos da solução:</a:t>
            </a:r>
          </a:p>
          <a:p>
            <a:pPr lvl="1"/>
            <a:r>
              <a:rPr lang="pt-BR" dirty="0"/>
              <a:t>Um conjunto de páginas</a:t>
            </a:r>
          </a:p>
          <a:p>
            <a:pPr lvl="2"/>
            <a:r>
              <a:rPr lang="pt-BR" dirty="0"/>
              <a:t>Tecnologia de apresentação</a:t>
            </a:r>
          </a:p>
          <a:p>
            <a:pPr lvl="1"/>
            <a:r>
              <a:rPr lang="pt-BR" dirty="0"/>
              <a:t>Um conjunto de componentes JavaBeans associados às páginas</a:t>
            </a:r>
          </a:p>
          <a:p>
            <a:pPr lvl="2"/>
            <a:r>
              <a:rPr lang="pt-BR" dirty="0"/>
              <a:t>Definem propriedades e funcionalidade para os componentes de interface com o usuário e são chamados de </a:t>
            </a:r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dirty="0"/>
          </a:p>
          <a:p>
            <a:pPr lvl="1"/>
            <a:r>
              <a:rPr lang="pt-BR" dirty="0"/>
              <a:t>Um conjunto de componentes Enterprise JavaBeans ou objetos Java comuns</a:t>
            </a:r>
          </a:p>
          <a:p>
            <a:pPr lvl="2"/>
            <a:r>
              <a:rPr lang="pt-BR" dirty="0"/>
              <a:t>Objetos de negócio</a:t>
            </a:r>
          </a:p>
          <a:p>
            <a:pPr lvl="1"/>
            <a:r>
              <a:rPr lang="pt-BR" dirty="0"/>
              <a:t>Um conjunto de objetos criados pelo desenvolvedor</a:t>
            </a:r>
          </a:p>
          <a:p>
            <a:pPr lvl="2"/>
            <a:r>
              <a:rPr lang="pt-BR" dirty="0"/>
              <a:t>Componentes customizados, validadores e conversores de dados,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Um arquivo de configuração da aplicação (faces-config.xml)</a:t>
            </a:r>
          </a:p>
          <a:p>
            <a:pPr lvl="2"/>
            <a:r>
              <a:rPr lang="pt-BR" dirty="0"/>
              <a:t>Define regras de navegação entre páginas e configuração dos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Um arquivo de configuração de implantação (web.xml)</a:t>
            </a:r>
          </a:p>
          <a:p>
            <a:pPr lvl="1"/>
            <a:r>
              <a:rPr lang="pt-BR" dirty="0"/>
              <a:t>Bibliotecas de marcações para as páginas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Estrutura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Jsf1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6949652" cy="22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MVC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900921" y="6093296"/>
            <a:ext cx="719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http://www.oracle.com/technetwork/articles/java/mvc-2280472.html</a:t>
            </a:r>
          </a:p>
        </p:txBody>
      </p:sp>
      <p:pic>
        <p:nvPicPr>
          <p:cNvPr id="3" name="Picture 2" descr="Diagram&#10;showing how MVC applies to J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5" y="1709928"/>
            <a:ext cx="7488832" cy="34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dirty="0"/>
              <a:t>O responsável pelo gerenciamento é um </a:t>
            </a:r>
            <a:r>
              <a:rPr lang="pt-BR" sz="2800" dirty="0" err="1"/>
              <a:t>servlet</a:t>
            </a:r>
            <a:r>
              <a:rPr lang="pt-BR" sz="2800" dirty="0"/>
              <a:t> chamado </a:t>
            </a:r>
            <a:r>
              <a:rPr lang="pt-BR" sz="2800" i="1" dirty="0" err="1"/>
              <a:t>FacesServlet</a:t>
            </a:r>
            <a:endParaRPr lang="pt-BR" sz="2800" i="1" dirty="0"/>
          </a:p>
          <a:p>
            <a:pPr lvl="1">
              <a:defRPr/>
            </a:pPr>
            <a:r>
              <a:rPr lang="pt-BR" sz="2400" dirty="0"/>
              <a:t>É um controlador frontal</a:t>
            </a:r>
          </a:p>
          <a:p>
            <a:pPr lvl="1">
              <a:defRPr/>
            </a:pPr>
            <a:r>
              <a:rPr lang="pt-BR" sz="2400" dirty="0"/>
              <a:t>Arquivo de configuração da aplicação deve mapear o </a:t>
            </a:r>
            <a:r>
              <a:rPr lang="pt-BR" sz="2400" dirty="0" err="1"/>
              <a:t>servlet</a:t>
            </a:r>
            <a:r>
              <a:rPr lang="pt-BR" sz="2400" dirty="0"/>
              <a:t> da maneira correta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web.xml</a:t>
            </a:r>
          </a:p>
          <a:p>
            <a:r>
              <a:rPr lang="pt-BR" dirty="0"/>
              <a:t>Arquivo descritor da aplicação Web</a:t>
            </a:r>
          </a:p>
          <a:p>
            <a:r>
              <a:rPr lang="pt-BR" dirty="0"/>
              <a:t>Deve declarar o </a:t>
            </a:r>
            <a:r>
              <a:rPr lang="pt-BR" dirty="0" err="1"/>
              <a:t>servlet</a:t>
            </a:r>
            <a:r>
              <a:rPr lang="pt-BR" dirty="0"/>
              <a:t> do JSF</a:t>
            </a:r>
          </a:p>
          <a:p>
            <a:pPr lvl="1"/>
            <a:r>
              <a:rPr lang="pt-BR" dirty="0"/>
              <a:t>Mapear requisições para o </a:t>
            </a:r>
            <a:r>
              <a:rPr lang="pt-BR" dirty="0" err="1"/>
              <a:t>FacesServlet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.faces.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FacesServlet</a:t>
            </a:r>
            <a:endParaRPr lang="pt-BR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/faces/*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.faces.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FacesServlet</a:t>
            </a:r>
            <a:endParaRPr lang="pt-BR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/>
              <a:t>Resumidamente:</a:t>
            </a:r>
          </a:p>
          <a:p>
            <a:pPr lvl="1">
              <a:defRPr/>
            </a:pPr>
            <a:r>
              <a:rPr lang="pt-BR" dirty="0"/>
              <a:t>Durante o processo é restaurada a árvore de componentes que representa a </a:t>
            </a:r>
            <a:r>
              <a:rPr lang="pt-BR" i="1" dirty="0" err="1"/>
              <a:t>view</a:t>
            </a:r>
            <a:endParaRPr lang="pt-BR" dirty="0"/>
          </a:p>
          <a:p>
            <a:pPr lvl="1">
              <a:defRPr/>
            </a:pPr>
            <a:r>
              <a:rPr lang="pt-BR" dirty="0"/>
              <a:t>Valores são lidos, convertidos e validados</a:t>
            </a:r>
          </a:p>
          <a:p>
            <a:pPr lvl="1">
              <a:defRPr/>
            </a:pPr>
            <a:r>
              <a:rPr lang="pt-BR" dirty="0"/>
              <a:t>Eventos são executados</a:t>
            </a:r>
          </a:p>
          <a:p>
            <a:pPr lvl="1">
              <a:defRPr/>
            </a:pPr>
            <a:r>
              <a:rPr lang="pt-BR" dirty="0"/>
              <a:t>Uma resposta é gerada</a:t>
            </a:r>
          </a:p>
          <a:p>
            <a:pPr>
              <a:defRPr/>
            </a:pPr>
            <a:r>
              <a:rPr lang="pt-BR" dirty="0"/>
              <a:t>Vantagem:</a:t>
            </a:r>
          </a:p>
          <a:p>
            <a:pPr lvl="1">
              <a:defRPr/>
            </a:pPr>
            <a:r>
              <a:rPr lang="pt-BR" dirty="0"/>
              <a:t>Desenvolvedor foca apenas na implementação da lógica de negócio e tarefas repetitivas são controladas pelo framework</a:t>
            </a:r>
          </a:p>
          <a:p>
            <a:pPr>
              <a:defRPr/>
            </a:pPr>
            <a:r>
              <a:rPr lang="pt-BR" dirty="0"/>
              <a:t>Desvantagem:</a:t>
            </a:r>
          </a:p>
          <a:p>
            <a:pPr lvl="1">
              <a:defRPr/>
            </a:pPr>
            <a:r>
              <a:rPr lang="pt-BR" dirty="0"/>
              <a:t>Como a </a:t>
            </a:r>
            <a:r>
              <a:rPr lang="pt-BR" i="1" dirty="0" err="1"/>
              <a:t>view</a:t>
            </a:r>
            <a:r>
              <a:rPr lang="pt-BR" dirty="0"/>
              <a:t> é processada e mantida pelo framework com bases nos seus componentes, o programador não tem controle fino sobre o HTML</a:t>
            </a:r>
          </a:p>
          <a:p>
            <a:pPr lvl="2">
              <a:defRPr/>
            </a:pPr>
            <a:r>
              <a:rPr lang="pt-BR" dirty="0"/>
              <a:t>Observação: frameworks web baseados em “ações” como </a:t>
            </a:r>
            <a:r>
              <a:rPr lang="pt-BR" dirty="0" err="1"/>
              <a:t>Struts</a:t>
            </a:r>
            <a:r>
              <a:rPr lang="pt-BR" dirty="0"/>
              <a:t>, </a:t>
            </a:r>
            <a:r>
              <a:rPr lang="pt-BR" dirty="0" err="1"/>
              <a:t>SpringMVC</a:t>
            </a:r>
            <a:r>
              <a:rPr lang="pt-BR" dirty="0"/>
              <a:t>, 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, permitem maior controle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9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Toda ciclo de vida passa basicamente por um processo de seis fases:</a:t>
            </a:r>
          </a:p>
          <a:p>
            <a:pPr lvl="1">
              <a:defRPr/>
            </a:pPr>
            <a:r>
              <a:rPr lang="pt-BR" dirty="0">
                <a:hlinkClick r:id="rId2"/>
              </a:rPr>
              <a:t>http://docs.oracle.com/javaee/7/tutorial/doc/jsf-intro006.htm </a:t>
            </a:r>
            <a:endParaRPr lang="pt-BR" dirty="0"/>
          </a:p>
          <a:p>
            <a:pPr lvl="1">
              <a:defRPr/>
            </a:pPr>
            <a:r>
              <a:rPr lang="pt-BR" dirty="0" err="1"/>
              <a:t>Restore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1">
              <a:defRPr/>
            </a:pPr>
            <a:r>
              <a:rPr lang="pt-BR" dirty="0" err="1"/>
              <a:t>Aplly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>
              <a:defRPr/>
            </a:pP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, </a:t>
            </a:r>
            <a:r>
              <a:rPr lang="pt-BR" dirty="0" err="1"/>
              <a:t>validations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conversions</a:t>
            </a:r>
            <a:endParaRPr lang="pt-BR" dirty="0"/>
          </a:p>
          <a:p>
            <a:pPr lvl="1">
              <a:defRPr/>
            </a:pPr>
            <a:r>
              <a:rPr lang="pt-BR" dirty="0" err="1"/>
              <a:t>Update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>
              <a:defRPr/>
            </a:pPr>
            <a:r>
              <a:rPr lang="pt-BR" dirty="0" err="1"/>
              <a:t>Invoke</a:t>
            </a:r>
            <a:r>
              <a:rPr lang="pt-BR" dirty="0"/>
              <a:t> application </a:t>
            </a:r>
            <a:r>
              <a:rPr lang="pt-BR" dirty="0" err="1"/>
              <a:t>logic</a:t>
            </a:r>
            <a:endParaRPr lang="pt-BR" dirty="0"/>
          </a:p>
          <a:p>
            <a:pPr lvl="1">
              <a:defRPr/>
            </a:pPr>
            <a:r>
              <a:rPr lang="pt-BR" dirty="0"/>
              <a:t>Render </a:t>
            </a:r>
            <a:r>
              <a:rPr lang="pt-BR" dirty="0" err="1"/>
              <a:t>response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24000"/>
            <a:ext cx="3960440" cy="52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MVC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Divide a interface do usuário em três papéis distintos:</a:t>
            </a:r>
          </a:p>
          <a:p>
            <a:pPr lvl="1">
              <a:defRPr/>
            </a:pPr>
            <a:r>
              <a:rPr lang="pt-BR" dirty="0" err="1"/>
              <a:t>Model</a:t>
            </a:r>
            <a:r>
              <a:rPr lang="pt-BR" dirty="0"/>
              <a:t> </a:t>
            </a:r>
          </a:p>
          <a:p>
            <a:pPr lvl="2">
              <a:defRPr/>
            </a:pPr>
            <a:r>
              <a:rPr lang="pt-BR" dirty="0"/>
              <a:t>Representa alguma informação sobre o domínio</a:t>
            </a:r>
          </a:p>
          <a:p>
            <a:pPr lvl="2">
              <a:defRPr/>
            </a:pPr>
            <a:r>
              <a:rPr lang="pt-BR" dirty="0"/>
              <a:t>Deve ser completamente ignorante sobre a interface do usuário</a:t>
            </a:r>
          </a:p>
          <a:p>
            <a:pPr lvl="1">
              <a:defRPr/>
            </a:pPr>
            <a:r>
              <a:rPr lang="pt-BR" dirty="0" err="1"/>
              <a:t>View</a:t>
            </a:r>
            <a:endParaRPr lang="pt-BR" dirty="0"/>
          </a:p>
          <a:p>
            <a:pPr lvl="2">
              <a:defRPr/>
            </a:pPr>
            <a:r>
              <a:rPr lang="pt-BR" dirty="0"/>
              <a:t>Representa a exibição de informação do domínio na interface do usuário</a:t>
            </a:r>
          </a:p>
          <a:p>
            <a:pPr lvl="1">
              <a:defRPr/>
            </a:pPr>
            <a:r>
              <a:rPr lang="pt-BR" dirty="0" err="1"/>
              <a:t>Controller</a:t>
            </a:r>
            <a:endParaRPr lang="pt-BR" dirty="0"/>
          </a:p>
          <a:p>
            <a:pPr lvl="2">
              <a:defRPr/>
            </a:pPr>
            <a:r>
              <a:rPr lang="pt-BR" dirty="0"/>
              <a:t>Representa o processo de manipulação das informações entre o </a:t>
            </a:r>
            <a:r>
              <a:rPr lang="pt-BR" dirty="0" err="1"/>
              <a:t>Model</a:t>
            </a:r>
            <a:r>
              <a:rPr lang="pt-BR" dirty="0"/>
              <a:t> e a </a:t>
            </a:r>
            <a:r>
              <a:rPr lang="pt-BR" dirty="0" err="1"/>
              <a:t>View</a:t>
            </a:r>
            <a:endParaRPr lang="pt-BR" dirty="0"/>
          </a:p>
          <a:p>
            <a:pPr lvl="2">
              <a:defRPr/>
            </a:pPr>
            <a:r>
              <a:rPr lang="pt-BR" dirty="0"/>
              <a:t>Responsável por manipular a entrada de dados do usuário e decidir o que fazer com ela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/>
              <a:t>Restore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1">
              <a:defRPr/>
            </a:pPr>
            <a:r>
              <a:rPr lang="pt-BR" dirty="0"/>
              <a:t>Criar ou restaurar a árvore de componentes da tela</a:t>
            </a:r>
          </a:p>
          <a:p>
            <a:pPr lvl="2">
              <a:defRPr/>
            </a:pPr>
            <a:r>
              <a:rPr lang="pt-BR" dirty="0"/>
              <a:t>Árvores que já foram criadas anteriormente estão armazenadas, por padrão, na sessão do usuário no servidor</a:t>
            </a:r>
          </a:p>
          <a:p>
            <a:pPr lvl="1">
              <a:defRPr/>
            </a:pPr>
            <a:r>
              <a:rPr lang="pt-BR" dirty="0"/>
              <a:t>Requisição é recebida pelo </a:t>
            </a:r>
            <a:r>
              <a:rPr lang="pt-BR" i="1" dirty="0" err="1"/>
              <a:t>Controller</a:t>
            </a:r>
            <a:endParaRPr lang="pt-BR" dirty="0"/>
          </a:p>
          <a:p>
            <a:pPr lvl="1">
              <a:defRPr/>
            </a:pPr>
            <a:r>
              <a:rPr lang="pt-BR" dirty="0"/>
              <a:t>Uma </a:t>
            </a:r>
            <a:r>
              <a:rPr lang="pt-BR" i="1" dirty="0" err="1"/>
              <a:t>View</a:t>
            </a:r>
            <a:r>
              <a:rPr lang="pt-BR" dirty="0"/>
              <a:t> (</a:t>
            </a:r>
            <a:r>
              <a:rPr lang="pt-BR" dirty="0" err="1"/>
              <a:t>UIViewRoot</a:t>
            </a:r>
            <a:r>
              <a:rPr lang="pt-BR" dirty="0"/>
              <a:t>) é a representação (em árvore) de todos componentes de uma determinada página</a:t>
            </a:r>
          </a:p>
          <a:p>
            <a:pPr lvl="2">
              <a:defRPr/>
            </a:pPr>
            <a:r>
              <a:rPr lang="pt-BR" dirty="0"/>
              <a:t>Armazenada na propriedade </a:t>
            </a:r>
            <a:r>
              <a:rPr lang="pt-BR" i="1" dirty="0" err="1"/>
              <a:t>viewRoot</a:t>
            </a:r>
            <a:r>
              <a:rPr lang="pt-BR" dirty="0"/>
              <a:t> do </a:t>
            </a:r>
            <a:r>
              <a:rPr lang="pt-BR" i="1" dirty="0" err="1"/>
              <a:t>FacesContext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5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/>
            <a:r>
              <a:rPr lang="pt-BR" dirty="0"/>
              <a:t>Aplicar valores da requisição na árvore de componentes</a:t>
            </a:r>
          </a:p>
          <a:p>
            <a:pPr lvl="1"/>
            <a:r>
              <a:rPr lang="pt-BR" dirty="0"/>
              <a:t>Responsável por atribuir aos componentes o valor submetido nos parâmetros da requisição</a:t>
            </a:r>
          </a:p>
          <a:p>
            <a:pPr lvl="2"/>
            <a:r>
              <a:rPr lang="pt-BR" dirty="0"/>
              <a:t>Propriedades </a:t>
            </a:r>
            <a:r>
              <a:rPr lang="pt-BR" i="1" dirty="0" err="1"/>
              <a:t>submittedValue</a:t>
            </a:r>
            <a:r>
              <a:rPr lang="pt-BR" dirty="0"/>
              <a:t> dos componentes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6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  <a:p>
            <a:pPr lvl="1">
              <a:defRPr/>
            </a:pPr>
            <a:r>
              <a:rPr lang="pt-BR" dirty="0"/>
              <a:t>Converter e validar os dados</a:t>
            </a:r>
          </a:p>
          <a:p>
            <a:pPr lvl="1">
              <a:defRPr/>
            </a:pPr>
            <a:r>
              <a:rPr lang="pt-BR" dirty="0"/>
              <a:t>Nesta fase são realizadas as validações dos valores</a:t>
            </a:r>
          </a:p>
          <a:p>
            <a:pPr lvl="2">
              <a:defRPr/>
            </a:pPr>
            <a:r>
              <a:rPr lang="pt-BR" dirty="0"/>
              <a:t>Pelo próprio componente</a:t>
            </a:r>
          </a:p>
          <a:p>
            <a:pPr lvl="2">
              <a:defRPr/>
            </a:pPr>
            <a:r>
              <a:rPr lang="pt-BR" dirty="0"/>
              <a:t>Por um objeto validador</a:t>
            </a:r>
          </a:p>
          <a:p>
            <a:pPr lvl="1">
              <a:defRPr/>
            </a:pPr>
            <a:r>
              <a:rPr lang="pt-BR" dirty="0"/>
              <a:t>Antes da validação os valores são convertidos (lembre-se, entrada são strings)</a:t>
            </a:r>
          </a:p>
          <a:p>
            <a:pPr lvl="2">
              <a:defRPr/>
            </a:pPr>
            <a:r>
              <a:rPr lang="pt-BR" dirty="0"/>
              <a:t>Conversor padrão</a:t>
            </a:r>
          </a:p>
          <a:p>
            <a:pPr lvl="2">
              <a:defRPr/>
            </a:pPr>
            <a:r>
              <a:rPr lang="pt-BR" dirty="0"/>
              <a:t>Conversor específico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Update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/>
            <a:r>
              <a:rPr lang="pt-BR" dirty="0"/>
              <a:t>Atualizar modelo</a:t>
            </a:r>
          </a:p>
          <a:p>
            <a:pPr lvl="1"/>
            <a:r>
              <a:rPr lang="pt-BR" dirty="0"/>
              <a:t>Neste ponto os valores são associados aos objetos do modelo e aos </a:t>
            </a:r>
            <a:r>
              <a:rPr lang="pt-BR" i="1" dirty="0" err="1"/>
              <a:t>backing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dirty="0"/>
          </a:p>
          <a:p>
            <a:pPr lvl="2"/>
            <a:r>
              <a:rPr lang="pt-BR" dirty="0"/>
              <a:t>Acesso às propriedade de escrita (métodos </a:t>
            </a:r>
            <a:r>
              <a:rPr lang="pt-BR" i="1" dirty="0"/>
              <a:t>set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9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/>
              <a:t>Invoke</a:t>
            </a:r>
            <a:r>
              <a:rPr lang="pt-BR" dirty="0"/>
              <a:t> Application</a:t>
            </a:r>
          </a:p>
          <a:p>
            <a:pPr lvl="1">
              <a:defRPr/>
            </a:pPr>
            <a:r>
              <a:rPr lang="pt-BR" dirty="0"/>
              <a:t>Invocar ação da aplicação</a:t>
            </a:r>
          </a:p>
          <a:p>
            <a:pPr lvl="1">
              <a:defRPr/>
            </a:pPr>
            <a:r>
              <a:rPr lang="pt-BR" dirty="0"/>
              <a:t>Dois tipos de métodos são executados nesse momento:</a:t>
            </a:r>
          </a:p>
          <a:p>
            <a:pPr lvl="2">
              <a:defRPr/>
            </a:pPr>
            <a:r>
              <a:rPr lang="pt-BR" i="1" dirty="0" err="1"/>
              <a:t>Action</a:t>
            </a:r>
            <a:r>
              <a:rPr lang="pt-BR" i="1" dirty="0"/>
              <a:t> </a:t>
            </a:r>
            <a:r>
              <a:rPr lang="pt-BR" i="1" dirty="0" err="1"/>
              <a:t>handlers</a:t>
            </a:r>
            <a:endParaRPr lang="pt-BR" i="1" dirty="0"/>
          </a:p>
          <a:p>
            <a:pPr lvl="3">
              <a:defRPr/>
            </a:pPr>
            <a:r>
              <a:rPr lang="pt-BR" dirty="0"/>
              <a:t>Método sem argumentos que retorna uma String</a:t>
            </a:r>
          </a:p>
          <a:p>
            <a:pPr lvl="3">
              <a:defRPr/>
            </a:pPr>
            <a:r>
              <a:rPr lang="pt-BR" dirty="0"/>
              <a:t>Declarado dentro de um </a:t>
            </a:r>
            <a:r>
              <a:rPr lang="pt-BR" i="1" dirty="0" err="1"/>
              <a:t>bean</a:t>
            </a:r>
            <a:endParaRPr lang="pt-BR" dirty="0"/>
          </a:p>
          <a:p>
            <a:pPr lvl="2">
              <a:defRPr/>
            </a:pPr>
            <a:r>
              <a:rPr lang="pt-BR" i="1" dirty="0" err="1"/>
              <a:t>Event</a:t>
            </a:r>
            <a:r>
              <a:rPr lang="pt-BR" i="1" dirty="0"/>
              <a:t> </a:t>
            </a:r>
            <a:r>
              <a:rPr lang="pt-BR" i="1" dirty="0" err="1"/>
              <a:t>listeners</a:t>
            </a:r>
            <a:endParaRPr lang="pt-BR" i="1" dirty="0"/>
          </a:p>
          <a:p>
            <a:pPr lvl="3">
              <a:defRPr/>
            </a:pPr>
            <a:r>
              <a:rPr lang="pt-BR" dirty="0"/>
              <a:t>Usados no tratamento de eventos</a:t>
            </a:r>
          </a:p>
          <a:p>
            <a:pPr lvl="3">
              <a:defRPr/>
            </a:pPr>
            <a:r>
              <a:rPr lang="pt-BR" dirty="0"/>
              <a:t>Método com argumento </a:t>
            </a:r>
            <a:r>
              <a:rPr lang="pt-BR" i="1" dirty="0" err="1"/>
              <a:t>ActionEvent</a:t>
            </a:r>
            <a:r>
              <a:rPr lang="pt-BR" i="1" dirty="0"/>
              <a:t> </a:t>
            </a:r>
            <a:r>
              <a:rPr lang="pt-BR" dirty="0"/>
              <a:t>e sem retorno</a:t>
            </a:r>
          </a:p>
          <a:p>
            <a:pPr lvl="3">
              <a:defRPr/>
            </a:pPr>
            <a:r>
              <a:rPr lang="pt-BR" dirty="0"/>
              <a:t>Declarados dentro de </a:t>
            </a:r>
            <a:r>
              <a:rPr lang="pt-BR" i="1" dirty="0" err="1"/>
              <a:t>beans</a:t>
            </a:r>
            <a:r>
              <a:rPr lang="pt-BR" dirty="0"/>
              <a:t> ou classes separadas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3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Response</a:t>
            </a:r>
          </a:p>
          <a:p>
            <a:pPr lvl="1"/>
            <a:r>
              <a:rPr lang="pt-BR" dirty="0" err="1"/>
              <a:t>Renderizar</a:t>
            </a:r>
            <a:r>
              <a:rPr lang="pt-BR" dirty="0"/>
              <a:t> a resposta</a:t>
            </a:r>
          </a:p>
          <a:p>
            <a:pPr lvl="1"/>
            <a:r>
              <a:rPr lang="pt-BR" dirty="0"/>
              <a:t>Última fase possui dois objetivos:</a:t>
            </a:r>
          </a:p>
          <a:p>
            <a:pPr lvl="2"/>
            <a:r>
              <a:rPr lang="pt-BR" dirty="0"/>
              <a:t>Gerar e enviar a resposta ao cliente</a:t>
            </a:r>
          </a:p>
          <a:p>
            <a:pPr lvl="2"/>
            <a:r>
              <a:rPr lang="pt-BR" dirty="0"/>
              <a:t>Salvar o estado da </a:t>
            </a:r>
            <a:r>
              <a:rPr lang="pt-BR" i="1" dirty="0" err="1"/>
              <a:t>view</a:t>
            </a:r>
            <a:r>
              <a:rPr lang="pt-BR" dirty="0"/>
              <a:t> para ser restaurada na próxima requisição</a:t>
            </a:r>
          </a:p>
          <a:p>
            <a:pPr lvl="1"/>
            <a:r>
              <a:rPr lang="pt-BR" dirty="0"/>
              <a:t>Durante a </a:t>
            </a:r>
            <a:r>
              <a:rPr lang="pt-BR" dirty="0" err="1"/>
              <a:t>renderização</a:t>
            </a:r>
            <a:r>
              <a:rPr lang="pt-BR" dirty="0"/>
              <a:t> dos componentes, os conversores são novamente utilizados</a:t>
            </a:r>
          </a:p>
          <a:p>
            <a:pPr lvl="2"/>
            <a:r>
              <a:rPr lang="pt-BR" dirty="0"/>
              <a:t>Acesso às propriedade de leitura (métodos </a:t>
            </a:r>
            <a:r>
              <a:rPr lang="pt-BR" i="1" dirty="0" err="1"/>
              <a:t>get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Configuração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 faces-config.xml</a:t>
            </a:r>
          </a:p>
          <a:p>
            <a:r>
              <a:rPr lang="pt-BR" dirty="0"/>
              <a:t>Define casos de navegação, inicialização de JavaBeans, registro de componentes, validadores,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Possui a configuração dos componentes JavaBeans</a:t>
            </a:r>
          </a:p>
          <a:p>
            <a:pPr lvl="2"/>
            <a:r>
              <a:rPr lang="pt-BR" dirty="0"/>
              <a:t>Marcação &lt;</a:t>
            </a:r>
            <a:r>
              <a:rPr lang="pt-BR" dirty="0" err="1"/>
              <a:t>managed-bean</a:t>
            </a:r>
            <a:r>
              <a:rPr lang="pt-BR" dirty="0"/>
              <a:t>/&gt;</a:t>
            </a:r>
          </a:p>
          <a:p>
            <a:pPr lvl="1"/>
            <a:r>
              <a:rPr lang="pt-BR" dirty="0"/>
              <a:t>Possui a configuração das regras de navegação entre as páginas</a:t>
            </a:r>
          </a:p>
          <a:p>
            <a:pPr lvl="2"/>
            <a:r>
              <a:rPr lang="pt-BR" dirty="0"/>
              <a:t>Marcação &lt;</a:t>
            </a:r>
            <a:r>
              <a:rPr lang="pt-BR" dirty="0" err="1"/>
              <a:t>navigation-rule</a:t>
            </a:r>
            <a:r>
              <a:rPr lang="pt-BR" dirty="0"/>
              <a:t>/&gt;</a:t>
            </a:r>
          </a:p>
          <a:p>
            <a:endParaRPr lang="pt-BR" dirty="0"/>
          </a:p>
          <a:p>
            <a:r>
              <a:rPr lang="pt-BR" dirty="0"/>
              <a:t>Importante! No JSF 2.x, tem-se regras de navegação implícitas e também anotações para configuração de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&lt;faces-config version="1.2" xmlns="http://java.sun.com/xml/ns/javaee"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 xmlns:xi="http://www.w3.org/2001/XInclude"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 xmlns:xsi="http://www.w3.org/2001/XMLSchema-instance" xsi:schemaLocation="http://java.sun.com/xml/ns/javaee http://java.sun.com/xml/ns/javaee/web-facesconfig_1_2.xsd"&gt;</a:t>
            </a:r>
          </a:p>
          <a:p>
            <a:pPr>
              <a:buNone/>
            </a:pPr>
            <a:endParaRPr lang="fr-FR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&lt;/faces-config&gt;</a:t>
            </a:r>
            <a:endParaRPr lang="pt-BR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Páginas</a:t>
            </a:r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05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Criação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Facelets</a:t>
            </a:r>
            <a:r>
              <a:rPr lang="pt-BR" dirty="0"/>
              <a:t> se referem ao </a:t>
            </a:r>
            <a:r>
              <a:rPr lang="pt-BR" i="1" dirty="0" err="1"/>
              <a:t>JavaServer</a:t>
            </a:r>
            <a:r>
              <a:rPr lang="pt-BR" i="1" dirty="0"/>
              <a:t> Faces </a:t>
            </a:r>
            <a:r>
              <a:rPr lang="pt-BR" i="1" dirty="0" err="1"/>
              <a:t>View</a:t>
            </a:r>
            <a:r>
              <a:rPr lang="pt-BR" i="1" dirty="0"/>
              <a:t> </a:t>
            </a:r>
            <a:r>
              <a:rPr lang="pt-BR" i="1" dirty="0" err="1"/>
              <a:t>Definition</a:t>
            </a:r>
            <a:r>
              <a:rPr lang="pt-BR" i="1" dirty="0"/>
              <a:t> Framework</a:t>
            </a:r>
          </a:p>
          <a:p>
            <a:pPr lvl="1"/>
            <a:r>
              <a:rPr lang="pt-BR" dirty="0"/>
              <a:t>Linguagem de marcação de páginas criada para utilização com JSF</a:t>
            </a:r>
          </a:p>
          <a:p>
            <a:pPr lvl="1"/>
            <a:r>
              <a:rPr lang="pt-BR" dirty="0"/>
              <a:t>Tecnologia recomendada para desenvolvimento com JSF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IMPORTANTE!!!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Sempre configure a IDE para gerar arquivos com codificação UTF-8</a:t>
            </a:r>
          </a:p>
          <a:p>
            <a:pPr lvl="3"/>
            <a:r>
              <a:rPr lang="pt-BR" dirty="0">
                <a:solidFill>
                  <a:srgbClr val="FF0000"/>
                </a:solidFill>
              </a:rPr>
              <a:t>Outro formato pode gerar problemas de execução!</a:t>
            </a:r>
          </a:p>
          <a:p>
            <a:r>
              <a:rPr lang="pt-BR" dirty="0"/>
              <a:t>Tecnologia </a:t>
            </a:r>
            <a:r>
              <a:rPr lang="pt-BR" dirty="0" err="1"/>
              <a:t>Facelets</a:t>
            </a:r>
            <a:r>
              <a:rPr lang="pt-BR" dirty="0"/>
              <a:t> é composta por:</a:t>
            </a:r>
          </a:p>
          <a:p>
            <a:pPr lvl="1"/>
            <a:r>
              <a:rPr lang="pt-BR" dirty="0"/>
              <a:t>Uso de XHTML para criação de páginas</a:t>
            </a:r>
          </a:p>
          <a:p>
            <a:pPr lvl="1"/>
            <a:r>
              <a:rPr lang="pt-BR" dirty="0"/>
              <a:t>Suporte a </a:t>
            </a:r>
            <a:r>
              <a:rPr lang="pt-BR" i="1" dirty="0" err="1"/>
              <a:t>Facelets</a:t>
            </a:r>
            <a:r>
              <a:rPr lang="pt-BR" i="1" dirty="0"/>
              <a:t> </a:t>
            </a:r>
            <a:r>
              <a:rPr lang="pt-BR" i="1" dirty="0" err="1"/>
              <a:t>tags</a:t>
            </a:r>
            <a:r>
              <a:rPr lang="pt-BR" dirty="0"/>
              <a:t> em adição a </a:t>
            </a:r>
            <a:r>
              <a:rPr lang="pt-BR" i="1" dirty="0"/>
              <a:t>JSF </a:t>
            </a:r>
            <a:r>
              <a:rPr lang="pt-BR" i="1" dirty="0" err="1"/>
              <a:t>tags</a:t>
            </a:r>
            <a:r>
              <a:rPr lang="pt-BR" dirty="0"/>
              <a:t> e </a:t>
            </a:r>
            <a:r>
              <a:rPr lang="pt-BR" i="1" dirty="0"/>
              <a:t>JSTL </a:t>
            </a:r>
            <a:r>
              <a:rPr lang="pt-BR" i="1" dirty="0" err="1"/>
              <a:t>tags</a:t>
            </a:r>
            <a:endParaRPr lang="pt-BR" i="1" dirty="0"/>
          </a:p>
          <a:p>
            <a:pPr lvl="1"/>
            <a:r>
              <a:rPr lang="pt-BR" dirty="0"/>
              <a:t>Suporte a linguagem de expressões unificada (EL)</a:t>
            </a:r>
          </a:p>
          <a:p>
            <a:pPr lvl="1"/>
            <a:r>
              <a:rPr lang="pt-BR" dirty="0"/>
              <a:t>Suporte a construção de </a:t>
            </a:r>
            <a:r>
              <a:rPr lang="pt-BR" dirty="0" err="1"/>
              <a:t>templates</a:t>
            </a:r>
            <a:r>
              <a:rPr lang="pt-BR" dirty="0"/>
              <a:t> para páginas e componentes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MVC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206" y="2057400"/>
            <a:ext cx="697779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4B04E-1368-498E-BF49-3BD72DDB9C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9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Criação da Página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Bibliotecas de marcações: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03926"/>
              </p:ext>
            </p:extLst>
          </p:nvPr>
        </p:nvGraphicFramePr>
        <p:xfrm>
          <a:off x="457200" y="2420888"/>
          <a:ext cx="8229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Library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JSF </a:t>
                      </a:r>
                      <a:r>
                        <a:rPr lang="pt-BR" dirty="0" err="1"/>
                        <a:t>Facelets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http://xmlns.jcp.org/jsf/facelets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ui: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JSF </a:t>
                      </a:r>
                      <a:r>
                        <a:rPr lang="pt-BR" dirty="0" err="1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JSF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Elements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Pass-through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jsf</a:t>
                      </a:r>
                      <a:r>
                        <a:rPr lang="pt-BR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Attributes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Pass-through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http://xmlns.jcp.org/jsf/passthrough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Composite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Components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http://xmlns.jcp.org/jsf/composite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cc</a:t>
                      </a:r>
                      <a:r>
                        <a:rPr lang="pt-BR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1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JSTL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http://xmlns.jcp.org/jsp/jstl/core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JSTL </a:t>
                      </a:r>
                      <a:r>
                        <a:rPr lang="pt-BR" dirty="0" err="1"/>
                        <a:t>Functions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http://xmlns.jcp.org/jsp/jstl/functions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fn</a:t>
                      </a:r>
                      <a:r>
                        <a:rPr lang="pt-BR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76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Criação da Página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componentes visuais de uma página JSF constituem a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dirty="0"/>
              <a:t>Um </a:t>
            </a:r>
            <a:r>
              <a:rPr lang="pt-BR" i="1" dirty="0" err="1"/>
              <a:t>FacesContext</a:t>
            </a:r>
            <a:r>
              <a:rPr lang="pt-BR" dirty="0"/>
              <a:t> contêm a árvore de componentes visuais</a:t>
            </a:r>
          </a:p>
          <a:p>
            <a:pPr lvl="1"/>
            <a:r>
              <a:rPr lang="pt-BR" dirty="0"/>
              <a:t>Ciclo de vida é gerenciado pelo controlador do JSF!</a:t>
            </a:r>
          </a:p>
          <a:p>
            <a:r>
              <a:rPr lang="pt-BR" dirty="0"/>
              <a:t>Um </a:t>
            </a:r>
            <a:r>
              <a:rPr lang="pt-BR" dirty="0" err="1"/>
              <a:t>facelet</a:t>
            </a:r>
            <a:r>
              <a:rPr lang="pt-BR" dirty="0"/>
              <a:t> básico irá conter:</a:t>
            </a:r>
          </a:p>
          <a:p>
            <a:pPr lvl="1"/>
            <a:r>
              <a:rPr lang="pt-BR" dirty="0"/>
              <a:t>Declarações de </a:t>
            </a:r>
            <a:r>
              <a:rPr lang="pt-BR" i="1" dirty="0" err="1"/>
              <a:t>namespaces</a:t>
            </a:r>
            <a:r>
              <a:rPr lang="pt-BR" dirty="0"/>
              <a:t> para as bibliotecas de marcações do JSF</a:t>
            </a:r>
          </a:p>
          <a:p>
            <a:pPr lvl="1"/>
            <a:r>
              <a:rPr lang="pt-BR" dirty="0"/>
              <a:t>Marcações </a:t>
            </a:r>
            <a:r>
              <a:rPr lang="pt-BR" i="1" dirty="0"/>
              <a:t>h:head</a:t>
            </a:r>
            <a:r>
              <a:rPr lang="pt-BR" dirty="0"/>
              <a:t> e </a:t>
            </a:r>
            <a:r>
              <a:rPr lang="pt-BR" i="1" dirty="0"/>
              <a:t>h:body</a:t>
            </a:r>
            <a:r>
              <a:rPr lang="pt-BR" dirty="0"/>
              <a:t> para estrutura geral do documento</a:t>
            </a:r>
          </a:p>
          <a:p>
            <a:pPr lvl="1"/>
            <a:r>
              <a:rPr lang="pt-BR" dirty="0"/>
              <a:t>Marcação </a:t>
            </a:r>
            <a:r>
              <a:rPr lang="pt-BR" i="1" dirty="0"/>
              <a:t>h:form</a:t>
            </a:r>
            <a:r>
              <a:rPr lang="pt-BR" dirty="0"/>
              <a:t> para formulário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Criação da Página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Diversas marcações de componentes:</a:t>
            </a:r>
          </a:p>
          <a:p>
            <a:pPr lvl="1"/>
            <a:r>
              <a:rPr lang="pt-BR" dirty="0">
                <a:hlinkClick r:id="rId2"/>
              </a:rPr>
              <a:t>http://docs.oracle.com/javaee/7/tutorial/jsf-page002.htm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http://docs.oracle.com/javaee/7/tutorial/jsf-page003.htm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4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Criação da Página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Exemplo: Jsf1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&lt;!DOCTYPE html PUBLIC "-//W3C//DTD XHTML 1.0 Transitional//EN"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"http://www.w3.org/TR/xhtml1/DTD/xhtml1-transitional.dtd"&gt;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xmlns:h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="http://xmlns.jcp.org/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jsf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/html"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&lt;h:head&gt;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&lt;/h:head&gt;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&lt;h:body&gt;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&lt;/h:body&gt;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&lt;h: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Formulário para entrada de dados a serem submetidos a um servidor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Todos componentes JSF que representam dados editáveis de um formulário HTML devem estar dentro dessa marcação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0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Marcações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outputText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saída de dados textuais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do componente a ser mostrado como texto</a:t>
            </a:r>
          </a:p>
          <a:p>
            <a:r>
              <a:rPr lang="pt-BR" dirty="0"/>
              <a:t>&lt;h:</a:t>
            </a:r>
            <a:r>
              <a:rPr lang="pt-BR" dirty="0" err="1"/>
              <a:t>outputLabel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indicação de um </a:t>
            </a:r>
            <a:r>
              <a:rPr lang="pt-BR" dirty="0" err="1"/>
              <a:t>label</a:t>
            </a:r>
            <a:r>
              <a:rPr lang="pt-BR" dirty="0"/>
              <a:t> sobre outro componente (usualmente uma caixa de texto)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do componente a ser mostrado</a:t>
            </a:r>
          </a:p>
          <a:p>
            <a:pPr lvl="2"/>
            <a:r>
              <a:rPr lang="pt-BR" dirty="0"/>
              <a:t>for – id do componente associado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0898" name="Picture 2" descr="Screen capture of form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620688"/>
            <a:ext cx="4238625" cy="105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6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inputText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entrada de uma linha de texto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label</a:t>
            </a:r>
            <a:r>
              <a:rPr lang="pt-BR" dirty="0"/>
              <a:t> – nome a ser utilizado em mensagens de erro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do componente, usualmente representado por uma expressão associada a uma propriedade de um </a:t>
            </a:r>
            <a:r>
              <a:rPr lang="pt-BR" dirty="0" err="1"/>
              <a:t>managed-bean</a:t>
            </a:r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inputTextArea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entrada de várias linhas de texto</a:t>
            </a:r>
          </a:p>
          <a:p>
            <a:r>
              <a:rPr lang="pt-BR" dirty="0"/>
              <a:t>&lt;h:</a:t>
            </a:r>
            <a:r>
              <a:rPr lang="pt-BR" dirty="0" err="1"/>
              <a:t>inputSecret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entrada de uma linha de texto mascarada</a:t>
            </a:r>
          </a:p>
          <a:p>
            <a:r>
              <a:rPr lang="pt-BR" dirty="0"/>
              <a:t>&lt;h:</a:t>
            </a:r>
            <a:r>
              <a:rPr lang="pt-BR" dirty="0" err="1"/>
              <a:t>inputHidden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texto escondido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9874" name="Picture 2" descr="Screen capture of form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48680"/>
            <a:ext cx="4238625" cy="105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040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selectBooleanCheckbox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representação de </a:t>
            </a:r>
            <a:r>
              <a:rPr lang="pt-BR" dirty="0" err="1"/>
              <a:t>checkbox</a:t>
            </a:r>
            <a:r>
              <a:rPr lang="pt-BR" dirty="0"/>
              <a:t> com valor booleano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de uma propriedade booleana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17762" name="Picture 2" descr="Screen capture of radio buttons, check box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0976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selectOneRadio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radio </a:t>
            </a:r>
            <a:r>
              <a:rPr lang="pt-BR" dirty="0" err="1"/>
              <a:t>buttons</a:t>
            </a:r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selectOneMenu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drop-down</a:t>
            </a:r>
            <a:r>
              <a:rPr lang="pt-BR" dirty="0"/>
              <a:t> menu</a:t>
            </a:r>
          </a:p>
          <a:p>
            <a:r>
              <a:rPr lang="pt-BR" dirty="0"/>
              <a:t>&lt;h:</a:t>
            </a:r>
            <a:r>
              <a:rPr lang="pt-BR" dirty="0" err="1"/>
              <a:t>selectOneListbox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listbox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escolhido</a:t>
            </a:r>
          </a:p>
          <a:p>
            <a:pPr lvl="1"/>
            <a:r>
              <a:rPr lang="pt-BR" dirty="0"/>
              <a:t>Subelementos: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</a:t>
            </a:r>
            <a:r>
              <a:rPr lang="pt-BR" dirty="0"/>
              <a:t>&gt; especifica cada opção estaticamente</a:t>
            </a:r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r>
              <a:rPr lang="pt-BR" dirty="0"/>
              <a:t> especifica o valor e o texto apresentado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selectItems</a:t>
            </a:r>
            <a:r>
              <a:rPr lang="pt-BR" dirty="0"/>
              <a:t>&gt; especifica cada opção dinamicamente</a:t>
            </a:r>
          </a:p>
          <a:p>
            <a:pPr lvl="3"/>
            <a:r>
              <a:rPr lang="pt-BR" i="1" dirty="0" err="1"/>
              <a:t>value</a:t>
            </a:r>
            <a:r>
              <a:rPr lang="pt-BR" dirty="0"/>
              <a:t> especifica a coleção de itens</a:t>
            </a:r>
            <a:endParaRPr lang="pt-BR" i="1" dirty="0"/>
          </a:p>
          <a:p>
            <a:pPr lvl="3"/>
            <a:r>
              <a:rPr lang="pt-BR" i="1" dirty="0"/>
              <a:t>var</a:t>
            </a:r>
            <a:r>
              <a:rPr lang="pt-BR" dirty="0"/>
              <a:t> especifica a variável de iteração</a:t>
            </a:r>
            <a:endParaRPr lang="pt-BR" i="1" dirty="0"/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17762" name="Picture 2" descr="Screen capture of radio buttons, check box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140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selectManyCheckbox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múltiplos </a:t>
            </a:r>
            <a:r>
              <a:rPr lang="pt-BR" dirty="0" err="1"/>
              <a:t>checkbox</a:t>
            </a:r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selectManyListbox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listbox</a:t>
            </a:r>
            <a:r>
              <a:rPr lang="pt-BR" dirty="0"/>
              <a:t> de seleção múltipla</a:t>
            </a:r>
          </a:p>
          <a:p>
            <a:r>
              <a:rPr lang="pt-BR" dirty="0"/>
              <a:t>&lt;h:</a:t>
            </a:r>
            <a:r>
              <a:rPr lang="pt-BR" dirty="0" err="1"/>
              <a:t>selectManyMenu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drop-down</a:t>
            </a:r>
            <a:r>
              <a:rPr lang="pt-BR" dirty="0"/>
              <a:t> menu de seleção múltipla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lista de valores escolhidos</a:t>
            </a:r>
          </a:p>
          <a:p>
            <a:pPr lvl="1"/>
            <a:r>
              <a:rPr lang="pt-BR" dirty="0"/>
              <a:t>Subelementos: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</a:t>
            </a:r>
            <a:r>
              <a:rPr lang="pt-BR" dirty="0"/>
              <a:t>&gt; especifica cada opção estaticamente</a:t>
            </a:r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r>
              <a:rPr lang="pt-BR" dirty="0"/>
              <a:t> especifica o valor e o texto apresentado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selectItems</a:t>
            </a:r>
            <a:r>
              <a:rPr lang="pt-BR" dirty="0"/>
              <a:t>&gt; especifica cada opção dinamicamente</a:t>
            </a:r>
          </a:p>
          <a:p>
            <a:pPr lvl="3"/>
            <a:r>
              <a:rPr lang="pt-BR" i="1" dirty="0" err="1"/>
              <a:t>value</a:t>
            </a:r>
            <a:r>
              <a:rPr lang="pt-BR" dirty="0"/>
              <a:t> especifica a coleção de itens</a:t>
            </a:r>
            <a:endParaRPr lang="pt-BR" i="1" dirty="0"/>
          </a:p>
          <a:p>
            <a:pPr lvl="3"/>
            <a:r>
              <a:rPr lang="pt-BR" i="1" dirty="0"/>
              <a:t>var</a:t>
            </a:r>
            <a:r>
              <a:rPr lang="pt-BR" dirty="0"/>
              <a:t> especifica a variável de iteração</a:t>
            </a:r>
            <a:endParaRPr lang="pt-BR" i="1" dirty="0"/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18786" name="Picture 2" descr="Screen capture of check box set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534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MVC para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camada de apresentação para Web pode ser estruturada sobre diferentes padrões dentro da proposta MVC de acordo com (Fowler 2008), dentre eles:</a:t>
            </a:r>
          </a:p>
          <a:p>
            <a:pPr lvl="1"/>
            <a:r>
              <a:rPr lang="pt-BR" i="1" dirty="0"/>
              <a:t>Page </a:t>
            </a:r>
            <a:r>
              <a:rPr lang="pt-BR" i="1" dirty="0" err="1"/>
              <a:t>Controller</a:t>
            </a:r>
            <a:endParaRPr lang="pt-BR" dirty="0"/>
          </a:p>
          <a:p>
            <a:pPr lvl="2"/>
            <a:r>
              <a:rPr lang="pt-BR" dirty="0"/>
              <a:t>Um objeto que trata uma solicitação para uma página ou ação específica em um site Web</a:t>
            </a:r>
          </a:p>
          <a:p>
            <a:pPr lvl="1"/>
            <a:r>
              <a:rPr lang="pt-BR" i="1" dirty="0"/>
              <a:t>Front </a:t>
            </a:r>
            <a:r>
              <a:rPr lang="pt-BR" i="1" dirty="0" err="1"/>
              <a:t>Controller</a:t>
            </a:r>
            <a:endParaRPr lang="pt-BR" i="1" dirty="0"/>
          </a:p>
          <a:p>
            <a:pPr lvl="2"/>
            <a:r>
              <a:rPr lang="pt-BR" dirty="0"/>
              <a:t>Um controlador que trata todas as solicitações para um site Web</a:t>
            </a:r>
          </a:p>
          <a:p>
            <a:pPr lvl="1"/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endParaRPr lang="pt-BR" dirty="0"/>
          </a:p>
          <a:p>
            <a:pPr lvl="2"/>
            <a:r>
              <a:rPr lang="pt-BR" dirty="0"/>
              <a:t>Representa informações em HTML inserindo marcadores em uma página HTML</a:t>
            </a:r>
          </a:p>
          <a:p>
            <a:pPr lvl="1"/>
            <a:r>
              <a:rPr lang="pt-BR" i="1" dirty="0" err="1"/>
              <a:t>Transform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endParaRPr lang="pt-BR" dirty="0"/>
          </a:p>
          <a:p>
            <a:pPr lvl="2"/>
            <a:r>
              <a:rPr lang="pt-BR" dirty="0"/>
              <a:t>Processa dados do domínio elemento por elemento e os transforma em HTML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0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&lt;h:</a:t>
            </a:r>
            <a:r>
              <a:rPr lang="pt-BR" sz="2800" dirty="0" err="1"/>
              <a:t>commandButton</a:t>
            </a:r>
            <a:r>
              <a:rPr lang="pt-BR" sz="28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Botão de ação para submeter os dados de um formulário para o servidor via post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Atributos:</a:t>
            </a:r>
          </a:p>
          <a:p>
            <a:pPr lvl="2">
              <a:lnSpc>
                <a:spcPct val="90000"/>
              </a:lnSpc>
            </a:pPr>
            <a:r>
              <a:rPr lang="pt-BR" sz="2000" dirty="0" err="1"/>
              <a:t>value</a:t>
            </a:r>
            <a:r>
              <a:rPr lang="pt-BR" sz="2000" dirty="0"/>
              <a:t> – rótulo do botão</a:t>
            </a:r>
          </a:p>
          <a:p>
            <a:pPr lvl="2">
              <a:lnSpc>
                <a:spcPct val="90000"/>
              </a:lnSpc>
            </a:pPr>
            <a:r>
              <a:rPr lang="pt-BR" sz="2000" dirty="0" err="1"/>
              <a:t>action</a:t>
            </a:r>
            <a:r>
              <a:rPr lang="pt-BR" sz="2000" dirty="0"/>
              <a:t> – especifica um valor de resultado do processamento do botão que será utilizado pelo sistema de navegação entre as páginas</a:t>
            </a:r>
          </a:p>
          <a:p>
            <a:pPr lvl="3">
              <a:lnSpc>
                <a:spcPct val="90000"/>
              </a:lnSpc>
            </a:pPr>
            <a:r>
              <a:rPr lang="pt-BR" sz="1800" dirty="0"/>
              <a:t>Pode ser um valor constante (literal) ou associado a uma expressão (propriedade ou método de um </a:t>
            </a:r>
            <a:r>
              <a:rPr lang="pt-BR" sz="1800" dirty="0" err="1"/>
              <a:t>bean</a:t>
            </a:r>
            <a:r>
              <a:rPr lang="pt-BR" sz="1800" dirty="0"/>
              <a:t>) que retorna uma string</a:t>
            </a:r>
          </a:p>
          <a:p>
            <a:pPr>
              <a:lnSpc>
                <a:spcPct val="90000"/>
              </a:lnSpc>
            </a:pPr>
            <a:r>
              <a:rPr lang="pt-BR" sz="2600" dirty="0"/>
              <a:t>&lt;h:</a:t>
            </a:r>
            <a:r>
              <a:rPr lang="pt-BR" sz="2600" dirty="0" err="1"/>
              <a:t>commandLink</a:t>
            </a:r>
            <a:r>
              <a:rPr lang="pt-BR" sz="26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pt-BR" sz="2200" dirty="0"/>
              <a:t>Link de ação para submeter os dados de um formulário para o servidor via post</a:t>
            </a:r>
            <a:endParaRPr lang="en-US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9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dataTable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tabelas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lista de elementos</a:t>
            </a:r>
          </a:p>
          <a:p>
            <a:pPr lvl="2"/>
            <a:r>
              <a:rPr lang="pt-BR" dirty="0"/>
              <a:t>var – variável de iteração</a:t>
            </a:r>
          </a:p>
          <a:p>
            <a:r>
              <a:rPr lang="pt-BR" dirty="0"/>
              <a:t>&lt;h:</a:t>
            </a:r>
            <a:r>
              <a:rPr lang="pt-BR" dirty="0" err="1"/>
              <a:t>column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uma coluna de tabela</a:t>
            </a:r>
          </a:p>
          <a:p>
            <a:r>
              <a:rPr lang="pt-BR" dirty="0"/>
              <a:t>&lt;f:</a:t>
            </a:r>
            <a:r>
              <a:rPr lang="pt-BR" dirty="0" err="1"/>
              <a:t>facet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cabeçalhos/rodapés de tabelas, cabeçalhos de colunas,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0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h:dataTable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bean.valores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 var="valor"&gt;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="header"&gt;Uma Tabela&lt;/f: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="header"&gt;valor1&lt;/f: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#{valor.valor1}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1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message</a:t>
            </a:r>
            <a:r>
              <a:rPr lang="pt-BR" dirty="0"/>
              <a:t>&gt; e &lt;h:</a:t>
            </a:r>
            <a:r>
              <a:rPr lang="pt-BR" dirty="0" err="1"/>
              <a:t>messages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Componentes de </a:t>
            </a:r>
            <a:r>
              <a:rPr lang="pt-BR" dirty="0" err="1"/>
              <a:t>renderização</a:t>
            </a:r>
            <a:r>
              <a:rPr lang="pt-BR" dirty="0"/>
              <a:t> de mensagens</a:t>
            </a:r>
          </a:p>
          <a:p>
            <a:pPr lvl="2"/>
            <a:r>
              <a:rPr lang="pt-BR" dirty="0"/>
              <a:t>associadas usualmente à validação de campos de entrada de dados ou mensagens globais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/>
              <a:t>for – identificador do componente associado</a:t>
            </a:r>
          </a:p>
          <a:p>
            <a:pPr lvl="2"/>
            <a:r>
              <a:rPr lang="pt-BR" dirty="0" err="1"/>
              <a:t>globalOnly</a:t>
            </a:r>
            <a:r>
              <a:rPr lang="pt-BR" dirty="0"/>
              <a:t> – para mensagens globais (aquelas não associadas a um componente específico)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9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message</a:t>
            </a:r>
            <a:r>
              <a:rPr lang="pt-BR" dirty="0"/>
              <a:t>&gt; e &lt;h:</a:t>
            </a:r>
            <a:r>
              <a:rPr lang="pt-BR" dirty="0" err="1"/>
              <a:t>messages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Para adicionar mensagens: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FacesMessage</a:t>
            </a:r>
            <a:endParaRPr lang="pt-BR" dirty="0"/>
          </a:p>
          <a:p>
            <a:pPr lvl="3"/>
            <a:r>
              <a:rPr lang="pt-BR" dirty="0"/>
              <a:t>Mensagens podem ser classificadas </a:t>
            </a:r>
            <a:r>
              <a:rPr lang="pt-BR"/>
              <a:t>em diferentes tipos</a:t>
            </a:r>
          </a:p>
          <a:p>
            <a:pPr lvl="2"/>
            <a:r>
              <a:rPr lang="pt-BR" dirty="0"/>
              <a:t>Adicionar mensagem ao contexto de execução </a:t>
            </a:r>
            <a:r>
              <a:rPr lang="pt-BR" i="1" dirty="0" err="1"/>
              <a:t>FacesContext.getCurrentInstance</a:t>
            </a:r>
            <a:r>
              <a:rPr lang="pt-BR" i="1" dirty="0"/>
              <a:t>().</a:t>
            </a:r>
            <a:r>
              <a:rPr lang="pt-BR" i="1" dirty="0" err="1"/>
              <a:t>addMessage</a:t>
            </a:r>
            <a:r>
              <a:rPr lang="pt-BR" i="1" dirty="0"/>
              <a:t>()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9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Jsf2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1725"/>
            <a:ext cx="5934075" cy="1666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1993"/>
            <a:ext cx="6124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9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Suporte a HTML5:</a:t>
            </a:r>
          </a:p>
          <a:p>
            <a:pPr lvl="1"/>
            <a:r>
              <a:rPr lang="pt-BR" dirty="0">
                <a:hlinkClick r:id="rId2"/>
              </a:rPr>
              <a:t>http://docs.oracle.com/javaee/7/tutorial/doc/jsf-facelets009.htm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4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Componentes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5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Componentes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i="1" dirty="0"/>
          </a:p>
          <a:p>
            <a:pPr lvl="1"/>
            <a:r>
              <a:rPr lang="pt-BR" dirty="0"/>
              <a:t>São </a:t>
            </a:r>
            <a:r>
              <a:rPr lang="pt-BR" i="1" dirty="0" err="1"/>
              <a:t>beans</a:t>
            </a:r>
            <a:r>
              <a:rPr lang="pt-BR" dirty="0"/>
              <a:t> sob o processo de injeção de dependência via CDI</a:t>
            </a:r>
          </a:p>
          <a:p>
            <a:pPr lvl="1"/>
            <a:r>
              <a:rPr lang="pt-BR" dirty="0"/>
              <a:t>Usualmente representam propriedades vinculadas a componentes visuais da página e ações solicitadas pelo controlador do JSF (como conversores, validadores e eventos)</a:t>
            </a:r>
          </a:p>
          <a:p>
            <a:pPr lvl="2"/>
            <a:r>
              <a:rPr lang="pt-BR" dirty="0">
                <a:hlinkClick r:id="rId2"/>
              </a:rPr>
              <a:t>http://docs.oracle.com/javaee/7/tutorial/doc/jsf-develop002.htm</a:t>
            </a:r>
            <a:endParaRPr lang="pt-BR" dirty="0"/>
          </a:p>
          <a:p>
            <a:pPr lvl="1"/>
            <a:r>
              <a:rPr lang="pt-BR" dirty="0"/>
              <a:t>Dessa forma, o </a:t>
            </a:r>
            <a:r>
              <a:rPr lang="pt-BR" dirty="0" err="1"/>
              <a:t>bean</a:t>
            </a:r>
            <a:r>
              <a:rPr lang="pt-BR" dirty="0"/>
              <a:t> representa a lógica da aplicação associada ao componente visual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Componentes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i="1" dirty="0"/>
          </a:p>
          <a:p>
            <a:pPr lvl="1"/>
            <a:r>
              <a:rPr lang="pt-BR" dirty="0"/>
              <a:t>Tipos usuais de propriedades:</a:t>
            </a:r>
          </a:p>
          <a:p>
            <a:pPr lvl="2"/>
            <a:r>
              <a:rPr lang="pt-BR" dirty="0"/>
              <a:t>Valores de componentes</a:t>
            </a:r>
          </a:p>
          <a:p>
            <a:pPr lvl="2"/>
            <a:r>
              <a:rPr lang="pt-BR" dirty="0"/>
              <a:t>Instâncias de componentes</a:t>
            </a:r>
          </a:p>
          <a:p>
            <a:pPr lvl="2"/>
            <a:r>
              <a:rPr lang="pt-BR" dirty="0"/>
              <a:t>Instâncias de conversores</a:t>
            </a:r>
          </a:p>
          <a:p>
            <a:pPr lvl="2"/>
            <a:r>
              <a:rPr lang="pt-BR" dirty="0"/>
              <a:t>Instâncias de tratadores de eventos</a:t>
            </a:r>
          </a:p>
          <a:p>
            <a:pPr lvl="2"/>
            <a:r>
              <a:rPr lang="pt-BR" dirty="0"/>
              <a:t>Instâncias de validadores</a:t>
            </a:r>
          </a:p>
          <a:p>
            <a:pPr lvl="1"/>
            <a:r>
              <a:rPr lang="pt-BR" dirty="0"/>
              <a:t>Tipos usuais de métodos:</a:t>
            </a:r>
          </a:p>
          <a:p>
            <a:pPr lvl="2"/>
            <a:r>
              <a:rPr lang="pt-BR" dirty="0"/>
              <a:t>Validação de dados</a:t>
            </a:r>
          </a:p>
          <a:p>
            <a:pPr lvl="2"/>
            <a:r>
              <a:rPr lang="pt-BR" dirty="0"/>
              <a:t>Tratador de eventos</a:t>
            </a:r>
          </a:p>
          <a:p>
            <a:pPr lvl="2"/>
            <a:r>
              <a:rPr lang="pt-BR" dirty="0"/>
              <a:t>Processamento para navegação entre páginas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Page Controller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 objeto que trata uma solicitação para uma página ou ação específica em um site web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5849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2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Escopo define o comportamento e ciclo de vida do </a:t>
            </a:r>
            <a:r>
              <a:rPr lang="pt-BR" dirty="0" err="1"/>
              <a:t>javabean</a:t>
            </a:r>
            <a:r>
              <a:rPr lang="pt-BR" dirty="0"/>
              <a:t> associado ao JSF</a:t>
            </a:r>
          </a:p>
          <a:p>
            <a:r>
              <a:rPr lang="pt-BR" dirty="0"/>
              <a:t>Anotações para escopo (mais utilizadas):</a:t>
            </a:r>
          </a:p>
          <a:p>
            <a:pPr lvl="1"/>
            <a:r>
              <a:rPr lang="en-US" dirty="0"/>
              <a:t>Application (</a:t>
            </a:r>
            <a:r>
              <a:rPr lang="en-US" i="1" dirty="0"/>
              <a:t>@</a:t>
            </a:r>
            <a:r>
              <a:rPr lang="en-US" i="1" dirty="0" err="1"/>
              <a:t>ApplicationScoped</a:t>
            </a:r>
            <a:r>
              <a:rPr lang="en-US" dirty="0"/>
              <a:t>): bean com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  <a:p>
            <a:pPr lvl="1"/>
            <a:r>
              <a:rPr lang="en-US" dirty="0"/>
              <a:t>Session (</a:t>
            </a:r>
            <a:r>
              <a:rPr lang="en-US" i="1" dirty="0"/>
              <a:t>@</a:t>
            </a:r>
            <a:r>
              <a:rPr lang="en-US" i="1" dirty="0" err="1"/>
              <a:t>SessionScoped</a:t>
            </a:r>
            <a:r>
              <a:rPr lang="en-US" dirty="0"/>
              <a:t>): bean com </a:t>
            </a:r>
            <a:r>
              <a:rPr lang="en-US" dirty="0" err="1"/>
              <a:t>escopo</a:t>
            </a:r>
            <a:r>
              <a:rPr lang="en-US" dirty="0"/>
              <a:t> entre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requisições</a:t>
            </a:r>
            <a:r>
              <a:rPr lang="en-US" dirty="0"/>
              <a:t> HTTP</a:t>
            </a:r>
          </a:p>
          <a:p>
            <a:pPr lvl="1"/>
            <a:r>
              <a:rPr lang="en-US" dirty="0"/>
              <a:t>Request (</a:t>
            </a:r>
            <a:r>
              <a:rPr lang="en-US" i="1" dirty="0"/>
              <a:t>@</a:t>
            </a:r>
            <a:r>
              <a:rPr lang="en-US" i="1" dirty="0" err="1"/>
              <a:t>RequestScoped</a:t>
            </a:r>
            <a:r>
              <a:rPr lang="en-US" dirty="0"/>
              <a:t>): bean com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en-US" dirty="0"/>
              <a:t> HTTP individual</a:t>
            </a:r>
          </a:p>
          <a:p>
            <a:r>
              <a:rPr lang="pt-BR" dirty="0"/>
              <a:t>CUIDADO!</a:t>
            </a:r>
          </a:p>
          <a:p>
            <a:pPr lvl="1"/>
            <a:r>
              <a:rPr lang="pt-BR" dirty="0"/>
              <a:t>Essas anotações pertencem ao pacote </a:t>
            </a:r>
            <a:r>
              <a:rPr lang="pt-BR" i="1" dirty="0" err="1"/>
              <a:t>javax.enterprise.context</a:t>
            </a:r>
            <a:r>
              <a:rPr lang="pt-BR" dirty="0"/>
              <a:t> da plataforma de injeção de dependências</a:t>
            </a:r>
          </a:p>
          <a:p>
            <a:pPr lvl="1"/>
            <a:r>
              <a:rPr lang="pt-BR" dirty="0"/>
              <a:t>Outras marcações exclusivas do JSF estão no pacote </a:t>
            </a:r>
            <a:r>
              <a:rPr lang="pt-BR" i="1" dirty="0" err="1"/>
              <a:t>javax.faces</a:t>
            </a:r>
            <a:r>
              <a:rPr lang="pt-BR" dirty="0"/>
              <a:t> e estão em desuso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1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Expressões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páginas utilizam uma linguagem de expressões, chamada de EL (de </a:t>
            </a:r>
            <a:r>
              <a:rPr lang="pt-BR" i="1" dirty="0"/>
              <a:t>Expression </a:t>
            </a:r>
            <a:r>
              <a:rPr lang="pt-BR" i="1" dirty="0" err="1"/>
              <a:t>Language</a:t>
            </a:r>
            <a:r>
              <a:rPr lang="pt-BR" dirty="0"/>
              <a:t>), para acessar componentes, objetos, métodos e operações</a:t>
            </a:r>
          </a:p>
          <a:p>
            <a:r>
              <a:rPr lang="pt-BR" dirty="0"/>
              <a:t>Em resumo, permite:</a:t>
            </a:r>
          </a:p>
          <a:p>
            <a:pPr lvl="1"/>
            <a:r>
              <a:rPr lang="pt-BR" dirty="0"/>
              <a:t>Dinamicamente ler dados armazenados em componentes </a:t>
            </a:r>
            <a:r>
              <a:rPr lang="pt-BR" dirty="0" err="1"/>
              <a:t>beans</a:t>
            </a:r>
            <a:r>
              <a:rPr lang="pt-BR" dirty="0"/>
              <a:t>, várias estruturas de dados e objetos implícitos</a:t>
            </a:r>
          </a:p>
          <a:p>
            <a:pPr lvl="1"/>
            <a:r>
              <a:rPr lang="pt-BR" dirty="0"/>
              <a:t>Dinamicamente escrever  dados, como entradas de formulários em propriedades de componentes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Invocar métodos públicos</a:t>
            </a:r>
          </a:p>
          <a:p>
            <a:pPr lvl="1"/>
            <a:r>
              <a:rPr lang="pt-BR" dirty="0"/>
              <a:t>Dinamicamente realizar operações aritméticas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6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Expressões podem ser:</a:t>
            </a:r>
          </a:p>
          <a:p>
            <a:pPr lvl="1"/>
            <a:r>
              <a:rPr lang="pt-BR" dirty="0"/>
              <a:t>De valor ou de método</a:t>
            </a:r>
          </a:p>
          <a:p>
            <a:pPr lvl="1"/>
            <a:r>
              <a:rPr lang="pt-BR" dirty="0"/>
              <a:t>De avaliação imediata (${}) ou de avaliação postergada (#{})</a:t>
            </a:r>
          </a:p>
          <a:p>
            <a:pPr lvl="1"/>
            <a:r>
              <a:rPr lang="pt-BR" dirty="0"/>
              <a:t>De leitura (</a:t>
            </a:r>
            <a:r>
              <a:rPr lang="pt-BR" i="1" dirty="0" err="1"/>
              <a:t>rvalue</a:t>
            </a:r>
            <a:r>
              <a:rPr lang="pt-BR" dirty="0"/>
              <a:t>) ou de leitura/escrita (</a:t>
            </a:r>
            <a:r>
              <a:rPr lang="pt-BR" i="1" dirty="0" err="1"/>
              <a:t>lvalue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Sintaxe:</a:t>
            </a:r>
          </a:p>
          <a:p>
            <a:pPr lvl="1"/>
            <a:r>
              <a:rPr lang="pt-BR" dirty="0">
                <a:hlinkClick r:id="rId2"/>
              </a:rPr>
              <a:t>http://docs.oracle.com/javaee/7/tutorial/doc/jsf-el003.htm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http://docs.oracle.com/javaee/7/tutorial/doc/jsf-el004.htm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http://docs.oracle.com/javaee/7/tutorial/doc/jsf-el005.htm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http://docs.oracle.com/javaee/7/tutorial/doc/jsf-el006.htm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/>
              <a:t>JSF - Expressões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z="2800" dirty="0"/>
              <a:t>Avalição imediata/postergada:</a:t>
            </a:r>
          </a:p>
          <a:p>
            <a:pPr lvl="1"/>
            <a:r>
              <a:rPr lang="pt-BR" sz="2400" dirty="0"/>
              <a:t>${expressão} para expressões que são avaliadas imediatamente quando a página é </a:t>
            </a:r>
            <a:r>
              <a:rPr lang="pt-BR" sz="2400" dirty="0" err="1"/>
              <a:t>renderizada</a:t>
            </a:r>
            <a:r>
              <a:rPr lang="pt-BR" sz="2400" dirty="0"/>
              <a:t> pela primeira vez</a:t>
            </a:r>
          </a:p>
          <a:p>
            <a:pPr lvl="2"/>
            <a:r>
              <a:rPr lang="pt-BR" sz="2000" dirty="0"/>
              <a:t>Expressões somente de leitura</a:t>
            </a:r>
          </a:p>
          <a:p>
            <a:pPr lvl="1"/>
            <a:r>
              <a:rPr lang="pt-BR" sz="2400" dirty="0"/>
              <a:t>#{expressão} para expressões que são avaliadas posteriormente (sob controle do ciclo de vida da página pelo JSF)</a:t>
            </a:r>
          </a:p>
          <a:p>
            <a:pPr lvl="2"/>
            <a:r>
              <a:rPr lang="pt-BR" sz="2000" dirty="0"/>
              <a:t>Expressões de leitura e de escrita</a:t>
            </a:r>
          </a:p>
          <a:p>
            <a:pPr lvl="2"/>
            <a:r>
              <a:rPr lang="pt-BR" sz="2000" dirty="0"/>
              <a:t>Inclui chamada de métodos de ação e eventos</a:t>
            </a:r>
          </a:p>
          <a:p>
            <a:pPr lvl="2"/>
            <a:r>
              <a:rPr lang="pt-BR" sz="2000" dirty="0"/>
              <a:t>Mais utilizada em aplicações JSF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expressões: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name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["</a:t>
            </a:r>
            <a:r>
              <a:rPr lang="pt-BR" dirty="0" err="1"/>
              <a:t>name</a:t>
            </a:r>
            <a:r>
              <a:rPr lang="pt-BR" dirty="0"/>
              <a:t>"]}</a:t>
            </a:r>
          </a:p>
          <a:p>
            <a:pPr lvl="1"/>
            <a:r>
              <a:rPr lang="pt-BR" dirty="0"/>
              <a:t>#{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name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orders</a:t>
            </a:r>
            <a:r>
              <a:rPr lang="pt-BR" dirty="0"/>
              <a:t>[1]}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.age + 20}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true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${57}</a:t>
            </a:r>
          </a:p>
          <a:p>
            <a:pPr lvl="1"/>
            <a:r>
              <a:rPr lang="pt-BR" dirty="0"/>
              <a:t>#{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validateName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#{</a:t>
            </a:r>
            <a:r>
              <a:rPr lang="pt-BR" dirty="0" err="1"/>
              <a:t>userNumberBean</a:t>
            </a:r>
            <a:r>
              <a:rPr lang="pt-BR" dirty="0"/>
              <a:t>.</a:t>
            </a:r>
            <a:r>
              <a:rPr lang="pt-BR" dirty="0" err="1"/>
              <a:t>userNumber</a:t>
            </a:r>
            <a:r>
              <a:rPr lang="pt-BR" dirty="0"/>
              <a:t>('5')}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sessionScope</a:t>
            </a:r>
            <a:r>
              <a:rPr lang="pt-BR" dirty="0"/>
              <a:t>.</a:t>
            </a:r>
            <a:r>
              <a:rPr lang="pt-BR" dirty="0" err="1"/>
              <a:t>cart.numberOfItems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${param['</a:t>
            </a:r>
            <a:r>
              <a:rPr lang="pt-BR" dirty="0" err="1"/>
              <a:t>mycom</a:t>
            </a:r>
            <a:r>
              <a:rPr lang="pt-BR" dirty="0"/>
              <a:t>.</a:t>
            </a:r>
            <a:r>
              <a:rPr lang="pt-BR" dirty="0" err="1"/>
              <a:t>productId</a:t>
            </a:r>
            <a:r>
              <a:rPr lang="pt-BR" dirty="0"/>
              <a:t>']}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3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JSF suporta navegação implícita ou definida pelo usuário entre as </a:t>
            </a:r>
            <a:r>
              <a:rPr lang="pt-BR" dirty="0" err="1"/>
              <a:t>views</a:t>
            </a:r>
            <a:endParaRPr lang="pt-BR" dirty="0"/>
          </a:p>
          <a:p>
            <a:pPr lvl="1"/>
            <a:r>
              <a:rPr lang="pt-BR" dirty="0"/>
              <a:t>Entende-se navegação definida pelo usuário quando definida via o arquivo de configuração de recursos do JSF (como o faces-config.xml)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navegação implícita ocorre se um </a:t>
            </a:r>
            <a:r>
              <a:rPr lang="pt-BR" dirty="0" err="1"/>
              <a:t>facelet</a:t>
            </a:r>
            <a:r>
              <a:rPr lang="pt-BR" dirty="0"/>
              <a:t> possui um componente como </a:t>
            </a:r>
            <a:r>
              <a:rPr lang="pt-BR" dirty="0" err="1"/>
              <a:t>button</a:t>
            </a:r>
            <a:r>
              <a:rPr lang="pt-BR" dirty="0"/>
              <a:t> ou hyperlink, que causa a navegação para outra </a:t>
            </a:r>
            <a:r>
              <a:rPr lang="pt-BR" dirty="0" err="1"/>
              <a:t>view</a:t>
            </a:r>
            <a:r>
              <a:rPr lang="pt-BR" dirty="0"/>
              <a:t>, a marcação correspondente possui um atributo </a:t>
            </a:r>
            <a:r>
              <a:rPr lang="pt-BR" i="1" dirty="0" err="1"/>
              <a:t>action</a:t>
            </a:r>
            <a:endParaRPr lang="pt-BR" dirty="0"/>
          </a:p>
          <a:p>
            <a:pPr lvl="1"/>
            <a:r>
              <a:rPr lang="pt-BR" dirty="0"/>
              <a:t>É realizado um </a:t>
            </a:r>
            <a:r>
              <a:rPr lang="pt-BR" i="1" dirty="0" err="1"/>
              <a:t>forward</a:t>
            </a:r>
            <a:endParaRPr lang="pt-BR" dirty="0"/>
          </a:p>
          <a:p>
            <a:pPr lvl="1"/>
            <a:r>
              <a:rPr lang="pt-BR" dirty="0"/>
              <a:t>Para indicar um </a:t>
            </a:r>
            <a:r>
              <a:rPr lang="pt-BR" i="1" dirty="0" err="1"/>
              <a:t>redirect</a:t>
            </a:r>
            <a:r>
              <a:rPr lang="pt-BR" dirty="0"/>
              <a:t>, utiliza-se 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i="1" dirty="0"/>
              <a:t>?faces-</a:t>
            </a:r>
            <a:r>
              <a:rPr lang="pt-BR" i="1" dirty="0" err="1"/>
              <a:t>redirect</a:t>
            </a:r>
            <a:r>
              <a:rPr lang="pt-BR" i="1" dirty="0"/>
              <a:t>=</a:t>
            </a:r>
            <a:r>
              <a:rPr lang="pt-BR" i="1" dirty="0" err="1"/>
              <a:t>true</a:t>
            </a:r>
            <a:r>
              <a:rPr lang="pt-BR" dirty="0"/>
              <a:t> junto ao nome da </a:t>
            </a:r>
            <a:r>
              <a:rPr lang="pt-BR" dirty="0" err="1"/>
              <a:t>view</a:t>
            </a:r>
            <a:r>
              <a:rPr lang="pt-BR" dirty="0"/>
              <a:t> desejada</a:t>
            </a:r>
          </a:p>
          <a:p>
            <a:r>
              <a:rPr lang="pt-BR" dirty="0"/>
              <a:t>O atributo </a:t>
            </a:r>
            <a:r>
              <a:rPr lang="pt-BR" i="1" dirty="0" err="1"/>
              <a:t>action</a:t>
            </a:r>
            <a:r>
              <a:rPr lang="pt-BR" dirty="0"/>
              <a:t> representa:</a:t>
            </a:r>
          </a:p>
          <a:p>
            <a:pPr lvl="1"/>
            <a:r>
              <a:rPr lang="pt-BR" dirty="0"/>
              <a:t>Uma string que indica o nome da próxima </a:t>
            </a:r>
            <a:r>
              <a:rPr lang="pt-BR" dirty="0" err="1"/>
              <a:t>view</a:t>
            </a:r>
            <a:endParaRPr lang="pt-BR" dirty="0"/>
          </a:p>
          <a:p>
            <a:pPr lvl="1"/>
            <a:r>
              <a:rPr lang="pt-BR" dirty="0"/>
              <a:t>Um método de um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que executa algum processamento e retora uma string que indica o nome da próxima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dirty="0"/>
              <a:t>Ex.: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h:commandButton</a:t>
            </a:r>
            <a:r>
              <a:rPr lang="en-US" dirty="0"/>
              <a:t> value="Submit" action="success"/&gt;</a:t>
            </a:r>
            <a:endParaRPr lang="pt-BR" dirty="0"/>
          </a:p>
          <a:p>
            <a:pPr lvl="1"/>
            <a:r>
              <a:rPr lang="en-US" dirty="0"/>
              <a:t>&lt;h:commandButton value="Submit" action="#{</a:t>
            </a:r>
            <a:r>
              <a:rPr lang="en-US" dirty="0" err="1"/>
              <a:t>cashier.submit</a:t>
            </a:r>
            <a:r>
              <a:rPr lang="en-US" dirty="0"/>
              <a:t>}" /&gt;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Jsf3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996"/>
            <a:ext cx="6257925" cy="1790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68900"/>
            <a:ext cx="4895850" cy="1371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93" y="5368704"/>
            <a:ext cx="4114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7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Navegação definida pelo usuário ocorre quando um conjunto de regras que definem a próxima página a ser apresentada pelo controlador está presente no arquivo faces-config.xml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Regras definidas na marcação </a:t>
            </a:r>
            <a:r>
              <a:rPr lang="pt-BR" sz="1800" i="1" dirty="0"/>
              <a:t>&lt;</a:t>
            </a:r>
            <a:r>
              <a:rPr lang="pt-BR" sz="1800" i="1" dirty="0" err="1"/>
              <a:t>navigation-rule</a:t>
            </a:r>
            <a:r>
              <a:rPr lang="pt-BR" sz="1800" i="1" dirty="0"/>
              <a:t>&gt;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Marcação </a:t>
            </a:r>
            <a:r>
              <a:rPr lang="pt-BR" sz="1800" i="1" dirty="0"/>
              <a:t>&lt;</a:t>
            </a:r>
            <a:r>
              <a:rPr lang="pt-BR" sz="1800" i="1" dirty="0" err="1"/>
              <a:t>from</a:t>
            </a:r>
            <a:r>
              <a:rPr lang="pt-BR" sz="1800" i="1" dirty="0"/>
              <a:t>-</a:t>
            </a:r>
            <a:r>
              <a:rPr lang="pt-BR" sz="1800" i="1" dirty="0" err="1"/>
              <a:t>view</a:t>
            </a:r>
            <a:r>
              <a:rPr lang="pt-BR" sz="1800" i="1" dirty="0"/>
              <a:t>-id&gt;</a:t>
            </a:r>
            <a:r>
              <a:rPr lang="pt-BR" sz="1800" dirty="0"/>
              <a:t> define a origem (* é qualquer página)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Cada regra de navegação pode conter vários casos alternativos de redirecionamento nas marcações </a:t>
            </a:r>
            <a:r>
              <a:rPr lang="pt-BR" sz="1800" i="1" dirty="0"/>
              <a:t>&lt;</a:t>
            </a:r>
            <a:r>
              <a:rPr lang="pt-BR" sz="1800" i="1" dirty="0" err="1"/>
              <a:t>navigation</a:t>
            </a:r>
            <a:r>
              <a:rPr lang="pt-BR" sz="1800" i="1" dirty="0"/>
              <a:t>-case&gt;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Marcação </a:t>
            </a:r>
            <a:r>
              <a:rPr lang="pt-BR" sz="1800" i="1" dirty="0"/>
              <a:t>&lt;</a:t>
            </a:r>
            <a:r>
              <a:rPr lang="pt-BR" sz="1800" i="1" dirty="0" err="1"/>
              <a:t>from-outcome</a:t>
            </a:r>
            <a:r>
              <a:rPr lang="pt-BR" sz="1800" i="1" dirty="0"/>
              <a:t>&gt;</a:t>
            </a:r>
            <a:r>
              <a:rPr lang="pt-BR" sz="1800" dirty="0"/>
              <a:t> define o resultado de uma ação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Marcação </a:t>
            </a:r>
            <a:r>
              <a:rPr lang="pt-BR" sz="1800" i="1" dirty="0"/>
              <a:t>&lt;</a:t>
            </a:r>
            <a:r>
              <a:rPr lang="pt-BR" sz="1800" i="1" dirty="0" err="1"/>
              <a:t>to</a:t>
            </a:r>
            <a:r>
              <a:rPr lang="pt-BR" sz="1800" i="1" dirty="0"/>
              <a:t>-</a:t>
            </a:r>
            <a:r>
              <a:rPr lang="pt-BR" sz="1800" i="1" dirty="0" err="1"/>
              <a:t>view</a:t>
            </a:r>
            <a:r>
              <a:rPr lang="pt-BR" sz="1800" i="1" dirty="0"/>
              <a:t>-id&gt;</a:t>
            </a:r>
            <a:r>
              <a:rPr lang="pt-BR" sz="1800" dirty="0"/>
              <a:t> define o destino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Para um evento de ação: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A navegação é definida via o atributo </a:t>
            </a:r>
            <a:r>
              <a:rPr lang="pt-BR" sz="1800" i="1" dirty="0" err="1"/>
              <a:t>action</a:t>
            </a:r>
            <a:endParaRPr lang="pt-BR" sz="1800" i="1" dirty="0"/>
          </a:p>
          <a:p>
            <a:pPr lvl="1">
              <a:lnSpc>
                <a:spcPct val="80000"/>
              </a:lnSpc>
            </a:pPr>
            <a:r>
              <a:rPr lang="pt-BR" sz="1800" dirty="0"/>
              <a:t>O valor do atributo </a:t>
            </a:r>
            <a:r>
              <a:rPr lang="pt-BR" sz="1800" i="1" dirty="0" err="1"/>
              <a:t>action</a:t>
            </a:r>
            <a:r>
              <a:rPr lang="pt-BR" sz="1800" dirty="0"/>
              <a:t> deve corresponder a um valor da marcação </a:t>
            </a:r>
            <a:r>
              <a:rPr lang="pt-BR" sz="1800" i="1" dirty="0"/>
              <a:t>&lt;</a:t>
            </a:r>
            <a:r>
              <a:rPr lang="pt-BR" sz="1800" i="1" dirty="0" err="1"/>
              <a:t>from-outcome</a:t>
            </a:r>
            <a:r>
              <a:rPr lang="pt-BR" sz="1800" i="1" dirty="0"/>
              <a:t>&gt;</a:t>
            </a:r>
          </a:p>
          <a:p>
            <a:pPr lvl="2">
              <a:lnSpc>
                <a:spcPct val="80000"/>
              </a:lnSpc>
            </a:pPr>
            <a:r>
              <a:rPr lang="pt-BR" sz="1600" dirty="0"/>
              <a:t>Esse valor pode ser uma constante ou o resultado da execução de um método em um componente </a:t>
            </a:r>
            <a:r>
              <a:rPr lang="pt-BR" sz="1600" dirty="0" err="1"/>
              <a:t>bean</a:t>
            </a:r>
            <a:r>
              <a:rPr lang="pt-BR" sz="1600" dirty="0"/>
              <a:t> de suporte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Page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Responsabilidades básicas do </a:t>
            </a:r>
            <a:r>
              <a:rPr lang="pt-BR" i="1" dirty="0"/>
              <a:t>Page </a:t>
            </a:r>
            <a:r>
              <a:rPr lang="pt-BR" i="1" dirty="0" err="1"/>
              <a:t>Controller</a:t>
            </a:r>
            <a:r>
              <a:rPr lang="pt-BR" dirty="0"/>
              <a:t>:</a:t>
            </a:r>
          </a:p>
          <a:p>
            <a:pPr lvl="1">
              <a:defRPr/>
            </a:pPr>
            <a:r>
              <a:rPr lang="pt-BR" dirty="0"/>
              <a:t>Decodificar a URL e extrair quaisquer dados do formulário</a:t>
            </a:r>
          </a:p>
          <a:p>
            <a:pPr lvl="1">
              <a:defRPr/>
            </a:pPr>
            <a:r>
              <a:rPr lang="pt-BR" dirty="0"/>
              <a:t>Criar e chamar quaisquer objetos do modelo para processar os dados</a:t>
            </a:r>
          </a:p>
          <a:p>
            <a:pPr lvl="1">
              <a:defRPr/>
            </a:pPr>
            <a:r>
              <a:rPr lang="pt-BR" dirty="0"/>
              <a:t>Determinar qual </a:t>
            </a:r>
            <a:r>
              <a:rPr lang="pt-BR" i="1" dirty="0" err="1"/>
              <a:t>View</a:t>
            </a:r>
            <a:r>
              <a:rPr lang="pt-BR" dirty="0"/>
              <a:t> deve mostrar a página de resposta e transferir a informação do modelo para ela</a:t>
            </a:r>
          </a:p>
          <a:p>
            <a:pPr>
              <a:defRPr/>
            </a:pPr>
            <a:r>
              <a:rPr lang="pt-BR" dirty="0"/>
              <a:t>Exemplos:</a:t>
            </a:r>
          </a:p>
          <a:p>
            <a:pPr lvl="1">
              <a:defRPr/>
            </a:pPr>
            <a:r>
              <a:rPr lang="pt-BR" dirty="0"/>
              <a:t>Tecnologias “</a:t>
            </a:r>
            <a:r>
              <a:rPr lang="pt-BR" dirty="0" err="1"/>
              <a:t>server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”, como JSP, PHP, ASP.NET web </a:t>
            </a:r>
            <a:r>
              <a:rPr lang="pt-BR" dirty="0" err="1"/>
              <a:t>forms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6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Exemplo: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&lt;navigation-rule&gt;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&lt;from-view-id&gt;/</a:t>
            </a:r>
            <a:r>
              <a:rPr lang="en-US" sz="2000" dirty="0" err="1"/>
              <a:t>welcomeJSF.xhtml</a:t>
            </a:r>
            <a:r>
              <a:rPr lang="en-US" sz="2000" dirty="0"/>
              <a:t>&lt;/from-view-id&gt;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&lt;from-outcome&gt;</a:t>
            </a:r>
            <a:r>
              <a:rPr lang="en-US" sz="2000" dirty="0" err="1"/>
              <a:t>sucesso</a:t>
            </a:r>
            <a:r>
              <a:rPr lang="en-US" sz="2000" dirty="0"/>
              <a:t>&lt;/from-outcome&gt;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&lt;to-view-id&gt;/</a:t>
            </a:r>
            <a:r>
              <a:rPr lang="en-US" sz="2000" dirty="0" err="1"/>
              <a:t>sucesso.xhtml</a:t>
            </a:r>
            <a:r>
              <a:rPr lang="en-US" sz="2000" dirty="0"/>
              <a:t>&lt;/to-view-id&gt;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&lt;/navigation-case&gt;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&lt;from-outcome&gt;</a:t>
            </a:r>
            <a:r>
              <a:rPr lang="en-US" sz="2000" dirty="0" err="1"/>
              <a:t>falha</a:t>
            </a:r>
            <a:r>
              <a:rPr lang="en-US" sz="2000" dirty="0"/>
              <a:t>&lt;/from-outcome&gt;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&lt;to-view-id&gt;/</a:t>
            </a:r>
            <a:r>
              <a:rPr lang="en-US" sz="2000" dirty="0" err="1"/>
              <a:t>falha.xhtml</a:t>
            </a:r>
            <a:r>
              <a:rPr lang="en-US" sz="2000" dirty="0"/>
              <a:t>&lt;/to-view-id&gt;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&lt;/navigation-case&gt;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&lt;/navigation-rule&gt;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Conversores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74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</a:t>
            </a:r>
            <a:r>
              <a:rPr lang="pt-BR" dirty="0" err="1"/>
              <a:t>compomente</a:t>
            </a:r>
            <a:r>
              <a:rPr lang="pt-BR" dirty="0"/>
              <a:t> JSF está associado a um objeto </a:t>
            </a:r>
            <a:r>
              <a:rPr lang="pt-BR" i="1" dirty="0" err="1"/>
              <a:t>bean</a:t>
            </a:r>
            <a:r>
              <a:rPr lang="pt-BR" dirty="0"/>
              <a:t> temos duas visões dos dados:</a:t>
            </a:r>
          </a:p>
          <a:p>
            <a:pPr lvl="1"/>
            <a:r>
              <a:rPr lang="pt-BR" dirty="0"/>
              <a:t>Visão do modelo</a:t>
            </a:r>
          </a:p>
          <a:p>
            <a:pPr lvl="1"/>
            <a:r>
              <a:rPr lang="pt-BR" dirty="0"/>
              <a:t>Visão da apresentação</a:t>
            </a:r>
          </a:p>
          <a:p>
            <a:r>
              <a:rPr lang="pt-BR" dirty="0"/>
              <a:t>Conversões entre visões são automáticas para tipos compatíveis</a:t>
            </a:r>
          </a:p>
          <a:p>
            <a:r>
              <a:rPr lang="pt-BR" dirty="0"/>
              <a:t>JSF provê componentes padrão para conversão entre essas visões:</a:t>
            </a:r>
          </a:p>
          <a:p>
            <a:pPr lvl="1"/>
            <a:r>
              <a:rPr lang="pt-BR" i="1" dirty="0" err="1"/>
              <a:t>BigDecimalConverter</a:t>
            </a:r>
            <a:r>
              <a:rPr lang="pt-BR" dirty="0"/>
              <a:t>, </a:t>
            </a:r>
            <a:r>
              <a:rPr lang="pt-BR" i="1" dirty="0" err="1"/>
              <a:t>BigIntegerConverter</a:t>
            </a:r>
            <a:r>
              <a:rPr lang="pt-BR" dirty="0"/>
              <a:t>, </a:t>
            </a:r>
            <a:r>
              <a:rPr lang="pt-BR" i="1" dirty="0" err="1"/>
              <a:t>BooleanConverter</a:t>
            </a:r>
            <a:r>
              <a:rPr lang="pt-BR" dirty="0"/>
              <a:t>, </a:t>
            </a:r>
            <a:r>
              <a:rPr lang="pt-BR" i="1" dirty="0" err="1"/>
              <a:t>ByteConverter</a:t>
            </a:r>
            <a:r>
              <a:rPr lang="pt-BR" dirty="0"/>
              <a:t>, </a:t>
            </a:r>
            <a:r>
              <a:rPr lang="pt-BR" i="1" dirty="0" err="1"/>
              <a:t>CharacterConverter</a:t>
            </a:r>
            <a:r>
              <a:rPr lang="pt-BR" dirty="0"/>
              <a:t>, </a:t>
            </a:r>
            <a:r>
              <a:rPr lang="pt-BR" i="1" u="sng" dirty="0" err="1"/>
              <a:t>DateTimeConverter</a:t>
            </a:r>
            <a:r>
              <a:rPr lang="pt-BR" dirty="0"/>
              <a:t>, </a:t>
            </a:r>
            <a:r>
              <a:rPr lang="pt-BR" i="1" dirty="0" err="1"/>
              <a:t>DoubleConverter</a:t>
            </a:r>
            <a:r>
              <a:rPr lang="pt-BR" dirty="0"/>
              <a:t>, </a:t>
            </a:r>
            <a:r>
              <a:rPr lang="pt-BR" i="1" dirty="0" err="1"/>
              <a:t>FloatConverter</a:t>
            </a:r>
            <a:r>
              <a:rPr lang="pt-BR" dirty="0"/>
              <a:t>, </a:t>
            </a:r>
            <a:r>
              <a:rPr lang="pt-BR" i="1" dirty="0" err="1"/>
              <a:t>IntegerConverter</a:t>
            </a:r>
            <a:r>
              <a:rPr lang="pt-BR" dirty="0"/>
              <a:t>, </a:t>
            </a:r>
            <a:r>
              <a:rPr lang="pt-BR" i="1" dirty="0" err="1"/>
              <a:t>LongConverter</a:t>
            </a:r>
            <a:r>
              <a:rPr lang="pt-BR" dirty="0"/>
              <a:t>, </a:t>
            </a:r>
            <a:r>
              <a:rPr lang="pt-BR" i="1" u="sng" dirty="0" err="1"/>
              <a:t>NumberConverter</a:t>
            </a:r>
            <a:r>
              <a:rPr lang="pt-BR" dirty="0"/>
              <a:t>, </a:t>
            </a:r>
            <a:r>
              <a:rPr lang="pt-BR" i="1" dirty="0" err="1"/>
              <a:t>ShortConverter</a:t>
            </a:r>
            <a:r>
              <a:rPr lang="pt-BR" i="1" dirty="0"/>
              <a:t>, </a:t>
            </a:r>
            <a:r>
              <a:rPr lang="pt-BR" i="1" dirty="0" err="1"/>
              <a:t>etc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49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Para utilizar conversão (opções):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Aninhar </a:t>
            </a:r>
            <a:r>
              <a:rPr lang="pt-BR" sz="2000" i="1" dirty="0" err="1"/>
              <a:t>tag</a:t>
            </a:r>
            <a:r>
              <a:rPr lang="pt-BR" sz="2000" dirty="0"/>
              <a:t> do conversor dentro do componente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Referenciar conversor no atributo </a:t>
            </a:r>
            <a:r>
              <a:rPr lang="pt-BR" sz="2000" i="1" dirty="0"/>
              <a:t>converter</a:t>
            </a:r>
            <a:r>
              <a:rPr lang="pt-BR" sz="2000" dirty="0"/>
              <a:t> do componente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Aninhar </a:t>
            </a:r>
            <a:r>
              <a:rPr lang="pt-BR" sz="2000" i="1" dirty="0" err="1"/>
              <a:t>tag</a:t>
            </a:r>
            <a:r>
              <a:rPr lang="pt-BR" sz="2000" i="1" dirty="0"/>
              <a:t> &lt;</a:t>
            </a:r>
            <a:r>
              <a:rPr lang="pt-BR" sz="2000" i="1" dirty="0" err="1"/>
              <a:t>f:converter</a:t>
            </a:r>
            <a:r>
              <a:rPr lang="pt-BR" sz="2000" i="1" dirty="0"/>
              <a:t>&gt;</a:t>
            </a:r>
            <a:r>
              <a:rPr lang="pt-BR" sz="2000" dirty="0"/>
              <a:t> dentro do componente referenciando a classe que implementa a conversão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Associar valor do componente a uma propriedade do </a:t>
            </a:r>
            <a:r>
              <a:rPr lang="pt-BR" sz="2000" i="1" dirty="0" err="1"/>
              <a:t>bean</a:t>
            </a:r>
            <a:r>
              <a:rPr lang="pt-BR" sz="2000" i="1" dirty="0"/>
              <a:t> </a:t>
            </a:r>
            <a:r>
              <a:rPr lang="pt-BR" sz="2000" dirty="0"/>
              <a:t>do tipo do conversor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5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conversores padrão suportam parâmetros de configuração do seu comportamento</a:t>
            </a:r>
          </a:p>
          <a:p>
            <a:pPr lvl="1"/>
            <a:r>
              <a:rPr lang="pt-BR" i="1" dirty="0"/>
              <a:t>&lt;f:</a:t>
            </a:r>
            <a:r>
              <a:rPr lang="pt-BR" i="1" dirty="0" err="1"/>
              <a:t>convertNumber</a:t>
            </a:r>
            <a:r>
              <a:rPr lang="pt-BR" i="1" dirty="0"/>
              <a:t>&gt;</a:t>
            </a:r>
          </a:p>
          <a:p>
            <a:pPr lvl="1"/>
            <a:r>
              <a:rPr lang="pt-BR" i="1" dirty="0"/>
              <a:t>&lt;f:</a:t>
            </a:r>
            <a:r>
              <a:rPr lang="pt-BR" i="1" dirty="0" err="1"/>
              <a:t>convertDateTime</a:t>
            </a:r>
            <a:r>
              <a:rPr lang="pt-BR" i="1" dirty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4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&lt;f:</a:t>
            </a:r>
            <a:r>
              <a:rPr lang="pt-BR" dirty="0" err="1"/>
              <a:t>convertNumber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Permite customização das conversões de e para valores numéricos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i="1" dirty="0" err="1"/>
              <a:t>minIntegerDigits</a:t>
            </a:r>
            <a:r>
              <a:rPr lang="pt-BR" dirty="0"/>
              <a:t>, </a:t>
            </a:r>
            <a:r>
              <a:rPr lang="pt-BR" i="1" dirty="0" err="1"/>
              <a:t>maxIntegerDigits</a:t>
            </a:r>
            <a:r>
              <a:rPr lang="pt-BR" dirty="0"/>
              <a:t> – número mínimo e máximo de dígitos da parte inteira</a:t>
            </a:r>
            <a:endParaRPr lang="pt-BR" i="1" dirty="0"/>
          </a:p>
          <a:p>
            <a:pPr lvl="2"/>
            <a:r>
              <a:rPr lang="pt-BR" i="1" dirty="0" err="1"/>
              <a:t>minFractionDigits</a:t>
            </a:r>
            <a:r>
              <a:rPr lang="pt-BR" dirty="0"/>
              <a:t>, </a:t>
            </a:r>
            <a:r>
              <a:rPr lang="pt-BR" i="1" dirty="0" err="1"/>
              <a:t>maxFractionDigits</a:t>
            </a:r>
            <a:r>
              <a:rPr lang="pt-BR" dirty="0"/>
              <a:t> – número mínimo e máximo de casas decimais</a:t>
            </a:r>
          </a:p>
          <a:p>
            <a:pPr lvl="2"/>
            <a:r>
              <a:rPr lang="pt-BR" i="1" dirty="0" err="1"/>
              <a:t>pattern</a:t>
            </a:r>
            <a:r>
              <a:rPr lang="pt-BR" dirty="0"/>
              <a:t> – expressão regular para padrão de formatação</a:t>
            </a:r>
          </a:p>
          <a:p>
            <a:pPr lvl="2"/>
            <a:r>
              <a:rPr lang="pt-BR" i="1" dirty="0" err="1"/>
              <a:t>type</a:t>
            </a:r>
            <a:r>
              <a:rPr lang="pt-BR" i="1" dirty="0"/>
              <a:t> </a:t>
            </a:r>
            <a:r>
              <a:rPr lang="pt-BR" dirty="0"/>
              <a:t>– define um tipo de padrão predefinido (</a:t>
            </a:r>
            <a:r>
              <a:rPr lang="pt-BR" i="1" dirty="0" err="1"/>
              <a:t>number</a:t>
            </a:r>
            <a:r>
              <a:rPr lang="pt-BR" dirty="0"/>
              <a:t>, </a:t>
            </a:r>
            <a:r>
              <a:rPr lang="pt-BR" i="1" dirty="0" err="1"/>
              <a:t>currency</a:t>
            </a:r>
            <a:r>
              <a:rPr lang="pt-BR" dirty="0"/>
              <a:t>, </a:t>
            </a:r>
            <a:r>
              <a:rPr lang="pt-BR" i="1" dirty="0" err="1"/>
              <a:t>percentage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1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conversor padrão numérico</a:t>
            </a:r>
          </a:p>
          <a:p>
            <a:endParaRPr lang="pt-BR" dirty="0"/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cart.total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convertNumber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currency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cart.total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convertNumber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="#0.000"/&gt;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5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&lt;f:</a:t>
            </a:r>
            <a:r>
              <a:rPr lang="pt-BR" dirty="0" err="1"/>
              <a:t>convertDateTime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Permite customização das conversões de e para valores de datas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i="1" dirty="0" err="1"/>
              <a:t>pattern</a:t>
            </a:r>
            <a:r>
              <a:rPr lang="pt-BR" dirty="0"/>
              <a:t> – expressão regular para padrão de formatação</a:t>
            </a:r>
          </a:p>
          <a:p>
            <a:pPr lvl="2"/>
            <a:r>
              <a:rPr lang="pt-BR" i="1" dirty="0" err="1"/>
              <a:t>dateStyle</a:t>
            </a:r>
            <a:r>
              <a:rPr lang="pt-BR" dirty="0"/>
              <a:t> – define o formato da data (</a:t>
            </a:r>
            <a:r>
              <a:rPr lang="pt-BR" i="1" dirty="0"/>
              <a:t>default</a:t>
            </a:r>
            <a:r>
              <a:rPr lang="pt-BR" dirty="0"/>
              <a:t>, </a:t>
            </a:r>
            <a:r>
              <a:rPr lang="pt-BR" i="1" dirty="0"/>
              <a:t>short</a:t>
            </a:r>
            <a:r>
              <a:rPr lang="pt-BR" dirty="0"/>
              <a:t>, </a:t>
            </a:r>
            <a:r>
              <a:rPr lang="pt-BR" i="1" dirty="0" err="1"/>
              <a:t>medium</a:t>
            </a:r>
            <a:r>
              <a:rPr lang="pt-BR" dirty="0"/>
              <a:t>, </a:t>
            </a:r>
            <a:r>
              <a:rPr lang="pt-BR" i="1" dirty="0" err="1"/>
              <a:t>long</a:t>
            </a:r>
            <a:r>
              <a:rPr lang="pt-BR" dirty="0"/>
              <a:t>, </a:t>
            </a:r>
            <a:r>
              <a:rPr lang="pt-BR" i="1" dirty="0" err="1"/>
              <a:t>full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timeStyle</a:t>
            </a:r>
            <a:r>
              <a:rPr lang="pt-BR" dirty="0"/>
              <a:t> – define o formato do tempo (</a:t>
            </a:r>
            <a:r>
              <a:rPr lang="pt-BR" i="1" dirty="0"/>
              <a:t>default</a:t>
            </a:r>
            <a:r>
              <a:rPr lang="pt-BR" dirty="0"/>
              <a:t>, </a:t>
            </a:r>
            <a:r>
              <a:rPr lang="pt-BR" i="1" dirty="0"/>
              <a:t>short</a:t>
            </a:r>
            <a:r>
              <a:rPr lang="pt-BR" dirty="0"/>
              <a:t>, </a:t>
            </a:r>
            <a:r>
              <a:rPr lang="pt-BR" i="1" dirty="0" err="1"/>
              <a:t>medium</a:t>
            </a:r>
            <a:r>
              <a:rPr lang="pt-BR" dirty="0"/>
              <a:t>, </a:t>
            </a:r>
            <a:r>
              <a:rPr lang="pt-BR" i="1" dirty="0" err="1"/>
              <a:t>long</a:t>
            </a:r>
            <a:r>
              <a:rPr lang="pt-BR" dirty="0"/>
              <a:t>, </a:t>
            </a:r>
            <a:r>
              <a:rPr lang="pt-BR" i="1" dirty="0" err="1"/>
              <a:t>full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type</a:t>
            </a:r>
            <a:r>
              <a:rPr lang="pt-BR" i="1" dirty="0"/>
              <a:t> </a:t>
            </a:r>
            <a:r>
              <a:rPr lang="pt-BR" dirty="0"/>
              <a:t>– define um tipo de padrão predefinido (</a:t>
            </a:r>
            <a:r>
              <a:rPr lang="pt-BR" i="1" dirty="0"/>
              <a:t>date</a:t>
            </a:r>
            <a:r>
              <a:rPr lang="pt-BR" dirty="0"/>
              <a:t>, </a:t>
            </a:r>
            <a:r>
              <a:rPr lang="pt-BR" i="1" dirty="0"/>
              <a:t>time</a:t>
            </a:r>
            <a:r>
              <a:rPr lang="pt-BR" dirty="0"/>
              <a:t> ou </a:t>
            </a:r>
            <a:r>
              <a:rPr lang="pt-BR" i="1" dirty="0" err="1"/>
              <a:t>both</a:t>
            </a:r>
            <a:r>
              <a:rPr lang="pt-BR" dirty="0"/>
              <a:t>)</a:t>
            </a:r>
          </a:p>
          <a:p>
            <a:pPr lvl="2"/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30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conversor padrão de datas</a:t>
            </a:r>
          </a:p>
          <a:p>
            <a:endParaRPr lang="pt-BR" dirty="0"/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bean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.data}" </a:t>
            </a:r>
            <a:r>
              <a:rPr lang="pt-BR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converterMessage</a:t>
            </a:r>
            <a:r>
              <a:rPr lang="pt-BR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="Entre com os dados no formato </a:t>
            </a:r>
            <a:r>
              <a:rPr lang="pt-BR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pt-BR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convertDateTime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45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Para criar um conversor customizado: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Implementar interface </a:t>
            </a:r>
            <a:r>
              <a:rPr lang="pt-BR" sz="2000" i="1" dirty="0" err="1"/>
              <a:t>javax</a:t>
            </a:r>
            <a:r>
              <a:rPr lang="pt-BR" sz="2000" i="1" dirty="0"/>
              <a:t>.faces.</a:t>
            </a:r>
            <a:r>
              <a:rPr lang="pt-BR" sz="2000" i="1" dirty="0" err="1"/>
              <a:t>convert</a:t>
            </a:r>
            <a:r>
              <a:rPr lang="pt-BR" sz="2000" i="1" dirty="0"/>
              <a:t>.Converter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1800" dirty="0"/>
              <a:t>Lançar uma exceção </a:t>
            </a:r>
            <a:r>
              <a:rPr lang="pt-BR" sz="1800" i="1" dirty="0" err="1"/>
              <a:t>ConvertException</a:t>
            </a:r>
            <a:r>
              <a:rPr lang="pt-BR" sz="1800" dirty="0"/>
              <a:t> para indicar falhar de conversão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Registrar conversor no contexto do JSF via anotação </a:t>
            </a:r>
            <a:r>
              <a:rPr lang="pt-BR" i="1" dirty="0"/>
              <a:t>@</a:t>
            </a:r>
            <a:r>
              <a:rPr lang="pt-BR" i="1" dirty="0" err="1"/>
              <a:t>FacesConverter</a:t>
            </a:r>
            <a:endParaRPr lang="pt-BR" sz="2400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Page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requisição chega ao </a:t>
            </a:r>
            <a:r>
              <a:rPr lang="pt-BR" i="1" dirty="0" err="1"/>
              <a:t>controller</a:t>
            </a:r>
            <a:r>
              <a:rPr lang="pt-BR" dirty="0"/>
              <a:t>, que obtém os dados necessários</a:t>
            </a:r>
          </a:p>
          <a:p>
            <a:r>
              <a:rPr lang="pt-BR" dirty="0"/>
              <a:t>O </a:t>
            </a:r>
            <a:r>
              <a:rPr lang="pt-BR" i="1" dirty="0" err="1"/>
              <a:t>controller</a:t>
            </a:r>
            <a:r>
              <a:rPr lang="pt-BR" dirty="0"/>
              <a:t> envia os dados para um objeto </a:t>
            </a:r>
            <a:r>
              <a:rPr lang="pt-BR" i="1" dirty="0" err="1"/>
              <a:t>model</a:t>
            </a:r>
            <a:r>
              <a:rPr lang="pt-BR" dirty="0"/>
              <a:t> apropriado</a:t>
            </a:r>
          </a:p>
          <a:p>
            <a:r>
              <a:rPr lang="pt-BR" dirty="0"/>
              <a:t>O </a:t>
            </a:r>
            <a:r>
              <a:rPr lang="pt-BR" i="1" dirty="0" err="1"/>
              <a:t>model</a:t>
            </a:r>
            <a:r>
              <a:rPr lang="pt-BR" dirty="0"/>
              <a:t> realiza a tarefa solicitada e prepara os dados para a resposta</a:t>
            </a:r>
          </a:p>
          <a:p>
            <a:r>
              <a:rPr lang="pt-BR" dirty="0"/>
              <a:t>O </a:t>
            </a:r>
            <a:r>
              <a:rPr lang="pt-BR" i="1" dirty="0" err="1"/>
              <a:t>model</a:t>
            </a:r>
            <a:r>
              <a:rPr lang="pt-BR" dirty="0"/>
              <a:t> retorna o controle para o </a:t>
            </a:r>
            <a:r>
              <a:rPr lang="pt-BR" i="1" dirty="0" err="1"/>
              <a:t>controller</a:t>
            </a:r>
            <a:r>
              <a:rPr lang="pt-BR" dirty="0"/>
              <a:t> que verifica os dados e decide qual </a:t>
            </a:r>
            <a:r>
              <a:rPr lang="pt-BR" i="1" dirty="0" err="1"/>
              <a:t>view</a:t>
            </a:r>
            <a:r>
              <a:rPr lang="pt-BR" dirty="0"/>
              <a:t> será utilizada</a:t>
            </a:r>
          </a:p>
          <a:p>
            <a:r>
              <a:rPr lang="pt-BR" dirty="0"/>
              <a:t>O </a:t>
            </a:r>
            <a:r>
              <a:rPr lang="pt-BR" i="1" dirty="0" err="1"/>
              <a:t>controller</a:t>
            </a:r>
            <a:r>
              <a:rPr lang="pt-BR" dirty="0"/>
              <a:t> repassa as informações para a </a:t>
            </a:r>
            <a:r>
              <a:rPr lang="pt-BR" i="1" dirty="0" err="1"/>
              <a:t>view</a:t>
            </a:r>
            <a:endParaRPr lang="pt-BR" dirty="0"/>
          </a:p>
          <a:p>
            <a:r>
              <a:rPr lang="pt-BR" dirty="0"/>
              <a:t>A </a:t>
            </a:r>
            <a:r>
              <a:rPr lang="pt-BR" i="1" dirty="0" err="1"/>
              <a:t>view</a:t>
            </a:r>
            <a:r>
              <a:rPr lang="pt-BR" dirty="0"/>
              <a:t> gera uma resposta em um formato adequado à requisição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47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conversor customizado</a:t>
            </a:r>
          </a:p>
          <a:p>
            <a:endParaRPr lang="pt-BR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size="19"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converter="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required="true" …/&gt;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30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conversor customizado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FacesConverter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CreditCardConverter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Converter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getAsObject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ConverterException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getAsString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ConverterException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97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Jsf4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9916"/>
            <a:ext cx="6648704" cy="27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78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JavaServers</a:t>
            </a:r>
            <a:r>
              <a:rPr lang="pt-BR" dirty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Validadores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12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Validadores são utilizados para realizar a validação dos dados recebidos a partir de componentes de entrada de dados</a:t>
            </a:r>
          </a:p>
          <a:p>
            <a:r>
              <a:rPr lang="pt-BR" dirty="0"/>
              <a:t>JSF fornece um conjunto de validadores padrão e permite a criação de validadores customizados</a:t>
            </a:r>
          </a:p>
          <a:p>
            <a:r>
              <a:rPr lang="pt-BR" dirty="0"/>
              <a:t>Também suporta o uso do framework </a:t>
            </a:r>
            <a:r>
              <a:rPr lang="pt-BR" i="1" dirty="0" err="1"/>
              <a:t>Bean</a:t>
            </a:r>
            <a:r>
              <a:rPr lang="pt-BR" i="1" dirty="0"/>
              <a:t> </a:t>
            </a:r>
            <a:r>
              <a:rPr lang="pt-BR" i="1" dirty="0" err="1"/>
              <a:t>Validation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9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Validadores padrão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85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2276872"/>
          <a:ext cx="8514119" cy="3307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7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645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/>
                        <a:t>Validator</a:t>
                      </a:r>
                      <a:r>
                        <a:rPr lang="pt-BR" sz="1600" b="1" dirty="0"/>
                        <a:t> Classe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/>
                        <a:t>Tag</a:t>
                      </a:r>
                      <a:endParaRPr lang="pt-BR" sz="1600" b="1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/>
                        <a:t>Função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13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BeanValidator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validateBean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Registra</a:t>
                      </a:r>
                      <a:r>
                        <a:rPr lang="en-US" sz="1600" dirty="0"/>
                        <a:t> um </a:t>
                      </a:r>
                      <a:r>
                        <a:rPr lang="en-US" sz="1600" dirty="0" err="1"/>
                        <a:t>validador</a:t>
                      </a:r>
                      <a:r>
                        <a:rPr lang="en-US" sz="1600" dirty="0"/>
                        <a:t> bean </a:t>
                      </a:r>
                      <a:r>
                        <a:rPr lang="en-US" sz="1600" dirty="0" err="1"/>
                        <a:t>para</a:t>
                      </a:r>
                      <a:r>
                        <a:rPr lang="en-US" sz="1600" baseline="0" dirty="0"/>
                        <a:t> o </a:t>
                      </a:r>
                      <a:r>
                        <a:rPr lang="en-US" sz="1600" baseline="0" dirty="0" err="1"/>
                        <a:t>componente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07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DoubleRangeValidator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validateDoubleRange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</a:t>
                      </a:r>
                      <a:r>
                        <a:rPr lang="en-US" sz="1600" baseline="0" dirty="0"/>
                        <a:t> valor (</a:t>
                      </a:r>
                      <a:r>
                        <a:rPr lang="en-US" sz="1600" baseline="0" dirty="0" err="1"/>
                        <a:t>ponto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flutuante</a:t>
                      </a:r>
                      <a:r>
                        <a:rPr lang="en-US" sz="1600" baseline="0" dirty="0"/>
                        <a:t>) </a:t>
                      </a:r>
                      <a:r>
                        <a:rPr lang="en-US" sz="1600" baseline="0" dirty="0" err="1"/>
                        <a:t>está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dentro</a:t>
                      </a:r>
                      <a:r>
                        <a:rPr lang="en-US" sz="1600" baseline="0" dirty="0"/>
                        <a:t> de um </a:t>
                      </a:r>
                      <a:r>
                        <a:rPr lang="en-US" sz="1600" baseline="0" dirty="0" err="1"/>
                        <a:t>intervalo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LengthValidator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validateLength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 </a:t>
                      </a:r>
                      <a:r>
                        <a:rPr lang="en-US" sz="1600" dirty="0" err="1"/>
                        <a:t>tamanho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</a:t>
                      </a:r>
                      <a:r>
                        <a:rPr lang="en-US" sz="1600" baseline="0" dirty="0"/>
                        <a:t> string </a:t>
                      </a:r>
                      <a:r>
                        <a:rPr lang="en-US" sz="1600" baseline="0" dirty="0" err="1"/>
                        <a:t>está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dentro</a:t>
                      </a:r>
                      <a:r>
                        <a:rPr lang="en-US" sz="1600" baseline="0" dirty="0"/>
                        <a:t> do </a:t>
                      </a:r>
                      <a:r>
                        <a:rPr lang="en-US" sz="1600" baseline="0" dirty="0" err="1"/>
                        <a:t>intervalo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LongRangeValidator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validateLongRange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</a:t>
                      </a:r>
                      <a:r>
                        <a:rPr lang="en-US" sz="1600" baseline="0" dirty="0"/>
                        <a:t> valor (</a:t>
                      </a:r>
                      <a:r>
                        <a:rPr lang="en-US" sz="1600" baseline="0" dirty="0" err="1"/>
                        <a:t>inteiro</a:t>
                      </a:r>
                      <a:r>
                        <a:rPr lang="en-US" sz="1600" baseline="0" dirty="0"/>
                        <a:t>) </a:t>
                      </a:r>
                      <a:r>
                        <a:rPr lang="en-US" sz="1600" baseline="0" dirty="0" err="1"/>
                        <a:t>está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dentro</a:t>
                      </a:r>
                      <a:r>
                        <a:rPr lang="en-US" sz="1600" baseline="0" dirty="0"/>
                        <a:t> de um </a:t>
                      </a:r>
                      <a:r>
                        <a:rPr lang="en-US" sz="1600" baseline="0" dirty="0" err="1"/>
                        <a:t>intervalo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RegexValidator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validateRegEx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</a:t>
                      </a:r>
                      <a:r>
                        <a:rPr lang="en-US" sz="1600" baseline="0" dirty="0"/>
                        <a:t> o valor </a:t>
                      </a:r>
                      <a:r>
                        <a:rPr lang="en-US" sz="1600" baseline="0" dirty="0" err="1"/>
                        <a:t>corresponde</a:t>
                      </a:r>
                      <a:r>
                        <a:rPr lang="en-US" sz="1600" baseline="0" dirty="0"/>
                        <a:t> a </a:t>
                      </a:r>
                      <a:r>
                        <a:rPr lang="en-US" sz="1600" baseline="0" dirty="0" err="1"/>
                        <a:t>uma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expressão</a:t>
                      </a:r>
                      <a:r>
                        <a:rPr lang="en-US" sz="1600" baseline="0" dirty="0"/>
                        <a:t> regular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java.util.regex</a:t>
                      </a:r>
                      <a:r>
                        <a:rPr lang="en-US" sz="1600" dirty="0"/>
                        <a:t>).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581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RequiredValidator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validateRequired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 valor </a:t>
                      </a:r>
                      <a:r>
                        <a:rPr lang="en-US" sz="1600" dirty="0" err="1"/>
                        <a:t>não</a:t>
                      </a:r>
                      <a:r>
                        <a:rPr lang="en-US" sz="1600" dirty="0"/>
                        <a:t> é </a:t>
                      </a:r>
                      <a:r>
                        <a:rPr lang="en-US" sz="1600" dirty="0" err="1"/>
                        <a:t>vazio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129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validador padrão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="#{item.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f:validateLongRange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minimum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maximum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validatorMessage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="Valor deve ser entre 1 e 10"/&gt;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for="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8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Validação pode ser realizada através de métodos de JavaBeans</a:t>
            </a:r>
          </a:p>
          <a:p>
            <a:r>
              <a:rPr lang="pt-BR" dirty="0"/>
              <a:t>Atributo </a:t>
            </a:r>
            <a:r>
              <a:rPr lang="pt-BR" i="1" dirty="0" err="1"/>
              <a:t>validator</a:t>
            </a:r>
            <a:r>
              <a:rPr lang="pt-BR" dirty="0"/>
              <a:t> referencia o nome do método do </a:t>
            </a:r>
            <a:r>
              <a:rPr lang="pt-BR" dirty="0" err="1"/>
              <a:t>bean</a:t>
            </a:r>
            <a:r>
              <a:rPr lang="pt-BR" dirty="0"/>
              <a:t> via linguagem de expressões</a:t>
            </a:r>
          </a:p>
          <a:p>
            <a:pPr lvl="1"/>
            <a:r>
              <a:rPr lang="pt-BR" dirty="0"/>
              <a:t>Método deve seguir uma determinada assinatura para cada tipo de componente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86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Validador para h:inputText</a:t>
            </a:r>
          </a:p>
          <a:p>
            <a:r>
              <a:rPr lang="pt-BR" dirty="0"/>
              <a:t>Assinatura do método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validate</a:t>
            </a:r>
            <a:r>
              <a:rPr lang="pt-BR" dirty="0"/>
              <a:t>(</a:t>
            </a:r>
            <a:r>
              <a:rPr lang="pt-BR" dirty="0" err="1"/>
              <a:t>javax</a:t>
            </a:r>
            <a:r>
              <a:rPr lang="pt-BR" dirty="0"/>
              <a:t>.faces.</a:t>
            </a:r>
            <a:r>
              <a:rPr lang="pt-BR" dirty="0" err="1"/>
              <a:t>context</a:t>
            </a:r>
            <a:r>
              <a:rPr lang="pt-BR" dirty="0"/>
              <a:t>.</a:t>
            </a:r>
            <a:r>
              <a:rPr lang="pt-BR" dirty="0" err="1"/>
              <a:t>FacesContext</a:t>
            </a:r>
            <a:r>
              <a:rPr lang="pt-BR" dirty="0"/>
              <a:t>, </a:t>
            </a:r>
            <a:r>
              <a:rPr lang="pt-BR" dirty="0" err="1"/>
              <a:t>javax</a:t>
            </a:r>
            <a:r>
              <a:rPr lang="pt-BR" dirty="0"/>
              <a:t>.faces.</a:t>
            </a:r>
            <a:r>
              <a:rPr lang="pt-BR" dirty="0" err="1"/>
              <a:t>component</a:t>
            </a:r>
            <a:r>
              <a:rPr lang="pt-BR" dirty="0"/>
              <a:t>.</a:t>
            </a:r>
            <a:r>
              <a:rPr lang="pt-BR" dirty="0" err="1"/>
              <a:t>UIComponent</a:t>
            </a:r>
            <a:r>
              <a:rPr lang="pt-BR" dirty="0"/>
              <a:t>, </a:t>
            </a:r>
            <a:r>
              <a:rPr lang="pt-BR" dirty="0" err="1"/>
              <a:t>java</a:t>
            </a:r>
            <a:r>
              <a:rPr lang="pt-BR" dirty="0"/>
              <a:t>.</a:t>
            </a:r>
            <a:r>
              <a:rPr lang="pt-BR" dirty="0" err="1"/>
              <a:t>lang</a:t>
            </a:r>
            <a:r>
              <a:rPr lang="pt-BR" dirty="0"/>
              <a:t>.</a:t>
            </a:r>
            <a:r>
              <a:rPr lang="pt-BR" dirty="0" err="1"/>
              <a:t>Object</a:t>
            </a:r>
            <a:r>
              <a:rPr lang="pt-BR" dirty="0"/>
              <a:t>)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id="email"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checkoutFormBean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.email}"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="25"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="125"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checkoutFormBean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validateEmail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9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validateEmail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email = (String)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(!email.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contains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('@'))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((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UIInput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setValid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CoffeeBreakBean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loadErrorMessage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CoffeeBreakBean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.CB_RESOURCE_BUNDLE_NAME, 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EMailError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getClientId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FacesMessage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457200"/>
            <a:ext cx="7772400" cy="1143000"/>
          </a:xfrm>
        </p:spPr>
        <p:txBody>
          <a:bodyPr/>
          <a:lstStyle/>
          <a:p>
            <a:r>
              <a:rPr lang="pt-BR" dirty="0"/>
              <a:t>Padrão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612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DCB4C-34F5-4532-9965-5A0059B53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50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Para criar um validador customizado: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Implementar interface </a:t>
            </a:r>
            <a:r>
              <a:rPr lang="pt-BR" sz="2000" i="1" dirty="0" err="1"/>
              <a:t>javax</a:t>
            </a:r>
            <a:r>
              <a:rPr lang="pt-BR" sz="2000" i="1" dirty="0"/>
              <a:t>.faces.</a:t>
            </a:r>
            <a:r>
              <a:rPr lang="pt-BR" sz="2000" i="1" dirty="0" err="1"/>
              <a:t>validator</a:t>
            </a:r>
            <a:r>
              <a:rPr lang="pt-BR" sz="2000" i="1" dirty="0"/>
              <a:t>.</a:t>
            </a:r>
            <a:r>
              <a:rPr lang="pt-BR" sz="2000" i="1" dirty="0" err="1"/>
              <a:t>Validator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1800" dirty="0"/>
              <a:t>Lançar uma exceção </a:t>
            </a:r>
            <a:r>
              <a:rPr lang="pt-BR" sz="1800" i="1" dirty="0" err="1"/>
              <a:t>ValidatorException</a:t>
            </a:r>
            <a:r>
              <a:rPr lang="pt-BR" sz="1800" dirty="0"/>
              <a:t> para indicar falha de validação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Registrar validador no contexto do JSF via anotação </a:t>
            </a:r>
            <a:r>
              <a:rPr lang="pt-BR" sz="2000" i="1" dirty="0"/>
              <a:t>@</a:t>
            </a:r>
            <a:r>
              <a:rPr lang="pt-BR" sz="2000" i="1" dirty="0" err="1"/>
              <a:t>FacesValidator</a:t>
            </a:r>
            <a:endParaRPr lang="pt-BR" sz="2400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92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validador customizado</a:t>
            </a:r>
          </a:p>
          <a:p>
            <a:endParaRPr lang="pt-BR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size="19"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required="true" /&gt;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size="19" required="true"&gt;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&lt;f:validator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validatorId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&lt;/h:inputText&gt;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43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validador customizado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FacesValidator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validate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ValidatorException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62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Jsf4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519362"/>
            <a:ext cx="79438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74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Validação de dados pode ser realizada em diferentes camadas de uma aplicação</a:t>
            </a:r>
          </a:p>
          <a:p>
            <a:pPr lvl="1"/>
            <a:r>
              <a:rPr lang="pt-BR" dirty="0"/>
              <a:t>Lembre-se! A entrada de dados via interface com usuário é apenas UMA das camadas de uma aplicação!</a:t>
            </a:r>
          </a:p>
          <a:p>
            <a:r>
              <a:rPr lang="pt-BR" i="1" dirty="0"/>
              <a:t>Java API for </a:t>
            </a:r>
            <a:r>
              <a:rPr lang="pt-BR" i="1" dirty="0" err="1"/>
              <a:t>JavaBean</a:t>
            </a:r>
            <a:r>
              <a:rPr lang="pt-BR" i="1" dirty="0"/>
              <a:t> </a:t>
            </a:r>
            <a:r>
              <a:rPr lang="pt-BR" i="1" dirty="0" err="1"/>
              <a:t>Validation</a:t>
            </a:r>
            <a:r>
              <a:rPr lang="pt-BR" dirty="0"/>
              <a:t> é um framework para validação que se integra com o ciclo de vida dos </a:t>
            </a:r>
            <a:r>
              <a:rPr lang="pt-BR" i="1" dirty="0" err="1"/>
              <a:t>conteiners</a:t>
            </a:r>
            <a:endParaRPr lang="pt-BR" i="1" dirty="0"/>
          </a:p>
          <a:p>
            <a:pPr lvl="1"/>
            <a:r>
              <a:rPr lang="pt-BR" i="1" dirty="0">
                <a:hlinkClick r:id="rId2"/>
              </a:rPr>
              <a:t>http://beanvalidation.org/</a:t>
            </a:r>
            <a:r>
              <a:rPr lang="pt-BR" i="1" dirty="0"/>
              <a:t> </a:t>
            </a:r>
          </a:p>
          <a:p>
            <a:pPr lvl="1"/>
            <a:r>
              <a:rPr lang="pt-BR" dirty="0"/>
              <a:t>A implementação de referência é fornecida no </a:t>
            </a:r>
            <a:r>
              <a:rPr lang="pt-BR" i="1" dirty="0" err="1"/>
              <a:t>Hibernate</a:t>
            </a:r>
            <a:r>
              <a:rPr lang="pt-BR" i="1" dirty="0"/>
              <a:t> </a:t>
            </a:r>
            <a:r>
              <a:rPr lang="pt-BR" i="1" dirty="0" err="1"/>
              <a:t>Validator</a:t>
            </a:r>
            <a:endParaRPr lang="pt-BR" dirty="0"/>
          </a:p>
          <a:p>
            <a:pPr lvl="2"/>
            <a:r>
              <a:rPr lang="pt-BR" dirty="0">
                <a:hlinkClick r:id="rId3"/>
              </a:rPr>
              <a:t>http://hibernate.org/validator/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0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aplicadas sobre atributos, métodos (valores de retorno e atributos) não estáticos ou classes via anotações</a:t>
            </a:r>
          </a:p>
          <a:p>
            <a:pPr lvl="1"/>
            <a:r>
              <a:rPr lang="pt-BR" dirty="0" err="1"/>
              <a:t>Built</a:t>
            </a:r>
            <a:r>
              <a:rPr lang="pt-BR" dirty="0"/>
              <a:t>-in no pacote </a:t>
            </a:r>
            <a:r>
              <a:rPr lang="pt-BR" i="1" dirty="0" err="1"/>
              <a:t>javax.validation.constraints</a:t>
            </a:r>
            <a:endParaRPr lang="pt-BR" dirty="0"/>
          </a:p>
          <a:p>
            <a:pPr lvl="1"/>
            <a:r>
              <a:rPr lang="pt-BR" dirty="0"/>
              <a:t>Definidas pelo usuário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32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Anotações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AssertFalse</a:t>
                      </a:r>
                      <a:r>
                        <a:rPr lang="pt-BR" dirty="0"/>
                        <a:t>, @</a:t>
                      </a:r>
                      <a:r>
                        <a:rPr lang="pt-BR" dirty="0" err="1"/>
                        <a:t>AsserTrue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deve ser false</a:t>
                      </a:r>
                      <a:r>
                        <a:rPr lang="pt-BR" baseline="0" dirty="0"/>
                        <a:t> ou </a:t>
                      </a:r>
                      <a:r>
                        <a:rPr lang="pt-BR" baseline="0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DecimalMax</a:t>
                      </a:r>
                      <a:r>
                        <a:rPr lang="pt-BR" dirty="0"/>
                        <a:t>, @</a:t>
                      </a:r>
                      <a:r>
                        <a:rPr lang="pt-BR" dirty="0" err="1"/>
                        <a:t>DecimalMin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decimal deve</a:t>
                      </a:r>
                      <a:r>
                        <a:rPr lang="pt-BR" baseline="0" dirty="0"/>
                        <a:t> ser &lt;= ou &gt;= que o valor informado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Digits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Atributos </a:t>
                      </a:r>
                      <a:r>
                        <a:rPr lang="pt-BR" i="1" dirty="0" err="1"/>
                        <a:t>integer</a:t>
                      </a:r>
                      <a:r>
                        <a:rPr lang="pt-BR" i="0" baseline="0" dirty="0"/>
                        <a:t> e </a:t>
                      </a:r>
                      <a:r>
                        <a:rPr lang="pt-BR" i="1" baseline="0" dirty="0" err="1"/>
                        <a:t>fraction</a:t>
                      </a:r>
                      <a:r>
                        <a:rPr lang="pt-BR" i="0" baseline="0" dirty="0"/>
                        <a:t> representam o número máximo de dígitos da parte inteira e fração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@Future, @</a:t>
                      </a:r>
                      <a:r>
                        <a:rPr lang="pt-BR" dirty="0" err="1"/>
                        <a:t>Past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  <a:r>
                        <a:rPr lang="pt-BR" baseline="0" dirty="0"/>
                        <a:t> deve ser um valor no futuro/passado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@Max, @Min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inteiro deve</a:t>
                      </a:r>
                      <a:r>
                        <a:rPr lang="pt-BR" baseline="0" dirty="0"/>
                        <a:t> ser &lt;= ou &gt;= que o valor informado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NotNull</a:t>
                      </a:r>
                      <a:r>
                        <a:rPr lang="pt-BR" dirty="0"/>
                        <a:t>, @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Restrição</a:t>
                      </a:r>
                      <a:r>
                        <a:rPr lang="pt-BR" baseline="0" dirty="0"/>
                        <a:t> de valor </a:t>
                      </a:r>
                      <a:r>
                        <a:rPr lang="pt-BR" baseline="0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Pattern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possui o padrão especificado pela expressão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Atributos</a:t>
                      </a:r>
                      <a:r>
                        <a:rPr lang="pt-BR" baseline="0" dirty="0"/>
                        <a:t> </a:t>
                      </a:r>
                      <a:r>
                        <a:rPr lang="pt-BR" i="1" baseline="0" dirty="0"/>
                        <a:t>min</a:t>
                      </a:r>
                      <a:r>
                        <a:rPr lang="pt-BR" baseline="0" dirty="0"/>
                        <a:t> e </a:t>
                      </a:r>
                      <a:r>
                        <a:rPr lang="pt-BR" i="1" baseline="0" dirty="0" err="1"/>
                        <a:t>max</a:t>
                      </a:r>
                      <a:r>
                        <a:rPr lang="pt-BR" baseline="0" dirty="0"/>
                        <a:t> representam limites de tamanho para </a:t>
                      </a:r>
                      <a:r>
                        <a:rPr lang="pt-BR" baseline="0" dirty="0" err="1"/>
                        <a:t>strings</a:t>
                      </a:r>
                      <a:r>
                        <a:rPr lang="pt-BR" baseline="0" dirty="0"/>
                        <a:t>, coleções ou </a:t>
                      </a:r>
                      <a:r>
                        <a:rPr lang="pt-BR" baseline="0" dirty="0" err="1"/>
                        <a:t>arrays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55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NotNull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(min=1,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=16)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65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JSF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JavaServer</a:t>
            </a:r>
            <a:r>
              <a:rPr lang="pt-BR" dirty="0"/>
              <a:t> Faces suporta </a:t>
            </a:r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e automaticamente utiliza as restrições sobre os componentes de uma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i="1" dirty="0" err="1"/>
              <a:t>Tag</a:t>
            </a:r>
            <a:r>
              <a:rPr lang="pt-BR" i="1" dirty="0"/>
              <a:t> &lt;</a:t>
            </a:r>
            <a:r>
              <a:rPr lang="pt-BR" i="1" dirty="0" err="1"/>
              <a:t>f:validateBean</a:t>
            </a:r>
            <a:r>
              <a:rPr lang="pt-BR" i="1" dirty="0"/>
              <a:t>&gt;</a:t>
            </a:r>
            <a:r>
              <a:rPr lang="pt-BR" dirty="0"/>
              <a:t> pode ser aplicada agrupando os campos do formulário a serem validados</a:t>
            </a:r>
            <a:endParaRPr lang="pt-BR" i="1" dirty="0"/>
          </a:p>
          <a:p>
            <a:r>
              <a:rPr lang="pt-BR" dirty="0"/>
              <a:t>CUIDADO COM STRINGS!</a:t>
            </a:r>
          </a:p>
          <a:p>
            <a:pPr lvl="1"/>
            <a:r>
              <a:rPr lang="pt-BR" dirty="0"/>
              <a:t>JSF utiliza o valor “” como padrão para entrada do usuário</a:t>
            </a:r>
          </a:p>
          <a:p>
            <a:pPr lvl="1"/>
            <a:r>
              <a:rPr lang="pt-BR" dirty="0"/>
              <a:t>Para utilizar o valor </a:t>
            </a:r>
            <a:r>
              <a:rPr lang="pt-BR" dirty="0" err="1"/>
              <a:t>null</a:t>
            </a:r>
            <a:r>
              <a:rPr lang="pt-BR" dirty="0"/>
              <a:t>, o JSF deve ser configurado corretamente no arquivo descritor de implantação (web.xml):</a:t>
            </a:r>
          </a:p>
          <a:p>
            <a:pPr marL="548640" lvl="2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context</a:t>
            </a:r>
            <a:r>
              <a:rPr lang="pt-BR" sz="1400" dirty="0"/>
              <a:t>-param&gt;</a:t>
            </a:r>
          </a:p>
          <a:p>
            <a:pPr marL="548640" lvl="2" indent="0">
              <a:buNone/>
            </a:pPr>
            <a:r>
              <a:rPr lang="pt-BR" sz="1400" dirty="0"/>
              <a:t>    &lt;param-</a:t>
            </a:r>
            <a:r>
              <a:rPr lang="pt-BR" sz="1400" dirty="0" err="1"/>
              <a:t>name</a:t>
            </a:r>
            <a:r>
              <a:rPr lang="pt-BR" sz="1400" dirty="0"/>
              <a:t>&gt;</a:t>
            </a:r>
          </a:p>
          <a:p>
            <a:pPr marL="548640" lvl="2" indent="0">
              <a:buNone/>
            </a:pPr>
            <a:r>
              <a:rPr lang="pt-BR" sz="1400" dirty="0"/>
              <a:t>       </a:t>
            </a:r>
            <a:r>
              <a:rPr lang="pt-BR" sz="1400" dirty="0" err="1"/>
              <a:t>javax.faces.INTERPRET_EMPTY_STRING_SUBMITTED_VALUES_AS_NULL</a:t>
            </a:r>
            <a:endParaRPr lang="pt-BR" sz="1400" dirty="0"/>
          </a:p>
          <a:p>
            <a:pPr marL="548640" lvl="2" indent="0">
              <a:buNone/>
            </a:pPr>
            <a:r>
              <a:rPr lang="pt-BR" sz="1400" dirty="0"/>
              <a:t>    &lt;/param-</a:t>
            </a:r>
            <a:r>
              <a:rPr lang="pt-BR" sz="1400" dirty="0" err="1"/>
              <a:t>name</a:t>
            </a:r>
            <a:r>
              <a:rPr lang="pt-BR" sz="1400" dirty="0"/>
              <a:t>&gt;</a:t>
            </a:r>
          </a:p>
          <a:p>
            <a:pPr marL="548640" lvl="2" indent="0">
              <a:buNone/>
            </a:pPr>
            <a:r>
              <a:rPr lang="pt-BR" sz="1400" dirty="0"/>
              <a:t>    &lt;param-</a:t>
            </a:r>
            <a:r>
              <a:rPr lang="pt-BR" sz="1400" dirty="0" err="1"/>
              <a:t>value</a:t>
            </a:r>
            <a:r>
              <a:rPr lang="pt-BR" sz="1400" dirty="0"/>
              <a:t>&gt;</a:t>
            </a:r>
            <a:r>
              <a:rPr lang="pt-BR" sz="1400" dirty="0" err="1"/>
              <a:t>true</a:t>
            </a:r>
            <a:r>
              <a:rPr lang="pt-BR" sz="1400" dirty="0"/>
              <a:t>&lt;/param-</a:t>
            </a:r>
            <a:r>
              <a:rPr lang="pt-BR" sz="1400" dirty="0" err="1"/>
              <a:t>value</a:t>
            </a:r>
            <a:r>
              <a:rPr lang="pt-BR" sz="1400" dirty="0"/>
              <a:t>&gt;</a:t>
            </a:r>
          </a:p>
          <a:p>
            <a:pPr marL="548640" lvl="2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context</a:t>
            </a:r>
            <a:r>
              <a:rPr lang="pt-BR" sz="1400" dirty="0"/>
              <a:t>-param&gt;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3373</TotalTime>
  <Words>5594</Words>
  <Application>Microsoft Office PowerPoint</Application>
  <PresentationFormat>Apresentação na tela (4:3)</PresentationFormat>
  <Paragraphs>900</Paragraphs>
  <Slides>105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Courier New</vt:lpstr>
      <vt:lpstr>Monotype Sorts</vt:lpstr>
      <vt:lpstr>AlproII_U01_UML</vt:lpstr>
      <vt:lpstr>Programação para web com JavaEE</vt:lpstr>
      <vt:lpstr>padrões</vt:lpstr>
      <vt:lpstr>Padrão MVC</vt:lpstr>
      <vt:lpstr>Padrão MVC</vt:lpstr>
      <vt:lpstr>Padrão MVC para Web</vt:lpstr>
      <vt:lpstr>Padrão Page Controller</vt:lpstr>
      <vt:lpstr>Padrão Page Controller</vt:lpstr>
      <vt:lpstr>Padrão Page Controller</vt:lpstr>
      <vt:lpstr>Padrão</vt:lpstr>
      <vt:lpstr>Padrão Front Controller</vt:lpstr>
      <vt:lpstr>Padrão Front Controller</vt:lpstr>
      <vt:lpstr>Padrão Template View</vt:lpstr>
      <vt:lpstr>Padrão Transform View</vt:lpstr>
      <vt:lpstr>JavaServer Faces</vt:lpstr>
      <vt:lpstr>Motivação</vt:lpstr>
      <vt:lpstr>Motivação</vt:lpstr>
      <vt:lpstr>JavaServer Faces</vt:lpstr>
      <vt:lpstr>JavaServer Faces</vt:lpstr>
      <vt:lpstr>JSF - Estrutura Geral</vt:lpstr>
      <vt:lpstr>JSF - Estrutura Geral</vt:lpstr>
      <vt:lpstr>JSF - Estrutura Geral</vt:lpstr>
      <vt:lpstr>JSF - MVC</vt:lpstr>
      <vt:lpstr>JSF - Servlet</vt:lpstr>
      <vt:lpstr>JSF - Servlet</vt:lpstr>
      <vt:lpstr>JSF - Servlet</vt:lpstr>
      <vt:lpstr>JSF - Servlet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Configuração</vt:lpstr>
      <vt:lpstr>JSF - Configuração</vt:lpstr>
      <vt:lpstr>JavaServer Faces</vt:lpstr>
      <vt:lpstr>JSF - Criação da Página</vt:lpstr>
      <vt:lpstr>JSF - Criação da Página</vt:lpstr>
      <vt:lpstr>JSF - Criação da Página</vt:lpstr>
      <vt:lpstr>JSF - Criação da Página</vt:lpstr>
      <vt:lpstr>JSF - Criação da Página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JavaServer Faces</vt:lpstr>
      <vt:lpstr>JSF - Componentes</vt:lpstr>
      <vt:lpstr>JSF - Componentes</vt:lpstr>
      <vt:lpstr>JSF - Componentes</vt:lpstr>
      <vt:lpstr>JSF - Expressões</vt:lpstr>
      <vt:lpstr>JSF - Expressões</vt:lpstr>
      <vt:lpstr>JSF - Expressões</vt:lpstr>
      <vt:lpstr>JSF - Expressões</vt:lpstr>
      <vt:lpstr>JavaServer Faces</vt:lpstr>
      <vt:lpstr>JSF - Regras de Navegação</vt:lpstr>
      <vt:lpstr>JSF - Regras de Navegação</vt:lpstr>
      <vt:lpstr>JSF - Regras de Navegação</vt:lpstr>
      <vt:lpstr>JSF - Regras de Navegação</vt:lpstr>
      <vt:lpstr>JSF - Regras de Navegação</vt:lpstr>
      <vt:lpstr>JavaServer Faces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JavaServers faces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Bean validation</vt:lpstr>
      <vt:lpstr>Bean Validation</vt:lpstr>
      <vt:lpstr>Bean Validation - Anotações</vt:lpstr>
      <vt:lpstr>Bean Validation - Anotações</vt:lpstr>
      <vt:lpstr>Bean Validation - Anotações</vt:lpstr>
      <vt:lpstr>Bean Validation - JSF</vt:lpstr>
      <vt:lpstr>Bean Validation - JSF</vt:lpstr>
      <vt:lpstr>Bean Validation - Customização</vt:lpstr>
      <vt:lpstr>Bean Validation - Customização</vt:lpstr>
      <vt:lpstr>Bean Validation - Customização</vt:lpstr>
      <vt:lpstr>Bean Validation - Customização</vt:lpstr>
      <vt:lpstr>Bean Validation - Customização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277</cp:revision>
  <dcterms:created xsi:type="dcterms:W3CDTF">2011-02-24T18:42:57Z</dcterms:created>
  <dcterms:modified xsi:type="dcterms:W3CDTF">2017-01-09T15:08:20Z</dcterms:modified>
</cp:coreProperties>
</file>