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handoutMasterIdLst>
    <p:handoutMasterId r:id="rId60"/>
  </p:handoutMasterIdLst>
  <p:sldIdLst>
    <p:sldId id="503" r:id="rId2"/>
    <p:sldId id="353" r:id="rId3"/>
    <p:sldId id="355" r:id="rId4"/>
    <p:sldId id="356" r:id="rId5"/>
    <p:sldId id="358" r:id="rId6"/>
    <p:sldId id="427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394" r:id="rId15"/>
    <p:sldId id="360" r:id="rId16"/>
    <p:sldId id="361" r:id="rId17"/>
    <p:sldId id="362" r:id="rId18"/>
    <p:sldId id="388" r:id="rId19"/>
    <p:sldId id="363" r:id="rId20"/>
    <p:sldId id="364" r:id="rId21"/>
    <p:sldId id="386" r:id="rId22"/>
    <p:sldId id="387" r:id="rId23"/>
    <p:sldId id="365" r:id="rId24"/>
    <p:sldId id="366" r:id="rId25"/>
    <p:sldId id="367" r:id="rId26"/>
    <p:sldId id="504" r:id="rId27"/>
    <p:sldId id="505" r:id="rId28"/>
    <p:sldId id="506" r:id="rId29"/>
    <p:sldId id="507" r:id="rId30"/>
    <p:sldId id="508" r:id="rId31"/>
    <p:sldId id="509" r:id="rId32"/>
    <p:sldId id="510" r:id="rId33"/>
    <p:sldId id="511" r:id="rId34"/>
    <p:sldId id="512" r:id="rId35"/>
    <p:sldId id="513" r:id="rId36"/>
    <p:sldId id="514" r:id="rId37"/>
    <p:sldId id="515" r:id="rId38"/>
    <p:sldId id="516" r:id="rId39"/>
    <p:sldId id="517" r:id="rId40"/>
    <p:sldId id="518" r:id="rId41"/>
    <p:sldId id="519" r:id="rId42"/>
    <p:sldId id="522" r:id="rId43"/>
    <p:sldId id="523" r:id="rId44"/>
    <p:sldId id="524" r:id="rId45"/>
    <p:sldId id="525" r:id="rId46"/>
    <p:sldId id="526" r:id="rId47"/>
    <p:sldId id="527" r:id="rId48"/>
    <p:sldId id="528" r:id="rId49"/>
    <p:sldId id="529" r:id="rId50"/>
    <p:sldId id="530" r:id="rId51"/>
    <p:sldId id="531" r:id="rId52"/>
    <p:sldId id="532" r:id="rId53"/>
    <p:sldId id="533" r:id="rId54"/>
    <p:sldId id="534" r:id="rId55"/>
    <p:sldId id="535" r:id="rId56"/>
    <p:sldId id="539" r:id="rId57"/>
    <p:sldId id="540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82135-54C0-4B8A-B743-CCB02E343503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4F8E6-6BF0-4680-A773-CB1ECA425C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76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7B33C-CEA4-4E38-B0AA-C477BF53CE9C}" type="datetimeFigureOut">
              <a:rPr lang="en-US" smtClean="0"/>
              <a:pPr/>
              <a:t>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DA9BA-5BC6-44F3-984D-345DCD35FF3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43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71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FACIN/PUCRS/NEOGRID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FACIN/PUCRS/NEOGRID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FACIN/PUCRS/NEOGRID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ítulo e texto em cima do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7772400" cy="19812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73163" y="4114800"/>
            <a:ext cx="7772400" cy="19812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Técnicas de Programação</a:t>
            </a: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FACIN/PUCRS/NEOGRID</a:t>
            </a:r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8941C-2C04-4617-8D07-504C62FA667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FACIN/PUCRS/NEOGRID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FACIN/PUCRS/NEOGRID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FACIN/PUCRS/NEOGRID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FACIN/PUCRS/NEOGRID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FACIN/PUCRS/NEOGRID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FACIN/PUCRS/NEOGRID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FACIN/PUCRS/NEOGRID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FACIN/PUCRS/NEOGRID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t-BR"/>
              <a:t>Técnicas de Programação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t-BR"/>
              <a:t>FACIN/PUCRS/NEOGRID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ws-arch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jax-ws.java.ne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predic8.com/rest-demo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data.org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raml.org/" TargetMode="External"/><Relationship Id="rId2" Type="http://schemas.openxmlformats.org/officeDocument/2006/relationships/hyperlink" Target="https://wadl.java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aml.org/" TargetMode="External"/><Relationship Id="rId5" Type="http://schemas.openxmlformats.org/officeDocument/2006/relationships/hyperlink" Target="http://json.org/" TargetMode="External"/><Relationship Id="rId4" Type="http://schemas.openxmlformats.org/officeDocument/2006/relationships/hyperlink" Target="http://swagger.io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jersey.java.net/" TargetMode="External"/><Relationship Id="rId2" Type="http://schemas.openxmlformats.org/officeDocument/2006/relationships/hyperlink" Target="https://jax-rs-spec.java.net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servicex.net/" TargetMode="External"/><Relationship Id="rId2" Type="http://schemas.openxmlformats.org/officeDocument/2006/relationships/hyperlink" Target="http://www.xmethods.n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para web com </a:t>
            </a:r>
            <a:r>
              <a:rPr lang="pt-BR" dirty="0" err="1"/>
              <a:t>JavaEE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Júlio Machado</a:t>
            </a:r>
          </a:p>
          <a:p>
            <a:r>
              <a:rPr lang="pt-BR" dirty="0"/>
              <a:t>julio.machado@pucrs.br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206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Arquitetura Básica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arquitetura para disponibilizar web </a:t>
            </a:r>
            <a:r>
              <a:rPr lang="pt-BR" dirty="0" err="1"/>
              <a:t>services</a:t>
            </a:r>
            <a:r>
              <a:rPr lang="pt-BR" dirty="0"/>
              <a:t> pode ser bastante complexa</a:t>
            </a:r>
          </a:p>
          <a:p>
            <a:pPr lvl="1"/>
            <a:r>
              <a:rPr lang="pt-BR" dirty="0"/>
              <a:t>Grande conjunto de protocolos e camadas de serviços adicionais WS-*</a:t>
            </a:r>
          </a:p>
          <a:p>
            <a:r>
              <a:rPr lang="pt-BR" dirty="0"/>
              <a:t>Referência:</a:t>
            </a:r>
          </a:p>
          <a:p>
            <a:pPr lvl="1"/>
            <a:r>
              <a:rPr lang="pt-BR" dirty="0">
                <a:hlinkClick r:id="rId2"/>
              </a:rPr>
              <a:t>http://www.w3.org/TR/ws-arch/</a:t>
            </a:r>
            <a:r>
              <a:rPr lang="pt-BR" dirty="0"/>
              <a:t> 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6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Arquitetura Básica</a:t>
            </a:r>
          </a:p>
        </p:txBody>
      </p:sp>
      <p:pic>
        <p:nvPicPr>
          <p:cNvPr id="20483" name="Picture 2" descr="Web Services Architecture St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1714500"/>
            <a:ext cx="633412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94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>
          <a:xfrm>
            <a:off x="1173163" y="71438"/>
            <a:ext cx="7772400" cy="1143000"/>
          </a:xfrm>
        </p:spPr>
        <p:txBody>
          <a:bodyPr/>
          <a:lstStyle/>
          <a:p>
            <a:r>
              <a:rPr lang="pt-BR"/>
              <a:t>Arquitetura Básica</a:t>
            </a:r>
          </a:p>
        </p:txBody>
      </p:sp>
      <p:pic>
        <p:nvPicPr>
          <p:cNvPr id="21507" name="Picture 2" descr="http://roadmap.cbdiforum.com/reports/protocols/images/figure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1000125"/>
            <a:ext cx="6948487" cy="578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51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Arquitetura Básica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WS-Reliable Messaging: é um padrão para troca de mensagens que assegura que elas serão entregues</a:t>
            </a:r>
          </a:p>
          <a:p>
            <a:r>
              <a:rPr lang="pt-BR"/>
              <a:t>WS-Security: é um conjunto de padrões que dão suporte à segurança na implementação dos serviços</a:t>
            </a:r>
          </a:p>
          <a:p>
            <a:r>
              <a:rPr lang="pt-BR"/>
              <a:t>WS-Addressing: define como as informações de endereçamento são representadas nas mensagens</a:t>
            </a:r>
          </a:p>
          <a:p>
            <a:r>
              <a:rPr lang="pt-BR"/>
              <a:t>WS-Transactions: define como transações por meio de serviços distribuídos devem ser coordenadas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8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Web </a:t>
            </a:r>
            <a:r>
              <a:rPr lang="pt-BR" dirty="0" err="1"/>
              <a:t>services</a:t>
            </a:r>
            <a:r>
              <a:rPr lang="pt-BR" dirty="0"/>
              <a:t> no JEE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SOAP+XML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92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API JAX-WS versão 2.2</a:t>
            </a:r>
          </a:p>
          <a:p>
            <a:pPr lvl="1"/>
            <a:r>
              <a:rPr lang="pt-BR" dirty="0">
                <a:hlinkClick r:id="rId2"/>
              </a:rPr>
              <a:t>https://jax-ws.java.net/</a:t>
            </a:r>
            <a:endParaRPr lang="pt-BR" dirty="0"/>
          </a:p>
          <a:p>
            <a:pPr lvl="1"/>
            <a:r>
              <a:rPr lang="pt-BR" dirty="0"/>
              <a:t>Implementação padrão é chamada de “Metro”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5299" name="Picture 5" descr="Diagram showing a client and web service communicating through a SOAP message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4131" y="3501008"/>
            <a:ext cx="6535737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</a:t>
            </a: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Serviço: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Conjunto de anotações</a:t>
            </a:r>
          </a:p>
          <a:p>
            <a:pPr lvl="2">
              <a:lnSpc>
                <a:spcPct val="90000"/>
              </a:lnSpc>
            </a:pPr>
            <a:r>
              <a:rPr lang="pt-BR" dirty="0"/>
              <a:t>@WebService define uma classe/interface que implementa um </a:t>
            </a:r>
            <a:r>
              <a:rPr lang="pt-BR" i="1" dirty="0"/>
              <a:t>web </a:t>
            </a:r>
            <a:r>
              <a:rPr lang="pt-BR" i="1" dirty="0" err="1"/>
              <a:t>service</a:t>
            </a:r>
            <a:r>
              <a:rPr lang="pt-BR" i="1" dirty="0"/>
              <a:t> </a:t>
            </a:r>
            <a:r>
              <a:rPr lang="pt-BR" i="1" dirty="0" err="1"/>
              <a:t>endpoint</a:t>
            </a:r>
            <a:endParaRPr lang="pt-BR" i="1" dirty="0"/>
          </a:p>
          <a:p>
            <a:pPr lvl="2">
              <a:lnSpc>
                <a:spcPct val="90000"/>
              </a:lnSpc>
            </a:pPr>
            <a:r>
              <a:rPr lang="pt-BR" dirty="0"/>
              <a:t>@</a:t>
            </a:r>
            <a:r>
              <a:rPr lang="pt-BR" dirty="0" err="1"/>
              <a:t>WebMethod</a:t>
            </a:r>
            <a:r>
              <a:rPr lang="pt-BR" dirty="0"/>
              <a:t> define os métodos que pertencem à interface pública do web </a:t>
            </a:r>
            <a:r>
              <a:rPr lang="pt-BR" dirty="0" err="1"/>
              <a:t>service</a:t>
            </a:r>
            <a:endParaRPr lang="pt-BR" dirty="0"/>
          </a:p>
          <a:p>
            <a:pPr lvl="3">
              <a:lnSpc>
                <a:spcPct val="90000"/>
              </a:lnSpc>
            </a:pPr>
            <a:r>
              <a:rPr lang="pt-BR" dirty="0"/>
              <a:t>Por padrão, todos métodos públicos são acessíveis se não utilizarem a anotação</a:t>
            </a:r>
          </a:p>
          <a:p>
            <a:pPr lvl="2">
              <a:lnSpc>
                <a:spcPct val="90000"/>
              </a:lnSpc>
            </a:pPr>
            <a:r>
              <a:rPr lang="pt-BR" dirty="0"/>
              <a:t>@</a:t>
            </a:r>
            <a:r>
              <a:rPr lang="pt-BR" dirty="0" err="1"/>
              <a:t>WebParam</a:t>
            </a:r>
            <a:r>
              <a:rPr lang="pt-BR" dirty="0"/>
              <a:t> define os parâmetros dos métodos</a:t>
            </a:r>
          </a:p>
          <a:p>
            <a:pPr lvl="2">
              <a:lnSpc>
                <a:spcPct val="90000"/>
              </a:lnSpc>
            </a:pPr>
            <a:r>
              <a:rPr lang="pt-BR" dirty="0"/>
              <a:t>@</a:t>
            </a:r>
            <a:r>
              <a:rPr lang="pt-BR" dirty="0" err="1"/>
              <a:t>PostConstruct</a:t>
            </a:r>
            <a:r>
              <a:rPr lang="pt-BR" dirty="0"/>
              <a:t> e @</a:t>
            </a:r>
            <a:r>
              <a:rPr lang="pt-BR" dirty="0" err="1"/>
              <a:t>PreDestroy</a:t>
            </a:r>
            <a:r>
              <a:rPr lang="pt-BR" dirty="0"/>
              <a:t> definem métodos de </a:t>
            </a:r>
            <a:r>
              <a:rPr lang="pt-BR" dirty="0" err="1"/>
              <a:t>callback</a:t>
            </a:r>
            <a:r>
              <a:rPr lang="pt-BR" dirty="0"/>
              <a:t> do ciclo de vida da gerência do objeto pelo </a:t>
            </a:r>
            <a:r>
              <a:rPr lang="pt-BR" dirty="0" err="1"/>
              <a:t>conteiner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000" dirty="0"/>
              <a:t>Exemplo via </a:t>
            </a:r>
            <a:r>
              <a:rPr lang="pt-BR" sz="2000" dirty="0" err="1"/>
              <a:t>Servlet</a:t>
            </a:r>
            <a:r>
              <a:rPr lang="pt-BR" sz="2000" dirty="0"/>
              <a:t>:</a:t>
            </a:r>
          </a:p>
          <a:p>
            <a:pPr>
              <a:lnSpc>
                <a:spcPct val="80000"/>
              </a:lnSpc>
            </a:pPr>
            <a:endParaRPr lang="pt-BR" sz="2000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@WebService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AloMundo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0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WebMethod</a:t>
            </a:r>
            <a:endParaRPr lang="pt-BR" sz="20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getSaudacao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"Alô Mundo!";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000" dirty="0"/>
              <a:t>Exemplo via EJB </a:t>
            </a:r>
            <a:r>
              <a:rPr lang="pt-BR" sz="2000" dirty="0" err="1"/>
              <a:t>Session</a:t>
            </a:r>
            <a:r>
              <a:rPr lang="pt-BR" sz="2000" dirty="0"/>
              <a:t> </a:t>
            </a:r>
            <a:r>
              <a:rPr lang="pt-BR" sz="2000" dirty="0" err="1"/>
              <a:t>Stateless</a:t>
            </a:r>
            <a:r>
              <a:rPr lang="pt-BR" sz="2000" dirty="0"/>
              <a:t>:</a:t>
            </a:r>
          </a:p>
          <a:p>
            <a:pPr>
              <a:lnSpc>
                <a:spcPct val="80000"/>
              </a:lnSpc>
            </a:pPr>
            <a:endParaRPr lang="pt-BR" sz="2000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0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Stateless</a:t>
            </a:r>
            <a:endParaRPr lang="pt-BR" sz="20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@WebService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AloMundoBean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AloMundo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0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WebMethod</a:t>
            </a:r>
            <a:endParaRPr lang="pt-BR" sz="20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getSaudacao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"Alô Mundo!";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</a:t>
            </a:r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Serviço: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Algumas regras sobre a implementação dos </a:t>
            </a:r>
            <a:r>
              <a:rPr lang="pt-BR" i="1" dirty="0" err="1"/>
              <a:t>endpoints</a:t>
            </a:r>
            <a:endParaRPr lang="pt-BR" dirty="0"/>
          </a:p>
          <a:p>
            <a:pPr lvl="2">
              <a:lnSpc>
                <a:spcPct val="90000"/>
              </a:lnSpc>
            </a:pPr>
            <a:r>
              <a:rPr lang="pt-BR" dirty="0"/>
              <a:t>Métodos devem ser públicos e não </a:t>
            </a:r>
            <a:r>
              <a:rPr lang="pt-BR" dirty="0" err="1"/>
              <a:t>static</a:t>
            </a:r>
            <a:r>
              <a:rPr lang="pt-BR" dirty="0"/>
              <a:t> ou final</a:t>
            </a:r>
          </a:p>
          <a:p>
            <a:pPr lvl="2">
              <a:lnSpc>
                <a:spcPct val="90000"/>
              </a:lnSpc>
            </a:pPr>
            <a:r>
              <a:rPr lang="pt-BR" dirty="0"/>
              <a:t>Métodos devem possuir tipos de parâmetros e retorno compatíveis com JAXB (Java </a:t>
            </a:r>
            <a:r>
              <a:rPr lang="pt-BR" dirty="0" err="1"/>
              <a:t>Architecture</a:t>
            </a:r>
            <a:r>
              <a:rPr lang="pt-BR" dirty="0"/>
              <a:t> for XML </a:t>
            </a:r>
            <a:r>
              <a:rPr lang="pt-BR" dirty="0" err="1"/>
              <a:t>Binding</a:t>
            </a:r>
            <a:r>
              <a:rPr lang="pt-BR" dirty="0"/>
              <a:t>)</a:t>
            </a:r>
          </a:p>
          <a:p>
            <a:pPr lvl="3">
              <a:lnSpc>
                <a:spcPct val="90000"/>
              </a:lnSpc>
            </a:pPr>
            <a:r>
              <a:rPr lang="pt-BR" dirty="0"/>
              <a:t>Para algumas classes da API e tipos básicos, o mapeamento é automático</a:t>
            </a:r>
          </a:p>
          <a:p>
            <a:pPr lvl="3">
              <a:lnSpc>
                <a:spcPct val="90000"/>
              </a:lnSpc>
            </a:pPr>
            <a:r>
              <a:rPr lang="pt-BR" dirty="0"/>
              <a:t>Para classes do usuário, o mapeamento pode ser configurado</a:t>
            </a:r>
          </a:p>
          <a:p>
            <a:pPr lvl="2">
              <a:lnSpc>
                <a:spcPct val="90000"/>
              </a:lnSpc>
            </a:pPr>
            <a:r>
              <a:rPr lang="pt-BR" dirty="0"/>
              <a:t>Classe não pode ser final ou abstract</a:t>
            </a:r>
          </a:p>
          <a:p>
            <a:pPr lvl="2">
              <a:lnSpc>
                <a:spcPct val="90000"/>
              </a:lnSpc>
            </a:pPr>
            <a:r>
              <a:rPr lang="pt-BR" dirty="0"/>
              <a:t>Classe deve possuir um construtor vazio padrão</a:t>
            </a:r>
          </a:p>
          <a:p>
            <a:pPr lvl="2">
              <a:lnSpc>
                <a:spcPct val="90000"/>
              </a:lnSpc>
            </a:pPr>
            <a:r>
              <a:rPr lang="pt-BR" dirty="0"/>
              <a:t>Classe não deve implementar método finalize</a:t>
            </a:r>
          </a:p>
          <a:p>
            <a:pPr lvl="2">
              <a:lnSpc>
                <a:spcPct val="90000"/>
              </a:lnSpc>
            </a:pP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Web </a:t>
            </a:r>
            <a:r>
              <a:rPr lang="pt-BR" dirty="0" err="1"/>
              <a:t>services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SOAP+XML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</a:t>
            </a:r>
          </a:p>
        </p:txBody>
      </p:sp>
      <p:pic>
        <p:nvPicPr>
          <p:cNvPr id="59395" name="Picture 2" descr="Diagram of the JAXB Binding Process: Schema, JAXB mapped classes, Document, and Objec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63" y="1928813"/>
            <a:ext cx="5407025" cy="364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476672"/>
            <a:ext cx="5362575" cy="625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538288"/>
            <a:ext cx="57912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800" dirty="0"/>
              <a:t>Cliente: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Classes proxy/</a:t>
            </a:r>
            <a:r>
              <a:rPr lang="pt-BR" sz="2400" dirty="0" err="1"/>
              <a:t>stub</a:t>
            </a:r>
            <a:r>
              <a:rPr lang="pt-BR" sz="2400" dirty="0"/>
              <a:t> criadas (usualmente via gerador de código </a:t>
            </a:r>
            <a:r>
              <a:rPr lang="pt-BR" sz="2400" i="1" dirty="0" err="1"/>
              <a:t>wsimport</a:t>
            </a:r>
            <a:r>
              <a:rPr lang="pt-BR" sz="2400" dirty="0"/>
              <a:t>) a partir das classes</a:t>
            </a:r>
          </a:p>
          <a:p>
            <a:pPr lvl="2">
              <a:lnSpc>
                <a:spcPct val="90000"/>
              </a:lnSpc>
            </a:pPr>
            <a:r>
              <a:rPr lang="pt-BR" sz="2000" dirty="0" err="1"/>
              <a:t>javax</a:t>
            </a:r>
            <a:r>
              <a:rPr lang="pt-BR" sz="2000" dirty="0"/>
              <a:t>.</a:t>
            </a:r>
            <a:r>
              <a:rPr lang="pt-BR" sz="2000" dirty="0" err="1"/>
              <a:t>xml</a:t>
            </a:r>
            <a:r>
              <a:rPr lang="pt-BR" sz="2000" dirty="0"/>
              <a:t>.</a:t>
            </a:r>
            <a:r>
              <a:rPr lang="pt-BR" sz="2000" dirty="0" err="1"/>
              <a:t>rpc</a:t>
            </a:r>
            <a:r>
              <a:rPr lang="pt-BR" sz="2000" dirty="0"/>
              <a:t>.</a:t>
            </a:r>
            <a:r>
              <a:rPr lang="pt-BR" sz="2000" dirty="0" err="1"/>
              <a:t>Service</a:t>
            </a:r>
            <a:endParaRPr lang="pt-BR" sz="2000" dirty="0"/>
          </a:p>
          <a:p>
            <a:pPr lvl="2">
              <a:lnSpc>
                <a:spcPct val="90000"/>
              </a:lnSpc>
            </a:pPr>
            <a:r>
              <a:rPr lang="pt-BR" sz="2000" dirty="0" err="1"/>
              <a:t>javax</a:t>
            </a:r>
            <a:r>
              <a:rPr lang="pt-BR" sz="2000" dirty="0"/>
              <a:t>.</a:t>
            </a:r>
            <a:r>
              <a:rPr lang="pt-BR" sz="2000" dirty="0" err="1"/>
              <a:t>xml</a:t>
            </a:r>
            <a:r>
              <a:rPr lang="pt-BR" sz="2000" dirty="0"/>
              <a:t>.</a:t>
            </a:r>
            <a:r>
              <a:rPr lang="pt-BR" sz="2000" dirty="0" err="1"/>
              <a:t>ws.Service</a:t>
            </a:r>
            <a:endParaRPr lang="pt-BR" sz="2000" dirty="0"/>
          </a:p>
          <a:p>
            <a:pPr lvl="1">
              <a:lnSpc>
                <a:spcPct val="90000"/>
              </a:lnSpc>
            </a:pPr>
            <a:r>
              <a:rPr lang="pt-BR" sz="2400" dirty="0"/>
              <a:t>Utilizar anotações/métodos para referenciar o serviço e obter uma porta de acesso (um objeto </a:t>
            </a:r>
            <a:r>
              <a:rPr lang="pt-BR" sz="2400" dirty="0" err="1"/>
              <a:t>proxy</a:t>
            </a:r>
            <a:r>
              <a:rPr lang="pt-BR" sz="2400" dirty="0"/>
              <a:t>)</a:t>
            </a:r>
          </a:p>
          <a:p>
            <a:pPr lvl="2">
              <a:lnSpc>
                <a:spcPct val="90000"/>
              </a:lnSpc>
            </a:pPr>
            <a:r>
              <a:rPr lang="pt-BR" sz="2000" dirty="0"/>
              <a:t>@</a:t>
            </a:r>
            <a:r>
              <a:rPr lang="pt-BR" sz="2000" dirty="0" err="1"/>
              <a:t>WebServiceRef</a:t>
            </a:r>
            <a:r>
              <a:rPr lang="pt-BR" sz="2000" dirty="0"/>
              <a:t> referencia o descritor WSDL do serviço</a:t>
            </a:r>
          </a:p>
          <a:p>
            <a:pPr lvl="2">
              <a:lnSpc>
                <a:spcPct val="90000"/>
              </a:lnSpc>
            </a:pPr>
            <a:r>
              <a:rPr lang="pt-BR" sz="2000" dirty="0"/>
              <a:t>Método </a:t>
            </a:r>
            <a:r>
              <a:rPr lang="pt-BR" sz="2000" dirty="0" err="1"/>
              <a:t>getXXXPort</a:t>
            </a:r>
            <a:r>
              <a:rPr lang="pt-BR" sz="2000" dirty="0"/>
              <a:t>() retorna o proxy para o serviço XXX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000" dirty="0"/>
              <a:t>Exemplo: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pt-BR" sz="2000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0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WebServiceClient</a:t>
            </a:r>
            <a:r>
              <a:rPr lang="pt-BR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pt-BR" sz="20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AloMundoService</a:t>
            </a:r>
            <a:r>
              <a:rPr lang="pt-BR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pt-BR" sz="20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targetNamespace</a:t>
            </a:r>
            <a:r>
              <a:rPr lang="pt-BR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"http://webservices/", </a:t>
            </a:r>
            <a:r>
              <a:rPr lang="pt-BR" sz="20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wsdlLocation</a:t>
            </a:r>
            <a:r>
              <a:rPr lang="pt-BR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"http://localhost:16430/AloMundoWS/AloMundoService?wsdl")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AloMundoService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extends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Service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pt-BR" sz="20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WebEndpoint</a:t>
            </a:r>
            <a:r>
              <a:rPr lang="pt-BR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pt-BR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pt-BR" sz="20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AloMundoPort</a:t>
            </a:r>
            <a:r>
              <a:rPr lang="pt-BR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AloMundo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getAloMundoPort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super.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getPort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QName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("http://webservices/", "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AloMundoPort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"),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AloMundo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000" dirty="0"/>
              <a:t>Exemplo: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pt-BR" sz="2000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AloMundoService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service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AloMundoService</a:t>
            </a:r>
            <a:r>
              <a:rPr lang="pt-BR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AloMundo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port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service</a:t>
            </a:r>
            <a:r>
              <a:rPr lang="pt-BR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0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getAloMundoPort</a:t>
            </a:r>
            <a:r>
              <a:rPr lang="pt-BR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port.getSaudacao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0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WebServiceRef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wsdlLocation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"http://localhost:8080/alomundoservice/alo?wsdl")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AloMundoService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service;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AloMundo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port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service</a:t>
            </a:r>
            <a:r>
              <a:rPr lang="pt-BR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0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getAloMundoPort</a:t>
            </a:r>
            <a:r>
              <a:rPr lang="pt-BR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port.getSaudacao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Web </a:t>
            </a:r>
            <a:r>
              <a:rPr lang="pt-BR" dirty="0" err="1"/>
              <a:t>services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REST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36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Representational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 </a:t>
            </a:r>
            <a:r>
              <a:rPr lang="pt-BR" dirty="0" err="1"/>
              <a:t>Transfer</a:t>
            </a:r>
            <a:r>
              <a:rPr lang="pt-BR" dirty="0"/>
              <a:t> é um estilo arquitetural</a:t>
            </a:r>
          </a:p>
          <a:p>
            <a:r>
              <a:rPr lang="pt-BR" dirty="0"/>
              <a:t>Web </a:t>
            </a:r>
            <a:r>
              <a:rPr lang="pt-BR" dirty="0" err="1"/>
              <a:t>services</a:t>
            </a:r>
            <a:r>
              <a:rPr lang="pt-BR" dirty="0"/>
              <a:t> baseados em REST são chamados de </a:t>
            </a:r>
            <a:r>
              <a:rPr lang="pt-BR" dirty="0" err="1"/>
              <a:t>RESTful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22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Características:</a:t>
            </a:r>
          </a:p>
          <a:p>
            <a:pPr lvl="1"/>
            <a:r>
              <a:rPr lang="pt-BR" dirty="0"/>
              <a:t>Serviços sem estado</a:t>
            </a:r>
          </a:p>
          <a:p>
            <a:pPr lvl="1"/>
            <a:r>
              <a:rPr lang="pt-BR" dirty="0"/>
              <a:t>Baseados no protocolo HTTP</a:t>
            </a:r>
          </a:p>
          <a:p>
            <a:pPr lvl="1"/>
            <a:r>
              <a:rPr lang="pt-BR" dirty="0"/>
              <a:t>Dados e funcionalidades são considerados recursos acessados via </a:t>
            </a:r>
            <a:r>
              <a:rPr lang="pt-BR" dirty="0" err="1"/>
              <a:t>URIs</a:t>
            </a:r>
            <a:endParaRPr lang="pt-BR" dirty="0"/>
          </a:p>
          <a:p>
            <a:pPr lvl="1"/>
            <a:r>
              <a:rPr lang="pt-BR" dirty="0"/>
              <a:t>Infraestrutura mais leve que SOAP+XML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21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Exemplos:</a:t>
            </a:r>
          </a:p>
          <a:p>
            <a:pPr lvl="1"/>
            <a:r>
              <a:rPr lang="pt-BR" dirty="0">
                <a:hlinkClick r:id="rId2"/>
              </a:rPr>
              <a:t>http://predic8.com/rest-demo.htm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Arquitetura Básica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600" dirty="0"/>
              <a:t>Web Services (tipo SOAP+XML) provêm meios de objetos interagirem utilizando a Internet como meio de transmissão</a:t>
            </a:r>
          </a:p>
          <a:p>
            <a:pPr>
              <a:lnSpc>
                <a:spcPct val="90000"/>
              </a:lnSpc>
            </a:pPr>
            <a:r>
              <a:rPr lang="pt-BR" sz="2600" dirty="0"/>
              <a:t>Baseado em diversos padrões:</a:t>
            </a:r>
          </a:p>
          <a:p>
            <a:pPr lvl="1">
              <a:lnSpc>
                <a:spcPct val="90000"/>
              </a:lnSpc>
            </a:pPr>
            <a:r>
              <a:rPr lang="pt-BR" sz="2100" i="1" dirty="0" err="1"/>
              <a:t>Extensible</a:t>
            </a:r>
            <a:r>
              <a:rPr lang="pt-BR" sz="2100" i="1" dirty="0"/>
              <a:t> </a:t>
            </a:r>
            <a:r>
              <a:rPr lang="pt-BR" sz="2100" i="1" dirty="0" err="1"/>
              <a:t>Markup</a:t>
            </a:r>
            <a:r>
              <a:rPr lang="pt-BR" sz="2100" i="1" dirty="0"/>
              <a:t> </a:t>
            </a:r>
            <a:r>
              <a:rPr lang="pt-BR" sz="2100" i="1" dirty="0" err="1"/>
              <a:t>Language</a:t>
            </a:r>
            <a:r>
              <a:rPr lang="pt-BR" sz="2100" i="1" dirty="0"/>
              <a:t> </a:t>
            </a:r>
            <a:r>
              <a:rPr lang="pt-BR" sz="2100" dirty="0"/>
              <a:t>(XML)</a:t>
            </a:r>
            <a:endParaRPr lang="pt-BR" sz="2100" i="1" dirty="0"/>
          </a:p>
          <a:p>
            <a:pPr lvl="1">
              <a:lnSpc>
                <a:spcPct val="90000"/>
              </a:lnSpc>
            </a:pPr>
            <a:r>
              <a:rPr lang="pt-BR" sz="2100" i="1" dirty="0"/>
              <a:t>SOAP</a:t>
            </a:r>
            <a:r>
              <a:rPr lang="pt-BR" sz="2100" dirty="0"/>
              <a:t> </a:t>
            </a:r>
          </a:p>
          <a:p>
            <a:pPr lvl="1">
              <a:lnSpc>
                <a:spcPct val="90000"/>
              </a:lnSpc>
            </a:pPr>
            <a:r>
              <a:rPr lang="pt-BR" sz="2100" i="1" dirty="0"/>
              <a:t>Web Services </a:t>
            </a:r>
            <a:r>
              <a:rPr lang="pt-BR" sz="2100" i="1" dirty="0" err="1"/>
              <a:t>Description</a:t>
            </a:r>
            <a:r>
              <a:rPr lang="pt-BR" sz="2100" i="1" dirty="0"/>
              <a:t> </a:t>
            </a:r>
            <a:r>
              <a:rPr lang="pt-BR" sz="2100" i="1" dirty="0" err="1"/>
              <a:t>Language</a:t>
            </a:r>
            <a:r>
              <a:rPr lang="pt-BR" sz="2100" dirty="0"/>
              <a:t> (WSDL)</a:t>
            </a:r>
          </a:p>
          <a:p>
            <a:pPr lvl="1">
              <a:lnSpc>
                <a:spcPct val="90000"/>
              </a:lnSpc>
            </a:pPr>
            <a:r>
              <a:rPr lang="pt-BR" sz="2100" i="1" dirty="0"/>
              <a:t>Hypertext </a:t>
            </a:r>
            <a:r>
              <a:rPr lang="pt-BR" sz="2100" i="1" dirty="0" err="1"/>
              <a:t>Transfer</a:t>
            </a:r>
            <a:r>
              <a:rPr lang="pt-BR" sz="2100" i="1" dirty="0"/>
              <a:t> </a:t>
            </a:r>
            <a:r>
              <a:rPr lang="pt-BR" sz="2100" i="1" dirty="0" err="1"/>
              <a:t>Protocol</a:t>
            </a:r>
            <a:r>
              <a:rPr lang="pt-BR" sz="2100" i="1" dirty="0"/>
              <a:t> </a:t>
            </a:r>
            <a:r>
              <a:rPr lang="pt-BR" sz="2100" dirty="0"/>
              <a:t>(HTTP)</a:t>
            </a:r>
          </a:p>
          <a:p>
            <a:pPr lvl="1">
              <a:lnSpc>
                <a:spcPct val="90000"/>
              </a:lnSpc>
            </a:pPr>
            <a:r>
              <a:rPr lang="pt-BR" sz="2100" i="1" dirty="0" err="1"/>
              <a:t>Etc</a:t>
            </a:r>
            <a:endParaRPr lang="pt-BR" sz="2100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Arquitetura baseada em quatro princípios:</a:t>
            </a:r>
          </a:p>
          <a:p>
            <a:pPr lvl="1"/>
            <a:r>
              <a:rPr lang="pt-BR" dirty="0"/>
              <a:t>Identificação dos recursos através de </a:t>
            </a:r>
            <a:r>
              <a:rPr lang="pt-BR" dirty="0" err="1"/>
              <a:t>URIs</a:t>
            </a:r>
            <a:r>
              <a:rPr lang="pt-BR" dirty="0"/>
              <a:t> – </a:t>
            </a:r>
            <a:r>
              <a:rPr lang="pt-BR" dirty="0" err="1"/>
              <a:t>Uniform</a:t>
            </a:r>
            <a:r>
              <a:rPr lang="pt-BR" dirty="0"/>
              <a:t> Resource </a:t>
            </a:r>
            <a:r>
              <a:rPr lang="pt-BR" dirty="0" err="1"/>
              <a:t>Indentifiers</a:t>
            </a:r>
            <a:endParaRPr lang="pt-BR" dirty="0"/>
          </a:p>
          <a:p>
            <a:pPr lvl="1"/>
            <a:r>
              <a:rPr lang="pt-BR" dirty="0" err="1"/>
              <a:t>Iterface</a:t>
            </a:r>
            <a:r>
              <a:rPr lang="pt-BR" dirty="0"/>
              <a:t> fixa de acesso aos recursos</a:t>
            </a:r>
          </a:p>
          <a:p>
            <a:pPr lvl="2"/>
            <a:r>
              <a:rPr lang="pt-BR" dirty="0"/>
              <a:t>Operações de criação, leitura, alteração e remoção</a:t>
            </a:r>
          </a:p>
          <a:p>
            <a:pPr lvl="2"/>
            <a:r>
              <a:rPr lang="pt-BR" dirty="0"/>
              <a:t>Implementadas via HTTP</a:t>
            </a:r>
          </a:p>
          <a:p>
            <a:pPr lvl="3"/>
            <a:r>
              <a:rPr lang="pt-BR" dirty="0"/>
              <a:t>PUT criação de um novo recurso</a:t>
            </a:r>
          </a:p>
          <a:p>
            <a:pPr lvl="3"/>
            <a:r>
              <a:rPr lang="pt-BR" dirty="0"/>
              <a:t>GET recupera o estado de um recurso</a:t>
            </a:r>
          </a:p>
          <a:p>
            <a:pPr lvl="3"/>
            <a:r>
              <a:rPr lang="pt-BR" dirty="0"/>
              <a:t>POST altera o estado de um recurso</a:t>
            </a:r>
          </a:p>
          <a:p>
            <a:pPr lvl="3"/>
            <a:r>
              <a:rPr lang="pt-BR" dirty="0"/>
              <a:t>DELETE remove um recurso</a:t>
            </a:r>
          </a:p>
          <a:p>
            <a:pPr lvl="1"/>
            <a:r>
              <a:rPr lang="pt-BR" dirty="0"/>
              <a:t>Mensagens autodescritivas</a:t>
            </a:r>
          </a:p>
          <a:p>
            <a:pPr lvl="1"/>
            <a:r>
              <a:rPr lang="pt-BR" dirty="0"/>
              <a:t>Iteração com manutenção de estado através de hiperlinks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Exemplos de </a:t>
            </a:r>
            <a:r>
              <a:rPr lang="pt-BR" dirty="0" err="1"/>
              <a:t>URIs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/</a:t>
            </a:r>
            <a:r>
              <a:rPr lang="pt-BR" dirty="0" err="1"/>
              <a:t>aloMundo</a:t>
            </a:r>
            <a:endParaRPr lang="pt-BR" dirty="0"/>
          </a:p>
          <a:p>
            <a:pPr lvl="1"/>
            <a:r>
              <a:rPr lang="pt-BR" dirty="0"/>
              <a:t>/</a:t>
            </a:r>
            <a:r>
              <a:rPr lang="pt-BR" dirty="0" err="1"/>
              <a:t>aloMundo</a:t>
            </a:r>
            <a:r>
              <a:rPr lang="pt-BR" dirty="0"/>
              <a:t>/Julio</a:t>
            </a:r>
          </a:p>
          <a:p>
            <a:pPr lvl="2"/>
            <a:r>
              <a:rPr lang="pt-BR" dirty="0"/>
              <a:t>Passagem de dados na URI</a:t>
            </a:r>
          </a:p>
          <a:p>
            <a:pPr lvl="1"/>
            <a:r>
              <a:rPr lang="pt-BR" dirty="0"/>
              <a:t>/</a:t>
            </a:r>
            <a:r>
              <a:rPr lang="pt-BR" dirty="0" err="1"/>
              <a:t>aloMundo</a:t>
            </a:r>
            <a:r>
              <a:rPr lang="pt-BR" dirty="0"/>
              <a:t>?nome=Julio</a:t>
            </a:r>
          </a:p>
          <a:p>
            <a:pPr lvl="2"/>
            <a:r>
              <a:rPr lang="pt-BR" dirty="0"/>
              <a:t>Passagem de dados via </a:t>
            </a:r>
            <a:r>
              <a:rPr lang="pt-BR" dirty="0" err="1"/>
              <a:t>query</a:t>
            </a:r>
            <a:r>
              <a:rPr lang="pt-BR" dirty="0"/>
              <a:t> strings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87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Questões para o desenvolvedor:</a:t>
            </a:r>
          </a:p>
          <a:p>
            <a:pPr lvl="1"/>
            <a:r>
              <a:rPr lang="pt-BR" dirty="0"/>
              <a:t>Definir quais são os “recursos” expostos</a:t>
            </a:r>
          </a:p>
          <a:p>
            <a:pPr lvl="1"/>
            <a:r>
              <a:rPr lang="pt-BR" dirty="0"/>
              <a:t>Definir o formato das </a:t>
            </a:r>
            <a:r>
              <a:rPr lang="pt-BR" dirty="0" err="1"/>
              <a:t>URIs</a:t>
            </a:r>
            <a:r>
              <a:rPr lang="pt-BR" dirty="0"/>
              <a:t> para os recursos</a:t>
            </a:r>
          </a:p>
          <a:p>
            <a:pPr lvl="1"/>
            <a:r>
              <a:rPr lang="pt-BR" dirty="0"/>
              <a:t>Decidir quais verbos do HTTP serão realmente utilizados</a:t>
            </a:r>
          </a:p>
          <a:p>
            <a:pPr lvl="2"/>
            <a:r>
              <a:rPr lang="pt-BR" dirty="0"/>
              <a:t>HTTP 1.1 possui oito verbos (GET, POST, PUT, DELETE, HEAD, OPTIONS, CONNECT, TRACE)</a:t>
            </a:r>
          </a:p>
          <a:p>
            <a:pPr lvl="1"/>
            <a:r>
              <a:rPr lang="pt-BR" dirty="0"/>
              <a:t>Estabelecer a real semântica da aplicação de cada verbo sobre um recurso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88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URI de coleção</a:t>
            </a:r>
          </a:p>
          <a:p>
            <a:pPr lvl="1"/>
            <a:r>
              <a:rPr lang="pt-BR" dirty="0"/>
              <a:t>http://exemplo/recursos/</a:t>
            </a:r>
          </a:p>
          <a:p>
            <a:pPr lvl="1"/>
            <a:r>
              <a:rPr lang="pt-BR" dirty="0"/>
              <a:t>GET: lista as </a:t>
            </a:r>
            <a:r>
              <a:rPr lang="pt-BR" dirty="0" err="1"/>
              <a:t>URIs</a:t>
            </a:r>
            <a:r>
              <a:rPr lang="pt-BR" dirty="0"/>
              <a:t> e outros detalhes dos elementos da coleção</a:t>
            </a:r>
          </a:p>
          <a:p>
            <a:pPr lvl="1"/>
            <a:r>
              <a:rPr lang="pt-BR" dirty="0"/>
              <a:t>PUT: substitui a coleção por uma outra</a:t>
            </a:r>
          </a:p>
          <a:p>
            <a:pPr lvl="1"/>
            <a:r>
              <a:rPr lang="pt-BR" dirty="0"/>
              <a:t>POST: adiciona um novo elemento na coleção, retornando a URI para o novo elemento</a:t>
            </a:r>
          </a:p>
          <a:p>
            <a:pPr lvl="1"/>
            <a:r>
              <a:rPr lang="pt-BR" dirty="0"/>
              <a:t>DELETE: remove a coleção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03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Exemplo: URI de elemento</a:t>
            </a:r>
          </a:p>
          <a:p>
            <a:pPr lvl="1"/>
            <a:r>
              <a:rPr lang="pt-BR" dirty="0"/>
              <a:t>http://exemplo/recursos/123</a:t>
            </a:r>
          </a:p>
          <a:p>
            <a:pPr lvl="1"/>
            <a:r>
              <a:rPr lang="pt-BR" dirty="0"/>
              <a:t>GET: obtém a representação de um elemento específico da coleção</a:t>
            </a:r>
          </a:p>
          <a:p>
            <a:pPr lvl="1"/>
            <a:r>
              <a:rPr lang="pt-BR" dirty="0"/>
              <a:t>PUT: atualiza um membro específico da coleção ou, se ele não existe, cria um novo</a:t>
            </a:r>
          </a:p>
          <a:p>
            <a:pPr lvl="1"/>
            <a:r>
              <a:rPr lang="pt-BR" dirty="0"/>
              <a:t>POST: trata o elemento da coleção como uma própria coleção, adicionando um novo elemento nele</a:t>
            </a:r>
          </a:p>
          <a:p>
            <a:pPr lvl="1"/>
            <a:r>
              <a:rPr lang="pt-BR" dirty="0"/>
              <a:t>DELETE: remove o elemento da coleção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968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Serialização de informação em vários formatos:</a:t>
            </a:r>
          </a:p>
          <a:p>
            <a:pPr lvl="1"/>
            <a:r>
              <a:rPr lang="pt-BR" dirty="0"/>
              <a:t>XML</a:t>
            </a:r>
          </a:p>
          <a:p>
            <a:pPr lvl="1"/>
            <a:r>
              <a:rPr lang="pt-BR" dirty="0"/>
              <a:t>JSON – </a:t>
            </a:r>
            <a:r>
              <a:rPr lang="pt-BR" dirty="0" err="1"/>
              <a:t>JavaScript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Notation</a:t>
            </a:r>
            <a:endParaRPr lang="pt-BR" dirty="0"/>
          </a:p>
          <a:p>
            <a:pPr lvl="1"/>
            <a:r>
              <a:rPr lang="pt-BR" dirty="0"/>
              <a:t>Texto</a:t>
            </a:r>
          </a:p>
          <a:p>
            <a:pPr lvl="1"/>
            <a:r>
              <a:rPr lang="pt-BR" dirty="0" err="1"/>
              <a:t>etc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674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JSON = </a:t>
            </a:r>
            <a:r>
              <a:rPr lang="pt-BR" dirty="0" err="1"/>
              <a:t>JavaScript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Notation</a:t>
            </a:r>
            <a:endParaRPr lang="pt-BR" dirty="0"/>
          </a:p>
          <a:p>
            <a:r>
              <a:rPr lang="pt-BR" dirty="0"/>
              <a:t>Formato textual para serialização de dados</a:t>
            </a:r>
          </a:p>
        </p:txBody>
      </p:sp>
      <p:sp>
        <p:nvSpPr>
          <p:cNvPr id="4" name="Retângulo 3"/>
          <p:cNvSpPr/>
          <p:nvPr/>
        </p:nvSpPr>
        <p:spPr bwMode="auto">
          <a:xfrm>
            <a:off x="714348" y="3140968"/>
            <a:ext cx="7358114" cy="28623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</a:t>
            </a:r>
            <a:r>
              <a:rPr lang="en-US" dirty="0" err="1"/>
              <a:t>productName</a:t>
            </a:r>
            <a:r>
              <a:rPr lang="en-US" dirty="0"/>
              <a:t>": "Computer Monitor",</a:t>
            </a:r>
          </a:p>
          <a:p>
            <a:r>
              <a:rPr lang="en-US" dirty="0"/>
              <a:t>  "price": "229.00",</a:t>
            </a:r>
          </a:p>
          <a:p>
            <a:r>
              <a:rPr lang="en-US" dirty="0"/>
              <a:t>  "specifications": {</a:t>
            </a:r>
          </a:p>
          <a:p>
            <a:r>
              <a:rPr lang="en-US" dirty="0"/>
              <a:t>     "size": 22,</a:t>
            </a:r>
          </a:p>
          <a:p>
            <a:r>
              <a:rPr lang="en-US" dirty="0"/>
              <a:t>     "type": "LCD",</a:t>
            </a:r>
          </a:p>
          <a:p>
            <a:r>
              <a:rPr lang="en-US" dirty="0"/>
              <a:t>     "colors": ["black", "red", "white"]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109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JSON é capaz de representar:</a:t>
            </a:r>
          </a:p>
          <a:p>
            <a:pPr lvl="1"/>
            <a:r>
              <a:rPr lang="pt-BR" dirty="0"/>
              <a:t>Tipos primitivos</a:t>
            </a:r>
          </a:p>
          <a:p>
            <a:pPr lvl="2"/>
            <a:r>
              <a:rPr lang="pt-BR" dirty="0"/>
              <a:t>Strings, números, booleanos, </a:t>
            </a:r>
            <a:r>
              <a:rPr lang="pt-BR" dirty="0" err="1"/>
              <a:t>null</a:t>
            </a:r>
            <a:endParaRPr lang="pt-BR" dirty="0"/>
          </a:p>
          <a:p>
            <a:pPr lvl="1"/>
            <a:r>
              <a:rPr lang="pt-BR" dirty="0"/>
              <a:t>Tipos estruturados</a:t>
            </a:r>
          </a:p>
          <a:p>
            <a:pPr lvl="2"/>
            <a:r>
              <a:rPr lang="pt-BR" dirty="0"/>
              <a:t>Objetos</a:t>
            </a:r>
          </a:p>
          <a:p>
            <a:pPr lvl="3"/>
            <a:r>
              <a:rPr lang="pt-BR" dirty="0"/>
              <a:t>Coleção </a:t>
            </a:r>
            <a:r>
              <a:rPr lang="pt-BR" dirty="0" err="1"/>
              <a:t>não-ordenada</a:t>
            </a:r>
            <a:r>
              <a:rPr lang="pt-BR" dirty="0"/>
              <a:t> de zero ou mais pares chave/valor</a:t>
            </a:r>
          </a:p>
          <a:p>
            <a:pPr lvl="2"/>
            <a:r>
              <a:rPr lang="pt-BR" dirty="0"/>
              <a:t>Arranjos</a:t>
            </a:r>
          </a:p>
          <a:p>
            <a:pPr lvl="3"/>
            <a:r>
              <a:rPr lang="pt-BR" dirty="0"/>
              <a:t>Coleção ordenada de zero ou mais valores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98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JSON</a:t>
            </a:r>
          </a:p>
        </p:txBody>
      </p:sp>
      <p:pic>
        <p:nvPicPr>
          <p:cNvPr id="1026" name="Picture 2" descr="http://www.json.org/objec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484784"/>
            <a:ext cx="5695950" cy="1076326"/>
          </a:xfrm>
          <a:prstGeom prst="rect">
            <a:avLst/>
          </a:prstGeom>
          <a:noFill/>
        </p:spPr>
      </p:pic>
      <p:pic>
        <p:nvPicPr>
          <p:cNvPr id="1028" name="Picture 4" descr="http://www.json.org/array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3789040"/>
            <a:ext cx="5695950" cy="1076326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87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JSON</a:t>
            </a:r>
          </a:p>
        </p:txBody>
      </p:sp>
      <p:pic>
        <p:nvPicPr>
          <p:cNvPr id="87042" name="Picture 2" descr="http://www.json.org/valu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916832"/>
            <a:ext cx="5695950" cy="2647951"/>
          </a:xfrm>
          <a:prstGeom prst="rect">
            <a:avLst/>
          </a:prstGeom>
          <a:noFill/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5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Arquitetura Básica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pt-BR" dirty="0"/>
              <a:t>Utilizam um modelo de chamada remota de procedimentos (RPC)</a:t>
            </a:r>
          </a:p>
          <a:p>
            <a:pPr>
              <a:defRPr/>
            </a:pPr>
            <a:r>
              <a:rPr lang="pt-BR" dirty="0"/>
              <a:t>Provedores de serviços projetam e implementam serviços e os especificam em uma linguagem chamada WSDL</a:t>
            </a:r>
          </a:p>
          <a:p>
            <a:pPr>
              <a:defRPr/>
            </a:pPr>
            <a:r>
              <a:rPr lang="pt-BR" dirty="0"/>
              <a:t>Provedores de serviço publicam informações sobre esses serviços em um serviço de registro</a:t>
            </a:r>
          </a:p>
          <a:p>
            <a:pPr>
              <a:defRPr/>
            </a:pPr>
            <a:r>
              <a:rPr lang="pt-BR" dirty="0"/>
              <a:t>Os solicitantes de serviços, que desejam fazer uso de um serviço, buscam o registro para descobrir a especificação do serviço e para localizar o provedor do serviço</a:t>
            </a:r>
          </a:p>
          <a:p>
            <a:pPr>
              <a:defRPr/>
            </a:pPr>
            <a:r>
              <a:rPr lang="pt-BR" dirty="0"/>
              <a:t>O solicitante do serviço pode então vincular sua aplicação a um serviço específico e se comunicar com ele através de um protocolo como o SOAP</a:t>
            </a:r>
          </a:p>
          <a:p>
            <a:pPr>
              <a:defRPr/>
            </a:pPr>
            <a:r>
              <a:rPr lang="pt-BR" dirty="0" err="1"/>
              <a:t>Interoperável</a:t>
            </a:r>
            <a:r>
              <a:rPr lang="pt-BR" dirty="0"/>
              <a:t> sobre diferentes protocolos de transporte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JSON</a:t>
            </a:r>
          </a:p>
        </p:txBody>
      </p:sp>
      <p:pic>
        <p:nvPicPr>
          <p:cNvPr id="88066" name="Picture 2" descr="http://www.json.org/strin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484784"/>
            <a:ext cx="5695950" cy="3933826"/>
          </a:xfrm>
          <a:prstGeom prst="rect">
            <a:avLst/>
          </a:prstGeom>
          <a:noFill/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02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JSON</a:t>
            </a:r>
          </a:p>
        </p:txBody>
      </p:sp>
      <p:pic>
        <p:nvPicPr>
          <p:cNvPr id="89090" name="Picture 2" descr="http://www.json.org/numbe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988840"/>
            <a:ext cx="5695950" cy="2533651"/>
          </a:xfrm>
          <a:prstGeom prst="rect">
            <a:avLst/>
          </a:prstGeom>
          <a:noFill/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161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OData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Open Data </a:t>
            </a:r>
            <a:r>
              <a:rPr lang="pt-BR" dirty="0" err="1"/>
              <a:t>Protocol</a:t>
            </a:r>
            <a:endParaRPr lang="pt-BR" dirty="0"/>
          </a:p>
          <a:p>
            <a:r>
              <a:rPr lang="pt-BR" dirty="0"/>
              <a:t>Padrão OASIS para interfaces REST</a:t>
            </a:r>
          </a:p>
          <a:p>
            <a:r>
              <a:rPr lang="en-US" dirty="0">
                <a:hlinkClick r:id="rId2"/>
              </a:rPr>
              <a:t>http://www.odata.org/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362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de Suporte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Descrição e descoberta:</a:t>
            </a:r>
          </a:p>
          <a:p>
            <a:pPr lvl="1"/>
            <a:r>
              <a:rPr lang="pt-BR" dirty="0"/>
              <a:t>WADL (Web </a:t>
            </a:r>
            <a:r>
              <a:rPr lang="pt-BR" dirty="0" err="1"/>
              <a:t>Application</a:t>
            </a:r>
            <a:r>
              <a:rPr lang="pt-BR" dirty="0"/>
              <a:t> </a:t>
            </a:r>
            <a:r>
              <a:rPr lang="pt-BR" dirty="0" err="1"/>
              <a:t>Description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  <a:p>
            <a:pPr lvl="2"/>
            <a:r>
              <a:rPr lang="pt-BR" dirty="0">
                <a:hlinkClick r:id="rId2"/>
              </a:rPr>
              <a:t>https://wadl.java.net/</a:t>
            </a:r>
            <a:r>
              <a:rPr lang="pt-BR" dirty="0"/>
              <a:t> </a:t>
            </a:r>
          </a:p>
          <a:p>
            <a:pPr lvl="2"/>
            <a:r>
              <a:rPr lang="pt-BR" dirty="0"/>
              <a:t>Especificação de linguagem para descrição de serviços REST</a:t>
            </a:r>
          </a:p>
          <a:p>
            <a:pPr lvl="2"/>
            <a:r>
              <a:rPr lang="pt-BR" dirty="0"/>
              <a:t>Criada inicialmente para implementação </a:t>
            </a:r>
            <a:r>
              <a:rPr lang="pt-BR" dirty="0" err="1"/>
              <a:t>JavaEE</a:t>
            </a:r>
            <a:endParaRPr lang="pt-BR" dirty="0"/>
          </a:p>
          <a:p>
            <a:pPr lvl="1"/>
            <a:r>
              <a:rPr lang="pt-BR" dirty="0"/>
              <a:t>RAML (</a:t>
            </a:r>
            <a:r>
              <a:rPr lang="pt-BR" dirty="0" err="1"/>
              <a:t>RESTful</a:t>
            </a:r>
            <a:r>
              <a:rPr lang="pt-BR" dirty="0"/>
              <a:t> API </a:t>
            </a:r>
            <a:r>
              <a:rPr lang="pt-BR" dirty="0" err="1"/>
              <a:t>Modeling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  <a:p>
            <a:pPr lvl="2"/>
            <a:r>
              <a:rPr lang="pt-BR" dirty="0">
                <a:hlinkClick r:id="rId3"/>
              </a:rPr>
              <a:t>http://raml.org/</a:t>
            </a:r>
            <a:endParaRPr lang="pt-BR" dirty="0"/>
          </a:p>
          <a:p>
            <a:pPr lvl="2"/>
            <a:r>
              <a:rPr lang="pt-BR" dirty="0"/>
              <a:t>Especificação de linguagem para descrição de serviços REST</a:t>
            </a:r>
          </a:p>
          <a:p>
            <a:pPr lvl="1"/>
            <a:r>
              <a:rPr lang="pt-BR" dirty="0" err="1"/>
              <a:t>Swagger</a:t>
            </a:r>
            <a:endParaRPr lang="pt-BR" dirty="0"/>
          </a:p>
          <a:p>
            <a:pPr lvl="2"/>
            <a:r>
              <a:rPr lang="pt-BR" dirty="0">
                <a:hlinkClick r:id="rId4"/>
              </a:rPr>
              <a:t>http://swagger.io/</a:t>
            </a:r>
            <a:endParaRPr lang="pt-BR" dirty="0"/>
          </a:p>
          <a:p>
            <a:pPr lvl="2"/>
            <a:r>
              <a:rPr lang="pt-BR" dirty="0"/>
              <a:t>Especificação de linguagem para descrição de serviços REST</a:t>
            </a:r>
          </a:p>
          <a:p>
            <a:pPr lvl="2"/>
            <a:r>
              <a:rPr lang="pt-BR" dirty="0"/>
              <a:t>Formato de arquivo JSON (</a:t>
            </a:r>
            <a:r>
              <a:rPr lang="pt-BR" dirty="0">
                <a:hlinkClick r:id="rId5"/>
              </a:rPr>
              <a:t>http://json.org/</a:t>
            </a:r>
            <a:r>
              <a:rPr lang="pt-BR" dirty="0"/>
              <a:t> ) e YAML (</a:t>
            </a:r>
            <a:r>
              <a:rPr lang="pt-BR" dirty="0">
                <a:hlinkClick r:id="rId6"/>
              </a:rPr>
              <a:t>http://yaml.org/</a:t>
            </a:r>
            <a:r>
              <a:rPr lang="pt-BR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9845573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Web </a:t>
            </a:r>
            <a:r>
              <a:rPr lang="pt-BR" dirty="0" err="1"/>
              <a:t>services</a:t>
            </a:r>
            <a:r>
              <a:rPr lang="pt-BR" dirty="0"/>
              <a:t> NO JEE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REST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129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API JAX-RS versão 2.0</a:t>
            </a:r>
          </a:p>
          <a:p>
            <a:pPr lvl="1"/>
            <a:r>
              <a:rPr lang="pt-BR" dirty="0">
                <a:hlinkClick r:id="rId2"/>
              </a:rPr>
              <a:t>https://jax-rs-spec.java.net/</a:t>
            </a:r>
            <a:endParaRPr lang="pt-BR" dirty="0"/>
          </a:p>
          <a:p>
            <a:pPr lvl="1"/>
            <a:r>
              <a:rPr lang="pt-BR" dirty="0"/>
              <a:t>Implementação padrão é chamada de “Jersey”</a:t>
            </a:r>
          </a:p>
          <a:p>
            <a:pPr lvl="1"/>
            <a:r>
              <a:rPr lang="pt-BR" dirty="0">
                <a:hlinkClick r:id="rId3"/>
              </a:rPr>
              <a:t>https://jersey.java.net/</a:t>
            </a:r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599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Classes raízes de recursos são:</a:t>
            </a:r>
          </a:p>
          <a:p>
            <a:pPr lvl="1"/>
            <a:r>
              <a:rPr lang="pt-BR" dirty="0"/>
              <a:t>Classes comuns em Java (</a:t>
            </a:r>
            <a:r>
              <a:rPr lang="pt-BR" dirty="0" err="1"/>
              <a:t>POJOs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Anotadas com @Path ou possuem pelo menos um método anotado com @Path</a:t>
            </a:r>
          </a:p>
          <a:p>
            <a:pPr lvl="2"/>
            <a:r>
              <a:rPr lang="pt-BR" dirty="0"/>
              <a:t>Caminho relativo da URI de acesso</a:t>
            </a:r>
          </a:p>
          <a:p>
            <a:pPr lvl="1"/>
            <a:r>
              <a:rPr lang="pt-BR" dirty="0"/>
              <a:t>Anotação @</a:t>
            </a:r>
            <a:r>
              <a:rPr lang="pt-BR" dirty="0" err="1"/>
              <a:t>ApplicationPath</a:t>
            </a:r>
            <a:r>
              <a:rPr lang="pt-BR" dirty="0"/>
              <a:t> é utilizada para definir a URL para a aplicação (subclasse de </a:t>
            </a:r>
            <a:r>
              <a:rPr lang="pt-BR" dirty="0" err="1"/>
              <a:t>javax.ws.rs.core.Application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Caminho base da URI de acesso</a:t>
            </a:r>
          </a:p>
          <a:p>
            <a:pPr lvl="1"/>
            <a:r>
              <a:rPr lang="pt-BR" dirty="0"/>
              <a:t>Possuem métodos de recursos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440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Métodos de recursos são:</a:t>
            </a:r>
          </a:p>
          <a:p>
            <a:pPr lvl="1"/>
            <a:r>
              <a:rPr lang="pt-BR" dirty="0"/>
              <a:t>Anotados com @GET, @PUT, @POST, @DELETE</a:t>
            </a:r>
          </a:p>
          <a:p>
            <a:pPr lvl="2"/>
            <a:r>
              <a:rPr lang="pt-BR" dirty="0"/>
              <a:t>Métodos com retorno </a:t>
            </a:r>
            <a:r>
              <a:rPr lang="pt-BR" dirty="0" err="1"/>
              <a:t>void</a:t>
            </a:r>
            <a:r>
              <a:rPr lang="pt-BR" dirty="0"/>
              <a:t>, objetos, instâncias de </a:t>
            </a:r>
            <a:r>
              <a:rPr lang="pt-BR" i="1" dirty="0" err="1"/>
              <a:t>javax.ws.rs.core.Response</a:t>
            </a:r>
            <a:endParaRPr lang="pt-BR" i="1" dirty="0"/>
          </a:p>
          <a:p>
            <a:pPr lvl="1"/>
            <a:r>
              <a:rPr lang="pt-BR" dirty="0"/>
              <a:t>Anotados com @</a:t>
            </a:r>
            <a:r>
              <a:rPr lang="pt-BR" dirty="0" err="1"/>
              <a:t>Produces</a:t>
            </a:r>
            <a:r>
              <a:rPr lang="pt-BR" dirty="0"/>
              <a:t>, @Consumes</a:t>
            </a:r>
          </a:p>
          <a:p>
            <a:pPr lvl="2"/>
            <a:r>
              <a:rPr lang="pt-BR" dirty="0"/>
              <a:t>Tipo MIME associado ao recurso</a:t>
            </a:r>
          </a:p>
          <a:p>
            <a:pPr lvl="2"/>
            <a:r>
              <a:rPr lang="pt-BR" dirty="0"/>
              <a:t>Suporta mais de um tipo</a:t>
            </a:r>
          </a:p>
          <a:p>
            <a:pPr lvl="2"/>
            <a:r>
              <a:rPr lang="pt-BR" dirty="0"/>
              <a:t>Enumeração </a:t>
            </a:r>
            <a:r>
              <a:rPr lang="pt-BR" dirty="0" err="1"/>
              <a:t>MediaType</a:t>
            </a:r>
            <a:r>
              <a:rPr lang="pt-BR" dirty="0"/>
              <a:t> facilita a referência ao tipo do recurso</a:t>
            </a:r>
          </a:p>
          <a:p>
            <a:pPr lvl="2"/>
            <a:r>
              <a:rPr lang="pt-BR" dirty="0"/>
              <a:t>Para manipular XML ou JSON via JAXB, utilizam anotação </a:t>
            </a:r>
            <a:r>
              <a:rPr lang="pt-BR" i="1" dirty="0"/>
              <a:t>@</a:t>
            </a:r>
            <a:r>
              <a:rPr lang="pt-BR" i="1" dirty="0" err="1"/>
              <a:t>XmlRootElement</a:t>
            </a:r>
            <a:r>
              <a:rPr lang="pt-BR" dirty="0"/>
              <a:t> na classe a ser serializada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049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Exemplo: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@Path("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alomundo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AloMundoREST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@GET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@Produces("text/plain")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public 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getSaudacao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return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Mundo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!";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80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@Path</a:t>
            </a:r>
          </a:p>
          <a:p>
            <a:pPr lvl="1"/>
            <a:r>
              <a:rPr lang="pt-BR" dirty="0"/>
              <a:t>Define a URI de acesso ao serviço</a:t>
            </a:r>
          </a:p>
          <a:p>
            <a:pPr lvl="1"/>
            <a:r>
              <a:rPr lang="pt-BR" dirty="0"/>
              <a:t>Aplicada ao nível de classe ou método</a:t>
            </a:r>
          </a:p>
          <a:p>
            <a:pPr lvl="1"/>
            <a:r>
              <a:rPr lang="pt-BR" dirty="0"/>
              <a:t>Permite a definição de </a:t>
            </a:r>
            <a:r>
              <a:rPr lang="pt-BR" dirty="0" err="1"/>
              <a:t>templates</a:t>
            </a:r>
            <a:r>
              <a:rPr lang="pt-BR" dirty="0"/>
              <a:t> (inclusive com expressões regulares)</a:t>
            </a:r>
          </a:p>
          <a:p>
            <a:pPr lvl="2"/>
            <a:r>
              <a:rPr lang="pt-BR" dirty="0"/>
              <a:t>Variáveis embutidas na URI, {variável}</a:t>
            </a:r>
          </a:p>
          <a:p>
            <a:pPr lvl="2"/>
            <a:r>
              <a:rPr lang="pt-BR" dirty="0"/>
              <a:t>Ex.: http://exemplo/users/teste</a:t>
            </a:r>
          </a:p>
          <a:p>
            <a:pPr lvl="2">
              <a:buNone/>
            </a:pPr>
            <a:r>
              <a:rPr lang="pt-BR" dirty="0"/>
              <a:t>@Path(“</a:t>
            </a:r>
            <a:r>
              <a:rPr lang="pt-BR" dirty="0" err="1"/>
              <a:t>users</a:t>
            </a:r>
            <a:r>
              <a:rPr lang="pt-BR" dirty="0"/>
              <a:t>/{</a:t>
            </a:r>
            <a:r>
              <a:rPr lang="pt-BR" dirty="0" err="1"/>
              <a:t>username</a:t>
            </a:r>
            <a:r>
              <a:rPr lang="pt-BR" dirty="0"/>
              <a:t>}”)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2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Arquitetura Básica</a:t>
            </a:r>
          </a:p>
        </p:txBody>
      </p:sp>
      <p:sp>
        <p:nvSpPr>
          <p:cNvPr id="3" name="Retângulo de cantos arredondados 2"/>
          <p:cNvSpPr/>
          <p:nvPr/>
        </p:nvSpPr>
        <p:spPr bwMode="auto">
          <a:xfrm>
            <a:off x="1857356" y="2000240"/>
            <a:ext cx="6286544" cy="6429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  <a:cs typeface="Arial" pitchFamily="34" charset="0"/>
              </a:rPr>
              <a:t>Publicação e Descoberta: WSDL</a:t>
            </a:r>
          </a:p>
        </p:txBody>
      </p:sp>
      <p:sp>
        <p:nvSpPr>
          <p:cNvPr id="4" name="Retângulo de cantos arredondados 3"/>
          <p:cNvSpPr/>
          <p:nvPr/>
        </p:nvSpPr>
        <p:spPr bwMode="auto">
          <a:xfrm>
            <a:off x="1857356" y="2786058"/>
            <a:ext cx="6286544" cy="6429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  <a:cs typeface="Arial" pitchFamily="34" charset="0"/>
              </a:rPr>
              <a:t>Troca de Mensagens: SOAP</a:t>
            </a:r>
          </a:p>
        </p:txBody>
      </p:sp>
      <p:sp>
        <p:nvSpPr>
          <p:cNvPr id="5" name="Retângulo de cantos arredondados 4"/>
          <p:cNvSpPr/>
          <p:nvPr/>
        </p:nvSpPr>
        <p:spPr bwMode="auto">
          <a:xfrm>
            <a:off x="1857356" y="3571876"/>
            <a:ext cx="6286544" cy="6429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  <a:cs typeface="Arial" pitchFamily="34" charset="0"/>
              </a:rPr>
              <a:t>Formato Padrão de Dados: XML</a:t>
            </a:r>
          </a:p>
        </p:txBody>
      </p:sp>
      <p:sp>
        <p:nvSpPr>
          <p:cNvPr id="6" name="Retângulo de cantos arredondados 5"/>
          <p:cNvSpPr/>
          <p:nvPr/>
        </p:nvSpPr>
        <p:spPr bwMode="auto">
          <a:xfrm>
            <a:off x="1857356" y="4357694"/>
            <a:ext cx="6286544" cy="6429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  <a:cs typeface="Arial" pitchFamily="34" charset="0"/>
              </a:rPr>
              <a:t>Comunicação Universal: Internet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@</a:t>
            </a:r>
            <a:r>
              <a:rPr lang="pt-BR" dirty="0" err="1"/>
              <a:t>PathParam</a:t>
            </a:r>
            <a:endParaRPr lang="pt-BR" dirty="0"/>
          </a:p>
          <a:p>
            <a:pPr lvl="1"/>
            <a:r>
              <a:rPr lang="pt-BR" dirty="0"/>
              <a:t>Define a associação entre a variável de um </a:t>
            </a:r>
            <a:r>
              <a:rPr lang="pt-BR" dirty="0" err="1"/>
              <a:t>template</a:t>
            </a:r>
            <a:r>
              <a:rPr lang="pt-BR" dirty="0"/>
              <a:t> de URI e o parâmetro de um método</a:t>
            </a:r>
          </a:p>
          <a:p>
            <a:pPr lvl="2"/>
            <a:r>
              <a:rPr lang="pt-BR" dirty="0"/>
              <a:t>Ex.:</a:t>
            </a:r>
          </a:p>
          <a:p>
            <a:pPr lvl="2">
              <a:buNone/>
            </a:pPr>
            <a:r>
              <a:rPr lang="pt-BR" dirty="0"/>
              <a:t>		    @GET</a:t>
            </a:r>
          </a:p>
          <a:p>
            <a:pPr lvl="2">
              <a:buNone/>
            </a:pPr>
            <a:r>
              <a:rPr lang="pt-BR" dirty="0"/>
              <a:t>          @</a:t>
            </a:r>
            <a:r>
              <a:rPr lang="pt-BR" dirty="0" err="1"/>
              <a:t>Produces</a:t>
            </a:r>
            <a:r>
              <a:rPr lang="pt-BR" dirty="0"/>
              <a:t>(“</a:t>
            </a:r>
            <a:r>
              <a:rPr lang="pt-BR" dirty="0" err="1"/>
              <a:t>text</a:t>
            </a:r>
            <a:r>
              <a:rPr lang="pt-BR" dirty="0"/>
              <a:t>\</a:t>
            </a:r>
            <a:r>
              <a:rPr lang="pt-BR" dirty="0" err="1"/>
              <a:t>xml</a:t>
            </a:r>
            <a:r>
              <a:rPr lang="pt-BR" dirty="0"/>
              <a:t>”)</a:t>
            </a:r>
          </a:p>
          <a:p>
            <a:pPr lvl="2">
              <a:buNone/>
            </a:pPr>
            <a:r>
              <a:rPr lang="pt-BR" dirty="0"/>
              <a:t>    	    @Path(“</a:t>
            </a:r>
            <a:r>
              <a:rPr lang="pt-BR" dirty="0" err="1"/>
              <a:t>users</a:t>
            </a:r>
            <a:r>
              <a:rPr lang="pt-BR" dirty="0"/>
              <a:t>/{username}”)</a:t>
            </a:r>
          </a:p>
          <a:p>
            <a:pPr lvl="2">
              <a:buNone/>
            </a:pPr>
            <a:r>
              <a:rPr lang="pt-BR" dirty="0"/>
              <a:t>          </a:t>
            </a:r>
            <a:r>
              <a:rPr lang="pt-BR" dirty="0" err="1"/>
              <a:t>public</a:t>
            </a:r>
            <a:r>
              <a:rPr lang="pt-BR" dirty="0"/>
              <a:t> String </a:t>
            </a:r>
            <a:r>
              <a:rPr lang="pt-BR" dirty="0" err="1"/>
              <a:t>getUser</a:t>
            </a:r>
            <a:r>
              <a:rPr lang="pt-BR" dirty="0"/>
              <a:t>(@</a:t>
            </a:r>
            <a:r>
              <a:rPr lang="pt-BR" dirty="0" err="1"/>
              <a:t>PathParam</a:t>
            </a:r>
            <a:r>
              <a:rPr lang="pt-BR" dirty="0"/>
              <a:t>(“username”) String username){</a:t>
            </a:r>
          </a:p>
          <a:p>
            <a:pPr lvl="2">
              <a:buNone/>
            </a:pPr>
            <a:r>
              <a:rPr lang="pt-BR" dirty="0"/>
              <a:t>          ...}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572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@</a:t>
            </a:r>
            <a:r>
              <a:rPr lang="pt-BR" dirty="0" err="1"/>
              <a:t>QueryParam</a:t>
            </a:r>
            <a:endParaRPr lang="pt-BR" dirty="0"/>
          </a:p>
          <a:p>
            <a:pPr lvl="1"/>
            <a:r>
              <a:rPr lang="pt-BR" dirty="0"/>
              <a:t>Define a associação entre uma </a:t>
            </a:r>
            <a:r>
              <a:rPr lang="pt-BR" dirty="0" err="1"/>
              <a:t>query</a:t>
            </a:r>
            <a:r>
              <a:rPr lang="pt-BR" dirty="0"/>
              <a:t> string e o parâmetro de um método</a:t>
            </a:r>
          </a:p>
          <a:p>
            <a:pPr lvl="2"/>
            <a:r>
              <a:rPr lang="pt-BR" dirty="0"/>
              <a:t>Ex.: /recurso?username=teste</a:t>
            </a:r>
          </a:p>
          <a:p>
            <a:pPr lvl="2">
              <a:buNone/>
            </a:pPr>
            <a:r>
              <a:rPr lang="pt-BR" dirty="0"/>
              <a:t>@GET</a:t>
            </a:r>
          </a:p>
          <a:p>
            <a:pPr lvl="2">
              <a:buNone/>
            </a:pPr>
            <a:r>
              <a:rPr lang="pt-BR" dirty="0" err="1"/>
              <a:t>public</a:t>
            </a:r>
            <a:r>
              <a:rPr lang="pt-BR" dirty="0"/>
              <a:t> String </a:t>
            </a:r>
            <a:r>
              <a:rPr lang="pt-BR" dirty="0" err="1"/>
              <a:t>getUser</a:t>
            </a:r>
            <a:r>
              <a:rPr lang="pt-BR" dirty="0"/>
              <a:t>(@</a:t>
            </a:r>
            <a:r>
              <a:rPr lang="pt-BR" dirty="0" err="1"/>
              <a:t>QueryParam</a:t>
            </a:r>
            <a:r>
              <a:rPr lang="pt-BR" dirty="0"/>
              <a:t>(“username”) String username){</a:t>
            </a:r>
          </a:p>
          <a:p>
            <a:pPr lvl="2">
              <a:buNone/>
            </a:pPr>
            <a:r>
              <a:rPr lang="pt-BR" dirty="0"/>
              <a:t>...}</a:t>
            </a:r>
          </a:p>
          <a:p>
            <a:r>
              <a:rPr lang="pt-BR" dirty="0"/>
              <a:t>@</a:t>
            </a:r>
            <a:r>
              <a:rPr lang="pt-BR" dirty="0" err="1"/>
              <a:t>FormParam</a:t>
            </a:r>
            <a:endParaRPr lang="pt-BR" dirty="0"/>
          </a:p>
          <a:p>
            <a:pPr lvl="1"/>
            <a:r>
              <a:rPr lang="pt-BR" dirty="0"/>
              <a:t>Define a associação entre um elemento de um formulário e o parâmetro de um método</a:t>
            </a:r>
          </a:p>
          <a:p>
            <a:pPr lvl="2"/>
            <a:r>
              <a:rPr lang="pt-BR" dirty="0"/>
              <a:t>Ex.: &lt;input </a:t>
            </a:r>
            <a:r>
              <a:rPr lang="pt-BR" dirty="0" err="1"/>
              <a:t>type</a:t>
            </a:r>
            <a:r>
              <a:rPr lang="pt-BR" dirty="0"/>
              <a:t>=“</a:t>
            </a:r>
            <a:r>
              <a:rPr lang="pt-BR" dirty="0" err="1"/>
              <a:t>text</a:t>
            </a:r>
            <a:r>
              <a:rPr lang="pt-BR" dirty="0"/>
              <a:t>” </a:t>
            </a:r>
            <a:r>
              <a:rPr lang="pt-BR" dirty="0" err="1"/>
              <a:t>name</a:t>
            </a:r>
            <a:r>
              <a:rPr lang="pt-BR" dirty="0"/>
              <a:t>=“</a:t>
            </a:r>
            <a:r>
              <a:rPr lang="pt-BR" dirty="0" err="1"/>
              <a:t>name</a:t>
            </a:r>
            <a:r>
              <a:rPr lang="pt-BR" dirty="0"/>
              <a:t>”&gt;</a:t>
            </a:r>
          </a:p>
          <a:p>
            <a:pPr lvl="2">
              <a:buNone/>
            </a:pPr>
            <a:r>
              <a:rPr lang="pt-BR" dirty="0"/>
              <a:t>@POST</a:t>
            </a:r>
          </a:p>
          <a:p>
            <a:pPr lvl="2">
              <a:buNone/>
            </a:pPr>
            <a:r>
              <a:rPr lang="pt-BR" dirty="0"/>
              <a:t>@Consumes(“application/</a:t>
            </a:r>
            <a:r>
              <a:rPr lang="pt-BR" dirty="0" err="1"/>
              <a:t>x-www-form-urlencoded</a:t>
            </a:r>
            <a:r>
              <a:rPr lang="pt-BR" dirty="0"/>
              <a:t>”)</a:t>
            </a:r>
          </a:p>
          <a:p>
            <a:pPr lvl="2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post</a:t>
            </a:r>
            <a:r>
              <a:rPr lang="pt-BR" dirty="0"/>
              <a:t>(@</a:t>
            </a:r>
            <a:r>
              <a:rPr lang="pt-BR" dirty="0" err="1"/>
              <a:t>FormParam</a:t>
            </a:r>
            <a:r>
              <a:rPr lang="pt-BR" dirty="0"/>
              <a:t>("</a:t>
            </a:r>
            <a:r>
              <a:rPr lang="pt-BR" dirty="0" err="1"/>
              <a:t>name</a:t>
            </a:r>
            <a:r>
              <a:rPr lang="pt-BR" dirty="0"/>
              <a:t>") String </a:t>
            </a:r>
            <a:r>
              <a:rPr lang="pt-BR" dirty="0" err="1"/>
              <a:t>name</a:t>
            </a:r>
            <a:r>
              <a:rPr lang="pt-BR" dirty="0"/>
              <a:t>){</a:t>
            </a:r>
          </a:p>
          <a:p>
            <a:pPr lvl="2">
              <a:buNone/>
            </a:pPr>
            <a:r>
              <a:rPr lang="pt-BR" dirty="0"/>
              <a:t>...}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678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Outras passagem de parâmetros:</a:t>
            </a:r>
          </a:p>
          <a:p>
            <a:pPr lvl="1"/>
            <a:r>
              <a:rPr lang="pt-BR" dirty="0"/>
              <a:t>@</a:t>
            </a:r>
            <a:r>
              <a:rPr lang="pt-BR" dirty="0" err="1"/>
              <a:t>MatrixParam</a:t>
            </a:r>
            <a:r>
              <a:rPr lang="pt-BR" dirty="0"/>
              <a:t> – dados na URL em formato ;chave=valor</a:t>
            </a:r>
          </a:p>
          <a:p>
            <a:pPr lvl="1"/>
            <a:r>
              <a:rPr lang="pt-BR" dirty="0"/>
              <a:t>@</a:t>
            </a:r>
            <a:r>
              <a:rPr lang="pt-BR" dirty="0" err="1"/>
              <a:t>HeaderParam</a:t>
            </a:r>
            <a:r>
              <a:rPr lang="pt-BR" dirty="0"/>
              <a:t> – dados no cabeçalho da requisição HTTP</a:t>
            </a:r>
          </a:p>
          <a:p>
            <a:pPr lvl="1"/>
            <a:r>
              <a:rPr lang="pt-BR" dirty="0"/>
              <a:t>@</a:t>
            </a:r>
            <a:r>
              <a:rPr lang="pt-BR" dirty="0" err="1"/>
              <a:t>Cookie-Param</a:t>
            </a:r>
            <a:r>
              <a:rPr lang="pt-BR" dirty="0"/>
              <a:t> – dados em </a:t>
            </a:r>
            <a:r>
              <a:rPr lang="pt-BR" dirty="0" err="1"/>
              <a:t>cookies</a:t>
            </a:r>
            <a:r>
              <a:rPr lang="pt-BR" dirty="0"/>
              <a:t> HTTP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631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Exemplo: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@Path("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alomundo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AloMundoREST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t-IT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@GET</a:t>
            </a:r>
          </a:p>
          <a:p>
            <a:pPr>
              <a:buNone/>
            </a:pPr>
            <a:r>
              <a:rPr lang="it-IT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@Path("{nome}")</a:t>
            </a:r>
          </a:p>
          <a:p>
            <a:pPr>
              <a:buNone/>
            </a:pPr>
            <a:r>
              <a:rPr lang="it-IT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@Consumes("text/plain")</a:t>
            </a:r>
          </a:p>
          <a:p>
            <a:pPr>
              <a:buNone/>
            </a:pPr>
            <a:r>
              <a:rPr lang="it-IT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@Produces("text/plain")</a:t>
            </a:r>
          </a:p>
          <a:p>
            <a:pPr>
              <a:buNone/>
            </a:pPr>
            <a:r>
              <a:rPr lang="it-IT" dirty="0">
                <a:latin typeface="Courier New" pitchFamily="49" charset="0"/>
                <a:cs typeface="Courier New" pitchFamily="49" charset="0"/>
              </a:rPr>
              <a:t>	public String getSaudacaoNomeada(</a:t>
            </a:r>
            <a:r>
              <a:rPr lang="it-IT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@PathParam("nome")</a:t>
            </a:r>
            <a:r>
              <a:rPr lang="it-IT" dirty="0">
                <a:latin typeface="Courier New" pitchFamily="49" charset="0"/>
                <a:cs typeface="Courier New" pitchFamily="49" charset="0"/>
              </a:rPr>
              <a:t> String nome) {</a:t>
            </a:r>
          </a:p>
          <a:p>
            <a:pPr>
              <a:buNone/>
            </a:pPr>
            <a:r>
              <a:rPr lang="it-IT" dirty="0">
                <a:latin typeface="Courier New" pitchFamily="49" charset="0"/>
                <a:cs typeface="Courier New" pitchFamily="49" charset="0"/>
              </a:rPr>
              <a:t>		return "Alo " + nome;</a:t>
            </a:r>
          </a:p>
          <a:p>
            <a:pPr>
              <a:buNone/>
            </a:pPr>
            <a:r>
              <a:rPr lang="it-IT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765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Tipos automaticamente suportados na comunicação HTTP: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18" y="2420888"/>
            <a:ext cx="8371963" cy="389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9787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Definição da URI base:</a:t>
            </a:r>
          </a:p>
          <a:p>
            <a:pPr lvl="1"/>
            <a:r>
              <a:rPr lang="pt-BR" dirty="0"/>
              <a:t>Via </a:t>
            </a:r>
            <a:r>
              <a:rPr lang="pt-BR" i="1" dirty="0" err="1"/>
              <a:t>servlet-mapping</a:t>
            </a:r>
            <a:r>
              <a:rPr lang="pt-BR" dirty="0"/>
              <a:t> no arquivo </a:t>
            </a:r>
            <a:r>
              <a:rPr lang="pt-BR" dirty="0" err="1"/>
              <a:t>web.xaml</a:t>
            </a:r>
            <a:endParaRPr lang="pt-BR" dirty="0"/>
          </a:p>
          <a:p>
            <a:pPr lvl="2"/>
            <a:r>
              <a:rPr lang="pt-BR" dirty="0"/>
              <a:t>Exemplo:</a:t>
            </a:r>
          </a:p>
          <a:p>
            <a:pPr marL="548640" lvl="2" indent="0">
              <a:buNone/>
            </a:pPr>
            <a:r>
              <a:rPr lang="pt-BR" dirty="0"/>
              <a:t>&lt;</a:t>
            </a:r>
            <a:r>
              <a:rPr lang="pt-BR" dirty="0" err="1"/>
              <a:t>servlet-mapping</a:t>
            </a:r>
            <a:r>
              <a:rPr lang="pt-BR" dirty="0"/>
              <a:t>&gt;</a:t>
            </a:r>
          </a:p>
          <a:p>
            <a:pPr marL="548640" lvl="2" indent="0">
              <a:buNone/>
            </a:pPr>
            <a:r>
              <a:rPr lang="pt-BR" dirty="0"/>
              <a:t>    &lt;</a:t>
            </a:r>
            <a:r>
              <a:rPr lang="pt-BR" dirty="0" err="1"/>
              <a:t>servlet-name</a:t>
            </a:r>
            <a:r>
              <a:rPr lang="pt-BR" dirty="0"/>
              <a:t>&gt;</a:t>
            </a:r>
            <a:r>
              <a:rPr lang="pt-BR" dirty="0" err="1"/>
              <a:t>javax.ws.rs.core.Application</a:t>
            </a:r>
            <a:r>
              <a:rPr lang="pt-BR" dirty="0"/>
              <a:t>&lt;/</a:t>
            </a:r>
            <a:r>
              <a:rPr lang="pt-BR" dirty="0" err="1"/>
              <a:t>servlet-name</a:t>
            </a:r>
            <a:r>
              <a:rPr lang="pt-BR" dirty="0"/>
              <a:t>&gt;</a:t>
            </a:r>
          </a:p>
          <a:p>
            <a:pPr marL="548640" lvl="2" indent="0">
              <a:buNone/>
            </a:pPr>
            <a:r>
              <a:rPr lang="pt-BR" dirty="0"/>
              <a:t>    &lt;</a:t>
            </a:r>
            <a:r>
              <a:rPr lang="pt-BR" dirty="0" err="1"/>
              <a:t>url-pattern</a:t>
            </a:r>
            <a:r>
              <a:rPr lang="pt-BR" dirty="0"/>
              <a:t>&gt;/</a:t>
            </a:r>
            <a:r>
              <a:rPr lang="pt-BR" dirty="0" err="1"/>
              <a:t>webapi</a:t>
            </a:r>
            <a:r>
              <a:rPr lang="pt-BR" dirty="0"/>
              <a:t>/*&lt;/</a:t>
            </a:r>
            <a:r>
              <a:rPr lang="pt-BR" dirty="0" err="1"/>
              <a:t>url-pattern</a:t>
            </a:r>
            <a:r>
              <a:rPr lang="pt-BR" dirty="0"/>
              <a:t>&gt;</a:t>
            </a:r>
          </a:p>
          <a:p>
            <a:pPr marL="548640" lvl="2" indent="0">
              <a:buNone/>
            </a:pPr>
            <a:r>
              <a:rPr lang="pt-BR" dirty="0"/>
              <a:t>&lt;/</a:t>
            </a:r>
            <a:r>
              <a:rPr lang="pt-BR" dirty="0" err="1"/>
              <a:t>servlet-mapping</a:t>
            </a:r>
            <a:r>
              <a:rPr lang="pt-BR" dirty="0"/>
              <a:t>&gt;</a:t>
            </a:r>
          </a:p>
          <a:p>
            <a:pPr lvl="2"/>
            <a:endParaRPr lang="pt-BR" dirty="0"/>
          </a:p>
          <a:p>
            <a:pPr lvl="1"/>
            <a:r>
              <a:rPr lang="pt-BR" dirty="0"/>
              <a:t>Via </a:t>
            </a:r>
            <a:r>
              <a:rPr lang="pt-BR" i="1" dirty="0"/>
              <a:t>@</a:t>
            </a:r>
            <a:r>
              <a:rPr lang="pt-BR" i="1" dirty="0" err="1"/>
              <a:t>ApplicationPath</a:t>
            </a:r>
            <a:r>
              <a:rPr lang="pt-BR" dirty="0"/>
              <a:t> em uma subclasse de </a:t>
            </a:r>
            <a:r>
              <a:rPr lang="pt-BR" i="1" dirty="0" err="1"/>
              <a:t>javax.ws.rs.core.Application</a:t>
            </a:r>
            <a:endParaRPr lang="pt-BR" dirty="0"/>
          </a:p>
          <a:p>
            <a:pPr lvl="2"/>
            <a:r>
              <a:rPr lang="pt-BR" dirty="0"/>
              <a:t>Exemplo:</a:t>
            </a:r>
          </a:p>
          <a:p>
            <a:pPr marL="548640" lvl="2" indent="0">
              <a:buNone/>
            </a:pPr>
            <a:r>
              <a:rPr lang="en-US" dirty="0"/>
              <a:t>@</a:t>
            </a:r>
            <a:r>
              <a:rPr lang="en-US" dirty="0" err="1"/>
              <a:t>ApplicationPath</a:t>
            </a:r>
            <a:r>
              <a:rPr lang="en-US" dirty="0"/>
              <a:t>("/</a:t>
            </a:r>
            <a:r>
              <a:rPr lang="en-US" dirty="0" err="1"/>
              <a:t>webapi</a:t>
            </a:r>
            <a:r>
              <a:rPr lang="en-US" dirty="0"/>
              <a:t>")</a:t>
            </a:r>
          </a:p>
          <a:p>
            <a:pPr marL="548640" lvl="2" indent="0">
              <a:buNone/>
            </a:pPr>
            <a:r>
              <a:rPr lang="en-US" dirty="0"/>
              <a:t>public class </a:t>
            </a:r>
            <a:r>
              <a:rPr lang="en-US" dirty="0" err="1"/>
              <a:t>MyApplication</a:t>
            </a:r>
            <a:r>
              <a:rPr lang="en-US" dirty="0"/>
              <a:t> extends Application { ... 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229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Clientes:</a:t>
            </a:r>
          </a:p>
          <a:p>
            <a:pPr lvl="1"/>
            <a:r>
              <a:rPr lang="pt-BR" dirty="0"/>
              <a:t>A especificação JAX-RS define uma API para o lado cliente de um serviço </a:t>
            </a:r>
            <a:r>
              <a:rPr lang="pt-BR" dirty="0" err="1"/>
              <a:t>RESTful</a:t>
            </a:r>
            <a:r>
              <a:rPr lang="pt-BR" dirty="0"/>
              <a:t> no pacote </a:t>
            </a:r>
            <a:r>
              <a:rPr lang="pt-BR" i="1" dirty="0" err="1"/>
              <a:t>javax.ws.rs.client</a:t>
            </a:r>
            <a:endParaRPr lang="pt-BR" i="1" dirty="0"/>
          </a:p>
          <a:p>
            <a:pPr lvl="2"/>
            <a:r>
              <a:rPr lang="pt-BR" dirty="0"/>
              <a:t>Objeto </a:t>
            </a:r>
            <a:r>
              <a:rPr lang="pt-BR" i="1" dirty="0" err="1"/>
              <a:t>Client</a:t>
            </a:r>
            <a:r>
              <a:rPr lang="pt-BR" dirty="0"/>
              <a:t> possui o alvo de uma requisição</a:t>
            </a:r>
          </a:p>
          <a:p>
            <a:pPr lvl="2"/>
            <a:r>
              <a:rPr lang="pt-BR" dirty="0"/>
              <a:t>Objeto </a:t>
            </a:r>
            <a:r>
              <a:rPr lang="pt-BR" i="1" dirty="0" err="1"/>
              <a:t>WebTarget</a:t>
            </a:r>
            <a:r>
              <a:rPr lang="pt-BR" dirty="0"/>
              <a:t> representa o alvo da requisição informando a URI do recurso REST</a:t>
            </a:r>
          </a:p>
          <a:p>
            <a:pPr lvl="3"/>
            <a:r>
              <a:rPr lang="pt-BR" dirty="0"/>
              <a:t>Configuração de path do recurso REST via método </a:t>
            </a:r>
            <a:r>
              <a:rPr lang="pt-BR" i="1" dirty="0"/>
              <a:t>path()</a:t>
            </a:r>
          </a:p>
          <a:p>
            <a:pPr lvl="3"/>
            <a:r>
              <a:rPr lang="pt-BR" dirty="0"/>
              <a:t>Método </a:t>
            </a:r>
            <a:r>
              <a:rPr lang="pt-BR" i="1" dirty="0" err="1"/>
              <a:t>resolveTemplate</a:t>
            </a:r>
            <a:r>
              <a:rPr lang="pt-BR" i="1" dirty="0"/>
              <a:t>()</a:t>
            </a:r>
            <a:r>
              <a:rPr lang="pt-BR" dirty="0"/>
              <a:t> para especificar valores na URI</a:t>
            </a:r>
          </a:p>
          <a:p>
            <a:pPr lvl="3"/>
            <a:r>
              <a:rPr lang="pt-BR" dirty="0"/>
              <a:t>Método </a:t>
            </a:r>
            <a:r>
              <a:rPr lang="pt-BR" i="1" dirty="0" err="1"/>
              <a:t>queryParam</a:t>
            </a:r>
            <a:r>
              <a:rPr lang="pt-BR" i="1" dirty="0"/>
              <a:t>()</a:t>
            </a:r>
            <a:r>
              <a:rPr lang="pt-BR" dirty="0"/>
              <a:t> para especificar query-</a:t>
            </a:r>
            <a:r>
              <a:rPr lang="pt-BR" dirty="0" err="1"/>
              <a:t>strings</a:t>
            </a:r>
            <a:r>
              <a:rPr lang="pt-BR" dirty="0"/>
              <a:t> na URI</a:t>
            </a:r>
          </a:p>
          <a:p>
            <a:pPr lvl="3"/>
            <a:r>
              <a:rPr lang="pt-BR" dirty="0"/>
              <a:t>Criar uma requisição via método </a:t>
            </a:r>
            <a:r>
              <a:rPr lang="pt-BR" i="1" dirty="0" err="1"/>
              <a:t>request</a:t>
            </a:r>
            <a:r>
              <a:rPr lang="pt-BR" i="1" dirty="0"/>
              <a:t>()</a:t>
            </a:r>
          </a:p>
          <a:p>
            <a:pPr lvl="2"/>
            <a:r>
              <a:rPr lang="pt-BR" dirty="0"/>
              <a:t>Objeto </a:t>
            </a:r>
            <a:r>
              <a:rPr lang="pt-BR" i="1" dirty="0" err="1"/>
              <a:t>Invocation.Builder</a:t>
            </a:r>
            <a:r>
              <a:rPr lang="pt-BR" dirty="0"/>
              <a:t> possui vários métodos para preparação/submissão de uma requisição</a:t>
            </a:r>
          </a:p>
          <a:p>
            <a:pPr lvl="3"/>
            <a:r>
              <a:rPr lang="pt-BR" dirty="0"/>
              <a:t>Métodos </a:t>
            </a:r>
            <a:r>
              <a:rPr lang="pt-BR" i="1" dirty="0" err="1"/>
              <a:t>get</a:t>
            </a:r>
            <a:r>
              <a:rPr lang="pt-BR" i="1" dirty="0"/>
              <a:t>()</a:t>
            </a:r>
            <a:r>
              <a:rPr lang="pt-BR" dirty="0"/>
              <a:t>,</a:t>
            </a:r>
            <a:r>
              <a:rPr lang="pt-BR" i="1" dirty="0"/>
              <a:t>post()</a:t>
            </a:r>
            <a:r>
              <a:rPr lang="pt-BR" dirty="0"/>
              <a:t>,</a:t>
            </a:r>
            <a:r>
              <a:rPr lang="pt-BR" i="1" dirty="0" err="1"/>
              <a:t>put</a:t>
            </a:r>
            <a:r>
              <a:rPr lang="pt-BR" i="1" dirty="0"/>
              <a:t>()</a:t>
            </a:r>
            <a:r>
              <a:rPr lang="pt-BR" dirty="0"/>
              <a:t>,</a:t>
            </a:r>
            <a:r>
              <a:rPr lang="pt-BR" i="1" dirty="0"/>
              <a:t>delete()</a:t>
            </a:r>
            <a:r>
              <a:rPr lang="pt-BR" dirty="0"/>
              <a:t>,</a:t>
            </a:r>
            <a:r>
              <a:rPr lang="pt-BR" dirty="0" err="1"/>
              <a:t>etc</a:t>
            </a:r>
            <a:endParaRPr lang="pt-BR" dirty="0"/>
          </a:p>
          <a:p>
            <a:pPr lvl="3"/>
            <a:r>
              <a:rPr lang="pt-BR" dirty="0"/>
              <a:t>Objeto </a:t>
            </a:r>
            <a:r>
              <a:rPr lang="pt-BR" i="1" dirty="0" err="1"/>
              <a:t>GenericType</a:t>
            </a:r>
            <a:r>
              <a:rPr lang="pt-BR" i="1" dirty="0"/>
              <a:t>&lt;T&gt;</a:t>
            </a:r>
            <a:r>
              <a:rPr lang="pt-BR" dirty="0"/>
              <a:t> é utilizado para obter coleções como retorno de uma requisição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540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dirty="0"/>
              <a:t>Client </a:t>
            </a:r>
            <a:r>
              <a:rPr lang="en-US" dirty="0" err="1"/>
              <a:t>client</a:t>
            </a:r>
            <a:r>
              <a:rPr lang="en-US" dirty="0"/>
              <a:t> = </a:t>
            </a:r>
            <a:r>
              <a:rPr lang="en-US" dirty="0" err="1"/>
              <a:t>ClientBuilder.newClient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String name = </a:t>
            </a:r>
            <a:r>
              <a:rPr lang="en-US" dirty="0" err="1"/>
              <a:t>client.target</a:t>
            </a:r>
            <a:r>
              <a:rPr lang="en-US" dirty="0"/>
              <a:t>("http://example.com/</a:t>
            </a:r>
            <a:r>
              <a:rPr lang="en-US" dirty="0" err="1"/>
              <a:t>webapi</a:t>
            </a:r>
            <a:r>
              <a:rPr lang="en-US" dirty="0"/>
              <a:t>/hello")</a:t>
            </a:r>
          </a:p>
          <a:p>
            <a:pPr marL="0" indent="0">
              <a:buNone/>
            </a:pPr>
            <a:r>
              <a:rPr lang="pt-BR" dirty="0"/>
              <a:t>        .path(“{id}”)</a:t>
            </a:r>
          </a:p>
          <a:p>
            <a:pPr marL="0" indent="0">
              <a:buNone/>
            </a:pPr>
            <a:r>
              <a:rPr lang="pt-BR" dirty="0"/>
              <a:t>        .</a:t>
            </a:r>
            <a:r>
              <a:rPr lang="pt-BR" dirty="0" err="1"/>
              <a:t>resolveTemplate</a:t>
            </a:r>
            <a:r>
              <a:rPr lang="pt-BR" dirty="0"/>
              <a:t>(“id”, “1”)</a:t>
            </a:r>
          </a:p>
          <a:p>
            <a:pPr marL="0" indent="0">
              <a:buNone/>
            </a:pPr>
            <a:r>
              <a:rPr lang="pt-BR" dirty="0"/>
              <a:t>        .</a:t>
            </a:r>
            <a:r>
              <a:rPr lang="pt-BR" dirty="0" err="1"/>
              <a:t>queryParam</a:t>
            </a:r>
            <a:r>
              <a:rPr lang="pt-BR" dirty="0"/>
              <a:t>(“</a:t>
            </a:r>
            <a:r>
              <a:rPr lang="pt-BR" dirty="0" err="1"/>
              <a:t>name</a:t>
            </a:r>
            <a:r>
              <a:rPr lang="pt-BR" dirty="0"/>
              <a:t>”,”John Doe”)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.request(</a:t>
            </a:r>
            <a:r>
              <a:rPr lang="en-US" dirty="0" err="1"/>
              <a:t>MediaType.TEXT_PLAIN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.get(</a:t>
            </a:r>
            <a:r>
              <a:rPr lang="en-US" dirty="0" err="1"/>
              <a:t>String.class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pt-BR" dirty="0" err="1"/>
              <a:t>client.close</a:t>
            </a:r>
            <a:r>
              <a:rPr lang="pt-BR" dirty="0"/>
              <a:t>();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2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Básica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Exemplos:</a:t>
            </a:r>
          </a:p>
          <a:p>
            <a:pPr lvl="1"/>
            <a:r>
              <a:rPr lang="pt-BR" dirty="0">
                <a:hlinkClick r:id="rId2"/>
              </a:rPr>
              <a:t>http://www.xmethods.net</a:t>
            </a:r>
            <a:endParaRPr lang="pt-BR" dirty="0"/>
          </a:p>
          <a:p>
            <a:pPr lvl="1"/>
            <a:r>
              <a:rPr lang="pt-BR" dirty="0">
                <a:hlinkClick r:id="rId3"/>
              </a:rPr>
              <a:t>http://www.webservicex.net</a:t>
            </a:r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6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Arquitetura Básica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/>
              <a:t>Comunicação:</a:t>
            </a:r>
          </a:p>
          <a:p>
            <a:pPr lvl="1"/>
            <a:r>
              <a:rPr lang="pt-BR" sz="2400"/>
              <a:t>Protocolo HTTP para envio e recebimento de dados (é um dos mais utilizados)</a:t>
            </a:r>
          </a:p>
          <a:p>
            <a:pPr lvl="2"/>
            <a:r>
              <a:rPr lang="pt-BR" sz="2000"/>
              <a:t>GET dados enviados via </a:t>
            </a:r>
            <a:r>
              <a:rPr lang="pt-BR" sz="2000" i="1"/>
              <a:t>query string</a:t>
            </a:r>
            <a:r>
              <a:rPr lang="pt-BR" sz="2000"/>
              <a:t> na URL</a:t>
            </a:r>
          </a:p>
          <a:p>
            <a:pPr lvl="2"/>
            <a:r>
              <a:rPr lang="pt-BR" sz="2000"/>
              <a:t>POST dados enviados no corpo da mensagem</a:t>
            </a:r>
          </a:p>
          <a:p>
            <a:pPr lvl="2"/>
            <a:r>
              <a:rPr lang="pt-BR" sz="2000"/>
              <a:t>Sem manutenção de estado</a:t>
            </a:r>
          </a:p>
          <a:p>
            <a:pPr lvl="2"/>
            <a:r>
              <a:rPr lang="pt-BR" sz="2000"/>
              <a:t>Recursos identificados por URL (“Uniform Resource Locator”)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4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Arquitetura Básica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dirty="0"/>
              <a:t>Dados:</a:t>
            </a:r>
          </a:p>
          <a:p>
            <a:pPr lvl="1"/>
            <a:r>
              <a:rPr lang="pt-BR" sz="2400" dirty="0"/>
              <a:t>Informações serializadas usualmente em XML</a:t>
            </a:r>
          </a:p>
          <a:p>
            <a:r>
              <a:rPr lang="pt-BR" sz="2800" dirty="0"/>
              <a:t>Troca de Mensagens:</a:t>
            </a:r>
          </a:p>
          <a:p>
            <a:pPr lvl="1"/>
            <a:r>
              <a:rPr lang="pt-BR" sz="2400" dirty="0"/>
              <a:t>Mensagens para objetos remotos via protocolo SOAP</a:t>
            </a:r>
          </a:p>
          <a:p>
            <a:pPr lvl="1"/>
            <a:r>
              <a:rPr lang="pt-BR" sz="2400" dirty="0"/>
              <a:t>Envelopes SOAP encapsulam dados em XML</a:t>
            </a:r>
          </a:p>
          <a:p>
            <a:pPr lvl="2"/>
            <a:r>
              <a:rPr lang="pt-BR" sz="2000" dirty="0"/>
              <a:t>Nome do método</a:t>
            </a:r>
          </a:p>
          <a:p>
            <a:pPr lvl="2"/>
            <a:r>
              <a:rPr lang="pt-BR" sz="2000" dirty="0"/>
              <a:t>Parâmetros do método</a:t>
            </a:r>
          </a:p>
          <a:p>
            <a:pPr lvl="2"/>
            <a:r>
              <a:rPr lang="pt-BR" sz="2000" dirty="0"/>
              <a:t>Valores de retorno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62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Arquitetura Básica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800" dirty="0"/>
              <a:t>Descrição:</a:t>
            </a:r>
          </a:p>
          <a:p>
            <a:pPr lvl="1">
              <a:lnSpc>
                <a:spcPct val="80000"/>
              </a:lnSpc>
            </a:pPr>
            <a:r>
              <a:rPr lang="pt-BR" sz="2400" dirty="0"/>
              <a:t>Arquivo WSDL descreve as mensagens e tipos de retorno do </a:t>
            </a:r>
            <a:r>
              <a:rPr lang="pt-BR" sz="2400" i="1" dirty="0"/>
              <a:t>web </a:t>
            </a:r>
            <a:r>
              <a:rPr lang="pt-BR" sz="2400" i="1" dirty="0" err="1"/>
              <a:t>service</a:t>
            </a:r>
            <a:endParaRPr lang="pt-BR" sz="2400" dirty="0"/>
          </a:p>
          <a:p>
            <a:pPr lvl="1">
              <a:lnSpc>
                <a:spcPct val="80000"/>
              </a:lnSpc>
            </a:pPr>
            <a:r>
              <a:rPr lang="pt-BR" sz="2400" dirty="0"/>
              <a:t>É um documento XML</a:t>
            </a:r>
          </a:p>
          <a:p>
            <a:pPr lvl="1">
              <a:lnSpc>
                <a:spcPct val="80000"/>
              </a:lnSpc>
            </a:pPr>
            <a:r>
              <a:rPr lang="pt-BR" sz="2400" dirty="0"/>
              <a:t>Um web </a:t>
            </a:r>
            <a:r>
              <a:rPr lang="pt-BR" sz="2400" dirty="0" err="1"/>
              <a:t>service</a:t>
            </a:r>
            <a:r>
              <a:rPr lang="pt-BR" sz="2400" dirty="0"/>
              <a:t> retorna um arquivo WSDL se acessado com o parâmetro “?WSDL”</a:t>
            </a:r>
            <a:endParaRPr lang="pt-BR" sz="24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12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proII_U01_UML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AlproII_U01_UML</Template>
  <TotalTime>1145</TotalTime>
  <Words>2212</Words>
  <Application>Microsoft Office PowerPoint</Application>
  <PresentationFormat>Apresentação na tela (4:3)</PresentationFormat>
  <Paragraphs>425</Paragraphs>
  <Slides>57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Courier New</vt:lpstr>
      <vt:lpstr>Monotype Sorts</vt:lpstr>
      <vt:lpstr>AlproII_U01_UML</vt:lpstr>
      <vt:lpstr>Programação para web com JavaEE</vt:lpstr>
      <vt:lpstr>Web services</vt:lpstr>
      <vt:lpstr>Arquitetura Básica</vt:lpstr>
      <vt:lpstr>Arquitetura Básica</vt:lpstr>
      <vt:lpstr>Arquitetura Básica</vt:lpstr>
      <vt:lpstr>Arquitetura Básica</vt:lpstr>
      <vt:lpstr>Arquitetura Básica</vt:lpstr>
      <vt:lpstr>Arquitetura Básica</vt:lpstr>
      <vt:lpstr>Arquitetura Básica</vt:lpstr>
      <vt:lpstr>Arquitetura Básica</vt:lpstr>
      <vt:lpstr>Arquitetura Básica</vt:lpstr>
      <vt:lpstr>Arquitetura Básica</vt:lpstr>
      <vt:lpstr>Arquitetura Básica</vt:lpstr>
      <vt:lpstr>Web services no JEE</vt:lpstr>
      <vt:lpstr>Java</vt:lpstr>
      <vt:lpstr>Java</vt:lpstr>
      <vt:lpstr>Java</vt:lpstr>
      <vt:lpstr>Java</vt:lpstr>
      <vt:lpstr>Java</vt:lpstr>
      <vt:lpstr>Java</vt:lpstr>
      <vt:lpstr>Java</vt:lpstr>
      <vt:lpstr>Java</vt:lpstr>
      <vt:lpstr>Java</vt:lpstr>
      <vt:lpstr>Java</vt:lpstr>
      <vt:lpstr>Java</vt:lpstr>
      <vt:lpstr>Web services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JSON</vt:lpstr>
      <vt:lpstr>JSON</vt:lpstr>
      <vt:lpstr>JSON</vt:lpstr>
      <vt:lpstr>JSON</vt:lpstr>
      <vt:lpstr>JSON</vt:lpstr>
      <vt:lpstr>JSON</vt:lpstr>
      <vt:lpstr>OData</vt:lpstr>
      <vt:lpstr>Tecnologias de Suporte</vt:lpstr>
      <vt:lpstr>Web services NO JEE</vt:lpstr>
      <vt:lpstr>Java</vt:lpstr>
      <vt:lpstr>Java</vt:lpstr>
      <vt:lpstr>Java</vt:lpstr>
      <vt:lpstr>Java</vt:lpstr>
      <vt:lpstr>Java</vt:lpstr>
      <vt:lpstr>Java</vt:lpstr>
      <vt:lpstr>Java</vt:lpstr>
      <vt:lpstr>Java</vt:lpstr>
      <vt:lpstr>Java</vt:lpstr>
      <vt:lpstr>Java</vt:lpstr>
      <vt:lpstr>Java</vt:lpstr>
      <vt:lpstr>Java</vt:lpstr>
      <vt:lpstr>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javaEE</dc:title>
  <dc:creator>Júlio Pereira Machado</dc:creator>
  <cp:lastModifiedBy>Júlio Machado</cp:lastModifiedBy>
  <cp:revision>148</cp:revision>
  <dcterms:created xsi:type="dcterms:W3CDTF">2011-02-24T18:42:57Z</dcterms:created>
  <dcterms:modified xsi:type="dcterms:W3CDTF">2017-01-12T19:30:42Z</dcterms:modified>
</cp:coreProperties>
</file>