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3"/>
  </p:notesMasterIdLst>
  <p:sldIdLst>
    <p:sldId id="337" r:id="rId2"/>
    <p:sldId id="358" r:id="rId3"/>
    <p:sldId id="360" r:id="rId4"/>
    <p:sldId id="315" r:id="rId5"/>
    <p:sldId id="335" r:id="rId6"/>
    <p:sldId id="368" r:id="rId7"/>
    <p:sldId id="369" r:id="rId8"/>
    <p:sldId id="319" r:id="rId9"/>
    <p:sldId id="361" r:id="rId10"/>
    <p:sldId id="362" r:id="rId11"/>
    <p:sldId id="339" r:id="rId12"/>
    <p:sldId id="340" r:id="rId13"/>
    <p:sldId id="342" r:id="rId14"/>
    <p:sldId id="367" r:id="rId15"/>
    <p:sldId id="343" r:id="rId16"/>
    <p:sldId id="363" r:id="rId17"/>
    <p:sldId id="385" r:id="rId18"/>
    <p:sldId id="386" r:id="rId19"/>
    <p:sldId id="387" r:id="rId20"/>
    <p:sldId id="388" r:id="rId21"/>
    <p:sldId id="389" r:id="rId22"/>
    <p:sldId id="392" r:id="rId23"/>
    <p:sldId id="390" r:id="rId24"/>
    <p:sldId id="391" r:id="rId25"/>
    <p:sldId id="364" r:id="rId26"/>
    <p:sldId id="373" r:id="rId27"/>
    <p:sldId id="374" r:id="rId28"/>
    <p:sldId id="375" r:id="rId29"/>
    <p:sldId id="376" r:id="rId30"/>
    <p:sldId id="377" r:id="rId31"/>
    <p:sldId id="372" r:id="rId32"/>
    <p:sldId id="378" r:id="rId33"/>
    <p:sldId id="379" r:id="rId34"/>
    <p:sldId id="380" r:id="rId35"/>
    <p:sldId id="381" r:id="rId36"/>
    <p:sldId id="382" r:id="rId37"/>
    <p:sldId id="393" r:id="rId38"/>
    <p:sldId id="365" r:id="rId39"/>
    <p:sldId id="384" r:id="rId40"/>
    <p:sldId id="370" r:id="rId41"/>
    <p:sldId id="37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74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D8FC4-8308-499C-9E9F-9BF49296E4FF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43CB-7776-4463-A528-DAE1ED17A01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6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843CB-7776-4463-A528-DAE1ED17A01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843CB-7776-4463-A528-DAE1ED17A01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Faculdade de Informática/PUCRS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0896-CFEB-45A1-AA87-730DBB659F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Faculdade de Informática/PUCRS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9DC503-B7AD-4B64-8353-7BB978A83A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Faculdade de Informática/PUCRS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D1064-8428-487B-B92F-D960715C17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SpringJasp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ree.org/jfreechart/" TargetMode="External"/><Relationship Id="rId2" Type="http://schemas.openxmlformats.org/officeDocument/2006/relationships/hyperlink" Target="http://itextpd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unity.jaspersoft.com/documentation/jasperreports-server-user-guide/v55/introduction-jasperreports-server" TargetMode="External"/><Relationship Id="rId4" Type="http://schemas.openxmlformats.org/officeDocument/2006/relationships/hyperlink" Target="http://www.jaspersoft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Relat</a:t>
            </a:r>
            <a:r>
              <a:rPr lang="en-US" dirty="0" err="1" smtClean="0"/>
              <a:t>órios</a:t>
            </a:r>
            <a:r>
              <a:rPr lang="en-US" dirty="0" smtClean="0"/>
              <a:t> com JASPER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</a:t>
            </a:r>
            <a:r>
              <a:rPr lang="pt-BR" dirty="0" err="1" smtClean="0"/>
              <a:t>relat</a:t>
            </a:r>
            <a:r>
              <a:rPr lang="en-US" dirty="0" err="1" smtClean="0"/>
              <a:t>órios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/>
              <a:t>Visualização</a:t>
            </a:r>
            <a:r>
              <a:rPr lang="en-US" sz="2800" dirty="0" smtClean="0"/>
              <a:t> de dados</a:t>
            </a:r>
          </a:p>
          <a:p>
            <a:pPr lvl="1"/>
            <a:r>
              <a:rPr lang="en-US" dirty="0" err="1" smtClean="0"/>
              <a:t>Gráficos</a:t>
            </a:r>
            <a:r>
              <a:rPr lang="en-US" dirty="0" smtClean="0"/>
              <a:t>, ex.,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tabelas</a:t>
            </a:r>
            <a:r>
              <a:rPr lang="en-US" dirty="0" smtClean="0"/>
              <a:t> de dados</a:t>
            </a:r>
          </a:p>
          <a:p>
            <a:r>
              <a:rPr lang="en-US" dirty="0" err="1" smtClean="0"/>
              <a:t>Listagem</a:t>
            </a:r>
            <a:endParaRPr lang="en-US" dirty="0" smtClean="0"/>
          </a:p>
          <a:p>
            <a:pPr lvl="1"/>
            <a:r>
              <a:rPr lang="en-US" dirty="0" err="1" smtClean="0"/>
              <a:t>Conteúdos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, ex.,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endParaRPr lang="en-US" dirty="0" smtClean="0"/>
          </a:p>
          <a:p>
            <a:r>
              <a:rPr lang="en-US" dirty="0" err="1" smtClean="0"/>
              <a:t>Mestre</a:t>
            </a:r>
            <a:r>
              <a:rPr lang="en-US" dirty="0" smtClean="0"/>
              <a:t> e </a:t>
            </a:r>
            <a:r>
              <a:rPr lang="en-US" dirty="0" err="1" smtClean="0"/>
              <a:t>detalhe</a:t>
            </a:r>
            <a:endParaRPr lang="en-US" dirty="0" smtClean="0"/>
          </a:p>
          <a:p>
            <a:pPr lvl="1"/>
            <a:r>
              <a:rPr lang="en-US" dirty="0" err="1" smtClean="0"/>
              <a:t>Conteúdos</a:t>
            </a:r>
            <a:r>
              <a:rPr lang="en-US" dirty="0" smtClean="0"/>
              <a:t> de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r>
              <a:rPr lang="en-US" dirty="0" smtClean="0"/>
              <a:t>, ex., </a:t>
            </a:r>
            <a:r>
              <a:rPr lang="en-US" dirty="0" err="1" smtClean="0"/>
              <a:t>registo</a:t>
            </a:r>
            <a:r>
              <a:rPr lang="en-US" dirty="0" smtClean="0"/>
              <a:t> de </a:t>
            </a:r>
            <a:r>
              <a:rPr lang="en-US" dirty="0" err="1" smtClean="0"/>
              <a:t>compra</a:t>
            </a:r>
            <a:r>
              <a:rPr lang="en-US" dirty="0" smtClean="0"/>
              <a:t> com dados do </a:t>
            </a:r>
            <a:r>
              <a:rPr lang="en-US" dirty="0" err="1" smtClean="0"/>
              <a:t>comprado</a:t>
            </a:r>
            <a:r>
              <a:rPr lang="en-US" dirty="0" smtClean="0"/>
              <a:t> e dos </a:t>
            </a:r>
            <a:r>
              <a:rPr lang="en-US" dirty="0" err="1" smtClean="0"/>
              <a:t>produtos</a:t>
            </a:r>
            <a:endParaRPr lang="en-US" dirty="0" smtClean="0"/>
          </a:p>
          <a:p>
            <a:r>
              <a:rPr lang="en-US" dirty="0" err="1" smtClean="0"/>
              <a:t>Grupos</a:t>
            </a:r>
            <a:endParaRPr lang="en-US" dirty="0" smtClean="0"/>
          </a:p>
          <a:p>
            <a:pPr lvl="1"/>
            <a:r>
              <a:rPr lang="en-US" dirty="0" err="1" smtClean="0"/>
              <a:t>Agrupamento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repetição</a:t>
            </a:r>
            <a:r>
              <a:rPr lang="en-US" dirty="0" smtClean="0"/>
              <a:t> de valor de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, ex., </a:t>
            </a:r>
            <a:r>
              <a:rPr lang="en-US" dirty="0" err="1" smtClean="0"/>
              <a:t>listagem</a:t>
            </a:r>
            <a:r>
              <a:rPr lang="en-US" dirty="0" smtClean="0"/>
              <a:t> de </a:t>
            </a:r>
            <a:r>
              <a:rPr lang="en-US" dirty="0" err="1" smtClean="0"/>
              <a:t>vendas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trimestre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Jasper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JasperReports</a:t>
            </a:r>
            <a:endParaRPr lang="pt-BR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biblioteca para a gera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endParaRPr lang="en-US" dirty="0" smtClean="0"/>
          </a:p>
          <a:p>
            <a:r>
              <a:rPr lang="en-US" dirty="0" err="1" smtClean="0"/>
              <a:t>Oferece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fachada</a:t>
            </a:r>
            <a:r>
              <a:rPr lang="en-US" dirty="0" smtClean="0"/>
              <a:t> para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iText</a:t>
            </a:r>
            <a:r>
              <a:rPr lang="en-US" dirty="0" smtClean="0"/>
              <a:t> e </a:t>
            </a:r>
            <a:r>
              <a:rPr lang="en-US" dirty="0" err="1" smtClean="0"/>
              <a:t>JFreeChart</a:t>
            </a:r>
            <a:endParaRPr lang="en-US" dirty="0" smtClean="0"/>
          </a:p>
          <a:p>
            <a:r>
              <a:rPr lang="pt-BR" dirty="0" smtClean="0"/>
              <a:t>Existem diversas alternativas: Crystal, BIRT, </a:t>
            </a:r>
            <a:r>
              <a:rPr lang="pt-BR" dirty="0" err="1" smtClean="0"/>
              <a:t>Pentaho</a:t>
            </a:r>
            <a:r>
              <a:rPr lang="pt-BR" dirty="0" smtClean="0"/>
              <a:t>, Google Chart e </a:t>
            </a:r>
            <a:r>
              <a:rPr lang="pt-BR" dirty="0" err="1" smtClean="0"/>
              <a:t>Analytics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Jasper</a:t>
            </a:r>
            <a:r>
              <a:rPr lang="pt-BR" dirty="0" smtClean="0"/>
              <a:t> Studio/Eclipse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Ferramenta que utiliza a biblioteca </a:t>
            </a:r>
            <a:r>
              <a:rPr lang="pt-BR" dirty="0" err="1" smtClean="0"/>
              <a:t>Jasper</a:t>
            </a:r>
            <a:r>
              <a:rPr lang="pt-BR" dirty="0" smtClean="0"/>
              <a:t> e permite a </a:t>
            </a:r>
            <a:r>
              <a:rPr lang="pt-BR" dirty="0" err="1" smtClean="0"/>
              <a:t>edi</a:t>
            </a:r>
            <a:r>
              <a:rPr lang="en-US" dirty="0" err="1" smtClean="0"/>
              <a:t>ção</a:t>
            </a:r>
            <a:r>
              <a:rPr lang="en-US" dirty="0" smtClean="0"/>
              <a:t> visual de </a:t>
            </a:r>
            <a:r>
              <a:rPr lang="en-US" dirty="0" err="1" smtClean="0"/>
              <a:t>relatórios</a:t>
            </a:r>
            <a:endParaRPr lang="en-US" dirty="0" smtClean="0"/>
          </a:p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alternativas</a:t>
            </a:r>
            <a:r>
              <a:rPr lang="en-US" dirty="0" smtClean="0"/>
              <a:t>: </a:t>
            </a:r>
            <a:r>
              <a:rPr lang="en-US" dirty="0" err="1" smtClean="0"/>
              <a:t>iReport</a:t>
            </a:r>
            <a:r>
              <a:rPr lang="en-US" dirty="0" smtClean="0"/>
              <a:t> (</a:t>
            </a:r>
            <a:r>
              <a:rPr lang="en-US" dirty="0" err="1" smtClean="0"/>
              <a:t>Netbeans</a:t>
            </a:r>
            <a:r>
              <a:rPr lang="en-US" dirty="0" smtClean="0"/>
              <a:t>)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JasperReports</a:t>
            </a:r>
            <a:r>
              <a:rPr lang="pt-BR" dirty="0" smtClean="0"/>
              <a:t> Server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Componente de servidor que simplifica a construção emissão de relatórios em uma mesma empresa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451389"/>
            <a:ext cx="5314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endParaRPr lang="pt-BR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Design</a:t>
            </a:r>
          </a:p>
          <a:p>
            <a:pPr lvl="1"/>
            <a:r>
              <a:rPr lang="pt-BR" dirty="0" err="1" smtClean="0"/>
              <a:t>Concep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r>
              <a:rPr lang="en-US" dirty="0" smtClean="0"/>
              <a:t> com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ferramenta</a:t>
            </a:r>
            <a:r>
              <a:rPr lang="en-US" dirty="0" smtClean="0"/>
              <a:t> visual (template</a:t>
            </a:r>
            <a:r>
              <a:rPr lang="en-US" dirty="0" smtClean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manipulação</a:t>
            </a:r>
            <a:r>
              <a:rPr lang="en-US" dirty="0" smtClean="0"/>
              <a:t> </a:t>
            </a:r>
            <a:r>
              <a:rPr lang="en-US" dirty="0" err="1" smtClean="0"/>
              <a:t>direta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da API</a:t>
            </a:r>
            <a:endParaRPr lang="en-US" dirty="0" smtClean="0"/>
          </a:p>
          <a:p>
            <a:pPr lvl="1"/>
            <a:r>
              <a:rPr lang="en-US" dirty="0" smtClean="0"/>
              <a:t>O template é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(</a:t>
            </a:r>
            <a:r>
              <a:rPr lang="en-US" dirty="0" smtClean="0"/>
              <a:t>JR)XML</a:t>
            </a:r>
          </a:p>
          <a:p>
            <a:pPr lvl="1"/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i="1" dirty="0" err="1" smtClean="0"/>
              <a:t>JasperDesign</a:t>
            </a:r>
            <a:endParaRPr lang="pt-BR" dirty="0" smtClean="0"/>
          </a:p>
          <a:p>
            <a:r>
              <a:rPr lang="pt-BR" dirty="0" smtClean="0"/>
              <a:t>Compila</a:t>
            </a:r>
            <a:r>
              <a:rPr lang="en-US" dirty="0" err="1" smtClean="0"/>
              <a:t>ção</a:t>
            </a:r>
            <a:endParaRPr lang="pt-BR" dirty="0" smtClean="0"/>
          </a:p>
          <a:p>
            <a:pPr lvl="1"/>
            <a:r>
              <a:rPr lang="pt-BR" dirty="0" smtClean="0"/>
              <a:t>Prepara</a:t>
            </a:r>
            <a:r>
              <a:rPr lang="en-US" dirty="0" err="1" smtClean="0"/>
              <a:t>ção</a:t>
            </a:r>
            <a:r>
              <a:rPr lang="en-US" dirty="0" smtClean="0"/>
              <a:t> para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relatório</a:t>
            </a:r>
            <a:r>
              <a:rPr lang="en-US" dirty="0" smtClean="0"/>
              <a:t> é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i="1" dirty="0" err="1" smtClean="0"/>
              <a:t>JasperReport</a:t>
            </a:r>
            <a:endParaRPr lang="pt-BR" dirty="0" smtClean="0"/>
          </a:p>
          <a:p>
            <a:r>
              <a:rPr lang="en-US" dirty="0" err="1" smtClean="0"/>
              <a:t>Emissão</a:t>
            </a:r>
            <a:endParaRPr lang="en-US" dirty="0" smtClean="0"/>
          </a:p>
          <a:p>
            <a:pPr lvl="1"/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de dados para o </a:t>
            </a:r>
            <a:r>
              <a:rPr lang="en-US" dirty="0" err="1" smtClean="0"/>
              <a:t>preenchimento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endParaRPr lang="en-US" dirty="0" smtClean="0"/>
          </a:p>
          <a:p>
            <a:pPr lvl="1"/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i="1" dirty="0" err="1" smtClean="0"/>
              <a:t>JasperPrint</a:t>
            </a:r>
            <a:r>
              <a:rPr lang="en-US" dirty="0" smtClean="0"/>
              <a:t> e </a:t>
            </a:r>
            <a:r>
              <a:rPr lang="en-US" i="1" dirty="0" err="1" smtClean="0"/>
              <a:t>JRPrintPage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relatório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exportados</a:t>
            </a:r>
            <a:r>
              <a:rPr lang="en-US" dirty="0" smtClean="0"/>
              <a:t> para </a:t>
            </a:r>
            <a:r>
              <a:rPr lang="en-US" dirty="0" smtClean="0"/>
              <a:t>PDF </a:t>
            </a:r>
            <a:r>
              <a:rPr lang="en-US" dirty="0" err="1" smtClean="0"/>
              <a:t>ou</a:t>
            </a:r>
            <a:r>
              <a:rPr lang="en-US" dirty="0" smtClean="0"/>
              <a:t> outro </a:t>
            </a:r>
            <a:r>
              <a:rPr lang="en-US" dirty="0" err="1" smtClean="0"/>
              <a:t>formato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endParaRPr lang="pt-BR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Jasper</a:t>
            </a:r>
            <a:endParaRPr lang="pt-BR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programador</a:t>
            </a:r>
            <a:r>
              <a:rPr lang="en-US" dirty="0" smtClean="0"/>
              <a:t> da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a </a:t>
            </a:r>
            <a:r>
              <a:rPr lang="en-US" dirty="0" err="1" smtClean="0"/>
              <a:t>biblioteca</a:t>
            </a:r>
            <a:r>
              <a:rPr lang="en-US" dirty="0" smtClean="0"/>
              <a:t> Jasper para </a:t>
            </a:r>
            <a:r>
              <a:rPr lang="en-US" dirty="0" err="1" smtClean="0"/>
              <a:t>criar</a:t>
            </a:r>
            <a:r>
              <a:rPr lang="en-US" dirty="0" smtClean="0"/>
              <a:t> o template do </a:t>
            </a:r>
            <a:r>
              <a:rPr lang="en-US" dirty="0" err="1" smtClean="0"/>
              <a:t>relatório</a:t>
            </a:r>
            <a:r>
              <a:rPr lang="en-US" dirty="0" smtClean="0"/>
              <a:t> no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r>
              <a:rPr lang="en-US" dirty="0" smtClean="0"/>
              <a:t> Ad Hoc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99" y="2971800"/>
            <a:ext cx="838480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1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relatório pode ser definido em arquivos XML (formato é chamado de JRXML)</a:t>
            </a:r>
          </a:p>
          <a:p>
            <a:r>
              <a:rPr lang="pt-BR" dirty="0" smtClean="0"/>
              <a:t>Definição em XML é bastante utilizada com servidor de relatórios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8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relatório é definido em um elemento </a:t>
            </a:r>
            <a:r>
              <a:rPr lang="pt-BR" i="1" dirty="0" err="1" smtClean="0"/>
              <a:t>jasperReport</a:t>
            </a:r>
            <a:endParaRPr lang="pt-BR" dirty="0" smtClean="0"/>
          </a:p>
          <a:p>
            <a:r>
              <a:rPr lang="pt-BR" dirty="0" smtClean="0"/>
              <a:t>Principais propriedades:</a:t>
            </a:r>
          </a:p>
          <a:p>
            <a:pPr lvl="1"/>
            <a:r>
              <a:rPr lang="pt-BR" i="1" dirty="0" err="1" smtClean="0"/>
              <a:t>name</a:t>
            </a:r>
            <a:r>
              <a:rPr lang="pt-BR" dirty="0" smtClean="0"/>
              <a:t> – nome obrigatório para o relatório</a:t>
            </a:r>
          </a:p>
          <a:p>
            <a:pPr lvl="1"/>
            <a:r>
              <a:rPr lang="pt-BR" i="1" dirty="0" err="1" smtClean="0"/>
              <a:t>language</a:t>
            </a:r>
            <a:r>
              <a:rPr lang="pt-BR" dirty="0" smtClean="0"/>
              <a:t> – linguagem de expressões e scripts a ser utilizada; padrão é 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1"/>
            <a:r>
              <a:rPr lang="pt-BR" i="1" dirty="0" err="1" smtClean="0"/>
              <a:t>printOrder</a:t>
            </a:r>
            <a:r>
              <a:rPr lang="pt-BR" dirty="0" smtClean="0"/>
              <a:t> – especifica a ordem de </a:t>
            </a:r>
            <a:r>
              <a:rPr lang="pt-BR" dirty="0" err="1" smtClean="0"/>
              <a:t>renderização</a:t>
            </a:r>
            <a:r>
              <a:rPr lang="pt-BR" dirty="0" smtClean="0"/>
              <a:t> de múltiplas colunas</a:t>
            </a:r>
          </a:p>
          <a:p>
            <a:pPr lvl="2"/>
            <a:r>
              <a:rPr lang="pt-BR" i="1" dirty="0" smtClean="0"/>
              <a:t>“Vertical”</a:t>
            </a:r>
            <a:r>
              <a:rPr lang="pt-BR" dirty="0" smtClean="0"/>
              <a:t> – preenchimento de cima para baixo e então da esquerda para direita</a:t>
            </a:r>
          </a:p>
          <a:p>
            <a:pPr lvl="2"/>
            <a:r>
              <a:rPr lang="pt-BR" i="1" dirty="0" smtClean="0"/>
              <a:t>“Horizontal”</a:t>
            </a:r>
            <a:r>
              <a:rPr lang="pt-BR" dirty="0" smtClean="0"/>
              <a:t> – preenchimento da esquerda para a direita e então de cima para baixo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9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709928"/>
            <a:ext cx="7048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6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github.com/julioapm/WebJavaEESpringJasper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1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relatório é definido em um elemento </a:t>
            </a:r>
            <a:r>
              <a:rPr lang="pt-BR" i="1" dirty="0" err="1" smtClean="0"/>
              <a:t>jasperReport</a:t>
            </a:r>
            <a:endParaRPr lang="pt-BR" dirty="0" smtClean="0"/>
          </a:p>
          <a:p>
            <a:r>
              <a:rPr lang="pt-BR" dirty="0" smtClean="0"/>
              <a:t>Principais propriedades:</a:t>
            </a:r>
          </a:p>
          <a:p>
            <a:pPr lvl="1"/>
            <a:r>
              <a:rPr lang="pt-BR" i="1" dirty="0" err="1" smtClean="0"/>
              <a:t>pageWidth</a:t>
            </a:r>
            <a:r>
              <a:rPr lang="pt-BR" dirty="0" smtClean="0"/>
              <a:t> e </a:t>
            </a:r>
            <a:r>
              <a:rPr lang="pt-BR" i="1" dirty="0" err="1" smtClean="0"/>
              <a:t>pageHeight</a:t>
            </a:r>
            <a:r>
              <a:rPr lang="pt-BR" dirty="0" smtClean="0"/>
              <a:t> – determinam a largura e altura da página medidas em pixel (ex.: página A4 </a:t>
            </a:r>
            <a:r>
              <a:rPr lang="pt-BR" dirty="0" err="1" smtClean="0"/>
              <a:t>pageWidth</a:t>
            </a:r>
            <a:r>
              <a:rPr lang="pt-BR" dirty="0" smtClean="0"/>
              <a:t>=“595” </a:t>
            </a:r>
            <a:r>
              <a:rPr lang="pt-BR" dirty="0" err="1" smtClean="0"/>
              <a:t>pageHeight</a:t>
            </a:r>
            <a:r>
              <a:rPr lang="pt-BR" dirty="0" smtClean="0"/>
              <a:t>=“842”)</a:t>
            </a:r>
            <a:endParaRPr lang="pt-BR" i="1" dirty="0" smtClean="0"/>
          </a:p>
          <a:p>
            <a:pPr lvl="1"/>
            <a:r>
              <a:rPr lang="pt-BR" i="1" dirty="0" err="1" smtClean="0"/>
              <a:t>orientation</a:t>
            </a:r>
            <a:r>
              <a:rPr lang="pt-BR" dirty="0"/>
              <a:t> </a:t>
            </a:r>
            <a:r>
              <a:rPr lang="pt-BR" dirty="0" smtClean="0"/>
              <a:t>– orientação como </a:t>
            </a:r>
            <a:r>
              <a:rPr lang="pt-BR" i="1" dirty="0" smtClean="0"/>
              <a:t>“</a:t>
            </a:r>
            <a:r>
              <a:rPr lang="pt-BR" i="1" dirty="0" err="1"/>
              <a:t>P</a:t>
            </a:r>
            <a:r>
              <a:rPr lang="pt-BR" i="1" dirty="0" err="1" smtClean="0"/>
              <a:t>ortrait</a:t>
            </a:r>
            <a:r>
              <a:rPr lang="pt-BR" i="1" dirty="0" smtClean="0"/>
              <a:t>”</a:t>
            </a:r>
            <a:r>
              <a:rPr lang="pt-BR" dirty="0" smtClean="0"/>
              <a:t> ou </a:t>
            </a:r>
            <a:r>
              <a:rPr lang="pt-BR" i="1" dirty="0" smtClean="0"/>
              <a:t>“</a:t>
            </a:r>
            <a:r>
              <a:rPr lang="pt-BR" i="1" dirty="0" err="1"/>
              <a:t>L</a:t>
            </a:r>
            <a:r>
              <a:rPr lang="pt-BR" i="1" dirty="0" err="1" smtClean="0"/>
              <a:t>andscape</a:t>
            </a:r>
            <a:r>
              <a:rPr lang="pt-BR" i="1" dirty="0" smtClean="0"/>
              <a:t>”</a:t>
            </a:r>
            <a:endParaRPr lang="pt-BR" dirty="0" smtClean="0"/>
          </a:p>
          <a:p>
            <a:pPr lvl="1"/>
            <a:r>
              <a:rPr lang="pt-BR" i="1" dirty="0" err="1" smtClean="0"/>
              <a:t>topMargin</a:t>
            </a:r>
            <a:r>
              <a:rPr lang="pt-BR" dirty="0" smtClean="0"/>
              <a:t>, </a:t>
            </a:r>
            <a:r>
              <a:rPr lang="pt-BR" i="1" dirty="0" err="1" smtClean="0"/>
              <a:t>leftMargin</a:t>
            </a:r>
            <a:r>
              <a:rPr lang="pt-BR" dirty="0" smtClean="0"/>
              <a:t>, </a:t>
            </a:r>
            <a:r>
              <a:rPr lang="pt-BR" i="1" dirty="0" err="1" smtClean="0"/>
              <a:t>bottomMargin</a:t>
            </a:r>
            <a:r>
              <a:rPr lang="pt-BR" dirty="0" smtClean="0"/>
              <a:t>, </a:t>
            </a:r>
            <a:r>
              <a:rPr lang="pt-BR" i="1" dirty="0" err="1" smtClean="0"/>
              <a:t>rightMargin</a:t>
            </a:r>
            <a:r>
              <a:rPr lang="pt-BR" dirty="0" smtClean="0"/>
              <a:t> – margens da página</a:t>
            </a:r>
          </a:p>
          <a:p>
            <a:pPr lvl="1"/>
            <a:r>
              <a:rPr lang="pt-BR" i="1" dirty="0" err="1" smtClean="0"/>
              <a:t>columnWidth</a:t>
            </a:r>
            <a:r>
              <a:rPr lang="pt-BR" dirty="0" smtClean="0"/>
              <a:t> e </a:t>
            </a:r>
            <a:r>
              <a:rPr lang="pt-BR" i="1" dirty="0" err="1" smtClean="0"/>
              <a:t>columnSpacing</a:t>
            </a:r>
            <a:r>
              <a:rPr lang="pt-BR" dirty="0" smtClean="0"/>
              <a:t> – definem a largura e o espaçamento entre colunas</a:t>
            </a:r>
          </a:p>
          <a:p>
            <a:pPr lvl="1"/>
            <a:r>
              <a:rPr lang="pt-BR" i="1" dirty="0" err="1" smtClean="0"/>
              <a:t>whenNoDataType</a:t>
            </a:r>
            <a:r>
              <a:rPr lang="pt-BR" dirty="0" smtClean="0"/>
              <a:t> – define o comportamento de geração do relatório no caso de inexistência de dados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NoPages</a:t>
            </a:r>
            <a:r>
              <a:rPr lang="pt-BR" i="1" dirty="0" smtClean="0"/>
              <a:t>”</a:t>
            </a:r>
            <a:r>
              <a:rPr lang="pt-BR" dirty="0" smtClean="0"/>
              <a:t> – gera um documento sem páginas; valor padrão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BlankPage</a:t>
            </a:r>
            <a:r>
              <a:rPr lang="pt-BR" i="1" dirty="0" smtClean="0"/>
              <a:t>”</a:t>
            </a:r>
            <a:r>
              <a:rPr lang="pt-BR" dirty="0" smtClean="0"/>
              <a:t> – gera um documento com uma única página vazia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AllSectionsNoDetail</a:t>
            </a:r>
            <a:r>
              <a:rPr lang="pt-BR" i="1" dirty="0" smtClean="0"/>
              <a:t>”</a:t>
            </a:r>
            <a:r>
              <a:rPr lang="pt-BR" dirty="0" smtClean="0"/>
              <a:t> – gera um documento com todas as seções definidas menos a de detalhe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Propriedades customizadas:</a:t>
            </a:r>
          </a:p>
          <a:p>
            <a:pPr lvl="1"/>
            <a:r>
              <a:rPr lang="pt-BR" i="1" dirty="0" err="1" smtClean="0"/>
              <a:t>property</a:t>
            </a:r>
            <a:r>
              <a:rPr lang="pt-BR" dirty="0" smtClean="0"/>
              <a:t> – especifica um par chave/valor que pode ser referenciado no </a:t>
            </a:r>
            <a:r>
              <a:rPr lang="pt-BR" dirty="0" err="1" smtClean="0"/>
              <a:t>template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9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endParaRPr lang="pt-BR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</a:t>
            </a:r>
            <a:r>
              <a:rPr lang="en-US" dirty="0" err="1" smtClean="0"/>
              <a:t>ameters</a:t>
            </a:r>
            <a:r>
              <a:rPr lang="en-US" dirty="0" smtClean="0"/>
              <a:t>, Fields e Variables</a:t>
            </a:r>
            <a:endParaRPr lang="pt-BR" dirty="0" smtClean="0"/>
          </a:p>
          <a:p>
            <a:pPr lvl="1"/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para </a:t>
            </a:r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consultas</a:t>
            </a:r>
            <a:r>
              <a:rPr lang="en-US" dirty="0" smtClean="0"/>
              <a:t> e dados do </a:t>
            </a:r>
            <a:r>
              <a:rPr lang="en-US" dirty="0" err="1" smtClean="0"/>
              <a:t>relatório</a:t>
            </a:r>
            <a:r>
              <a:rPr lang="en-US" dirty="0" smtClean="0"/>
              <a:t>, ex., </a:t>
            </a:r>
            <a:r>
              <a:rPr lang="en-US" dirty="0" err="1" smtClean="0"/>
              <a:t>período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endParaRPr lang="en-US" dirty="0" smtClean="0"/>
          </a:p>
          <a:p>
            <a:pPr lvl="1"/>
            <a:r>
              <a:rPr lang="en-US" dirty="0" smtClean="0"/>
              <a:t>Campos </a:t>
            </a:r>
            <a:r>
              <a:rPr lang="en-US" dirty="0" err="1" smtClean="0"/>
              <a:t>são</a:t>
            </a:r>
            <a:r>
              <a:rPr lang="en-US" dirty="0" smtClean="0"/>
              <a:t> dados </a:t>
            </a:r>
            <a:r>
              <a:rPr lang="en-US" dirty="0" err="1" smtClean="0"/>
              <a:t>provenientes</a:t>
            </a:r>
            <a:r>
              <a:rPr lang="en-US" dirty="0" smtClean="0"/>
              <a:t> das </a:t>
            </a:r>
            <a:r>
              <a:rPr lang="en-US" dirty="0" err="1" smtClean="0"/>
              <a:t>fontes</a:t>
            </a:r>
            <a:r>
              <a:rPr lang="en-US" dirty="0" smtClean="0"/>
              <a:t> de dados, ex.,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lvl="1"/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da </a:t>
            </a:r>
            <a:r>
              <a:rPr lang="en-US" dirty="0" err="1" smtClean="0"/>
              <a:t>emissão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r>
              <a:rPr lang="en-US" dirty="0" smtClean="0"/>
              <a:t>, ex., data </a:t>
            </a:r>
            <a:r>
              <a:rPr lang="en-US" dirty="0" err="1" smtClean="0"/>
              <a:t>atual</a:t>
            </a:r>
            <a:r>
              <a:rPr lang="en-US" dirty="0" smtClean="0"/>
              <a:t> e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página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3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Styles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Jasper</a:t>
            </a:r>
            <a:r>
              <a:rPr lang="pt-BR" dirty="0" smtClean="0"/>
              <a:t> suporta a definição de estilos</a:t>
            </a:r>
          </a:p>
          <a:p>
            <a:pPr lvl="1"/>
            <a:r>
              <a:rPr lang="pt-BR" dirty="0" smtClean="0"/>
              <a:t>É uma coleção de definições de valores para propriedades</a:t>
            </a:r>
          </a:p>
          <a:p>
            <a:pPr lvl="1"/>
            <a:r>
              <a:rPr lang="pt-BR" dirty="0" smtClean="0"/>
              <a:t>É possível utilizar expressões condicionais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Expressions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Expressões podem ser utilizadas para declarar variáveis, realizar cálculos, agrupar dados,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Sintaxe de expressões:</a:t>
            </a:r>
          </a:p>
          <a:p>
            <a:pPr lvl="2"/>
            <a:r>
              <a:rPr lang="pt-BR" dirty="0" smtClean="0"/>
              <a:t>$P{ } – referencia parâmetros de relatórios</a:t>
            </a:r>
          </a:p>
          <a:p>
            <a:pPr lvl="2"/>
            <a:r>
              <a:rPr lang="pt-BR" dirty="0" smtClean="0"/>
              <a:t>$F{ } – referencia campos de relatórios</a:t>
            </a:r>
          </a:p>
          <a:p>
            <a:pPr lvl="2"/>
            <a:r>
              <a:rPr lang="pt-BR" dirty="0" smtClean="0"/>
              <a:t>$V{ } – referencia variáveis de relatórios</a:t>
            </a:r>
          </a:p>
          <a:p>
            <a:pPr lvl="2"/>
            <a:r>
              <a:rPr lang="pt-BR" dirty="0" smtClean="0"/>
              <a:t>$R{ } – referencia recursos de um pacote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6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do </a:t>
            </a:r>
            <a:r>
              <a:rPr lang="pt-BR" dirty="0" smtClean="0"/>
              <a:t>relatório</a:t>
            </a:r>
            <a:endParaRPr lang="pt-BR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Sections</a:t>
            </a:r>
            <a:r>
              <a:rPr lang="pt-BR" dirty="0" smtClean="0"/>
              <a:t>, </a:t>
            </a:r>
            <a:r>
              <a:rPr lang="pt-BR" dirty="0" err="1" smtClean="0"/>
              <a:t>Bands</a:t>
            </a:r>
            <a:r>
              <a:rPr lang="pt-BR" dirty="0" smtClean="0"/>
              <a:t> e </a:t>
            </a:r>
            <a:r>
              <a:rPr lang="pt-BR" dirty="0" err="1" smtClean="0"/>
              <a:t>Elements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template</a:t>
            </a:r>
            <a:r>
              <a:rPr lang="pt-BR" dirty="0" smtClean="0"/>
              <a:t> é dividido em múltiplas seções (</a:t>
            </a:r>
            <a:r>
              <a:rPr lang="pt-BR" dirty="0" err="1" smtClean="0"/>
              <a:t>sections</a:t>
            </a:r>
            <a:r>
              <a:rPr lang="pt-BR" dirty="0" smtClean="0"/>
              <a:t>)</a:t>
            </a:r>
            <a:endParaRPr lang="pt-BR" dirty="0" smtClean="0"/>
          </a:p>
          <a:p>
            <a:pPr lvl="1"/>
            <a:r>
              <a:rPr lang="pt-BR" dirty="0" smtClean="0"/>
              <a:t>As seções são divididas em faixas (</a:t>
            </a:r>
            <a:r>
              <a:rPr lang="pt-BR" dirty="0" err="1" smtClean="0"/>
              <a:t>bands</a:t>
            </a:r>
            <a:r>
              <a:rPr lang="pt-BR" dirty="0" smtClean="0"/>
              <a:t>), as quais podem possuir diversos tipos de elementos</a:t>
            </a:r>
          </a:p>
          <a:p>
            <a:pPr lvl="1"/>
            <a:r>
              <a:rPr lang="pt-BR" dirty="0" smtClean="0"/>
              <a:t>Os elementos do relatório podem ser estáticos ou dinâmicos</a:t>
            </a:r>
          </a:p>
          <a:p>
            <a:pPr lvl="1"/>
            <a:r>
              <a:rPr lang="pt-BR" dirty="0" smtClean="0"/>
              <a:t>Cada elemento possui posição, tamanho, valor e tipo de dado</a:t>
            </a:r>
          </a:p>
          <a:p>
            <a:pPr lvl="1"/>
            <a:r>
              <a:rPr lang="pt-BR" dirty="0" smtClean="0"/>
              <a:t>Elementos dinâmicos tem seu conteúdo informado durante a execução do relatório através de expressões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3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 - Seções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Section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Diferentes opções: </a:t>
            </a:r>
            <a:r>
              <a:rPr lang="pt-BR" i="1" dirty="0" err="1" smtClean="0"/>
              <a:t>title</a:t>
            </a:r>
            <a:r>
              <a:rPr lang="pt-BR" dirty="0" smtClean="0"/>
              <a:t>, </a:t>
            </a:r>
            <a:r>
              <a:rPr lang="pt-BR" i="1" dirty="0" err="1" smtClean="0"/>
              <a:t>pageHeader</a:t>
            </a:r>
            <a:r>
              <a:rPr lang="pt-BR" dirty="0" smtClean="0"/>
              <a:t>, </a:t>
            </a:r>
            <a:r>
              <a:rPr lang="pt-BR" i="1" dirty="0" err="1" smtClean="0"/>
              <a:t>columnHeader</a:t>
            </a:r>
            <a:r>
              <a:rPr lang="pt-BR" dirty="0" smtClean="0"/>
              <a:t>, </a:t>
            </a:r>
            <a:r>
              <a:rPr lang="pt-BR" i="1" dirty="0" err="1" smtClean="0"/>
              <a:t>groupHeader</a:t>
            </a:r>
            <a:r>
              <a:rPr lang="pt-BR" dirty="0" smtClean="0"/>
              <a:t>, </a:t>
            </a:r>
            <a:r>
              <a:rPr lang="pt-BR" i="1" dirty="0" err="1" smtClean="0"/>
              <a:t>detail</a:t>
            </a:r>
            <a:r>
              <a:rPr lang="pt-BR" dirty="0" smtClean="0"/>
              <a:t>, </a:t>
            </a:r>
            <a:r>
              <a:rPr lang="pt-BR" i="1" dirty="0" err="1" smtClean="0"/>
              <a:t>groupFooter</a:t>
            </a:r>
            <a:r>
              <a:rPr lang="pt-BR" dirty="0" smtClean="0"/>
              <a:t>, </a:t>
            </a:r>
            <a:r>
              <a:rPr lang="pt-BR" i="1" dirty="0" err="1" smtClean="0"/>
              <a:t>columnFooter</a:t>
            </a:r>
            <a:r>
              <a:rPr lang="pt-BR" dirty="0" smtClean="0"/>
              <a:t>, </a:t>
            </a:r>
            <a:r>
              <a:rPr lang="pt-BR" i="1" dirty="0" err="1" smtClean="0"/>
              <a:t>pageFooter</a:t>
            </a:r>
            <a:r>
              <a:rPr lang="pt-BR" dirty="0" smtClean="0"/>
              <a:t>, </a:t>
            </a:r>
            <a:r>
              <a:rPr lang="pt-BR" i="1" dirty="0" err="1" smtClean="0"/>
              <a:t>lastPageFooter</a:t>
            </a:r>
            <a:r>
              <a:rPr lang="pt-BR" dirty="0" smtClean="0"/>
              <a:t>, </a:t>
            </a:r>
            <a:r>
              <a:rPr lang="pt-BR" i="1" dirty="0" err="1" smtClean="0"/>
              <a:t>summary</a:t>
            </a:r>
            <a:r>
              <a:rPr lang="pt-BR" dirty="0" smtClean="0"/>
              <a:t>, </a:t>
            </a:r>
            <a:r>
              <a:rPr lang="pt-BR" i="1" dirty="0" smtClean="0"/>
              <a:t>background</a:t>
            </a:r>
            <a:r>
              <a:rPr lang="pt-BR" dirty="0" smtClean="0"/>
              <a:t>, </a:t>
            </a:r>
            <a:r>
              <a:rPr lang="pt-BR" i="1" dirty="0" err="1" smtClean="0"/>
              <a:t>noData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58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 - Seções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Title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Primeira seção do relatório</a:t>
            </a:r>
          </a:p>
          <a:p>
            <a:pPr lvl="1"/>
            <a:r>
              <a:rPr lang="pt-BR" dirty="0" smtClean="0"/>
              <a:t>É </a:t>
            </a:r>
            <a:r>
              <a:rPr lang="pt-BR" dirty="0" err="1" smtClean="0"/>
              <a:t>renderizado</a:t>
            </a:r>
            <a:r>
              <a:rPr lang="pt-BR" dirty="0" smtClean="0"/>
              <a:t> uma única vez</a:t>
            </a:r>
          </a:p>
          <a:p>
            <a:r>
              <a:rPr lang="pt-BR" dirty="0" smtClean="0"/>
              <a:t>Page Header:</a:t>
            </a:r>
          </a:p>
          <a:p>
            <a:pPr lvl="1"/>
            <a:r>
              <a:rPr lang="pt-BR" dirty="0" smtClean="0"/>
              <a:t>Aparece no topo de cada página</a:t>
            </a:r>
          </a:p>
          <a:p>
            <a:r>
              <a:rPr lang="pt-BR" dirty="0" err="1" smtClean="0"/>
              <a:t>Column</a:t>
            </a:r>
            <a:r>
              <a:rPr lang="pt-BR" dirty="0" smtClean="0"/>
              <a:t> Header:</a:t>
            </a:r>
          </a:p>
          <a:p>
            <a:pPr lvl="1"/>
            <a:r>
              <a:rPr lang="pt-BR" dirty="0" smtClean="0"/>
              <a:t>Aparece no topo de cada coluna</a:t>
            </a:r>
          </a:p>
          <a:p>
            <a:r>
              <a:rPr lang="pt-BR" dirty="0" err="1" smtClean="0"/>
              <a:t>Detail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Para cada registro de uma fonte de dados, é </a:t>
            </a:r>
            <a:r>
              <a:rPr lang="pt-BR" dirty="0" err="1" smtClean="0"/>
              <a:t>renderizada</a:t>
            </a:r>
            <a:r>
              <a:rPr lang="pt-BR" dirty="0" smtClean="0"/>
              <a:t> a seção (a qual pode possuir múltiplas bandas)</a:t>
            </a:r>
          </a:p>
          <a:p>
            <a:r>
              <a:rPr lang="pt-BR" dirty="0" err="1" smtClean="0"/>
              <a:t>Column</a:t>
            </a:r>
            <a:r>
              <a:rPr lang="pt-BR" dirty="0" smtClean="0"/>
              <a:t> </a:t>
            </a:r>
            <a:r>
              <a:rPr lang="pt-BR" dirty="0" err="1" smtClean="0"/>
              <a:t>Footer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Aparece no rodapé de cada coluna sem sofrer redimensionamento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0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 - Seções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PageFooter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Aparece no rodapé de cada página sem sofrer redimensionamento</a:t>
            </a:r>
          </a:p>
          <a:p>
            <a:r>
              <a:rPr lang="pt-BR" dirty="0" err="1" smtClean="0"/>
              <a:t>Summary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É </a:t>
            </a:r>
            <a:r>
              <a:rPr lang="pt-BR" dirty="0" err="1" smtClean="0"/>
              <a:t>renderizado</a:t>
            </a:r>
            <a:r>
              <a:rPr lang="pt-BR" dirty="0" smtClean="0"/>
              <a:t> uma única vez</a:t>
            </a:r>
          </a:p>
          <a:p>
            <a:pPr lvl="1"/>
            <a:r>
              <a:rPr lang="pt-BR" dirty="0" smtClean="0"/>
              <a:t>Aparece ao final do relatório</a:t>
            </a:r>
          </a:p>
          <a:p>
            <a:r>
              <a:rPr lang="pt-BR" dirty="0" err="1" smtClean="0"/>
              <a:t>Last</a:t>
            </a:r>
            <a:r>
              <a:rPr lang="pt-BR" dirty="0" smtClean="0"/>
              <a:t> Page </a:t>
            </a:r>
            <a:r>
              <a:rPr lang="pt-BR" dirty="0" err="1" smtClean="0"/>
              <a:t>Footer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Representa o último rodapé de página a ser gerado</a:t>
            </a:r>
          </a:p>
          <a:p>
            <a:r>
              <a:rPr lang="pt-BR" dirty="0" smtClean="0"/>
              <a:t>Background:</a:t>
            </a:r>
          </a:p>
          <a:p>
            <a:pPr lvl="1"/>
            <a:r>
              <a:rPr lang="pt-BR" dirty="0" smtClean="0"/>
              <a:t>Representa um pano de fundo para todas as páginas do relatório</a:t>
            </a:r>
          </a:p>
          <a:p>
            <a:r>
              <a:rPr lang="pt-BR" dirty="0" smtClean="0"/>
              <a:t>No Data:</a:t>
            </a:r>
          </a:p>
          <a:p>
            <a:pPr lvl="1"/>
            <a:r>
              <a:rPr lang="pt-BR" dirty="0" smtClean="0"/>
              <a:t>É </a:t>
            </a:r>
            <a:r>
              <a:rPr lang="pt-BR" dirty="0" err="1" smtClean="0"/>
              <a:t>renderizado</a:t>
            </a:r>
            <a:r>
              <a:rPr lang="pt-BR" dirty="0" smtClean="0"/>
              <a:t> uma única vez</a:t>
            </a:r>
          </a:p>
          <a:p>
            <a:pPr lvl="1"/>
            <a:r>
              <a:rPr lang="pt-BR" dirty="0" smtClean="0"/>
              <a:t>Substitui todo o conteúdo do relatório no caso da fonte de dados estar vazia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06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Seções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Agrupamento:</a:t>
            </a:r>
          </a:p>
          <a:p>
            <a:pPr lvl="1"/>
            <a:r>
              <a:rPr lang="pt-BR" dirty="0" smtClean="0"/>
              <a:t>Um grupo é representado por uma sequência de registros consecutivos que possuem alguma propriedade em comum</a:t>
            </a:r>
          </a:p>
          <a:p>
            <a:pPr lvl="1"/>
            <a:r>
              <a:rPr lang="pt-BR" dirty="0" smtClean="0"/>
              <a:t>Um grupo possui três componentes:</a:t>
            </a:r>
          </a:p>
          <a:p>
            <a:pPr lvl="2"/>
            <a:r>
              <a:rPr lang="pt-BR" dirty="0" smtClean="0"/>
              <a:t>Expressão de agrupamento</a:t>
            </a:r>
          </a:p>
          <a:p>
            <a:pPr lvl="3"/>
            <a:r>
              <a:rPr lang="pt-BR" dirty="0" smtClean="0"/>
              <a:t>Importante! Os registros providos pela fonte de dados devem estar ordenados e agrupados de acordo com a mesma expressão</a:t>
            </a:r>
          </a:p>
          <a:p>
            <a:pPr lvl="2"/>
            <a:r>
              <a:rPr lang="pt-BR" dirty="0" smtClean="0"/>
              <a:t>Cabeçalho via seção </a:t>
            </a:r>
            <a:r>
              <a:rPr lang="pt-BR" dirty="0" err="1" smtClean="0"/>
              <a:t>groupHeader</a:t>
            </a:r>
            <a:r>
              <a:rPr lang="pt-BR" dirty="0" smtClean="0"/>
              <a:t> que é </a:t>
            </a:r>
            <a:r>
              <a:rPr lang="pt-BR" dirty="0" err="1" smtClean="0"/>
              <a:t>renderizada</a:t>
            </a:r>
            <a:r>
              <a:rPr lang="pt-BR" dirty="0" smtClean="0"/>
              <a:t> a cada novo agrupamento (permite múltiplas bandas)</a:t>
            </a:r>
          </a:p>
          <a:p>
            <a:pPr lvl="2"/>
            <a:r>
              <a:rPr lang="pt-BR" dirty="0" smtClean="0"/>
              <a:t>Rodapé via seção </a:t>
            </a:r>
            <a:r>
              <a:rPr lang="pt-BR" dirty="0" err="1" smtClean="0"/>
              <a:t>groupFooter</a:t>
            </a:r>
            <a:r>
              <a:rPr lang="pt-BR" dirty="0" smtClean="0"/>
              <a:t> que é </a:t>
            </a:r>
            <a:r>
              <a:rPr lang="pt-BR" dirty="0" err="1" smtClean="0"/>
              <a:t>renderizada</a:t>
            </a:r>
            <a:r>
              <a:rPr lang="pt-BR" dirty="0" smtClean="0"/>
              <a:t> ao final de cada agrupamento </a:t>
            </a:r>
            <a:r>
              <a:rPr lang="pt-BR" dirty="0"/>
              <a:t>(permite múltiplas bandas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iText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itextpdf.com</a:t>
            </a:r>
            <a:endParaRPr lang="pt-BR" dirty="0" smtClean="0"/>
          </a:p>
          <a:p>
            <a:r>
              <a:rPr lang="pt-BR" dirty="0" err="1" smtClean="0"/>
              <a:t>JFreeChart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http://www.jfree.org/jfreechart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err="1" smtClean="0"/>
              <a:t>Jasper</a:t>
            </a:r>
            <a:endParaRPr lang="pt-BR" dirty="0" smtClean="0"/>
          </a:p>
          <a:p>
            <a:pPr lvl="1" eaLnBrk="1" hangingPunct="1"/>
            <a:r>
              <a:rPr lang="pt-BR" dirty="0" smtClean="0">
                <a:hlinkClick r:id="rId4"/>
              </a:rPr>
              <a:t>http://www.jaspersoft.com</a:t>
            </a:r>
            <a:endParaRPr lang="pt-BR" dirty="0"/>
          </a:p>
          <a:p>
            <a:r>
              <a:rPr lang="pt-BR" dirty="0" err="1" smtClean="0"/>
              <a:t>JasperReports</a:t>
            </a:r>
            <a:r>
              <a:rPr lang="pt-BR" dirty="0" smtClean="0"/>
              <a:t> Server</a:t>
            </a:r>
          </a:p>
          <a:p>
            <a:pPr lvl="1"/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community.jaspersoft.com/documentation/jasperreports-server-user-guide/v55/introduction-jasperreports-server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Seções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Agrupamento:</a:t>
            </a:r>
          </a:p>
          <a:p>
            <a:pPr lvl="1"/>
            <a:r>
              <a:rPr lang="pt-BR" dirty="0" smtClean="0"/>
              <a:t>Principais propriedades:</a:t>
            </a:r>
          </a:p>
          <a:p>
            <a:pPr lvl="2"/>
            <a:r>
              <a:rPr lang="pt-BR" i="1" dirty="0" err="1" smtClean="0"/>
              <a:t>name</a:t>
            </a:r>
            <a:r>
              <a:rPr lang="pt-BR" dirty="0" smtClean="0"/>
              <a:t> – identifica o grupo; é obrigatória</a:t>
            </a:r>
          </a:p>
          <a:p>
            <a:pPr lvl="2"/>
            <a:r>
              <a:rPr lang="pt-BR" i="1" dirty="0" err="1" smtClean="0"/>
              <a:t>isStarNewPage</a:t>
            </a:r>
            <a:r>
              <a:rPr lang="pt-BR" dirty="0" smtClean="0"/>
              <a:t> – força o início do grupo em nova página</a:t>
            </a:r>
          </a:p>
          <a:p>
            <a:pPr lvl="2"/>
            <a:r>
              <a:rPr lang="pt-BR" i="1" dirty="0" err="1" smtClean="0"/>
              <a:t>isStartNewColumn</a:t>
            </a:r>
            <a:r>
              <a:rPr lang="pt-BR" dirty="0" smtClean="0"/>
              <a:t> – força o início do grupo em nova coluna</a:t>
            </a:r>
          </a:p>
          <a:p>
            <a:pPr lvl="2"/>
            <a:r>
              <a:rPr lang="pt-BR" i="1" dirty="0" err="1" smtClean="0"/>
              <a:t>isResetPageNumber</a:t>
            </a:r>
            <a:r>
              <a:rPr lang="pt-BR" dirty="0" smtClean="0"/>
              <a:t> – força o reinício do contador de paginas do relatório para aquele grupo</a:t>
            </a:r>
          </a:p>
          <a:p>
            <a:r>
              <a:rPr lang="pt-BR" dirty="0" err="1" smtClean="0"/>
              <a:t>Group</a:t>
            </a:r>
            <a:r>
              <a:rPr lang="pt-BR" dirty="0" smtClean="0"/>
              <a:t> </a:t>
            </a:r>
            <a:r>
              <a:rPr lang="pt-BR" dirty="0" err="1" smtClean="0"/>
              <a:t>Footer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Principais propriedades:</a:t>
            </a:r>
          </a:p>
          <a:p>
            <a:pPr lvl="2"/>
            <a:r>
              <a:rPr lang="pt-BR" i="1" dirty="0" err="1" smtClean="0"/>
              <a:t>footerPosition</a:t>
            </a:r>
            <a:r>
              <a:rPr lang="pt-BR" dirty="0" smtClean="0"/>
              <a:t> – identifica a política de posicionamento do rodapé de grupo</a:t>
            </a:r>
          </a:p>
          <a:p>
            <a:pPr lvl="3"/>
            <a:r>
              <a:rPr lang="pt-BR" i="1" dirty="0" smtClean="0"/>
              <a:t>“Normal” </a:t>
            </a:r>
            <a:r>
              <a:rPr lang="pt-BR" dirty="0" smtClean="0"/>
              <a:t>– </a:t>
            </a:r>
            <a:r>
              <a:rPr lang="pt-BR" dirty="0" err="1" smtClean="0"/>
              <a:t>renderizado</a:t>
            </a:r>
            <a:r>
              <a:rPr lang="pt-BR" dirty="0" smtClean="0"/>
              <a:t> imediatamente após a última seção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StackAtBottom</a:t>
            </a:r>
            <a:r>
              <a:rPr lang="pt-BR" i="1" dirty="0" smtClean="0"/>
              <a:t>”</a:t>
            </a:r>
            <a:r>
              <a:rPr lang="pt-BR" dirty="0" smtClean="0"/>
              <a:t> – </a:t>
            </a:r>
            <a:r>
              <a:rPr lang="pt-BR" dirty="0" err="1" smtClean="0"/>
              <a:t>renderizado</a:t>
            </a:r>
            <a:r>
              <a:rPr lang="pt-BR" dirty="0" smtClean="0"/>
              <a:t> na parte inferior da página; rodapés de subgrupos são empilhados sobre ele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ForceAtBottom</a:t>
            </a:r>
            <a:r>
              <a:rPr lang="pt-BR" i="1" dirty="0" smtClean="0"/>
              <a:t>”</a:t>
            </a:r>
            <a:r>
              <a:rPr lang="pt-BR" dirty="0" smtClean="0"/>
              <a:t> – </a:t>
            </a:r>
            <a:r>
              <a:rPr lang="pt-BR" dirty="0" err="1" smtClean="0"/>
              <a:t>renderizado</a:t>
            </a:r>
            <a:r>
              <a:rPr lang="pt-BR" dirty="0" smtClean="0"/>
              <a:t> na parte inferior da página; somente é seguido pelo rodapé da página; demais elementos vão para página seguinte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CollateAtBottom</a:t>
            </a:r>
            <a:r>
              <a:rPr lang="pt-BR" i="1" dirty="0" smtClean="0"/>
              <a:t>”</a:t>
            </a:r>
            <a:r>
              <a:rPr lang="pt-BR" dirty="0" smtClean="0"/>
              <a:t> – segue o </a:t>
            </a:r>
            <a:r>
              <a:rPr lang="pt-BR" dirty="0" err="1" smtClean="0"/>
              <a:t>comportamente</a:t>
            </a:r>
            <a:r>
              <a:rPr lang="pt-BR" dirty="0" smtClean="0"/>
              <a:t> de todos os demais grupos se indicarem </a:t>
            </a:r>
            <a:r>
              <a:rPr lang="pt-BR" dirty="0" err="1" smtClean="0"/>
              <a:t>renderização</a:t>
            </a:r>
            <a:r>
              <a:rPr lang="pt-BR" dirty="0" smtClean="0"/>
              <a:t> na parte inferior, normal caso contrário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1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 - Bandas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Band:</a:t>
            </a:r>
          </a:p>
          <a:p>
            <a:pPr lvl="1"/>
            <a:r>
              <a:rPr lang="pt-BR" dirty="0" smtClean="0"/>
              <a:t>Principais propriedades:</a:t>
            </a:r>
          </a:p>
          <a:p>
            <a:pPr lvl="2"/>
            <a:r>
              <a:rPr lang="pt-BR" i="1" dirty="0" err="1" smtClean="0"/>
              <a:t>height</a:t>
            </a:r>
            <a:r>
              <a:rPr lang="pt-BR" dirty="0" smtClean="0"/>
              <a:t> – altura em pixel da área de desenho</a:t>
            </a:r>
          </a:p>
          <a:p>
            <a:pPr lvl="2"/>
            <a:r>
              <a:rPr lang="pt-BR" i="1" dirty="0" err="1" smtClean="0"/>
              <a:t>splitType</a:t>
            </a:r>
            <a:r>
              <a:rPr lang="pt-BR" dirty="0" smtClean="0"/>
              <a:t> – controla a quebra dos elementos no caso de mudança de página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Stretch</a:t>
            </a:r>
            <a:r>
              <a:rPr lang="pt-BR" i="1" dirty="0" smtClean="0"/>
              <a:t>”</a:t>
            </a:r>
            <a:r>
              <a:rPr lang="pt-BR" dirty="0" smtClean="0"/>
              <a:t> – nunca causa </a:t>
            </a:r>
            <a:r>
              <a:rPr lang="pt-BR" dirty="0" err="1" smtClean="0"/>
              <a:t>split</a:t>
            </a:r>
            <a:r>
              <a:rPr lang="pt-BR" dirty="0" smtClean="0"/>
              <a:t> se dentro da altura; não irá </a:t>
            </a:r>
            <a:r>
              <a:rPr lang="pt-BR" dirty="0" err="1" smtClean="0"/>
              <a:t>renderizar</a:t>
            </a:r>
            <a:r>
              <a:rPr lang="pt-BR" dirty="0" smtClean="0"/>
              <a:t> na página se não existir espaço; se ocorrer redimensionamento, a região adicionada além da altura original pode sofrer </a:t>
            </a:r>
            <a:r>
              <a:rPr lang="pt-BR" dirty="0" err="1" smtClean="0"/>
              <a:t>slplit</a:t>
            </a:r>
            <a:r>
              <a:rPr lang="pt-BR" dirty="0" smtClean="0"/>
              <a:t> para outra página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Prevent</a:t>
            </a:r>
            <a:r>
              <a:rPr lang="pt-BR" i="1" dirty="0" smtClean="0"/>
              <a:t>”</a:t>
            </a:r>
            <a:r>
              <a:rPr lang="pt-BR" dirty="0" smtClean="0"/>
              <a:t> – </a:t>
            </a:r>
            <a:r>
              <a:rPr lang="pt-BR" dirty="0" err="1" smtClean="0"/>
              <a:t>incia</a:t>
            </a:r>
            <a:r>
              <a:rPr lang="pt-BR" dirty="0" smtClean="0"/>
              <a:t> </a:t>
            </a:r>
            <a:r>
              <a:rPr lang="pt-BR" dirty="0" err="1" smtClean="0"/>
              <a:t>renderização</a:t>
            </a:r>
            <a:r>
              <a:rPr lang="pt-BR" dirty="0" smtClean="0"/>
              <a:t> normal mas, se o final da página for atingido antes, todo o conteúdo é movido para a próxima página; para a próxima página, </a:t>
            </a:r>
            <a:r>
              <a:rPr lang="pt-BR" dirty="0" err="1" smtClean="0"/>
              <a:t>split</a:t>
            </a:r>
            <a:r>
              <a:rPr lang="pt-BR" dirty="0" smtClean="0"/>
              <a:t> ocorre normalmente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Immediate</a:t>
            </a:r>
            <a:r>
              <a:rPr lang="pt-BR" i="1" dirty="0" smtClean="0"/>
              <a:t>”</a:t>
            </a:r>
            <a:r>
              <a:rPr lang="pt-BR" dirty="0" smtClean="0"/>
              <a:t> – é permitido realizar o </a:t>
            </a:r>
            <a:r>
              <a:rPr lang="pt-BR" dirty="0" err="1" smtClean="0"/>
              <a:t>slipt</a:t>
            </a:r>
            <a:r>
              <a:rPr lang="pt-BR" dirty="0" smtClean="0"/>
              <a:t> em qualquer lugar menos acima do elemento mais no topo</a:t>
            </a:r>
          </a:p>
          <a:p>
            <a:pPr lvl="2"/>
            <a:r>
              <a:rPr lang="pt-BR" i="1" dirty="0" err="1" smtClean="0"/>
              <a:t>printWhenExpression</a:t>
            </a:r>
            <a:r>
              <a:rPr lang="pt-BR" dirty="0" smtClean="0"/>
              <a:t> – permite definir expressão dinâmica que controla a </a:t>
            </a:r>
            <a:r>
              <a:rPr lang="pt-BR" dirty="0" err="1" smtClean="0"/>
              <a:t>renderização</a:t>
            </a:r>
            <a:r>
              <a:rPr lang="pt-BR" dirty="0" smtClean="0"/>
              <a:t> ou não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29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Elementos visuais a serem </a:t>
            </a:r>
            <a:r>
              <a:rPr lang="pt-BR" dirty="0" err="1" smtClean="0"/>
              <a:t>renderizados</a:t>
            </a:r>
            <a:r>
              <a:rPr lang="pt-BR" dirty="0" smtClean="0"/>
              <a:t> são de dois tipos:</a:t>
            </a:r>
          </a:p>
          <a:p>
            <a:pPr lvl="1"/>
            <a:r>
              <a:rPr lang="pt-BR" dirty="0" smtClean="0"/>
              <a:t>Elementos textuais – campos de texto estáticos (</a:t>
            </a:r>
            <a:r>
              <a:rPr lang="pt-BR" i="1" dirty="0" err="1" smtClean="0"/>
              <a:t>text</a:t>
            </a:r>
            <a:r>
              <a:rPr lang="pt-BR" dirty="0" smtClean="0"/>
              <a:t>) ou dinâmicos (</a:t>
            </a:r>
            <a:r>
              <a:rPr lang="pt-BR" i="1" dirty="0" err="1" smtClean="0"/>
              <a:t>textField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Elementos gráficos – linhas (</a:t>
            </a:r>
            <a:r>
              <a:rPr lang="pt-BR" i="1" dirty="0" err="1" smtClean="0"/>
              <a:t>line</a:t>
            </a:r>
            <a:r>
              <a:rPr lang="pt-BR" dirty="0" smtClean="0"/>
              <a:t>), retângulos (</a:t>
            </a:r>
            <a:r>
              <a:rPr lang="pt-BR" i="1" dirty="0" err="1" smtClean="0"/>
              <a:t>rectangle</a:t>
            </a:r>
            <a:r>
              <a:rPr lang="pt-BR" dirty="0" smtClean="0"/>
              <a:t>), elipses (</a:t>
            </a:r>
            <a:r>
              <a:rPr lang="pt-BR" i="1" dirty="0" err="1" smtClean="0"/>
              <a:t>ellipse</a:t>
            </a:r>
            <a:r>
              <a:rPr lang="pt-BR" dirty="0" smtClean="0"/>
              <a:t>), imagens (</a:t>
            </a:r>
            <a:r>
              <a:rPr lang="pt-BR" i="1" dirty="0" err="1" smtClean="0"/>
              <a:t>image</a:t>
            </a:r>
            <a:r>
              <a:rPr lang="pt-BR" dirty="0" smtClean="0"/>
              <a:t>), gráficos (</a:t>
            </a:r>
            <a:r>
              <a:rPr lang="pt-BR" i="1" dirty="0" err="1" smtClean="0"/>
              <a:t>chart</a:t>
            </a:r>
            <a:r>
              <a:rPr lang="pt-BR" dirty="0" smtClean="0"/>
              <a:t> elementos disponíveis em </a:t>
            </a:r>
            <a:r>
              <a:rPr lang="pt-BR" dirty="0" err="1" smtClean="0"/>
              <a:t>APIs</a:t>
            </a:r>
            <a:r>
              <a:rPr lang="pt-BR" dirty="0" smtClean="0"/>
              <a:t> de terceiros)</a:t>
            </a:r>
          </a:p>
          <a:p>
            <a:r>
              <a:rPr lang="pt-BR" dirty="0" smtClean="0"/>
              <a:t>Demais elementos representam agrupamentos ou controladores de comportamento</a:t>
            </a:r>
          </a:p>
          <a:p>
            <a:pPr lvl="1"/>
            <a:r>
              <a:rPr lang="pt-BR" i="1" dirty="0" err="1" smtClean="0"/>
              <a:t>elementGroup</a:t>
            </a:r>
            <a:r>
              <a:rPr lang="pt-BR" dirty="0" smtClean="0"/>
              <a:t>, </a:t>
            </a:r>
            <a:r>
              <a:rPr lang="pt-BR" i="1" dirty="0" smtClean="0"/>
              <a:t>frame</a:t>
            </a:r>
            <a:r>
              <a:rPr lang="pt-BR" dirty="0" smtClean="0"/>
              <a:t>, </a:t>
            </a:r>
            <a:r>
              <a:rPr lang="pt-BR" i="1" dirty="0" smtClean="0"/>
              <a:t>break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3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Principais propriedades:</a:t>
            </a:r>
          </a:p>
          <a:p>
            <a:pPr lvl="1"/>
            <a:r>
              <a:rPr lang="pt-BR" i="1" dirty="0" err="1" smtClean="0"/>
              <a:t>key</a:t>
            </a:r>
            <a:r>
              <a:rPr lang="pt-BR" dirty="0" smtClean="0"/>
              <a:t> – identificador usado para permitir referências ao elementos</a:t>
            </a:r>
          </a:p>
          <a:p>
            <a:pPr lvl="1"/>
            <a:r>
              <a:rPr lang="pt-BR" i="1" dirty="0" err="1" smtClean="0"/>
              <a:t>style</a:t>
            </a:r>
            <a:r>
              <a:rPr lang="pt-BR" dirty="0" smtClean="0"/>
              <a:t> – referência a uma declaração de estilo</a:t>
            </a:r>
          </a:p>
          <a:p>
            <a:pPr lvl="1"/>
            <a:r>
              <a:rPr lang="pt-BR" i="1" dirty="0" err="1" smtClean="0"/>
              <a:t>x</a:t>
            </a:r>
            <a:r>
              <a:rPr lang="pt-BR" dirty="0" err="1" smtClean="0"/>
              <a:t>,</a:t>
            </a:r>
            <a:r>
              <a:rPr lang="pt-BR" i="1" dirty="0" err="1" smtClean="0"/>
              <a:t>y</a:t>
            </a:r>
            <a:r>
              <a:rPr lang="pt-BR" dirty="0" smtClean="0"/>
              <a:t> – posição absoluta do elemento medidas em pixel</a:t>
            </a:r>
          </a:p>
          <a:p>
            <a:pPr lvl="1"/>
            <a:r>
              <a:rPr lang="pt-BR" i="1" dirty="0" err="1" smtClean="0"/>
              <a:t>positionType</a:t>
            </a:r>
            <a:r>
              <a:rPr lang="pt-BR" dirty="0" smtClean="0"/>
              <a:t> – especifica o comportamento do elemento no caso de redimensionamento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Float</a:t>
            </a:r>
            <a:r>
              <a:rPr lang="pt-BR" i="1" dirty="0" smtClean="0"/>
              <a:t>”</a:t>
            </a:r>
            <a:r>
              <a:rPr lang="pt-BR" dirty="0" smtClean="0"/>
              <a:t> – elemento pode ser deslocado para baixo por outros elementos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FixRelativeToTop</a:t>
            </a:r>
            <a:r>
              <a:rPr lang="pt-BR" i="1" dirty="0" smtClean="0"/>
              <a:t>”</a:t>
            </a:r>
            <a:r>
              <a:rPr lang="pt-BR" dirty="0" smtClean="0"/>
              <a:t> – ignora outros elementos e procura obedecer o valor de y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FixRelaticeToBottom</a:t>
            </a:r>
            <a:r>
              <a:rPr lang="pt-BR" i="1" dirty="0" smtClean="0"/>
              <a:t>”</a:t>
            </a:r>
            <a:r>
              <a:rPr lang="pt-BR" dirty="0" smtClean="0"/>
              <a:t> – se a altura da seção pai é afetada, o elemento procura manter a distância para a parte de baixo da banda</a:t>
            </a:r>
          </a:p>
          <a:p>
            <a:pPr lvl="1"/>
            <a:r>
              <a:rPr lang="pt-BR" i="1" dirty="0" err="1" smtClean="0"/>
              <a:t>width</a:t>
            </a:r>
            <a:r>
              <a:rPr lang="pt-BR" dirty="0" err="1" smtClean="0"/>
              <a:t>,</a:t>
            </a:r>
            <a:r>
              <a:rPr lang="pt-BR" i="1" dirty="0" err="1" smtClean="0"/>
              <a:t>height</a:t>
            </a:r>
            <a:r>
              <a:rPr lang="pt-BR" dirty="0" smtClean="0"/>
              <a:t> – valores obrigatórios que representam a altura e largura medidas em pixel</a:t>
            </a:r>
          </a:p>
          <a:p>
            <a:pPr lvl="1"/>
            <a:r>
              <a:rPr lang="pt-BR" i="1" dirty="0" err="1"/>
              <a:t>printWhenExpression</a:t>
            </a:r>
            <a:r>
              <a:rPr lang="pt-BR" dirty="0"/>
              <a:t> – permite definir expressão dinâmica que controla a </a:t>
            </a:r>
            <a:r>
              <a:rPr lang="pt-BR" dirty="0" err="1"/>
              <a:t>renderização</a:t>
            </a:r>
            <a:r>
              <a:rPr lang="pt-BR" dirty="0"/>
              <a:t> ou </a:t>
            </a:r>
            <a:r>
              <a:rPr lang="pt-BR" dirty="0" smtClean="0"/>
              <a:t>não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1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propriedades:</a:t>
            </a:r>
          </a:p>
          <a:p>
            <a:pPr lvl="1"/>
            <a:r>
              <a:rPr lang="pt-BR" i="1" dirty="0" err="1" smtClean="0"/>
              <a:t>isPrintWhenDetailOverflows</a:t>
            </a:r>
            <a:r>
              <a:rPr lang="pt-BR" dirty="0" smtClean="0"/>
              <a:t> – permite </a:t>
            </a:r>
            <a:r>
              <a:rPr lang="pt-BR" dirty="0" err="1" smtClean="0"/>
              <a:t>renderizar</a:t>
            </a:r>
            <a:r>
              <a:rPr lang="pt-BR" dirty="0" smtClean="0"/>
              <a:t> novamente o elemento em uma nova página ou coluna quando ocorre uma quebra</a:t>
            </a:r>
          </a:p>
          <a:p>
            <a:pPr lvl="1"/>
            <a:r>
              <a:rPr lang="pt-BR" i="1" dirty="0" err="1" smtClean="0"/>
              <a:t>isPrintRepeatedValue</a:t>
            </a:r>
            <a:r>
              <a:rPr lang="pt-BR" dirty="0" smtClean="0"/>
              <a:t> – indica se o elemento será </a:t>
            </a:r>
            <a:r>
              <a:rPr lang="pt-BR" dirty="0" err="1" smtClean="0"/>
              <a:t>renderizado</a:t>
            </a:r>
            <a:r>
              <a:rPr lang="pt-BR" dirty="0" smtClean="0"/>
              <a:t> com valores repetidos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3733800"/>
            <a:ext cx="3600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36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propriedades:</a:t>
            </a:r>
          </a:p>
          <a:p>
            <a:pPr lvl="1"/>
            <a:r>
              <a:rPr lang="pt-BR" i="1" dirty="0" err="1" smtClean="0"/>
              <a:t>stretchType</a:t>
            </a:r>
            <a:r>
              <a:rPr lang="pt-BR" dirty="0" smtClean="0"/>
              <a:t> – permite controlar o comportamento do redimensionamento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NoStretch</a:t>
            </a:r>
            <a:r>
              <a:rPr lang="pt-BR" i="1" dirty="0" smtClean="0"/>
              <a:t>”</a:t>
            </a:r>
            <a:r>
              <a:rPr lang="pt-BR" dirty="0" smtClean="0"/>
              <a:t> – altura original é preservada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RelativeToBandHeight</a:t>
            </a:r>
            <a:r>
              <a:rPr lang="pt-BR" i="1" dirty="0" smtClean="0"/>
              <a:t>”</a:t>
            </a:r>
            <a:r>
              <a:rPr lang="pt-BR" dirty="0" smtClean="0"/>
              <a:t> – altura se adapta ao redimensionamento da altura da seção pai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RelativeToTallestObject</a:t>
            </a:r>
            <a:r>
              <a:rPr lang="pt-BR" i="1" dirty="0" smtClean="0"/>
              <a:t>”</a:t>
            </a:r>
            <a:r>
              <a:rPr lang="pt-BR" dirty="0" smtClean="0"/>
              <a:t> – altura se adapta ao redimensionamento da altura do maior elemento de um agrupamento</a:t>
            </a:r>
            <a:endParaRPr lang="pt-BR" i="1" dirty="0" smtClean="0"/>
          </a:p>
          <a:p>
            <a:pPr lvl="2"/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Propriedades customizadas:</a:t>
            </a:r>
          </a:p>
          <a:p>
            <a:pPr lvl="1"/>
            <a:r>
              <a:rPr lang="pt-BR" i="1" dirty="0" err="1" smtClean="0"/>
              <a:t>property</a:t>
            </a:r>
            <a:r>
              <a:rPr lang="pt-BR" dirty="0" smtClean="0"/>
              <a:t> – especifica um par chave/valor que pode ser referenciado no </a:t>
            </a:r>
            <a:r>
              <a:rPr lang="pt-BR" dirty="0" err="1" smtClean="0"/>
              <a:t>template</a:t>
            </a:r>
            <a:endParaRPr lang="pt-BR" dirty="0" smtClean="0"/>
          </a:p>
          <a:p>
            <a:pPr lvl="1"/>
            <a:r>
              <a:rPr lang="pt-BR" i="1" dirty="0" err="1" smtClean="0"/>
              <a:t>propertyExpression</a:t>
            </a:r>
            <a:r>
              <a:rPr lang="pt-BR" dirty="0" smtClean="0"/>
              <a:t> – especifica uma propriedade cujo valor é dinâmico e representado por uma determinada expressão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err="1" smtClean="0"/>
              <a:t>Charts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 </a:t>
            </a:r>
            <a:r>
              <a:rPr lang="pt-BR" i="1" dirty="0" err="1" smtClean="0"/>
              <a:t>chart</a:t>
            </a:r>
            <a:r>
              <a:rPr lang="pt-BR" dirty="0" smtClean="0"/>
              <a:t> utiliza a API </a:t>
            </a:r>
            <a:r>
              <a:rPr lang="pt-BR" i="1" dirty="0" err="1" smtClean="0"/>
              <a:t>JFreeChart</a:t>
            </a:r>
            <a:endParaRPr lang="pt-BR" dirty="0" smtClean="0"/>
          </a:p>
          <a:p>
            <a:r>
              <a:rPr lang="pt-BR" dirty="0" smtClean="0"/>
              <a:t>Tipos de gráficos suportados:</a:t>
            </a:r>
          </a:p>
          <a:p>
            <a:pPr lvl="1"/>
            <a:r>
              <a:rPr lang="pt-BR" dirty="0" smtClean="0"/>
              <a:t>Pie, Pie 3D, Bar, Bar 3D, XY Bar, </a:t>
            </a:r>
            <a:r>
              <a:rPr lang="pt-BR" dirty="0" err="1" smtClean="0"/>
              <a:t>Stacked</a:t>
            </a:r>
            <a:r>
              <a:rPr lang="pt-BR" dirty="0" smtClean="0"/>
              <a:t> Bar, </a:t>
            </a:r>
            <a:r>
              <a:rPr lang="pt-BR" dirty="0" err="1" smtClean="0"/>
              <a:t>Stacked</a:t>
            </a:r>
            <a:r>
              <a:rPr lang="pt-BR" dirty="0" smtClean="0"/>
              <a:t> Bar 3D, </a:t>
            </a:r>
            <a:r>
              <a:rPr lang="pt-BR" dirty="0" err="1" smtClean="0"/>
              <a:t>Line</a:t>
            </a:r>
            <a:r>
              <a:rPr lang="pt-BR" dirty="0" smtClean="0"/>
              <a:t>, XY </a:t>
            </a:r>
            <a:r>
              <a:rPr lang="pt-BR" dirty="0" err="1" smtClean="0"/>
              <a:t>Line</a:t>
            </a:r>
            <a:r>
              <a:rPr lang="pt-BR" dirty="0" smtClean="0"/>
              <a:t>, </a:t>
            </a:r>
            <a:r>
              <a:rPr lang="pt-BR" dirty="0" err="1" smtClean="0"/>
              <a:t>Area</a:t>
            </a:r>
            <a:r>
              <a:rPr lang="pt-BR" dirty="0" smtClean="0"/>
              <a:t>, XY </a:t>
            </a:r>
            <a:r>
              <a:rPr lang="pt-BR" dirty="0" err="1" smtClean="0"/>
              <a:t>Area</a:t>
            </a:r>
            <a:r>
              <a:rPr lang="pt-BR" dirty="0" smtClean="0"/>
              <a:t>, </a:t>
            </a:r>
            <a:r>
              <a:rPr lang="pt-BR" dirty="0" err="1" smtClean="0"/>
              <a:t>Sctter</a:t>
            </a:r>
            <a:r>
              <a:rPr lang="pt-BR" dirty="0" smtClean="0"/>
              <a:t> </a:t>
            </a:r>
            <a:r>
              <a:rPr lang="pt-BR" dirty="0" err="1" smtClean="0"/>
              <a:t>Plot</a:t>
            </a:r>
            <a:r>
              <a:rPr lang="pt-BR" dirty="0" smtClean="0"/>
              <a:t>, </a:t>
            </a:r>
            <a:r>
              <a:rPr lang="pt-BR" dirty="0" err="1" smtClean="0"/>
              <a:t>Bubble</a:t>
            </a:r>
            <a:r>
              <a:rPr lang="pt-BR" dirty="0" smtClean="0"/>
              <a:t>, Time Series, High-</a:t>
            </a:r>
            <a:r>
              <a:rPr lang="pt-BR" dirty="0" err="1" smtClean="0"/>
              <a:t>Low</a:t>
            </a:r>
            <a:r>
              <a:rPr lang="pt-BR" dirty="0" smtClean="0"/>
              <a:t>-Open-Close, </a:t>
            </a:r>
            <a:r>
              <a:rPr lang="pt-BR" dirty="0" err="1" smtClean="0"/>
              <a:t>Candlestick</a:t>
            </a:r>
            <a:endParaRPr lang="pt-BR" dirty="0" smtClean="0"/>
          </a:p>
          <a:p>
            <a:r>
              <a:rPr lang="pt-BR" dirty="0" smtClean="0"/>
              <a:t>Fonte de dados é um objeto </a:t>
            </a:r>
            <a:r>
              <a:rPr lang="pt-BR" i="1" dirty="0" err="1" smtClean="0"/>
              <a:t>dataset</a:t>
            </a:r>
            <a:r>
              <a:rPr lang="pt-BR" dirty="0" smtClean="0"/>
              <a:t> responsável pelo mapeamento entre os dados do relatório e os dados do gráfico em tempo de execução</a:t>
            </a:r>
          </a:p>
          <a:p>
            <a:pPr lvl="1"/>
            <a:r>
              <a:rPr lang="pt-BR" dirty="0" smtClean="0"/>
              <a:t>Interface </a:t>
            </a:r>
            <a:r>
              <a:rPr lang="pt-BR" i="1" dirty="0" err="1" smtClean="0"/>
              <a:t>JRChartDataset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7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Preenchimento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relatório</a:t>
            </a:r>
            <a:endParaRPr lang="pt-BR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Fontes de dados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conteúdo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consultado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: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, </a:t>
            </a:r>
            <a:r>
              <a:rPr lang="en-US" dirty="0" err="1" smtClean="0"/>
              <a:t>conexões</a:t>
            </a:r>
            <a:r>
              <a:rPr lang="en-US" dirty="0" smtClean="0"/>
              <a:t> com banco de dados, </a:t>
            </a:r>
            <a:r>
              <a:rPr lang="en-US" dirty="0" err="1" smtClean="0"/>
              <a:t>coleções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fonte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do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abstração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r>
              <a:rPr lang="en-US" dirty="0" smtClean="0"/>
              <a:t> e das </a:t>
            </a:r>
            <a:r>
              <a:rPr lang="en-US" dirty="0" err="1" smtClean="0"/>
              <a:t>fontes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endParaRPr lang="en-US" dirty="0" smtClean="0"/>
          </a:p>
          <a:p>
            <a:pPr lvl="1"/>
            <a:r>
              <a:rPr lang="en-US" dirty="0" smtClean="0"/>
              <a:t>API </a:t>
            </a:r>
            <a:r>
              <a:rPr lang="en-US" dirty="0" err="1" smtClean="0"/>
              <a:t>fornece</a:t>
            </a:r>
            <a:endParaRPr lang="en-US" dirty="0"/>
          </a:p>
          <a:p>
            <a:pPr lvl="2"/>
            <a:r>
              <a:rPr lang="en-US" dirty="0" smtClean="0"/>
              <a:t>Interface </a:t>
            </a:r>
            <a:r>
              <a:rPr lang="en-US" i="1" dirty="0" err="1" smtClean="0"/>
              <a:t>JRDataSource</a:t>
            </a:r>
            <a:r>
              <a:rPr lang="en-US" dirty="0" smtClean="0"/>
              <a:t> e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implementações</a:t>
            </a:r>
            <a:r>
              <a:rPr lang="en-US" dirty="0" smtClean="0"/>
              <a:t> </a:t>
            </a:r>
            <a:r>
              <a:rPr lang="en-US" dirty="0" err="1" smtClean="0"/>
              <a:t>concretas</a:t>
            </a:r>
            <a:r>
              <a:rPr lang="en-US" dirty="0" smtClean="0"/>
              <a:t> para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de dados</a:t>
            </a:r>
          </a:p>
          <a:p>
            <a:pPr lvl="2"/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fachada</a:t>
            </a:r>
            <a:r>
              <a:rPr lang="en-US" dirty="0" smtClean="0"/>
              <a:t> </a:t>
            </a:r>
            <a:r>
              <a:rPr lang="en-US" i="1" dirty="0" err="1" smtClean="0"/>
              <a:t>JasperFillManager</a:t>
            </a:r>
            <a:r>
              <a:rPr lang="en-US" dirty="0" smtClean="0"/>
              <a:t> para </a:t>
            </a:r>
            <a:r>
              <a:rPr lang="en-US" dirty="0" err="1" smtClean="0"/>
              <a:t>implementar</a:t>
            </a:r>
            <a:r>
              <a:rPr lang="en-US" dirty="0" smtClean="0"/>
              <a:t> o </a:t>
            </a:r>
            <a:r>
              <a:rPr lang="en-US" dirty="0" err="1" smtClean="0"/>
              <a:t>preenchimento</a:t>
            </a:r>
            <a:r>
              <a:rPr lang="en-US" dirty="0" smtClean="0"/>
              <a:t> dos dados de um </a:t>
            </a:r>
            <a:r>
              <a:rPr lang="en-US" dirty="0" err="1" smtClean="0"/>
              <a:t>relatório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2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do relatório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 </a:t>
            </a:r>
            <a:r>
              <a:rPr lang="pt-BR" i="1" dirty="0" err="1" smtClean="0"/>
              <a:t>JasperPrint</a:t>
            </a:r>
            <a:r>
              <a:rPr lang="pt-BR" dirty="0" smtClean="0"/>
              <a:t> pode ser serializado </a:t>
            </a:r>
            <a:r>
              <a:rPr lang="pt-BR" i="1" dirty="0" smtClean="0"/>
              <a:t>(</a:t>
            </a:r>
            <a:r>
              <a:rPr lang="pt-BR" i="1" dirty="0" err="1" smtClean="0"/>
              <a:t>JRSaver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i="1" dirty="0" err="1" smtClean="0"/>
              <a:t>JRLoader</a:t>
            </a:r>
            <a:r>
              <a:rPr lang="pt-BR" i="1" dirty="0" smtClean="0"/>
              <a:t>),</a:t>
            </a:r>
            <a:r>
              <a:rPr lang="pt-BR" dirty="0" smtClean="0"/>
              <a:t> impresso (</a:t>
            </a:r>
            <a:r>
              <a:rPr lang="pt-BR" i="1" dirty="0" err="1" smtClean="0"/>
              <a:t>JasperPrintManager</a:t>
            </a:r>
            <a:r>
              <a:rPr lang="pt-BR" dirty="0" smtClean="0"/>
              <a:t>) ou exportado (</a:t>
            </a:r>
            <a:r>
              <a:rPr lang="pt-BR" i="1" dirty="0" err="1" smtClean="0"/>
              <a:t>JasperExportManager</a:t>
            </a:r>
            <a:r>
              <a:rPr lang="pt-BR" dirty="0" smtClean="0"/>
              <a:t> e </a:t>
            </a:r>
            <a:r>
              <a:rPr lang="pt-BR" i="1" dirty="0" err="1" smtClean="0"/>
              <a:t>JRExporter</a:t>
            </a:r>
            <a:r>
              <a:rPr lang="pt-BR" dirty="0" smtClean="0"/>
              <a:t>) para diferentes formatos tais como PDF, HTML, RTF, XLS, ODT, CSV, XML,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Pacote </a:t>
            </a:r>
            <a:r>
              <a:rPr lang="pt-BR" i="1" dirty="0" err="1" smtClean="0"/>
              <a:t>net.sf.jasperreports.engine.export</a:t>
            </a:r>
            <a:r>
              <a:rPr lang="pt-BR" dirty="0" smtClean="0"/>
              <a:t> contem as diversas implementações de exportadores padrão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Relat</a:t>
            </a:r>
            <a:r>
              <a:rPr lang="en-US" dirty="0" err="1" smtClean="0"/>
              <a:t>órios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7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EFCDB-03B4-49B7-B5C8-B3567A4744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  <a:endParaRPr lang="pt-BR" dirty="0"/>
          </a:p>
          <a:p>
            <a:pPr lvl="1"/>
            <a:r>
              <a:rPr lang="pt-BR" dirty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Jasper</a:t>
            </a:r>
            <a:endParaRPr lang="pt-BR" dirty="0" smtClean="0"/>
          </a:p>
          <a:p>
            <a:pPr lvl="1"/>
            <a:r>
              <a:rPr lang="pt-BR" dirty="0" smtClean="0"/>
              <a:t>Diretório: demo/</a:t>
            </a:r>
            <a:r>
              <a:rPr lang="pt-BR" dirty="0" err="1" smtClean="0"/>
              <a:t>samples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acordo com o </a:t>
            </a:r>
            <a:r>
              <a:rPr lang="pt-BR" dirty="0" err="1" smtClean="0"/>
              <a:t>K</a:t>
            </a:r>
            <a:r>
              <a:rPr lang="pt-BR" dirty="0" smtClean="0"/>
              <a:t>. </a:t>
            </a:r>
            <a:r>
              <a:rPr lang="pt-BR" dirty="0" err="1" smtClean="0"/>
              <a:t>Joshi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“</a:t>
            </a:r>
            <a:r>
              <a:rPr lang="en-US" dirty="0"/>
              <a:t>The main objective of management reporting systems (MRS) is to provide </a:t>
            </a:r>
            <a:r>
              <a:rPr lang="en-US" b="1" dirty="0"/>
              <a:t>lower and middle management </a:t>
            </a:r>
            <a:r>
              <a:rPr lang="en-US" dirty="0"/>
              <a:t>with </a:t>
            </a:r>
            <a:r>
              <a:rPr lang="en-US" b="1" dirty="0"/>
              <a:t>printed or electronic reports</a:t>
            </a:r>
            <a:r>
              <a:rPr lang="en-US" dirty="0"/>
              <a:t> and with inquiry capabilities to help maintain </a:t>
            </a:r>
            <a:r>
              <a:rPr lang="en-US" b="1" dirty="0"/>
              <a:t>operational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management</a:t>
            </a:r>
            <a:r>
              <a:rPr lang="en-US" dirty="0"/>
              <a:t> </a:t>
            </a:r>
            <a:r>
              <a:rPr lang="en-US" b="1" dirty="0"/>
              <a:t>control</a:t>
            </a:r>
            <a:r>
              <a:rPr lang="en-US" dirty="0"/>
              <a:t> of the enterprise</a:t>
            </a:r>
            <a:r>
              <a:rPr lang="en-US" dirty="0" smtClean="0"/>
              <a:t>.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Relat</a:t>
            </a:r>
            <a:r>
              <a:rPr lang="en-US" dirty="0" err="1" smtClean="0"/>
              <a:t>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oferece</a:t>
            </a:r>
            <a:r>
              <a:rPr lang="en-US" dirty="0" smtClean="0"/>
              <a:t>: </a:t>
            </a:r>
            <a:r>
              <a:rPr lang="en-US" dirty="0" err="1" smtClean="0"/>
              <a:t>formulários</a:t>
            </a:r>
            <a:r>
              <a:rPr lang="en-US" dirty="0" smtClean="0"/>
              <a:t>, </a:t>
            </a:r>
            <a:r>
              <a:rPr lang="en-US" dirty="0" err="1" smtClean="0"/>
              <a:t>consultas</a:t>
            </a:r>
            <a:r>
              <a:rPr lang="en-US" dirty="0" smtClean="0"/>
              <a:t> e </a:t>
            </a:r>
            <a:r>
              <a:rPr lang="en-US" dirty="0" err="1" smtClean="0"/>
              <a:t>relatórios</a:t>
            </a:r>
            <a:r>
              <a:rPr lang="en-US" dirty="0" smtClean="0"/>
              <a:t>.</a:t>
            </a:r>
          </a:p>
          <a:p>
            <a:r>
              <a:rPr lang="en-US" dirty="0"/>
              <a:t>O </a:t>
            </a:r>
            <a:r>
              <a:rPr lang="en-US" dirty="0" smtClean="0"/>
              <a:t>[</a:t>
            </a:r>
            <a:r>
              <a:rPr lang="en-US" dirty="0" err="1" smtClean="0"/>
              <a:t>modelo</a:t>
            </a:r>
            <a:r>
              <a:rPr lang="en-US" dirty="0" smtClean="0"/>
              <a:t> de] </a:t>
            </a:r>
            <a:r>
              <a:rPr lang="en-US" dirty="0" err="1" smtClean="0"/>
              <a:t>relatório</a:t>
            </a:r>
            <a:r>
              <a:rPr lang="en-US" dirty="0" smtClean="0"/>
              <a:t> </a:t>
            </a:r>
            <a:r>
              <a:rPr lang="en-US" dirty="0" err="1" smtClean="0"/>
              <a:t>associa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b="1" dirty="0" err="1" smtClean="0"/>
              <a:t>consulta</a:t>
            </a:r>
            <a:r>
              <a:rPr lang="en-US" b="1" dirty="0" smtClean="0"/>
              <a:t> </a:t>
            </a:r>
            <a:r>
              <a:rPr lang="en-US" b="1" dirty="0" err="1" smtClean="0"/>
              <a:t>recorrente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necessidade</a:t>
            </a:r>
            <a:r>
              <a:rPr lang="en-US" dirty="0" smtClean="0"/>
              <a:t> de dados de um </a:t>
            </a:r>
            <a:r>
              <a:rPr lang="en-US" dirty="0" err="1" smtClean="0"/>
              <a:t>envolvido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Uma </a:t>
            </a:r>
            <a:r>
              <a:rPr lang="en-US" dirty="0" err="1" smtClean="0"/>
              <a:t>pergunta</a:t>
            </a:r>
            <a:r>
              <a:rPr lang="en-US" dirty="0" smtClean="0"/>
              <a:t> </a:t>
            </a:r>
            <a:r>
              <a:rPr lang="en-US" dirty="0" err="1" smtClean="0"/>
              <a:t>recorrente</a:t>
            </a:r>
            <a:r>
              <a:rPr lang="en-US" dirty="0" smtClean="0"/>
              <a:t>, com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, ex., </a:t>
            </a:r>
            <a:r>
              <a:rPr lang="en-US" dirty="0" err="1" smtClean="0"/>
              <a:t>quanto</a:t>
            </a:r>
            <a:r>
              <a:rPr lang="en-US" dirty="0" smtClean="0"/>
              <a:t> a </a:t>
            </a:r>
            <a:r>
              <a:rPr lang="en-US" dirty="0" err="1" smtClean="0"/>
              <a:t>equipe</a:t>
            </a:r>
            <a:r>
              <a:rPr lang="en-US" dirty="0" smtClean="0"/>
              <a:t> </a:t>
            </a:r>
            <a:r>
              <a:rPr lang="en-US" dirty="0" err="1" smtClean="0"/>
              <a:t>vendeu</a:t>
            </a:r>
            <a:r>
              <a:rPr lang="en-US" dirty="0" smtClean="0"/>
              <a:t> </a:t>
            </a:r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?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relatório</a:t>
            </a:r>
            <a:r>
              <a:rPr lang="en-US" dirty="0" smtClean="0"/>
              <a:t> [</a:t>
            </a:r>
            <a:r>
              <a:rPr lang="en-US" dirty="0" err="1" smtClean="0"/>
              <a:t>emitido</a:t>
            </a:r>
            <a:r>
              <a:rPr lang="en-US" dirty="0" smtClean="0"/>
              <a:t>]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 e </a:t>
            </a:r>
            <a:r>
              <a:rPr lang="en-US" b="1" dirty="0" err="1" smtClean="0"/>
              <a:t>imutável</a:t>
            </a:r>
            <a:r>
              <a:rPr lang="en-US" dirty="0" smtClean="0"/>
              <a:t> do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instântaneo</a:t>
            </a:r>
            <a:r>
              <a:rPr lang="en-US" dirty="0" smtClean="0"/>
              <a:t> de parte dos dados do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Guarda</a:t>
            </a:r>
            <a:r>
              <a:rPr lang="en-US" dirty="0" smtClean="0"/>
              <a:t> de dados, </a:t>
            </a:r>
            <a:r>
              <a:rPr lang="en-US" dirty="0" err="1" smtClean="0"/>
              <a:t>auditorias</a:t>
            </a:r>
            <a:r>
              <a:rPr lang="en-US" dirty="0" smtClean="0"/>
              <a:t>, </a:t>
            </a:r>
            <a:r>
              <a:rPr lang="en-US" dirty="0" err="1" smtClean="0"/>
              <a:t>obrigações</a:t>
            </a:r>
            <a:r>
              <a:rPr lang="en-US" dirty="0" smtClean="0"/>
              <a:t> </a:t>
            </a:r>
            <a:r>
              <a:rPr lang="en-US" dirty="0" err="1" smtClean="0"/>
              <a:t>legais</a:t>
            </a:r>
            <a:endParaRPr lang="en-US" dirty="0" smtClean="0"/>
          </a:p>
          <a:p>
            <a:pPr lvl="1"/>
            <a:r>
              <a:rPr lang="en-US" dirty="0" err="1" smtClean="0"/>
              <a:t>Intercâmbio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endParaRPr lang="en-US" dirty="0" smtClean="0"/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consultado</a:t>
            </a:r>
            <a:r>
              <a:rPr lang="en-US" dirty="0" smtClean="0"/>
              <a:t>, </a:t>
            </a:r>
            <a:r>
              <a:rPr lang="en-US" dirty="0" err="1" smtClean="0"/>
              <a:t>armazenado</a:t>
            </a:r>
            <a:r>
              <a:rPr lang="en-US" dirty="0" smtClean="0"/>
              <a:t> e </a:t>
            </a:r>
            <a:r>
              <a:rPr lang="en-US" dirty="0" err="1" smtClean="0"/>
              <a:t>copiado</a:t>
            </a:r>
            <a:r>
              <a:rPr lang="en-US" dirty="0" smtClean="0"/>
              <a:t> offline</a:t>
            </a:r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Inteligência</a:t>
            </a:r>
            <a:r>
              <a:rPr lang="en-US" dirty="0" smtClean="0"/>
              <a:t> de </a:t>
            </a:r>
            <a:r>
              <a:rPr lang="en-US" dirty="0" err="1" smtClean="0"/>
              <a:t>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conteúdo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níveis</a:t>
            </a:r>
            <a:endParaRPr lang="en-US" dirty="0" smtClean="0"/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níveis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altos da </a:t>
            </a:r>
            <a:r>
              <a:rPr lang="en-US" dirty="0" err="1" smtClean="0"/>
              <a:t>empresa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dados do </a:t>
            </a:r>
            <a:r>
              <a:rPr lang="en-US" dirty="0" err="1" smtClean="0"/>
              <a:t>relatórios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análises</a:t>
            </a:r>
            <a:r>
              <a:rPr lang="en-US" dirty="0" smtClean="0"/>
              <a:t> </a:t>
            </a:r>
            <a:r>
              <a:rPr lang="en-US" dirty="0" err="1" smtClean="0"/>
              <a:t>complexas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Séries</a:t>
            </a:r>
            <a:r>
              <a:rPr lang="en-US" dirty="0" smtClean="0"/>
              <a:t> </a:t>
            </a:r>
            <a:r>
              <a:rPr lang="en-US" dirty="0" err="1" smtClean="0"/>
              <a:t>temporais</a:t>
            </a:r>
            <a:r>
              <a:rPr lang="en-US" dirty="0" smtClean="0"/>
              <a:t>: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vendido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janeiro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Cruzamentos</a:t>
            </a:r>
            <a:r>
              <a:rPr lang="en-US" dirty="0" smtClean="0"/>
              <a:t>: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vendido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loja</a:t>
            </a:r>
            <a:r>
              <a:rPr lang="en-US" dirty="0" smtClean="0"/>
              <a:t>?</a:t>
            </a:r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relat</a:t>
            </a:r>
            <a:r>
              <a:rPr lang="en-US" dirty="0" err="1" smtClean="0"/>
              <a:t>órios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Peri</a:t>
            </a:r>
            <a:r>
              <a:rPr lang="en-US" sz="2800" dirty="0" err="1" smtClean="0"/>
              <a:t>ódicos</a:t>
            </a:r>
            <a:endParaRPr lang="en-US" sz="2800" dirty="0" smtClean="0"/>
          </a:p>
          <a:p>
            <a:pPr lvl="1"/>
            <a:r>
              <a:rPr lang="en-US" dirty="0" err="1" smtClean="0"/>
              <a:t>Oferecidos</a:t>
            </a:r>
            <a:r>
              <a:rPr lang="en-US" dirty="0" smtClean="0"/>
              <a:t> com base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período</a:t>
            </a:r>
            <a:r>
              <a:rPr lang="en-US" dirty="0" smtClean="0"/>
              <a:t>: </a:t>
            </a:r>
            <a:r>
              <a:rPr lang="en-US" dirty="0" err="1" smtClean="0"/>
              <a:t>diário</a:t>
            </a:r>
            <a:r>
              <a:rPr lang="en-US" dirty="0" smtClean="0"/>
              <a:t>, </a:t>
            </a:r>
            <a:r>
              <a:rPr lang="en-US" dirty="0" err="1" smtClean="0"/>
              <a:t>semanal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sz="2800" dirty="0" err="1" smtClean="0"/>
              <a:t>Exceções</a:t>
            </a:r>
            <a:endParaRPr lang="en-US" sz="2800" dirty="0" smtClean="0"/>
          </a:p>
          <a:p>
            <a:pPr lvl="1"/>
            <a:r>
              <a:rPr lang="en-US" dirty="0" err="1" smtClean="0"/>
              <a:t>Oferecidos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certas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ocorrem</a:t>
            </a:r>
            <a:r>
              <a:rPr lang="en-US" dirty="0" smtClean="0"/>
              <a:t>, ex., </a:t>
            </a:r>
            <a:r>
              <a:rPr lang="en-US" dirty="0" err="1" smtClean="0"/>
              <a:t>funcionários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comissão</a:t>
            </a:r>
            <a:r>
              <a:rPr lang="en-US" dirty="0" smtClean="0"/>
              <a:t> de </a:t>
            </a:r>
            <a:r>
              <a:rPr lang="en-US" dirty="0" err="1" smtClean="0"/>
              <a:t>vendas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Ad Hoc</a:t>
            </a:r>
          </a:p>
          <a:p>
            <a:pPr lvl="1"/>
            <a:r>
              <a:rPr lang="en-US" sz="2000" dirty="0" err="1" smtClean="0"/>
              <a:t>Permitem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 determine o </a:t>
            </a:r>
            <a:r>
              <a:rPr lang="en-US" sz="2000" dirty="0" err="1" smtClean="0"/>
              <a:t>conteúdo</a:t>
            </a:r>
            <a:r>
              <a:rPr lang="en-US" sz="2000" dirty="0" smtClean="0"/>
              <a:t> do </a:t>
            </a:r>
            <a:r>
              <a:rPr lang="en-US" sz="2000" dirty="0" err="1" smtClean="0"/>
              <a:t>relatório</a:t>
            </a:r>
            <a:r>
              <a:rPr lang="en-US" sz="20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6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Partes</a:t>
            </a:r>
            <a:r>
              <a:rPr lang="en-US" dirty="0" smtClean="0"/>
              <a:t> de um </a:t>
            </a:r>
            <a:r>
              <a:rPr lang="en-US" dirty="0" err="1" smtClean="0"/>
              <a:t>relatório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/>
              <a:t>Cabeçalho</a:t>
            </a:r>
            <a:endParaRPr lang="en-US" sz="2800" dirty="0" smtClean="0"/>
          </a:p>
          <a:p>
            <a:r>
              <a:rPr lang="en-US" sz="2800" dirty="0" err="1" smtClean="0"/>
              <a:t>Rodapé</a:t>
            </a:r>
            <a:endParaRPr lang="en-US" sz="2800" dirty="0" smtClean="0"/>
          </a:p>
          <a:p>
            <a:r>
              <a:rPr lang="en-US" sz="2800" dirty="0" err="1" smtClean="0"/>
              <a:t>Página</a:t>
            </a:r>
            <a:r>
              <a:rPr lang="en-US" sz="2800" dirty="0" smtClean="0"/>
              <a:t> e </a:t>
            </a:r>
            <a:r>
              <a:rPr lang="en-US" sz="2800" dirty="0" err="1" smtClean="0"/>
              <a:t>Página</a:t>
            </a:r>
            <a:r>
              <a:rPr lang="en-US" sz="2800" dirty="0" smtClean="0"/>
              <a:t> Final</a:t>
            </a:r>
          </a:p>
          <a:p>
            <a:r>
              <a:rPr lang="en-US" sz="2800" dirty="0" err="1" smtClean="0"/>
              <a:t>Coluna</a:t>
            </a:r>
            <a:endParaRPr lang="en-US" sz="2800" dirty="0" smtClean="0"/>
          </a:p>
          <a:p>
            <a:r>
              <a:rPr lang="en-US" sz="2800" dirty="0" err="1" smtClean="0"/>
              <a:t>Grupo</a:t>
            </a:r>
            <a:endParaRPr lang="en-US" sz="2800" dirty="0" smtClean="0"/>
          </a:p>
          <a:p>
            <a:r>
              <a:rPr lang="en-US" sz="2800" dirty="0" err="1" smtClean="0"/>
              <a:t>Mestre</a:t>
            </a:r>
            <a:r>
              <a:rPr lang="en-US" sz="2800" dirty="0" smtClean="0"/>
              <a:t> e </a:t>
            </a:r>
            <a:r>
              <a:rPr lang="en-US" sz="2800" dirty="0" err="1" smtClean="0"/>
              <a:t>detalhe</a:t>
            </a:r>
            <a:endParaRPr lang="en-US" sz="2800" dirty="0" smtClean="0"/>
          </a:p>
          <a:p>
            <a:r>
              <a:rPr lang="en-US" sz="2800" dirty="0" err="1" smtClean="0"/>
              <a:t>Gráfico</a:t>
            </a:r>
            <a:r>
              <a:rPr lang="en-US" sz="2800" dirty="0" smtClean="0"/>
              <a:t> (</a:t>
            </a:r>
            <a:r>
              <a:rPr lang="en-US" sz="2800" dirty="0" err="1" smtClean="0"/>
              <a:t>estatístico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Imagem</a:t>
            </a:r>
            <a:r>
              <a:rPr lang="en-US" sz="2800" dirty="0" smtClean="0"/>
              <a:t> (</a:t>
            </a:r>
            <a:r>
              <a:rPr lang="en-US" sz="2800" dirty="0" err="1" smtClean="0"/>
              <a:t>foto</a:t>
            </a:r>
            <a:r>
              <a:rPr lang="en-US" sz="2800" dirty="0" smtClean="0"/>
              <a:t>, OCR, </a:t>
            </a:r>
            <a:r>
              <a:rPr lang="en-US" sz="2800" dirty="0" err="1" smtClean="0"/>
              <a:t>QRCode</a:t>
            </a:r>
            <a:r>
              <a:rPr lang="en-US" sz="2800" dirty="0" smtClean="0"/>
              <a:t>, </a:t>
            </a:r>
            <a:r>
              <a:rPr lang="en-US" sz="2800" dirty="0" err="1" smtClean="0"/>
              <a:t>mapas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Cruzamento</a:t>
            </a:r>
            <a:r>
              <a:rPr lang="en-US" sz="2800" dirty="0" smtClean="0"/>
              <a:t> (Crosstab)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1019</TotalTime>
  <Words>2160</Words>
  <Application>Microsoft Office PowerPoint</Application>
  <PresentationFormat>Apresentação na tela (4:3)</PresentationFormat>
  <Paragraphs>293</Paragraphs>
  <Slides>41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4" baseType="lpstr">
      <vt:lpstr>Arial</vt:lpstr>
      <vt:lpstr>Calibri</vt:lpstr>
      <vt:lpstr>Clarity</vt:lpstr>
      <vt:lpstr>Relatórios com JASPER</vt:lpstr>
      <vt:lpstr>Recursos</vt:lpstr>
      <vt:lpstr>Recursos</vt:lpstr>
      <vt:lpstr>Relatórios</vt:lpstr>
      <vt:lpstr>Definição</vt:lpstr>
      <vt:lpstr>Relatórios</vt:lpstr>
      <vt:lpstr>Inteligência de Negócios</vt:lpstr>
      <vt:lpstr>Tipos de relatórios</vt:lpstr>
      <vt:lpstr>Partes de um relatório</vt:lpstr>
      <vt:lpstr>Exemplos de relatórios</vt:lpstr>
      <vt:lpstr>Jasper</vt:lpstr>
      <vt:lpstr>JasperReports</vt:lpstr>
      <vt:lpstr>Jasper Studio/Eclipse</vt:lpstr>
      <vt:lpstr>JasperReports Server</vt:lpstr>
      <vt:lpstr>Criação de relatórios</vt:lpstr>
      <vt:lpstr>Criação de relatórios</vt:lpstr>
      <vt:lpstr>Estrutura do relatório</vt:lpstr>
      <vt:lpstr>Estrutura do relatório</vt:lpstr>
      <vt:lpstr>Estrutura do relatório</vt:lpstr>
      <vt:lpstr>Estrutura do relatório</vt:lpstr>
      <vt:lpstr>Estrutura do relatório</vt:lpstr>
      <vt:lpstr>Estrutura do relatório</vt:lpstr>
      <vt:lpstr>Estrutura do relatório</vt:lpstr>
      <vt:lpstr>Estrutura do relatório</vt:lpstr>
      <vt:lpstr>Estrutura do relatório</vt:lpstr>
      <vt:lpstr>Estrutura do relatório - Seções</vt:lpstr>
      <vt:lpstr>Estrutura do relatório - Seções</vt:lpstr>
      <vt:lpstr>Estrutura do relatório - Seções</vt:lpstr>
      <vt:lpstr>Estrutura do relatório - Seções</vt:lpstr>
      <vt:lpstr>Estrutura do relatório - Seções</vt:lpstr>
      <vt:lpstr>Estrutura do relatório - Bandas</vt:lpstr>
      <vt:lpstr>Estrutura do relatório - Elementos</vt:lpstr>
      <vt:lpstr>Estrutura do relatório - Elementos</vt:lpstr>
      <vt:lpstr>Estrutura do relatório - Elementos</vt:lpstr>
      <vt:lpstr>Estrutura do relatório - Elementos</vt:lpstr>
      <vt:lpstr>Estrutura do relatório - Elementos</vt:lpstr>
      <vt:lpstr>Estrutura do relatório - Charts</vt:lpstr>
      <vt:lpstr>Preenchimento do relatório</vt:lpstr>
      <vt:lpstr>Geração do relatório</vt:lpstr>
      <vt:lpstr>Exemplos adicionais</vt:lpstr>
      <vt:lpstr>Exemplos Adicionais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Relatórios com Jasper</dc:title>
  <dc:creator>mmangan</dc:creator>
  <cp:keywords>Java, Jasper</cp:keywords>
  <cp:lastModifiedBy>Júlio Machado</cp:lastModifiedBy>
  <cp:revision>179</cp:revision>
  <dcterms:created xsi:type="dcterms:W3CDTF">2011-02-22T20:06:50Z</dcterms:created>
  <dcterms:modified xsi:type="dcterms:W3CDTF">2016-01-19T18:40:06Z</dcterms:modified>
</cp:coreProperties>
</file>