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410" r:id="rId2"/>
    <p:sldId id="411" r:id="rId3"/>
    <p:sldId id="465" r:id="rId4"/>
    <p:sldId id="412" r:id="rId5"/>
    <p:sldId id="413" r:id="rId6"/>
    <p:sldId id="399" r:id="rId7"/>
    <p:sldId id="466" r:id="rId8"/>
    <p:sldId id="471" r:id="rId9"/>
    <p:sldId id="475" r:id="rId10"/>
    <p:sldId id="467" r:id="rId11"/>
    <p:sldId id="468" r:id="rId12"/>
    <p:sldId id="469" r:id="rId13"/>
    <p:sldId id="470" r:id="rId14"/>
    <p:sldId id="472" r:id="rId15"/>
    <p:sldId id="476" r:id="rId16"/>
    <p:sldId id="477" r:id="rId17"/>
    <p:sldId id="478" r:id="rId18"/>
    <p:sldId id="479" r:id="rId19"/>
    <p:sldId id="482" r:id="rId20"/>
    <p:sldId id="483" r:id="rId21"/>
    <p:sldId id="501" r:id="rId22"/>
    <p:sldId id="485" r:id="rId23"/>
    <p:sldId id="502" r:id="rId24"/>
    <p:sldId id="503" r:id="rId25"/>
    <p:sldId id="499" r:id="rId26"/>
    <p:sldId id="508" r:id="rId27"/>
    <p:sldId id="509" r:id="rId28"/>
    <p:sldId id="510" r:id="rId29"/>
    <p:sldId id="511" r:id="rId30"/>
    <p:sldId id="512" r:id="rId31"/>
    <p:sldId id="480" r:id="rId32"/>
    <p:sldId id="513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514" r:id="rId46"/>
    <p:sldId id="498" r:id="rId47"/>
    <p:sldId id="515" r:id="rId48"/>
    <p:sldId id="500" r:id="rId49"/>
    <p:sldId id="504" r:id="rId50"/>
    <p:sldId id="505" r:id="rId51"/>
    <p:sldId id="507" r:id="rId52"/>
    <p:sldId id="5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45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4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http://docs.spring.io/spring/docs/current/spring-framework-reference/htmlsingle/#spring-core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http://docs.spring.io/spring/docs/current/spring-framework-reference/htmlsingle/#spring-core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http://docs.spring.io/spring/docs/current/spring-framework-reference/htmlsingle/#spring-core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http://docs.spring.io/spring/docs/current/spring-framework-reference/htmlsingle/#spring-core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http://docs.spring.io/spring/docs/current/spring-framework-reference/htmlsingle/#spring-core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http://docs.spring.io/spring/docs/current/spring-framework-reference/htmlsingle/#spring-core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FACIN/PUCRS/NEOGRID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SpringJasp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framewor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spring.io/spring/docs/3.0.5.RELEASE/spring-framework-reference/htmlsingle/" TargetMode="External"/><Relationship Id="rId5" Type="http://schemas.openxmlformats.org/officeDocument/2006/relationships/hyperlink" Target="http://docs.spring.io/spring/docs/current/spring-framework-reference/htmlsingle/" TargetMode="External"/><Relationship Id="rId4" Type="http://schemas.openxmlformats.org/officeDocument/2006/relationships/hyperlink" Target="http://repo.spring.io/release/org/springframework/spri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grepcode.com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docs.oracle.com/javase/6/docs/ap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6/docs/" TargetMode="External"/><Relationship Id="rId5" Type="http://schemas.openxmlformats.org/officeDocument/2006/relationships/hyperlink" Target="http://docs.oracle.com/javaee/6/tutorial/doc/" TargetMode="External"/><Relationship Id="rId4" Type="http://schemas.openxmlformats.org/officeDocument/2006/relationships/hyperlink" Target="http://docs.oracle.com/javaee/5/api/" TargetMode="External"/><Relationship Id="rId9" Type="http://schemas.openxmlformats.org/officeDocument/2006/relationships/hyperlink" Target="http://docs.oracle.com/javase/specs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petclinic" TargetMode="External"/><Relationship Id="rId2" Type="http://schemas.openxmlformats.org/officeDocument/2006/relationships/hyperlink" Target="https://github.com/loboweissmann/spring-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ring-projects/spring-mvc-showcas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Spring Framework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spring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1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Core Container:</a:t>
            </a:r>
          </a:p>
          <a:p>
            <a:pPr lvl="1"/>
            <a:r>
              <a:rPr lang="pt-BR" dirty="0" smtClean="0"/>
              <a:t>Módulo essencial do Spring</a:t>
            </a:r>
          </a:p>
          <a:p>
            <a:pPr lvl="1"/>
            <a:r>
              <a:rPr lang="pt-BR" i="1" dirty="0" smtClean="0"/>
              <a:t>Core</a:t>
            </a:r>
            <a:r>
              <a:rPr lang="pt-BR" dirty="0" smtClean="0"/>
              <a:t> e </a:t>
            </a:r>
            <a:r>
              <a:rPr lang="pt-BR" i="1" dirty="0" err="1" smtClean="0"/>
              <a:t>Beans</a:t>
            </a:r>
            <a:r>
              <a:rPr lang="pt-BR" dirty="0" smtClean="0"/>
              <a:t> implementam o suporte à inversão de controle e injeção de dependências</a:t>
            </a:r>
          </a:p>
          <a:p>
            <a:pPr lvl="1"/>
            <a:r>
              <a:rPr lang="pt-BR" i="1" dirty="0" err="1" smtClean="0"/>
              <a:t>Context</a:t>
            </a:r>
            <a:r>
              <a:rPr lang="pt-BR" dirty="0" smtClean="0"/>
              <a:t> fornece um </a:t>
            </a:r>
            <a:r>
              <a:rPr lang="pt-BR" dirty="0" err="1" smtClean="0"/>
              <a:t>framwork</a:t>
            </a:r>
            <a:r>
              <a:rPr lang="pt-BR" dirty="0" smtClean="0"/>
              <a:t> de acesso aos objetos gerenciados pelos módulos </a:t>
            </a:r>
            <a:r>
              <a:rPr lang="pt-BR" i="1" dirty="0" smtClean="0"/>
              <a:t>core</a:t>
            </a:r>
            <a:r>
              <a:rPr lang="pt-BR" dirty="0" smtClean="0"/>
              <a:t> e </a:t>
            </a:r>
            <a:r>
              <a:rPr lang="pt-BR" i="1" dirty="0" err="1" smtClean="0"/>
              <a:t>beans</a:t>
            </a:r>
            <a:r>
              <a:rPr lang="pt-BR" dirty="0" smtClean="0"/>
              <a:t> de forma similar ao JNDI</a:t>
            </a:r>
          </a:p>
          <a:p>
            <a:pPr lvl="1"/>
            <a:r>
              <a:rPr lang="pt-BR" i="1" dirty="0" err="1" smtClean="0"/>
              <a:t>SpEL</a:t>
            </a:r>
            <a:r>
              <a:rPr lang="pt-BR" dirty="0" smtClean="0"/>
              <a:t> fornece uma linguagem de expressões para a configuração dos </a:t>
            </a:r>
            <a:r>
              <a:rPr lang="pt-BR" dirty="0" err="1" smtClean="0"/>
              <a:t>conteiners</a:t>
            </a:r>
            <a:r>
              <a:rPr lang="pt-BR" dirty="0" smtClean="0"/>
              <a:t> do Spring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Framework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AOP e </a:t>
            </a:r>
            <a:r>
              <a:rPr lang="pt-BR" dirty="0" err="1" smtClean="0"/>
              <a:t>Aspects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Fornecem um framework para Programação Orientada a Aspectos</a:t>
            </a:r>
          </a:p>
          <a:p>
            <a:pPr lvl="1"/>
            <a:r>
              <a:rPr lang="pt-BR" dirty="0" smtClean="0"/>
              <a:t>Suportam programação via </a:t>
            </a:r>
            <a:r>
              <a:rPr lang="pt-BR" dirty="0" err="1" smtClean="0"/>
              <a:t>Aspect</a:t>
            </a:r>
            <a:r>
              <a:rPr lang="pt-BR" dirty="0" smtClean="0"/>
              <a:t>-J</a:t>
            </a:r>
          </a:p>
          <a:p>
            <a:r>
              <a:rPr lang="pt-BR" dirty="0" smtClean="0"/>
              <a:t>Instrumentation:</a:t>
            </a:r>
          </a:p>
          <a:p>
            <a:pPr lvl="1"/>
            <a:r>
              <a:rPr lang="pt-BR" dirty="0" smtClean="0"/>
              <a:t>Fornece instrumentação de código</a:t>
            </a:r>
          </a:p>
          <a:p>
            <a:pPr lvl="1"/>
            <a:r>
              <a:rPr lang="pt-BR" dirty="0" smtClean="0"/>
              <a:t>Suporta JMX</a:t>
            </a:r>
          </a:p>
          <a:p>
            <a:r>
              <a:rPr lang="pt-BR" dirty="0" err="1" smtClean="0"/>
              <a:t>Messaging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Fornece um sistema de mensageria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Framework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Data Access/</a:t>
            </a:r>
            <a:r>
              <a:rPr lang="pt-BR" dirty="0" err="1" smtClean="0"/>
              <a:t>Integration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Fornece acesso a diferentes fontes de dados</a:t>
            </a:r>
          </a:p>
          <a:p>
            <a:pPr lvl="2"/>
            <a:r>
              <a:rPr lang="pt-BR" dirty="0" smtClean="0"/>
              <a:t>JDBC, </a:t>
            </a:r>
            <a:r>
              <a:rPr lang="pt-BR" dirty="0" err="1" smtClean="0"/>
              <a:t>mapeadores</a:t>
            </a:r>
            <a:r>
              <a:rPr lang="pt-BR" dirty="0" smtClean="0"/>
              <a:t> objeto-relacional,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Provê gerenciadores de transação</a:t>
            </a:r>
          </a:p>
          <a:p>
            <a:pPr lvl="1"/>
            <a:r>
              <a:rPr lang="pt-BR" dirty="0" smtClean="0"/>
              <a:t>Inclui </a:t>
            </a:r>
            <a:r>
              <a:rPr lang="pt-BR" dirty="0" err="1" smtClean="0"/>
              <a:t>mapeadores</a:t>
            </a:r>
            <a:r>
              <a:rPr lang="pt-BR" dirty="0" smtClean="0"/>
              <a:t>/</a:t>
            </a:r>
            <a:r>
              <a:rPr lang="pt-BR" dirty="0" err="1" smtClean="0"/>
              <a:t>serializadores</a:t>
            </a:r>
            <a:r>
              <a:rPr lang="pt-BR" dirty="0" smtClean="0"/>
              <a:t> para XML</a:t>
            </a:r>
          </a:p>
          <a:p>
            <a:r>
              <a:rPr lang="pt-BR" dirty="0" smtClean="0"/>
              <a:t>Web:</a:t>
            </a:r>
          </a:p>
          <a:p>
            <a:pPr lvl="1"/>
            <a:r>
              <a:rPr lang="pt-BR" dirty="0" smtClean="0"/>
              <a:t>Implementa um framework MVC para Web</a:t>
            </a:r>
          </a:p>
          <a:p>
            <a:pPr lvl="1"/>
            <a:r>
              <a:rPr lang="pt-BR" dirty="0" smtClean="0"/>
              <a:t>Provês funcionalidades adicionais para sistemas web, como upload de arquivos, contextos para </a:t>
            </a:r>
            <a:r>
              <a:rPr lang="pt-BR" dirty="0" err="1" smtClean="0"/>
              <a:t>servlets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Test:</a:t>
            </a:r>
          </a:p>
          <a:p>
            <a:pPr lvl="1"/>
            <a:r>
              <a:rPr lang="pt-BR" dirty="0" smtClean="0"/>
              <a:t>Fornece testes unitários e testes de integração</a:t>
            </a:r>
          </a:p>
          <a:p>
            <a:pPr lvl="1"/>
            <a:r>
              <a:rPr lang="pt-BR" dirty="0" smtClean="0"/>
              <a:t>Suporta </a:t>
            </a:r>
            <a:r>
              <a:rPr lang="pt-BR" dirty="0" err="1" smtClean="0"/>
              <a:t>JUnit</a:t>
            </a:r>
            <a:r>
              <a:rPr lang="pt-BR" dirty="0" smtClean="0"/>
              <a:t> e </a:t>
            </a:r>
            <a:r>
              <a:rPr lang="pt-BR" dirty="0" err="1" smtClean="0"/>
              <a:t>TestNG</a:t>
            </a:r>
            <a:endParaRPr lang="pt-BR" dirty="0" smtClean="0"/>
          </a:p>
          <a:p>
            <a:pPr lvl="1"/>
            <a:r>
              <a:rPr lang="pt-BR" dirty="0" smtClean="0"/>
              <a:t>Provê a criação de </a:t>
            </a:r>
            <a:r>
              <a:rPr lang="pt-BR" i="1" dirty="0" err="1" smtClean="0"/>
              <a:t>mocks</a:t>
            </a:r>
            <a:r>
              <a:rPr lang="pt-BR" dirty="0" smtClean="0"/>
              <a:t> para testes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Spring framework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Controle e Injeção de Dependências</a:t>
            </a:r>
            <a:endParaRPr lang="pt-BR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Container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 a implementação de Inversão de Controle e Injeção de Dependências</a:t>
            </a:r>
          </a:p>
          <a:p>
            <a:r>
              <a:rPr lang="pt-BR" dirty="0" smtClean="0"/>
              <a:t>Possui os módulos essenciais dos projetos Spring Framework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Container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Principal módulo é o </a:t>
            </a:r>
            <a:r>
              <a:rPr lang="pt-BR" i="1" dirty="0" err="1"/>
              <a:t>Context</a:t>
            </a:r>
            <a:endParaRPr lang="pt-BR" dirty="0"/>
          </a:p>
          <a:p>
            <a:pPr lvl="1"/>
            <a:r>
              <a:rPr lang="pt-BR" dirty="0"/>
              <a:t>Pacote </a:t>
            </a:r>
            <a:r>
              <a:rPr lang="pt-BR" dirty="0" err="1" smtClean="0"/>
              <a:t>org.springframework.contexto</a:t>
            </a:r>
            <a:endParaRPr lang="pt-BR" dirty="0" smtClean="0"/>
          </a:p>
          <a:p>
            <a:pPr lvl="1"/>
            <a:r>
              <a:rPr lang="pt-BR" dirty="0" smtClean="0"/>
              <a:t>Interface </a:t>
            </a:r>
            <a:r>
              <a:rPr lang="pt-BR" i="1" dirty="0" err="1" smtClean="0"/>
              <a:t>ApplicationContext</a:t>
            </a:r>
            <a:r>
              <a:rPr lang="pt-BR" dirty="0" smtClean="0"/>
              <a:t> especifica o container mais utilizado atualmente</a:t>
            </a:r>
          </a:p>
          <a:p>
            <a:pPr lvl="2"/>
            <a:r>
              <a:rPr lang="pt-BR" dirty="0" smtClean="0"/>
              <a:t>Diferentes implementações são fornecidas na distribuição padrão</a:t>
            </a:r>
          </a:p>
          <a:p>
            <a:pPr lvl="1"/>
            <a:r>
              <a:rPr lang="pt-BR" dirty="0" smtClean="0"/>
              <a:t>Objetos que são gerenciados pelo container são chamados de </a:t>
            </a:r>
            <a:r>
              <a:rPr lang="pt-BR" i="1" dirty="0" smtClean="0"/>
              <a:t>Spring </a:t>
            </a:r>
            <a:r>
              <a:rPr lang="pt-BR" i="1" dirty="0" err="1" smtClean="0"/>
              <a:t>Beans</a:t>
            </a:r>
            <a:endParaRPr lang="pt-BR" dirty="0" smtClean="0"/>
          </a:p>
          <a:p>
            <a:pPr lvl="2"/>
            <a:r>
              <a:rPr lang="pt-BR" dirty="0" smtClean="0"/>
              <a:t>Configuração de </a:t>
            </a:r>
            <a:r>
              <a:rPr lang="pt-BR" dirty="0" err="1" smtClean="0"/>
              <a:t>metadados</a:t>
            </a:r>
            <a:r>
              <a:rPr lang="pt-BR" dirty="0" smtClean="0"/>
              <a:t> dos </a:t>
            </a:r>
            <a:r>
              <a:rPr lang="pt-BR" dirty="0" err="1" smtClean="0"/>
              <a:t>beans</a:t>
            </a:r>
            <a:r>
              <a:rPr lang="pt-BR" dirty="0" smtClean="0"/>
              <a:t> via XML (forma mais tradicional), via anotações (Spring 2.5 em diante) ou via código Java (Spring 3.0 em diante)</a:t>
            </a:r>
          </a:p>
          <a:p>
            <a:pPr lvl="1"/>
            <a:r>
              <a:rPr lang="pt-BR" dirty="0" smtClean="0"/>
              <a:t>Container gerencia todo o ciclo de vida dos </a:t>
            </a:r>
            <a:r>
              <a:rPr lang="pt-BR" dirty="0" err="1" smtClean="0"/>
              <a:t>beans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Container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container mag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15" y="1709928"/>
            <a:ext cx="666317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9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dos </a:t>
            </a:r>
            <a:r>
              <a:rPr lang="pt-BR" dirty="0" err="1" smtClean="0"/>
              <a:t>Beans</a:t>
            </a:r>
            <a:r>
              <a:rPr lang="pt-BR" dirty="0" smtClean="0"/>
              <a:t> - XML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ou mais elementos </a:t>
            </a:r>
            <a:r>
              <a:rPr lang="pt-BR" i="1" dirty="0" smtClean="0"/>
              <a:t>&lt;</a:t>
            </a:r>
            <a:r>
              <a:rPr lang="pt-BR" i="1" dirty="0" err="1" smtClean="0"/>
              <a:t>bean</a:t>
            </a:r>
            <a:r>
              <a:rPr lang="pt-BR" i="1" dirty="0" smtClean="0"/>
              <a:t>&gt;</a:t>
            </a:r>
            <a:r>
              <a:rPr lang="pt-BR" dirty="0" smtClean="0"/>
              <a:t> dentro do elemento </a:t>
            </a:r>
            <a:r>
              <a:rPr lang="pt-BR" i="1" dirty="0" smtClean="0"/>
              <a:t>&lt;</a:t>
            </a:r>
            <a:r>
              <a:rPr lang="pt-BR" i="1" dirty="0" err="1" smtClean="0"/>
              <a:t>beans</a:t>
            </a:r>
            <a:r>
              <a:rPr lang="pt-BR" i="1" dirty="0" smtClean="0"/>
              <a:t>&gt;</a:t>
            </a:r>
          </a:p>
          <a:p>
            <a:r>
              <a:rPr lang="pt-BR" dirty="0" smtClean="0"/>
              <a:t>Elemento </a:t>
            </a:r>
            <a:r>
              <a:rPr lang="pt-BR" i="1" dirty="0" smtClean="0"/>
              <a:t>&lt;</a:t>
            </a:r>
            <a:r>
              <a:rPr lang="pt-BR" i="1" dirty="0" err="1" smtClean="0"/>
              <a:t>bean</a:t>
            </a:r>
            <a:r>
              <a:rPr lang="pt-BR" i="1" dirty="0" smtClean="0"/>
              <a:t>&gt;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smtClean="0"/>
              <a:t>id</a:t>
            </a:r>
            <a:r>
              <a:rPr lang="pt-BR" dirty="0" smtClean="0"/>
              <a:t> – identificador do </a:t>
            </a:r>
            <a:r>
              <a:rPr lang="pt-BR" dirty="0" err="1" smtClean="0"/>
              <a:t>bean</a:t>
            </a:r>
            <a:r>
              <a:rPr lang="pt-BR" dirty="0" smtClean="0"/>
              <a:t> dentro do container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class</a:t>
            </a:r>
            <a:r>
              <a:rPr lang="pt-BR" dirty="0" smtClean="0"/>
              <a:t> – nome completo da classe que implementa o </a:t>
            </a:r>
            <a:r>
              <a:rPr lang="pt-BR" dirty="0" err="1" smtClean="0"/>
              <a:t>bean</a:t>
            </a:r>
            <a:endParaRPr lang="pt-BR" dirty="0" smtClean="0"/>
          </a:p>
          <a:p>
            <a:pPr lvl="2"/>
            <a:r>
              <a:rPr lang="pt-BR" dirty="0" smtClean="0"/>
              <a:t>Implicitamente utiliza o construtor da classe para instanciar o objeto</a:t>
            </a:r>
          </a:p>
          <a:p>
            <a:pPr lvl="2"/>
            <a:r>
              <a:rPr lang="pt-BR" dirty="0" smtClean="0"/>
              <a:t>Para utilizar métodos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factory</a:t>
            </a:r>
            <a:r>
              <a:rPr lang="pt-BR" dirty="0" smtClean="0"/>
              <a:t>, utiliza-se adicionalmente o atributo </a:t>
            </a:r>
            <a:r>
              <a:rPr lang="pt-BR" i="1" dirty="0" err="1" smtClean="0"/>
              <a:t>factory-method</a:t>
            </a:r>
            <a:endParaRPr lang="pt-BR" dirty="0" smtClean="0"/>
          </a:p>
          <a:p>
            <a:pPr lvl="1"/>
            <a:r>
              <a:rPr lang="pt-BR" dirty="0" smtClean="0"/>
              <a:t>Elemento </a:t>
            </a:r>
            <a:r>
              <a:rPr lang="pt-BR" i="1" dirty="0" smtClean="0"/>
              <a:t>&lt;</a:t>
            </a:r>
            <a:r>
              <a:rPr lang="pt-BR" i="1" dirty="0" err="1" smtClean="0"/>
              <a:t>property</a:t>
            </a:r>
            <a:r>
              <a:rPr lang="pt-BR" i="1" dirty="0" smtClean="0"/>
              <a:t>&gt;</a:t>
            </a:r>
            <a:r>
              <a:rPr lang="pt-BR" dirty="0" smtClean="0"/>
              <a:t> - representa a injeção via propriedades</a:t>
            </a:r>
          </a:p>
          <a:p>
            <a:pPr lvl="2"/>
            <a:r>
              <a:rPr lang="pt-BR" dirty="0" smtClean="0"/>
              <a:t>Atributo </a:t>
            </a:r>
            <a:r>
              <a:rPr lang="pt-BR" i="1" dirty="0" err="1" smtClean="0"/>
              <a:t>name</a:t>
            </a:r>
            <a:r>
              <a:rPr lang="pt-BR" dirty="0" smtClean="0"/>
              <a:t> – nome da propriedade</a:t>
            </a:r>
          </a:p>
          <a:p>
            <a:pPr lvl="2"/>
            <a:r>
              <a:rPr lang="pt-BR" dirty="0" smtClean="0"/>
              <a:t>Atributo </a:t>
            </a:r>
            <a:r>
              <a:rPr lang="pt-BR" i="1" dirty="0" err="1" smtClean="0"/>
              <a:t>value</a:t>
            </a:r>
            <a:r>
              <a:rPr lang="pt-BR" dirty="0" smtClean="0"/>
              <a:t> – valor da propriedade</a:t>
            </a:r>
          </a:p>
          <a:p>
            <a:pPr lvl="2"/>
            <a:r>
              <a:rPr lang="pt-BR" dirty="0" smtClean="0"/>
              <a:t>Atributo </a:t>
            </a:r>
            <a:r>
              <a:rPr lang="pt-BR" i="1" dirty="0" err="1" smtClean="0"/>
              <a:t>ref</a:t>
            </a:r>
            <a:r>
              <a:rPr lang="pt-BR" dirty="0" smtClean="0"/>
              <a:t> – valor da propriedade é outro </a:t>
            </a:r>
            <a:r>
              <a:rPr lang="pt-BR" dirty="0" err="1" smtClean="0"/>
              <a:t>bean</a:t>
            </a:r>
            <a:r>
              <a:rPr lang="pt-BR" dirty="0" smtClean="0"/>
              <a:t> definido no XML</a:t>
            </a:r>
          </a:p>
          <a:p>
            <a:pPr lvl="1"/>
            <a:r>
              <a:rPr lang="pt-BR" dirty="0" smtClean="0"/>
              <a:t>Elemento </a:t>
            </a:r>
            <a:r>
              <a:rPr lang="pt-BR" i="1" dirty="0" smtClean="0"/>
              <a:t>&lt;</a:t>
            </a:r>
            <a:r>
              <a:rPr lang="pt-BR" i="1" dirty="0" err="1" smtClean="0"/>
              <a:t>constructor-arg</a:t>
            </a:r>
            <a:r>
              <a:rPr lang="pt-BR" i="1" dirty="0" smtClean="0"/>
              <a:t>&gt;</a:t>
            </a:r>
            <a:r>
              <a:rPr lang="pt-BR" dirty="0" smtClean="0"/>
              <a:t> - representa a injeção via construtor</a:t>
            </a:r>
          </a:p>
          <a:p>
            <a:pPr lvl="2"/>
            <a:r>
              <a:rPr lang="pt-BR" dirty="0"/>
              <a:t>Atributo </a:t>
            </a:r>
            <a:r>
              <a:rPr lang="pt-BR" i="1" dirty="0" err="1"/>
              <a:t>value</a:t>
            </a:r>
            <a:r>
              <a:rPr lang="pt-BR" dirty="0"/>
              <a:t> – valor da propriedade</a:t>
            </a:r>
          </a:p>
          <a:p>
            <a:pPr lvl="2"/>
            <a:r>
              <a:rPr lang="pt-BR" dirty="0"/>
              <a:t>Atributo </a:t>
            </a:r>
            <a:r>
              <a:rPr lang="pt-BR" i="1" dirty="0" err="1"/>
              <a:t>ref</a:t>
            </a:r>
            <a:r>
              <a:rPr lang="pt-BR" dirty="0"/>
              <a:t> – valor da propriedade é outro </a:t>
            </a:r>
            <a:r>
              <a:rPr lang="pt-BR" dirty="0" err="1"/>
              <a:t>bean</a:t>
            </a:r>
            <a:r>
              <a:rPr lang="pt-BR" dirty="0"/>
              <a:t> definido no </a:t>
            </a:r>
            <a:r>
              <a:rPr lang="pt-BR" dirty="0" smtClean="0"/>
              <a:t>XML</a:t>
            </a:r>
          </a:p>
          <a:p>
            <a:pPr lvl="2"/>
            <a:r>
              <a:rPr lang="pt-BR" dirty="0" smtClean="0"/>
              <a:t>Atributo </a:t>
            </a:r>
            <a:r>
              <a:rPr lang="pt-BR" i="1" dirty="0" smtClean="0"/>
              <a:t>index</a:t>
            </a:r>
            <a:r>
              <a:rPr lang="pt-BR" dirty="0" smtClean="0"/>
              <a:t> – referencia explicitamente o ordem dos parâmetros do construtor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XML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Ex.: instanciação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http://www.springframework.org/schema/beans/spring-beans.xsd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id="..."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class="..."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&lt;!-- collaborators and configuration for this bean go here --&gt;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/bean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id="..."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class="..." factory-method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="..."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&lt;!-- collaborators and configuration for this bean go here --&gt;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/bean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&lt;!-- more bean definitions go here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github.com/julioapm/WebJavaEESpringJasper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XML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Ex.: injeção via propriedades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&lt;beans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http://www.springframework.org/schema/beans/spring-beans.xsd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&lt;bean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petStore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class="org.springframework.samples.jpetstore.services.PetStoreServiceImpl"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 name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="label" value="Pet Store"/&gt;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 name="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itemDao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ref="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itemDao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&lt;/bean&gt;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beans&gt;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XML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Ex.: injeção via propriedades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SimpleMovieLister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SimpleMovieLister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has a dependency on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 setter method so that the Spring container can inject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setMovieFinder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this.movieFinder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&lt;bean id="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examples.SimpleMovieLister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 name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theMovieFinder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&lt;bean 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theMovieFinder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examples.MovieFinder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6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XML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Ex.: injeção via construtor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Number of years to calculate the Ultimate Answer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years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Answer to Life, the Universe, and Everything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ultimateAnswer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ExampleBean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years, String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ultimateAnswer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this.years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years;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this.ultimateAnswer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ultimateAnswer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&lt;bean id="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examples.ExampleBean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&lt;constructor-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index="0" value="7500000"/&gt;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&lt;constructor-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index="1" value="42"/&gt;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&lt;/bean&gt;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7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dos </a:t>
            </a:r>
            <a:r>
              <a:rPr lang="pt-BR" dirty="0" err="1" smtClean="0"/>
              <a:t>Beans</a:t>
            </a:r>
            <a:r>
              <a:rPr lang="pt-BR" dirty="0" smtClean="0"/>
              <a:t> - XML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fim de diminuir o conteúdo de configurações XML é possível habilitar o mecanismo de autodescoberta das dependências dos </a:t>
            </a:r>
            <a:r>
              <a:rPr lang="pt-BR" dirty="0" err="1" smtClean="0"/>
              <a:t>beans</a:t>
            </a:r>
            <a:endParaRPr lang="pt-BR" dirty="0" smtClean="0"/>
          </a:p>
          <a:p>
            <a:pPr lvl="1"/>
            <a:r>
              <a:rPr lang="pt-BR" dirty="0" smtClean="0"/>
              <a:t>Não funciona para valores primitivos, listas ou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Atributo </a:t>
            </a:r>
            <a:r>
              <a:rPr lang="pt-BR" i="1" dirty="0" err="1" smtClean="0"/>
              <a:t>autowire</a:t>
            </a:r>
            <a:r>
              <a:rPr lang="pt-BR" dirty="0" smtClean="0"/>
              <a:t> no elemento </a:t>
            </a:r>
            <a:r>
              <a:rPr lang="pt-BR" i="1" dirty="0" smtClean="0"/>
              <a:t>&lt;</a:t>
            </a:r>
            <a:r>
              <a:rPr lang="pt-BR" i="1" dirty="0" err="1" smtClean="0"/>
              <a:t>beans</a:t>
            </a:r>
            <a:r>
              <a:rPr lang="pt-BR" i="1" dirty="0" smtClean="0"/>
              <a:t>&gt; </a:t>
            </a:r>
            <a:r>
              <a:rPr lang="pt-BR" dirty="0" smtClean="0"/>
              <a:t>com os seguintes valores:</a:t>
            </a:r>
          </a:p>
          <a:p>
            <a:pPr lvl="1"/>
            <a:r>
              <a:rPr lang="pt-BR" i="1" dirty="0" smtClean="0"/>
              <a:t>no</a:t>
            </a:r>
            <a:r>
              <a:rPr lang="pt-BR" dirty="0" smtClean="0"/>
              <a:t> – sem autodescoberta; é o valor padrão</a:t>
            </a:r>
          </a:p>
          <a:p>
            <a:pPr lvl="1"/>
            <a:r>
              <a:rPr lang="pt-BR" i="1" dirty="0" err="1" smtClean="0"/>
              <a:t>byType</a:t>
            </a:r>
            <a:r>
              <a:rPr lang="pt-BR" dirty="0" smtClean="0"/>
              <a:t> – dependência será injetada caso seja encontrada apenas uma definição de </a:t>
            </a:r>
            <a:r>
              <a:rPr lang="pt-BR" dirty="0" err="1" smtClean="0"/>
              <a:t>bean</a:t>
            </a:r>
            <a:r>
              <a:rPr lang="pt-BR" dirty="0" smtClean="0"/>
              <a:t> de tipo compatível</a:t>
            </a:r>
          </a:p>
          <a:p>
            <a:pPr lvl="1"/>
            <a:r>
              <a:rPr lang="pt-BR" i="1" dirty="0" err="1" smtClean="0"/>
              <a:t>byName</a:t>
            </a:r>
            <a:r>
              <a:rPr lang="pt-BR" dirty="0" smtClean="0"/>
              <a:t> – dependência será injetada com base no nome da propriedade; procura </a:t>
            </a:r>
            <a:r>
              <a:rPr lang="pt-BR" dirty="0" err="1" smtClean="0"/>
              <a:t>bean</a:t>
            </a:r>
            <a:r>
              <a:rPr lang="pt-BR" dirty="0" smtClean="0"/>
              <a:t> com o mesmo nome da propriedade a ser injetada</a:t>
            </a:r>
          </a:p>
          <a:p>
            <a:pPr lvl="1"/>
            <a:r>
              <a:rPr lang="pt-BR" i="1" dirty="0" err="1" smtClean="0"/>
              <a:t>constructor</a:t>
            </a:r>
            <a:r>
              <a:rPr lang="pt-BR" dirty="0" smtClean="0"/>
              <a:t> – análogo ao </a:t>
            </a:r>
            <a:r>
              <a:rPr lang="pt-BR" dirty="0" err="1" smtClean="0"/>
              <a:t>byType</a:t>
            </a:r>
            <a:r>
              <a:rPr lang="pt-BR" dirty="0" smtClean="0"/>
              <a:t>; dependência </a:t>
            </a:r>
            <a:r>
              <a:rPr lang="pt-BR" dirty="0"/>
              <a:t>será injetada com base </a:t>
            </a:r>
            <a:r>
              <a:rPr lang="pt-BR" dirty="0" smtClean="0"/>
              <a:t>nos argumentos do construtor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XML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Ex.: </a:t>
            </a:r>
            <a:r>
              <a:rPr lang="pt-BR" dirty="0" err="1" smtClean="0"/>
              <a:t>autowiring</a:t>
            </a:r>
            <a:endParaRPr lang="pt-BR" dirty="0" smtClean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&lt;beans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http://www.springframework.org/schema/beans/spring-beans.xsd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byType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bean id="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examples.SimpleMovieLister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bean 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theMovieFinder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examples.MovieFinder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&lt;/beans&gt;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868144" y="4869160"/>
            <a:ext cx="2376264" cy="1152128"/>
          </a:xfrm>
          <a:prstGeom prst="wedgeRoundRectCallout">
            <a:avLst>
              <a:gd name="adj1" fmla="val 34802"/>
              <a:gd name="adj2" fmla="val -1057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Possui propriedade que injeta objeto do tipo </a:t>
            </a:r>
            <a:r>
              <a:rPr lang="pt-BR" dirty="0" err="1" smtClean="0"/>
              <a:t>MovieFinder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605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dos </a:t>
            </a:r>
            <a:r>
              <a:rPr lang="pt-BR" dirty="0" err="1" smtClean="0"/>
              <a:t>Beans</a:t>
            </a:r>
            <a:r>
              <a:rPr lang="pt-BR" dirty="0" smtClean="0"/>
              <a:t> - Anotações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Spring suporta o uso de anotações ao invés de XML em vários casos</a:t>
            </a:r>
          </a:p>
          <a:p>
            <a:r>
              <a:rPr lang="pt-BR" dirty="0" smtClean="0"/>
              <a:t>A injeção de dependência via anotações é processada antes do XML; logo, a configuração do XML sobrescreve qualquer configuração de anotações</a:t>
            </a:r>
          </a:p>
          <a:p>
            <a:r>
              <a:rPr lang="pt-BR" dirty="0" smtClean="0"/>
              <a:t>Tipos de anotações suportados:</a:t>
            </a:r>
          </a:p>
          <a:p>
            <a:pPr lvl="1"/>
            <a:r>
              <a:rPr lang="pt-BR" dirty="0" smtClean="0"/>
              <a:t>Da própria API do Spring</a:t>
            </a:r>
          </a:p>
          <a:p>
            <a:pPr lvl="1"/>
            <a:r>
              <a:rPr lang="pt-BR" dirty="0" smtClean="0"/>
              <a:t>Da API Common </a:t>
            </a:r>
            <a:r>
              <a:rPr lang="pt-BR" dirty="0" err="1" smtClean="0"/>
              <a:t>Annotations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Java </a:t>
            </a:r>
            <a:r>
              <a:rPr lang="pt-BR" dirty="0" err="1" smtClean="0"/>
              <a:t>Plataform</a:t>
            </a:r>
            <a:r>
              <a:rPr lang="pt-BR" dirty="0" smtClean="0"/>
              <a:t> (JSR-250)</a:t>
            </a:r>
          </a:p>
          <a:p>
            <a:pPr lvl="1"/>
            <a:r>
              <a:rPr lang="pt-BR" dirty="0" smtClean="0"/>
              <a:t>Da API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 for Java (JSR-330)</a:t>
            </a:r>
          </a:p>
          <a:p>
            <a:r>
              <a:rPr lang="pt-BR" dirty="0" smtClean="0"/>
              <a:t>Habilita-se pelo uso do elemento </a:t>
            </a:r>
            <a:r>
              <a:rPr lang="pt-BR" i="1" dirty="0" smtClean="0"/>
              <a:t>&lt;</a:t>
            </a:r>
            <a:r>
              <a:rPr lang="pt-BR" i="1" dirty="0" err="1" smtClean="0"/>
              <a:t>context:annotation-config</a:t>
            </a:r>
            <a:r>
              <a:rPr lang="pt-BR" i="1" dirty="0" smtClean="0"/>
              <a:t>&gt;</a:t>
            </a:r>
          </a:p>
          <a:p>
            <a:r>
              <a:rPr lang="pt-BR" dirty="0" smtClean="0"/>
              <a:t>Configura-se o tipo de busca pelos </a:t>
            </a:r>
            <a:r>
              <a:rPr lang="pt-BR" dirty="0" err="1" smtClean="0"/>
              <a:t>beans</a:t>
            </a:r>
            <a:r>
              <a:rPr lang="pt-BR" dirty="0" smtClean="0"/>
              <a:t> pelo uso do elemento </a:t>
            </a:r>
            <a:r>
              <a:rPr lang="pt-BR" i="1" dirty="0" smtClean="0"/>
              <a:t>&lt;</a:t>
            </a:r>
            <a:r>
              <a:rPr lang="pt-BR" i="1" dirty="0" err="1" smtClean="0"/>
              <a:t>context:component-scan</a:t>
            </a:r>
            <a:r>
              <a:rPr lang="pt-BR" i="1" dirty="0" smtClean="0"/>
              <a:t>&gt;</a:t>
            </a:r>
            <a:endParaRPr lang="pt-BR" dirty="0" smtClean="0"/>
          </a:p>
          <a:p>
            <a:pPr lvl="1"/>
            <a:r>
              <a:rPr lang="pt-BR" dirty="0" smtClean="0"/>
              <a:t>Atributo </a:t>
            </a:r>
            <a:r>
              <a:rPr lang="pt-BR" i="1" dirty="0" smtClean="0"/>
              <a:t>base-</a:t>
            </a:r>
            <a:r>
              <a:rPr lang="pt-BR" i="1" dirty="0" err="1" smtClean="0"/>
              <a:t>package</a:t>
            </a:r>
            <a:r>
              <a:rPr lang="pt-BR" dirty="0" smtClean="0"/>
              <a:t> define nome do pacote que conterá os </a:t>
            </a:r>
            <a:r>
              <a:rPr lang="pt-BR" dirty="0" err="1" smtClean="0"/>
              <a:t>beans</a:t>
            </a:r>
            <a:endParaRPr lang="pt-BR" dirty="0" smtClean="0"/>
          </a:p>
          <a:p>
            <a:pPr lvl="1"/>
            <a:r>
              <a:rPr lang="pt-BR" dirty="0" err="1" smtClean="0"/>
              <a:t>Beans</a:t>
            </a:r>
            <a:r>
              <a:rPr lang="pt-BR" dirty="0" smtClean="0"/>
              <a:t> devem estar anotados com um estereótipo adequado como @</a:t>
            </a:r>
            <a:r>
              <a:rPr lang="pt-BR" dirty="0" err="1" smtClean="0"/>
              <a:t>Component</a:t>
            </a:r>
            <a:r>
              <a:rPr lang="pt-BR" dirty="0" smtClean="0"/>
              <a:t>, @</a:t>
            </a:r>
            <a:r>
              <a:rPr lang="pt-BR" dirty="0" err="1" smtClean="0"/>
              <a:t>Repository</a:t>
            </a:r>
            <a:r>
              <a:rPr lang="pt-BR" dirty="0" smtClean="0"/>
              <a:t>, @Service, @</a:t>
            </a:r>
            <a:r>
              <a:rPr lang="pt-BR" dirty="0" err="1" smtClean="0"/>
              <a:t>Controller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Anotações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Ex.: configuração do XML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="http://www.springframework.org/schema/beans"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xmlns:context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="http://www.springframework.org/schema/context"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http://www.springframework.org/schema/beans/spring-beans.xsd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http://www.springframework.org/schema/context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http://www.springframework.org/schema/context/spring-context.xsd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context:annotation-config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context:component-scan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base-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org.example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Anotações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Spring </a:t>
            </a:r>
            <a:r>
              <a:rPr lang="pt-BR" i="1" dirty="0" smtClean="0"/>
              <a:t>@</a:t>
            </a:r>
            <a:r>
              <a:rPr lang="pt-BR" i="1" dirty="0" err="1" smtClean="0"/>
              <a:t>Autowired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Define um ponto de injeção automática</a:t>
            </a:r>
          </a:p>
          <a:p>
            <a:pPr lvl="1"/>
            <a:r>
              <a:rPr lang="pt-BR" dirty="0" smtClean="0"/>
              <a:t>Pode ser aplicado a atributos, métodos e construtor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required</a:t>
            </a:r>
            <a:r>
              <a:rPr lang="pt-BR" i="1" dirty="0" smtClean="0"/>
              <a:t>=false</a:t>
            </a:r>
            <a:r>
              <a:rPr lang="pt-BR" dirty="0" smtClean="0"/>
              <a:t> indica que a ponto de injeção não é obrigatório; o valor </a:t>
            </a:r>
            <a:r>
              <a:rPr lang="pt-BR" i="1" dirty="0" err="1" smtClean="0"/>
              <a:t>true</a:t>
            </a:r>
            <a:r>
              <a:rPr lang="pt-BR" dirty="0" smtClean="0"/>
              <a:t> é o padrão e indica que o container irá gerar exceção caso a injeção não possa ser realizada</a:t>
            </a:r>
          </a:p>
          <a:p>
            <a:pPr lvl="1"/>
            <a:r>
              <a:rPr lang="pt-BR" dirty="0"/>
              <a:t>Para </a:t>
            </a:r>
            <a:r>
              <a:rPr lang="pt-BR" dirty="0" smtClean="0"/>
              <a:t>JSR-250 </a:t>
            </a:r>
            <a:r>
              <a:rPr lang="pt-BR" dirty="0"/>
              <a:t>a anotação equivalente é </a:t>
            </a:r>
            <a:r>
              <a:rPr lang="pt-BR" i="1" dirty="0" smtClean="0"/>
              <a:t>@</a:t>
            </a:r>
            <a:r>
              <a:rPr lang="pt-BR" i="1" dirty="0" err="1" smtClean="0"/>
              <a:t>Resource</a:t>
            </a:r>
            <a:endParaRPr lang="pt-BR" dirty="0" smtClean="0"/>
          </a:p>
          <a:p>
            <a:pPr lvl="1"/>
            <a:r>
              <a:rPr lang="pt-BR" dirty="0" smtClean="0"/>
              <a:t>Para JSR-330 a anotação equivalente é </a:t>
            </a:r>
            <a:r>
              <a:rPr lang="pt-BR" i="1" dirty="0" smtClean="0"/>
              <a:t>@</a:t>
            </a:r>
            <a:r>
              <a:rPr lang="pt-BR" i="1" dirty="0" err="1" smtClean="0"/>
              <a:t>Inject</a:t>
            </a:r>
            <a:endParaRPr lang="pt-BR" dirty="0" smtClean="0"/>
          </a:p>
          <a:p>
            <a:r>
              <a:rPr lang="pt-BR" dirty="0" smtClean="0"/>
              <a:t>Spring </a:t>
            </a:r>
            <a:r>
              <a:rPr lang="pt-BR" i="1" dirty="0" smtClean="0"/>
              <a:t>@</a:t>
            </a:r>
            <a:r>
              <a:rPr lang="pt-BR" i="1" dirty="0" err="1" smtClean="0"/>
              <a:t>Component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Define o </a:t>
            </a:r>
            <a:r>
              <a:rPr lang="pt-BR" dirty="0" err="1" smtClean="0"/>
              <a:t>bean</a:t>
            </a:r>
            <a:r>
              <a:rPr lang="pt-BR" dirty="0" smtClean="0"/>
              <a:t> como gerenciável pelo container</a:t>
            </a:r>
          </a:p>
          <a:p>
            <a:pPr lvl="1"/>
            <a:r>
              <a:rPr lang="pt-BR" dirty="0" smtClean="0"/>
              <a:t>Anotação mais genérica do Spring</a:t>
            </a:r>
          </a:p>
          <a:p>
            <a:pPr lvl="1"/>
            <a:r>
              <a:rPr lang="pt-BR" dirty="0"/>
              <a:t>Para JSR-330 a anotação equivalente é </a:t>
            </a:r>
            <a:r>
              <a:rPr lang="pt-BR" i="1" dirty="0" smtClean="0"/>
              <a:t>@</a:t>
            </a:r>
            <a:r>
              <a:rPr lang="pt-BR" i="1" dirty="0" err="1" smtClean="0"/>
              <a:t>Named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6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Anotações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endParaRPr lang="pt-BR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SimpleMovieLister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setMovieFinder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this.movieFinder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0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Anotações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Ex.: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endParaRPr lang="pt-BR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MovieRecommender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MovieCatalog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movieCatalog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prepare(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MovieCatalog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movieCatalog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this.movieCatalog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movieCatalog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this.customerPreferenceDao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9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Spring Framework</a:t>
            </a:r>
          </a:p>
          <a:p>
            <a:pPr lvl="1"/>
            <a:r>
              <a:rPr lang="pt-BR" dirty="0">
                <a:hlinkClick r:id="rId3"/>
              </a:rPr>
              <a:t>http://projects.spring.io/spring-framework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repo.spring.io/release/org/springframework/spring</a:t>
            </a:r>
            <a:endParaRPr lang="pt-BR" dirty="0" smtClean="0"/>
          </a:p>
          <a:p>
            <a:pPr lvl="1"/>
            <a:r>
              <a:rPr lang="pt-BR" dirty="0">
                <a:hlinkClick r:id="rId5"/>
              </a:rPr>
              <a:t>http://docs.spring.io/spring/docs/current/spring-framework-reference/htmlsingle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lvl="1"/>
            <a:r>
              <a:rPr lang="pt-BR" dirty="0">
                <a:hlinkClick r:id="rId6"/>
              </a:rPr>
              <a:t>http://docs.spring.io/spring/docs/3.0.5.RELEASE/spring-framework-reference/htmlsingle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(versão distribuída no </a:t>
            </a:r>
            <a:r>
              <a:rPr lang="pt-BR" dirty="0" err="1" smtClean="0"/>
              <a:t>sample</a:t>
            </a:r>
            <a:r>
              <a:rPr lang="pt-BR" dirty="0" smtClean="0"/>
              <a:t> do </a:t>
            </a:r>
            <a:r>
              <a:rPr lang="pt-BR" dirty="0" err="1" smtClean="0"/>
              <a:t>WebLogic</a:t>
            </a:r>
            <a:r>
              <a:rPr lang="pt-BR" dirty="0" smtClean="0"/>
              <a:t> 10.3.6)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Anotações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Ex.: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endParaRPr lang="pt-BR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MovieRecommender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MovieCatalog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movieCatalog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MovieRecommender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this.customerPreferenceDao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customerPreferenceDao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6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dos </a:t>
            </a:r>
            <a:r>
              <a:rPr lang="pt-BR" dirty="0" err="1" smtClean="0"/>
              <a:t>Beans</a:t>
            </a:r>
            <a:r>
              <a:rPr lang="pt-BR" dirty="0" smtClean="0"/>
              <a:t> -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anotada com </a:t>
            </a:r>
            <a:r>
              <a:rPr lang="pt-BR" i="1" dirty="0" smtClean="0"/>
              <a:t>@</a:t>
            </a:r>
            <a:r>
              <a:rPr lang="pt-BR" i="1" dirty="0" err="1" smtClean="0"/>
              <a:t>Configuration</a:t>
            </a:r>
            <a:r>
              <a:rPr lang="pt-BR" dirty="0" smtClean="0"/>
              <a:t> é a fonte de definição dos </a:t>
            </a:r>
            <a:r>
              <a:rPr lang="pt-BR" dirty="0" err="1" smtClean="0"/>
              <a:t>beans</a:t>
            </a:r>
            <a:r>
              <a:rPr lang="pt-BR" dirty="0" smtClean="0"/>
              <a:t> gerenciáveis pelo container</a:t>
            </a:r>
          </a:p>
          <a:p>
            <a:r>
              <a:rPr lang="pt-BR" dirty="0" smtClean="0"/>
              <a:t>Métodos anotados com </a:t>
            </a:r>
            <a:r>
              <a:rPr lang="pt-BR" i="1" dirty="0" smtClean="0"/>
              <a:t>@</a:t>
            </a:r>
            <a:r>
              <a:rPr lang="pt-BR" i="1" dirty="0" err="1" smtClean="0"/>
              <a:t>Bean</a:t>
            </a:r>
            <a:r>
              <a:rPr lang="pt-BR" dirty="0" smtClean="0"/>
              <a:t> definem os </a:t>
            </a:r>
            <a:r>
              <a:rPr lang="pt-BR" dirty="0" err="1" smtClean="0"/>
              <a:t>metadados</a:t>
            </a:r>
            <a:r>
              <a:rPr lang="pt-BR" dirty="0" smtClean="0"/>
              <a:t> dos </a:t>
            </a:r>
            <a:r>
              <a:rPr lang="pt-BR" dirty="0" err="1" smtClean="0"/>
              <a:t>beans</a:t>
            </a:r>
            <a:r>
              <a:rPr lang="pt-BR" dirty="0" smtClean="0"/>
              <a:t> gerenciáveis</a:t>
            </a:r>
          </a:p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ComponentScan</a:t>
            </a:r>
            <a:r>
              <a:rPr lang="pt-BR" dirty="0" smtClean="0"/>
              <a:t> na classe habilita autodescoberta de </a:t>
            </a:r>
            <a:r>
              <a:rPr lang="pt-BR" dirty="0" err="1" smtClean="0"/>
              <a:t>beans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9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</a:t>
            </a:r>
            <a:r>
              <a:rPr lang="pt-BR" dirty="0" err="1"/>
              <a:t>Beans</a:t>
            </a:r>
            <a:r>
              <a:rPr lang="pt-BR" dirty="0"/>
              <a:t> -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basePackages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com.acme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MyServiceImpl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5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escopo define quando um </a:t>
            </a:r>
            <a:r>
              <a:rPr lang="pt-BR" dirty="0" err="1" smtClean="0"/>
              <a:t>bean</a:t>
            </a:r>
            <a:r>
              <a:rPr lang="pt-BR" dirty="0" smtClean="0"/>
              <a:t> deve ser instanciado/destruído e quantas instâncias podem ser criadas pelo container</a:t>
            </a:r>
          </a:p>
          <a:p>
            <a:r>
              <a:rPr lang="pt-BR" dirty="0" smtClean="0"/>
              <a:t>Diferentes escopos:</a:t>
            </a:r>
          </a:p>
          <a:p>
            <a:pPr lvl="1"/>
            <a:r>
              <a:rPr lang="pt-BR" dirty="0" err="1" smtClean="0"/>
              <a:t>Singleton</a:t>
            </a:r>
            <a:endParaRPr lang="pt-BR" dirty="0" smtClean="0"/>
          </a:p>
          <a:p>
            <a:pPr lvl="1"/>
            <a:r>
              <a:rPr lang="pt-BR" dirty="0" err="1" smtClean="0"/>
              <a:t>Prototype</a:t>
            </a:r>
            <a:endParaRPr lang="pt-BR" dirty="0" smtClean="0"/>
          </a:p>
          <a:p>
            <a:pPr lvl="1"/>
            <a:r>
              <a:rPr lang="pt-BR" dirty="0" err="1" smtClean="0"/>
              <a:t>Request</a:t>
            </a:r>
            <a:r>
              <a:rPr lang="pt-BR" dirty="0" smtClean="0"/>
              <a:t> (somente em container que suporta web)</a:t>
            </a:r>
          </a:p>
          <a:p>
            <a:pPr lvl="1"/>
            <a:r>
              <a:rPr lang="pt-BR" dirty="0" err="1" smtClean="0"/>
              <a:t>Session</a:t>
            </a:r>
            <a:r>
              <a:rPr lang="pt-BR" dirty="0" smtClean="0"/>
              <a:t> (</a:t>
            </a:r>
            <a:r>
              <a:rPr lang="pt-BR" dirty="0"/>
              <a:t>somente em container que suporta web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Global </a:t>
            </a:r>
            <a:r>
              <a:rPr lang="pt-BR" dirty="0" err="1" smtClean="0"/>
              <a:t>session</a:t>
            </a:r>
            <a:r>
              <a:rPr lang="pt-BR" dirty="0" smtClean="0"/>
              <a:t> (</a:t>
            </a:r>
            <a:r>
              <a:rPr lang="pt-BR" dirty="0"/>
              <a:t>somente em container que suporta web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Application</a:t>
            </a:r>
            <a:endParaRPr lang="pt-BR" dirty="0" smtClean="0"/>
          </a:p>
          <a:p>
            <a:pPr lvl="1"/>
            <a:r>
              <a:rPr lang="pt-BR" dirty="0" smtClean="0"/>
              <a:t>Customizado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7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Escopos - </a:t>
            </a:r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padrão</a:t>
            </a:r>
          </a:p>
          <a:p>
            <a:r>
              <a:rPr lang="pt-BR" dirty="0" smtClean="0"/>
              <a:t>Atributo </a:t>
            </a:r>
            <a:r>
              <a:rPr lang="pt-BR" i="1" dirty="0" err="1" smtClean="0"/>
              <a:t>scope</a:t>
            </a:r>
            <a:r>
              <a:rPr lang="pt-BR" i="1" dirty="0" smtClean="0"/>
              <a:t>="</a:t>
            </a:r>
            <a:r>
              <a:rPr lang="pt-BR" i="1" dirty="0" err="1" smtClean="0"/>
              <a:t>singleton</a:t>
            </a:r>
            <a:r>
              <a:rPr lang="pt-BR" i="1" dirty="0" smtClean="0"/>
              <a:t>"</a:t>
            </a:r>
            <a:endParaRPr lang="pt-BR" dirty="0" smtClean="0"/>
          </a:p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Scope</a:t>
            </a:r>
            <a:r>
              <a:rPr lang="pt-BR" i="1" dirty="0" smtClean="0"/>
              <a:t>("</a:t>
            </a:r>
            <a:r>
              <a:rPr lang="pt-BR" i="1" dirty="0" err="1" smtClean="0"/>
              <a:t>singleton</a:t>
            </a:r>
            <a:r>
              <a:rPr lang="pt-BR" i="1" dirty="0" smtClean="0"/>
              <a:t>")</a:t>
            </a:r>
            <a:endParaRPr lang="pt-BR" dirty="0" smtClean="0"/>
          </a:p>
          <a:p>
            <a:r>
              <a:rPr lang="pt-BR" dirty="0" smtClean="0"/>
              <a:t>É mantida uma única instância do objeto compartilhada com todas as dependências pelo container</a:t>
            </a:r>
          </a:p>
          <a:p>
            <a:r>
              <a:rPr lang="pt-BR" dirty="0" smtClean="0"/>
              <a:t>Usualmente usado para </a:t>
            </a:r>
            <a:r>
              <a:rPr lang="pt-BR" dirty="0" err="1" smtClean="0"/>
              <a:t>beans</a:t>
            </a:r>
            <a:r>
              <a:rPr lang="pt-BR" dirty="0" smtClean="0"/>
              <a:t> </a:t>
            </a:r>
            <a:r>
              <a:rPr lang="pt-BR" dirty="0" err="1" smtClean="0"/>
              <a:t>stateless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3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Escopos - </a:t>
            </a:r>
            <a:r>
              <a:rPr lang="pt-BR" dirty="0" err="1"/>
              <a:t>Singleton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0" name="Picture 2" descr="sing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09928"/>
            <a:ext cx="762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725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Escopos - </a:t>
            </a:r>
            <a:r>
              <a:rPr lang="pt-BR" dirty="0" err="1" smtClean="0"/>
              <a:t>Prototype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i="1" dirty="0" err="1" smtClean="0"/>
              <a:t>scope</a:t>
            </a:r>
            <a:r>
              <a:rPr lang="pt-BR" i="1" dirty="0" smtClean="0"/>
              <a:t>="</a:t>
            </a:r>
            <a:r>
              <a:rPr lang="pt-BR" i="1" dirty="0" err="1" smtClean="0"/>
              <a:t>prototype</a:t>
            </a:r>
            <a:r>
              <a:rPr lang="pt-BR" i="1" dirty="0" smtClean="0"/>
              <a:t>"</a:t>
            </a:r>
            <a:endParaRPr lang="pt-BR" dirty="0" smtClean="0"/>
          </a:p>
          <a:p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Scope</a:t>
            </a:r>
            <a:r>
              <a:rPr lang="pt-BR" i="1" dirty="0" smtClean="0"/>
              <a:t>("</a:t>
            </a:r>
            <a:r>
              <a:rPr lang="pt-BR" i="1" dirty="0" err="1" smtClean="0"/>
              <a:t>prototype</a:t>
            </a:r>
            <a:r>
              <a:rPr lang="pt-BR" i="1" dirty="0" smtClean="0"/>
              <a:t>")</a:t>
            </a:r>
            <a:endParaRPr lang="pt-BR" dirty="0" smtClean="0"/>
          </a:p>
          <a:p>
            <a:r>
              <a:rPr lang="pt-BR" dirty="0" smtClean="0"/>
              <a:t>Resulta na instanciação do </a:t>
            </a:r>
            <a:r>
              <a:rPr lang="pt-BR" dirty="0" err="1" smtClean="0"/>
              <a:t>bean</a:t>
            </a:r>
            <a:r>
              <a:rPr lang="pt-BR" dirty="0" smtClean="0"/>
              <a:t> a cada requisição de injeção</a:t>
            </a:r>
          </a:p>
          <a:p>
            <a:r>
              <a:rPr lang="pt-BR" dirty="0" smtClean="0"/>
              <a:t>Usualmente usado para </a:t>
            </a:r>
            <a:r>
              <a:rPr lang="pt-BR" dirty="0" err="1" smtClean="0"/>
              <a:t>beans</a:t>
            </a:r>
            <a:r>
              <a:rPr lang="pt-BR" dirty="0" smtClean="0"/>
              <a:t> </a:t>
            </a:r>
            <a:r>
              <a:rPr lang="pt-BR" dirty="0" err="1" smtClean="0"/>
              <a:t>stateful</a:t>
            </a:r>
            <a:endParaRPr lang="pt-BR" dirty="0" smtClean="0"/>
          </a:p>
          <a:p>
            <a:r>
              <a:rPr lang="pt-BR" dirty="0" smtClean="0"/>
              <a:t>Container não irá gerenciar a destruição do objeto, ou seja, o ciclo de vida não será completamente gerenciado pelo container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7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Escopos - </a:t>
            </a:r>
            <a:r>
              <a:rPr lang="pt-BR" dirty="0" err="1"/>
              <a:t>Prototype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074" name="Picture 2" descr="proto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09928"/>
            <a:ext cx="762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73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Escopos -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i="1" dirty="0" err="1" smtClean="0"/>
              <a:t>scope</a:t>
            </a:r>
            <a:r>
              <a:rPr lang="pt-BR" i="1" dirty="0" smtClean="0"/>
              <a:t>="</a:t>
            </a:r>
            <a:r>
              <a:rPr lang="pt-BR" i="1" dirty="0" err="1" smtClean="0"/>
              <a:t>request</a:t>
            </a:r>
            <a:r>
              <a:rPr lang="pt-BR" i="1" dirty="0" smtClean="0"/>
              <a:t>"</a:t>
            </a:r>
          </a:p>
          <a:p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Scope</a:t>
            </a:r>
            <a:r>
              <a:rPr lang="pt-BR" i="1" dirty="0" smtClean="0"/>
              <a:t>("</a:t>
            </a:r>
            <a:r>
              <a:rPr lang="pt-BR" i="1" dirty="0" err="1" smtClean="0"/>
              <a:t>request</a:t>
            </a:r>
            <a:r>
              <a:rPr lang="pt-BR" i="1" dirty="0" smtClean="0"/>
              <a:t>")</a:t>
            </a:r>
            <a:endParaRPr lang="pt-BR" dirty="0" smtClean="0"/>
          </a:p>
          <a:p>
            <a:r>
              <a:rPr lang="pt-BR" dirty="0" smtClean="0"/>
              <a:t>Resulta na instanciação do </a:t>
            </a:r>
            <a:r>
              <a:rPr lang="pt-BR" dirty="0" err="1" smtClean="0"/>
              <a:t>bean</a:t>
            </a:r>
            <a:r>
              <a:rPr lang="pt-BR" dirty="0" smtClean="0"/>
              <a:t> a cada requisição HTTP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0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Escopos - </a:t>
            </a:r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i="1" dirty="0" err="1" smtClean="0"/>
              <a:t>scope</a:t>
            </a:r>
            <a:r>
              <a:rPr lang="pt-BR" i="1" dirty="0" smtClean="0"/>
              <a:t>="</a:t>
            </a:r>
            <a:r>
              <a:rPr lang="pt-BR" i="1" dirty="0" err="1" smtClean="0"/>
              <a:t>session</a:t>
            </a:r>
            <a:r>
              <a:rPr lang="pt-BR" i="1" dirty="0" smtClean="0"/>
              <a:t>"</a:t>
            </a:r>
          </a:p>
          <a:p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Scope</a:t>
            </a:r>
            <a:r>
              <a:rPr lang="pt-BR" i="1" dirty="0"/>
              <a:t>("</a:t>
            </a:r>
            <a:r>
              <a:rPr lang="pt-BR" i="1" dirty="0" err="1" smtClean="0"/>
              <a:t>session</a:t>
            </a:r>
            <a:r>
              <a:rPr lang="pt-BR" i="1" dirty="0" smtClean="0"/>
              <a:t>")</a:t>
            </a:r>
            <a:endParaRPr lang="pt-BR" dirty="0" smtClean="0"/>
          </a:p>
          <a:p>
            <a:r>
              <a:rPr lang="pt-BR" dirty="0" smtClean="0"/>
              <a:t>Resulta na instanciação do </a:t>
            </a:r>
            <a:r>
              <a:rPr lang="pt-BR" dirty="0" err="1" smtClean="0"/>
              <a:t>bean</a:t>
            </a:r>
            <a:r>
              <a:rPr lang="pt-BR" dirty="0" smtClean="0"/>
              <a:t> para cada sessão do HTTP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6 Tutorial</a:t>
            </a:r>
          </a:p>
          <a:p>
            <a:pPr lvl="1"/>
            <a:r>
              <a:rPr lang="pt-BR" dirty="0">
                <a:hlinkClick r:id="rId5"/>
              </a:rPr>
              <a:t>http://docs.oracle.com/javaee/6/tutorial/doc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6"/>
              </a:rPr>
              <a:t>https://docs.oracle.com/javase/6/docs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7"/>
              </a:rPr>
              <a:t>http://docs.oracle.com/javase/6/docs/api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8"/>
              </a:rPr>
              <a:t>http://grepcode.com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9"/>
              </a:rPr>
              <a:t>http://docs.oracle.com/javase/specs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0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Escopos - Global </a:t>
            </a:r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i="1" dirty="0" err="1" smtClean="0"/>
              <a:t>scope</a:t>
            </a:r>
            <a:r>
              <a:rPr lang="pt-BR" i="1" dirty="0" smtClean="0"/>
              <a:t>="</a:t>
            </a:r>
            <a:r>
              <a:rPr lang="pt-BR" i="1" dirty="0" err="1" smtClean="0"/>
              <a:t>globalSession</a:t>
            </a:r>
            <a:r>
              <a:rPr lang="pt-BR" i="1" dirty="0" smtClean="0"/>
              <a:t>"</a:t>
            </a:r>
          </a:p>
          <a:p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Scope</a:t>
            </a:r>
            <a:r>
              <a:rPr lang="pt-BR" i="1" dirty="0" smtClean="0"/>
              <a:t>("</a:t>
            </a:r>
            <a:r>
              <a:rPr lang="pt-BR" i="1" dirty="0" err="1" smtClean="0"/>
              <a:t>globalSession</a:t>
            </a:r>
            <a:r>
              <a:rPr lang="pt-BR" i="1" dirty="0" smtClean="0"/>
              <a:t>")</a:t>
            </a:r>
            <a:endParaRPr lang="pt-BR" dirty="0" smtClean="0"/>
          </a:p>
          <a:p>
            <a:r>
              <a:rPr lang="pt-BR" dirty="0" smtClean="0"/>
              <a:t>Resulta na instanciação do </a:t>
            </a:r>
            <a:r>
              <a:rPr lang="pt-BR" dirty="0" err="1" smtClean="0"/>
              <a:t>bean</a:t>
            </a:r>
            <a:r>
              <a:rPr lang="pt-BR" dirty="0" smtClean="0"/>
              <a:t> para cada sessão do HTTP para containers de aplicações </a:t>
            </a:r>
            <a:r>
              <a:rPr lang="pt-BR" i="1" dirty="0" err="1" smtClean="0"/>
              <a:t>portlet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9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Escopos - </a:t>
            </a:r>
            <a:r>
              <a:rPr lang="pt-BR" dirty="0" err="1" smtClean="0"/>
              <a:t>Application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i="1" dirty="0" err="1" smtClean="0"/>
              <a:t>scope</a:t>
            </a:r>
            <a:r>
              <a:rPr lang="pt-BR" i="1" dirty="0" smtClean="0"/>
              <a:t>="</a:t>
            </a:r>
            <a:r>
              <a:rPr lang="pt-BR" i="1" dirty="0" err="1" smtClean="0"/>
              <a:t>application</a:t>
            </a:r>
            <a:r>
              <a:rPr lang="pt-BR" i="1" dirty="0" smtClean="0"/>
              <a:t>"</a:t>
            </a:r>
          </a:p>
          <a:p>
            <a:r>
              <a:rPr lang="pt-BR" dirty="0" smtClean="0"/>
              <a:t>Resulta na instanciação do </a:t>
            </a:r>
            <a:r>
              <a:rPr lang="pt-BR" dirty="0" err="1" smtClean="0"/>
              <a:t>bean</a:t>
            </a:r>
            <a:r>
              <a:rPr lang="pt-BR" dirty="0" smtClean="0"/>
              <a:t> uma única vez para toda a aplicação web, ou seja, no contexto do </a:t>
            </a:r>
            <a:r>
              <a:rPr lang="pt-BR" dirty="0" err="1" smtClean="0"/>
              <a:t>servlet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3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Spring permite a implementação de métodos de call-back para customizar o ciclo de vida dos </a:t>
            </a:r>
            <a:r>
              <a:rPr lang="pt-BR" dirty="0" err="1" smtClean="0"/>
              <a:t>beans</a:t>
            </a:r>
            <a:endParaRPr lang="pt-BR" dirty="0" smtClean="0"/>
          </a:p>
          <a:p>
            <a:r>
              <a:rPr lang="pt-BR" dirty="0" smtClean="0"/>
              <a:t>Opções:</a:t>
            </a:r>
          </a:p>
          <a:p>
            <a:pPr lvl="1"/>
            <a:r>
              <a:rPr lang="pt-BR" dirty="0" smtClean="0"/>
              <a:t>Usar anotações padrão @</a:t>
            </a:r>
            <a:r>
              <a:rPr lang="pt-BR" i="1" dirty="0" err="1" smtClean="0"/>
              <a:t>PostContruct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i="1" dirty="0" smtClean="0"/>
              <a:t>@</a:t>
            </a:r>
            <a:r>
              <a:rPr lang="pt-BR" i="1" dirty="0" err="1" smtClean="0"/>
              <a:t>PreDestroy</a:t>
            </a:r>
            <a:endParaRPr lang="pt-BR" i="1" dirty="0" smtClean="0"/>
          </a:p>
          <a:p>
            <a:pPr lvl="1"/>
            <a:r>
              <a:rPr lang="pt-BR" dirty="0" smtClean="0"/>
              <a:t>Especificar atributos </a:t>
            </a:r>
            <a:r>
              <a:rPr lang="pt-BR" i="1" dirty="0" err="1" smtClean="0"/>
              <a:t>init-method</a:t>
            </a:r>
            <a:r>
              <a:rPr lang="pt-BR" dirty="0" smtClean="0"/>
              <a:t> e </a:t>
            </a:r>
            <a:r>
              <a:rPr lang="pt-BR" i="1" dirty="0" err="1" smtClean="0"/>
              <a:t>destroy-method</a:t>
            </a:r>
            <a:r>
              <a:rPr lang="pt-BR" dirty="0" smtClean="0"/>
              <a:t> em XML</a:t>
            </a:r>
          </a:p>
          <a:p>
            <a:pPr lvl="1"/>
            <a:r>
              <a:rPr lang="pt-BR" dirty="0" smtClean="0"/>
              <a:t>Implementar </a:t>
            </a:r>
            <a:r>
              <a:rPr lang="pt-BR" dirty="0"/>
              <a:t>interfaces </a:t>
            </a:r>
            <a:r>
              <a:rPr lang="pt-BR" i="1" dirty="0" err="1" smtClean="0"/>
              <a:t>org.springframework.beans.factory.InitializingBean</a:t>
            </a:r>
            <a:r>
              <a:rPr lang="pt-BR" dirty="0"/>
              <a:t> e </a:t>
            </a:r>
            <a:r>
              <a:rPr lang="pt-BR" i="1" dirty="0" err="1"/>
              <a:t>org.springframework.beans.factory.DisposableBean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0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ApplicationContext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Objeto deve ser obtido pela aplicação</a:t>
            </a:r>
          </a:p>
          <a:p>
            <a:pPr lvl="1"/>
            <a:r>
              <a:rPr lang="pt-BR" dirty="0" smtClean="0"/>
              <a:t>Explicitamente (como aplicações fora de container, por exemplo, de console) ou implicitamente (como em aplicações web onde a configuração básica está no web.xml)</a:t>
            </a:r>
          </a:p>
          <a:p>
            <a:r>
              <a:rPr lang="pt-BR" dirty="0" err="1" smtClean="0"/>
              <a:t>Exs</a:t>
            </a:r>
            <a:r>
              <a:rPr lang="pt-BR" dirty="0" smtClean="0"/>
              <a:t>.: aplicações fora de container</a:t>
            </a:r>
          </a:p>
          <a:p>
            <a:pPr lvl="1"/>
            <a:r>
              <a:rPr lang="pt-BR" i="1" dirty="0" err="1" smtClean="0"/>
              <a:t>ClassPathXmlApplicationContext</a:t>
            </a:r>
            <a:r>
              <a:rPr lang="pt-BR" dirty="0" smtClean="0"/>
              <a:t> - configuração de </a:t>
            </a:r>
            <a:r>
              <a:rPr lang="pt-BR" dirty="0" err="1" smtClean="0"/>
              <a:t>beans</a:t>
            </a:r>
            <a:r>
              <a:rPr lang="pt-BR" dirty="0" smtClean="0"/>
              <a:t> via XML encontrado no </a:t>
            </a:r>
            <a:r>
              <a:rPr lang="pt-BR" dirty="0" err="1" smtClean="0"/>
              <a:t>classpath</a:t>
            </a:r>
            <a:r>
              <a:rPr lang="pt-BR" dirty="0" smtClean="0"/>
              <a:t> da aplicação</a:t>
            </a:r>
          </a:p>
          <a:p>
            <a:pPr lvl="1"/>
            <a:r>
              <a:rPr lang="pt-BR" i="1" dirty="0" err="1" smtClean="0"/>
              <a:t>FileSystemXmlApplicationContext</a:t>
            </a:r>
            <a:r>
              <a:rPr lang="pt-BR" dirty="0" smtClean="0"/>
              <a:t> - </a:t>
            </a:r>
            <a:r>
              <a:rPr lang="pt-BR" dirty="0"/>
              <a:t>configuração de </a:t>
            </a:r>
            <a:r>
              <a:rPr lang="pt-BR" dirty="0" err="1"/>
              <a:t>beans</a:t>
            </a:r>
            <a:r>
              <a:rPr lang="pt-BR" dirty="0"/>
              <a:t> via XML encontrado no </a:t>
            </a:r>
            <a:r>
              <a:rPr lang="pt-BR" dirty="0" smtClean="0"/>
              <a:t>diretório indicado </a:t>
            </a:r>
            <a:r>
              <a:rPr lang="pt-BR" dirty="0"/>
              <a:t>da </a:t>
            </a:r>
            <a:r>
              <a:rPr lang="pt-BR" dirty="0" smtClean="0"/>
              <a:t>aplicação</a:t>
            </a:r>
          </a:p>
          <a:p>
            <a:pPr lvl="1"/>
            <a:r>
              <a:rPr lang="pt-BR" i="1" dirty="0" err="1" smtClean="0"/>
              <a:t>AnnotationConfigApplicationContext</a:t>
            </a:r>
            <a:r>
              <a:rPr lang="pt-BR" dirty="0" smtClean="0"/>
              <a:t> - configuração de </a:t>
            </a:r>
            <a:r>
              <a:rPr lang="pt-BR" dirty="0" err="1" smtClean="0"/>
              <a:t>beans</a:t>
            </a:r>
            <a:r>
              <a:rPr lang="pt-BR" dirty="0" smtClean="0"/>
              <a:t> via anotações</a:t>
            </a:r>
          </a:p>
          <a:p>
            <a:r>
              <a:rPr lang="pt-BR" dirty="0" err="1" smtClean="0"/>
              <a:t>Exs</a:t>
            </a:r>
            <a:r>
              <a:rPr lang="pt-BR" dirty="0" smtClean="0"/>
              <a:t>.: aplicações em container</a:t>
            </a:r>
          </a:p>
          <a:p>
            <a:pPr lvl="1"/>
            <a:r>
              <a:rPr lang="pt-BR" i="1" dirty="0" err="1" smtClean="0"/>
              <a:t>WebApplicationContext</a:t>
            </a:r>
            <a:endParaRPr lang="pt-BR" dirty="0" smtClean="0"/>
          </a:p>
          <a:p>
            <a:pPr lvl="1"/>
            <a:r>
              <a:rPr lang="pt-BR" i="1" dirty="0" err="1"/>
              <a:t>AnnotationConfigWebApplicationContext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9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ApplicationContext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fora de container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contextoSpring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ClassPathXmlApplicationContext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"spring.xml</a:t>
            </a:r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contextoSpring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ClassPathXmlApplicationContext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{"services.xml", "daos.xml</a:t>
            </a:r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contextoSpring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AppConfig.class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contextoSpring.registerShutdownHook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6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ApplicationContext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Ex.: fora de container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contextoSpring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AppConfig.class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contextoSpring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MyServiceImpl.class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Dependency1.class, Dependency2.class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AppConfig.class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OtherConfig.class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com.acme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1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ApplicationContext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Ex.: web.xml </a:t>
            </a:r>
            <a:r>
              <a:rPr lang="pt-BR" dirty="0"/>
              <a:t>(padrão é </a:t>
            </a:r>
            <a:r>
              <a:rPr lang="pt-BR" i="1" dirty="0" err="1" smtClean="0"/>
              <a:t>XmlWebApplicationContext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listener-class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org.springframework.web.context.ContextLoaderListener</a:t>
            </a:r>
            <a:endParaRPr lang="pt-B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pt-B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listener-class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</a:p>
          <a:p>
            <a:pPr marL="0" indent="0">
              <a:buNone/>
            </a:pPr>
            <a:endParaRPr lang="pt-B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-param&gt;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&lt;param-</a:t>
            </a:r>
            <a:r>
              <a:rPr lang="pt-B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contextConfigLocation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&lt;/param-</a:t>
            </a:r>
            <a:r>
              <a:rPr lang="pt-B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&lt;param-</a:t>
            </a:r>
            <a:r>
              <a:rPr lang="pt-B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/WEB-INF/</a:t>
            </a:r>
            <a:r>
              <a:rPr lang="pt-BR" sz="19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/spring-servlet.xml</a:t>
            </a:r>
          </a:p>
          <a:p>
            <a:pPr marL="0" indent="0">
              <a:buNone/>
            </a:pP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/WEB-INF/</a:t>
            </a:r>
            <a:r>
              <a:rPr lang="pt-BR" sz="19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/spring-data.xml</a:t>
            </a:r>
          </a:p>
          <a:p>
            <a:pPr marL="0" indent="0">
              <a:buNone/>
            </a:pP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/WEB-INF/</a:t>
            </a:r>
            <a:r>
              <a:rPr lang="pt-BR" sz="19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/spring-security.xml</a:t>
            </a:r>
          </a:p>
          <a:p>
            <a:pPr marL="0" indent="0">
              <a:buNone/>
            </a:pP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&lt;/param-</a:t>
            </a:r>
            <a:r>
              <a:rPr lang="pt-B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-param&gt;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89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ApplicationContext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Ex.: web.xml </a:t>
            </a:r>
            <a:r>
              <a:rPr lang="pt-BR" dirty="0"/>
              <a:t>(usando </a:t>
            </a:r>
            <a:r>
              <a:rPr lang="pt-BR" dirty="0" err="1"/>
              <a:t>AnnotationConfigWebApplicationContext</a:t>
            </a:r>
            <a:r>
              <a:rPr lang="pt-BR" dirty="0" smtClean="0"/>
              <a:t>)</a:t>
            </a:r>
            <a:endParaRPr lang="pt-BR" dirty="0"/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listener-class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org.springframework.web.context.ContextLoaderListener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listener-class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-param&gt;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param-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&lt;/param-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param-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org.springframework.web.context.support.AnnotationConfigWebApplicationContext</a:t>
            </a:r>
            <a:endParaRPr lang="pt-BR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param-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-param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-param&gt;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param-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contextConfigLocation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&lt;/param-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param-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com.acme.AppConfig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&lt;/param-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-param&gt;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7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ApplicationContext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injetar instâncias de forma programática: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getBean</a:t>
            </a:r>
            <a:r>
              <a:rPr lang="pt-BR" i="1" dirty="0"/>
              <a:t>(</a:t>
            </a:r>
            <a:r>
              <a:rPr lang="pt-BR" i="1" dirty="0" err="1"/>
              <a:t>String</a:t>
            </a:r>
            <a:r>
              <a:rPr lang="pt-BR" i="1" dirty="0"/>
              <a:t> </a:t>
            </a:r>
            <a:r>
              <a:rPr lang="pt-BR" i="1" dirty="0" err="1"/>
              <a:t>name</a:t>
            </a:r>
            <a:r>
              <a:rPr lang="pt-BR" i="1" dirty="0"/>
              <a:t>, </a:t>
            </a:r>
            <a:r>
              <a:rPr lang="pt-BR" i="1" dirty="0" err="1"/>
              <a:t>Class</a:t>
            </a:r>
            <a:r>
              <a:rPr lang="pt-BR" i="1" dirty="0"/>
              <a:t>&lt;T&gt; </a:t>
            </a:r>
            <a:r>
              <a:rPr lang="pt-BR" i="1" dirty="0" err="1"/>
              <a:t>requiredType</a:t>
            </a:r>
            <a:r>
              <a:rPr lang="pt-BR" i="1" dirty="0" smtClean="0"/>
              <a:t>)</a:t>
            </a:r>
            <a:endParaRPr lang="pt-BR" dirty="0" smtClean="0"/>
          </a:p>
          <a:p>
            <a:pPr lvl="1"/>
            <a:r>
              <a:rPr lang="pt-BR" dirty="0" smtClean="0"/>
              <a:t>Preferência deve ser dada a injeção de dependências via outros mecanismos</a:t>
            </a:r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contextoSpring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ClassPathXmlApplicationContext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("spring.xml");</a:t>
            </a:r>
          </a:p>
          <a:p>
            <a:pPr marL="0" indent="0"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contextoSpring.</a:t>
            </a:r>
            <a:r>
              <a:rPr 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pt-B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fonteDados</a:t>
            </a:r>
            <a:r>
              <a:rPr lang="pt-B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pt-B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DataSource.class</a:t>
            </a:r>
            <a:r>
              <a:rPr 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2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8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6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medrec-spring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026" name="Picture 2" descr="http://localhost:7001/docs/server/medrec-spring/doc/archite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6490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697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medrec-spring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2050" name="Picture 2" descr="http://localhost:7001/docs/server/medrec-spring/doc/architectu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3174"/>
            <a:ext cx="47625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15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smtClean="0"/>
              <a:t>S</a:t>
            </a:r>
            <a:r>
              <a:rPr lang="pt-BR" dirty="0" smtClean="0"/>
              <a:t>pring Fórum</a:t>
            </a:r>
            <a:endParaRPr lang="pt-BR" dirty="0" smtClean="0"/>
          </a:p>
          <a:p>
            <a:pPr lvl="1"/>
            <a:r>
              <a:rPr lang="pt-BR" dirty="0"/>
              <a:t>Fonte: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github.com/loboweissmann/spring-forum</a:t>
            </a:r>
            <a:endParaRPr lang="pt-BR" dirty="0" smtClean="0"/>
          </a:p>
          <a:p>
            <a:r>
              <a:rPr lang="pt-BR" dirty="0" smtClean="0"/>
              <a:t>Exemplo: Pet </a:t>
            </a:r>
            <a:r>
              <a:rPr lang="pt-BR" dirty="0" err="1" smtClean="0"/>
              <a:t>Clinic</a:t>
            </a:r>
            <a:endParaRPr lang="pt-BR" dirty="0" smtClean="0"/>
          </a:p>
          <a:p>
            <a:pPr lvl="1"/>
            <a:r>
              <a:rPr lang="pt-BR" dirty="0"/>
              <a:t>Fonte: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github.com/spring-projects/spring-petclinic</a:t>
            </a:r>
            <a:endParaRPr lang="pt-BR" dirty="0" smtClean="0"/>
          </a:p>
          <a:p>
            <a:r>
              <a:rPr lang="pt-BR" dirty="0" smtClean="0"/>
              <a:t>Exemplo: Spring MVC </a:t>
            </a:r>
            <a:r>
              <a:rPr lang="pt-BR" dirty="0" err="1" smtClean="0"/>
              <a:t>Showcase</a:t>
            </a:r>
            <a:endParaRPr lang="pt-BR" dirty="0" smtClean="0"/>
          </a:p>
          <a:p>
            <a:pPr lvl="1"/>
            <a:r>
              <a:rPr lang="pt-BR" dirty="0"/>
              <a:t>Fonte: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github.com/spring-projects/spring-mvc-showcase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Spring framework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Spring é um framework para o desenvolvimento de aplicações corporativas em Java</a:t>
            </a:r>
          </a:p>
          <a:p>
            <a:pPr lvl="1"/>
            <a:r>
              <a:rPr lang="pt-BR" dirty="0" smtClean="0"/>
              <a:t>Sem </a:t>
            </a:r>
            <a:r>
              <a:rPr lang="pt-BR" dirty="0"/>
              <a:t>a necessidade de um servidor </a:t>
            </a:r>
            <a:r>
              <a:rPr lang="pt-BR" dirty="0" err="1" smtClean="0"/>
              <a:t>JavaEE</a:t>
            </a:r>
            <a:endParaRPr lang="pt-BR" dirty="0" smtClean="0"/>
          </a:p>
          <a:p>
            <a:pPr lvl="1"/>
            <a:r>
              <a:rPr lang="pt-BR" dirty="0" smtClean="0"/>
              <a:t>Permite integração com outros frameworks</a:t>
            </a:r>
          </a:p>
          <a:p>
            <a:r>
              <a:rPr lang="pt-BR" dirty="0" smtClean="0"/>
              <a:t>Fornece:</a:t>
            </a:r>
          </a:p>
          <a:p>
            <a:pPr lvl="1"/>
            <a:r>
              <a:rPr lang="pt-BR" dirty="0" err="1" smtClean="0"/>
              <a:t>Conteiner</a:t>
            </a:r>
            <a:r>
              <a:rPr lang="pt-BR" dirty="0" smtClean="0"/>
              <a:t> de Inversão de Controle / Injeção de Dependência para gerenciamento de objetos</a:t>
            </a:r>
          </a:p>
          <a:p>
            <a:pPr lvl="1"/>
            <a:r>
              <a:rPr lang="pt-BR" dirty="0" smtClean="0"/>
              <a:t>Módulos para Programação Orientada a Aspectos</a:t>
            </a:r>
          </a:p>
          <a:p>
            <a:pPr lvl="1"/>
            <a:r>
              <a:rPr lang="pt-BR" dirty="0" smtClean="0"/>
              <a:t>Gerenciamento de transações</a:t>
            </a:r>
          </a:p>
          <a:p>
            <a:pPr lvl="1"/>
            <a:r>
              <a:rPr lang="pt-BR" dirty="0" smtClean="0"/>
              <a:t>Framework MVC para sistemas na Web</a:t>
            </a:r>
          </a:p>
          <a:p>
            <a:pPr lvl="1"/>
            <a:r>
              <a:rPr lang="pt-BR" dirty="0" smtClean="0"/>
              <a:t>Gerenciamento de acesso a dados</a:t>
            </a:r>
          </a:p>
          <a:p>
            <a:pPr lvl="1"/>
            <a:r>
              <a:rPr lang="pt-BR" dirty="0" smtClean="0"/>
              <a:t>Sistema de mensageria</a:t>
            </a:r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Versão:</a:t>
            </a:r>
          </a:p>
          <a:p>
            <a:pPr lvl="1"/>
            <a:r>
              <a:rPr lang="pt-BR" dirty="0" smtClean="0"/>
              <a:t>Spring 3 (3.0.5) está distribuído com os </a:t>
            </a:r>
            <a:r>
              <a:rPr lang="pt-BR" dirty="0" err="1" smtClean="0"/>
              <a:t>samples</a:t>
            </a:r>
            <a:r>
              <a:rPr lang="pt-BR" dirty="0" smtClean="0"/>
              <a:t> do </a:t>
            </a:r>
            <a:r>
              <a:rPr lang="pt-BR" dirty="0" err="1" smtClean="0"/>
              <a:t>WebLogic</a:t>
            </a:r>
            <a:r>
              <a:rPr lang="pt-BR" dirty="0" smtClean="0"/>
              <a:t> 10.3.6</a:t>
            </a:r>
          </a:p>
          <a:p>
            <a:pPr lvl="1"/>
            <a:r>
              <a:rPr lang="pt-BR" dirty="0" smtClean="0"/>
              <a:t>Spring 4 (4.2.4) é a versão de distribuição atual</a:t>
            </a:r>
          </a:p>
          <a:p>
            <a:pPr lvl="2"/>
            <a:r>
              <a:rPr lang="pt-BR" dirty="0" smtClean="0"/>
              <a:t>Compatível com Java EE 6/7</a:t>
            </a:r>
          </a:p>
          <a:p>
            <a:pPr lvl="2"/>
            <a:r>
              <a:rPr lang="pt-BR" dirty="0" smtClean="0"/>
              <a:t>Compatível com </a:t>
            </a:r>
            <a:r>
              <a:rPr lang="pt-BR" dirty="0" err="1" smtClean="0"/>
              <a:t>WebLogic</a:t>
            </a:r>
            <a:r>
              <a:rPr lang="pt-BR" dirty="0" smtClean="0"/>
              <a:t> 10.3.6 desde que JPA 2.0 e EJB 3 habilitados no servidor</a:t>
            </a:r>
          </a:p>
          <a:p>
            <a:r>
              <a:rPr lang="pt-BR" dirty="0" smtClean="0"/>
              <a:t>Importante:</a:t>
            </a:r>
          </a:p>
          <a:p>
            <a:pPr lvl="1"/>
            <a:r>
              <a:rPr lang="pt-BR" dirty="0" smtClean="0"/>
              <a:t>Spring utiliza múltiplos </a:t>
            </a:r>
            <a:r>
              <a:rPr lang="pt-BR" dirty="0" err="1" smtClean="0"/>
              <a:t>JARs</a:t>
            </a:r>
            <a:r>
              <a:rPr lang="pt-BR" dirty="0" smtClean="0"/>
              <a:t> para seu funcionamento, inclusive algumas dependências externas</a:t>
            </a:r>
          </a:p>
          <a:p>
            <a:pPr lvl="1"/>
            <a:r>
              <a:rPr lang="pt-BR" dirty="0" smtClean="0"/>
              <a:t>É indicado o uso de gerenciadores de dependências, como projetos baseados em </a:t>
            </a:r>
            <a:r>
              <a:rPr lang="pt-BR" dirty="0" err="1" smtClean="0"/>
              <a:t>Maven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Spring Tools </a:t>
            </a:r>
            <a:r>
              <a:rPr lang="pt-BR" dirty="0" err="1" smtClean="0"/>
              <a:t>Suite</a:t>
            </a:r>
            <a:endParaRPr lang="pt-BR" dirty="0" smtClean="0"/>
          </a:p>
          <a:p>
            <a:pPr lvl="1"/>
            <a:r>
              <a:rPr lang="pt-BR" dirty="0"/>
              <a:t>https://spring.io/tools</a:t>
            </a:r>
            <a:endParaRPr lang="pt-BR" dirty="0" smtClean="0"/>
          </a:p>
          <a:p>
            <a:pPr lvl="1"/>
            <a:r>
              <a:rPr lang="pt-BR" dirty="0" smtClean="0"/>
              <a:t>Distribuição customizada do Eclipse</a:t>
            </a:r>
          </a:p>
          <a:p>
            <a:pPr lvl="1"/>
            <a:r>
              <a:rPr lang="pt-BR" dirty="0" err="1" smtClean="0"/>
              <a:t>Plugins</a:t>
            </a:r>
            <a:r>
              <a:rPr lang="pt-BR" dirty="0" smtClean="0"/>
              <a:t> para instalação já existente do Eclipse (via Eclipse Marketplace)</a:t>
            </a:r>
          </a:p>
          <a:p>
            <a:pPr lvl="2"/>
            <a:r>
              <a:rPr lang="pt-BR" dirty="0" smtClean="0"/>
              <a:t>Versão atual STS 3.7.2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65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1199</TotalTime>
  <Words>2462</Words>
  <Application>Microsoft Office PowerPoint</Application>
  <PresentationFormat>Apresentação na tela (4:3)</PresentationFormat>
  <Paragraphs>489</Paragraphs>
  <Slides>52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AlproII_U01_UML</vt:lpstr>
      <vt:lpstr>Programação para web com JavaEE</vt:lpstr>
      <vt:lpstr>Recursos</vt:lpstr>
      <vt:lpstr>Recursos</vt:lpstr>
      <vt:lpstr>Recursos</vt:lpstr>
      <vt:lpstr>Recursos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Core Container</vt:lpstr>
      <vt:lpstr>Core Container</vt:lpstr>
      <vt:lpstr>Core Container</vt:lpstr>
      <vt:lpstr>Configuração dos Beans - XML</vt:lpstr>
      <vt:lpstr>Configuração dos Beans - XML</vt:lpstr>
      <vt:lpstr>Configuração dos Beans - XML</vt:lpstr>
      <vt:lpstr>Configuração dos Beans - XML</vt:lpstr>
      <vt:lpstr>Configuração dos Beans - XML</vt:lpstr>
      <vt:lpstr>Configuração dos Beans - XML</vt:lpstr>
      <vt:lpstr>Configuração dos Beans - XML</vt:lpstr>
      <vt:lpstr>Configuração dos Beans - Anotações</vt:lpstr>
      <vt:lpstr>Configuração dos Beans - Anotações</vt:lpstr>
      <vt:lpstr>Configuração dos Beans - Anotações</vt:lpstr>
      <vt:lpstr>Configuração dos Beans - Anotações</vt:lpstr>
      <vt:lpstr>Configuração dos Beans - Anotações</vt:lpstr>
      <vt:lpstr>Configuração dos Beans - Anotações</vt:lpstr>
      <vt:lpstr>Configuração dos Beans - Java</vt:lpstr>
      <vt:lpstr>Configuração dos Beans - Java</vt:lpstr>
      <vt:lpstr>Escopos</vt:lpstr>
      <vt:lpstr>Escopos - Singleton</vt:lpstr>
      <vt:lpstr>Escopos - Singleton</vt:lpstr>
      <vt:lpstr>Escopos - Prototype</vt:lpstr>
      <vt:lpstr>Escopos - Prototype</vt:lpstr>
      <vt:lpstr>Escopos - Request</vt:lpstr>
      <vt:lpstr>Escopos - Session</vt:lpstr>
      <vt:lpstr>Escopos - Global Session</vt:lpstr>
      <vt:lpstr>Escopos - Application</vt:lpstr>
      <vt:lpstr>Ciclo de Vida</vt:lpstr>
      <vt:lpstr>ApplicationContext</vt:lpstr>
      <vt:lpstr>ApplicationContext</vt:lpstr>
      <vt:lpstr>ApplicationContext</vt:lpstr>
      <vt:lpstr>ApplicationContext</vt:lpstr>
      <vt:lpstr>ApplicationContext</vt:lpstr>
      <vt:lpstr>ApplicationContext</vt:lpstr>
      <vt:lpstr>Exemplos adicionais</vt:lpstr>
      <vt:lpstr>Exemplos Adicionais</vt:lpstr>
      <vt:lpstr>Exemplos Adicionais</vt:lpstr>
      <vt:lpstr>Exemplos Adicionais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202</cp:revision>
  <dcterms:created xsi:type="dcterms:W3CDTF">2011-02-24T18:42:57Z</dcterms:created>
  <dcterms:modified xsi:type="dcterms:W3CDTF">2016-01-16T02:29:16Z</dcterms:modified>
</cp:coreProperties>
</file>