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0A8"/>
    <a:srgbClr val="0C2B4D"/>
    <a:srgbClr val="09355C"/>
    <a:srgbClr val="52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8" autoAdjust="0"/>
    <p:restoredTop sz="77790" autoAdjust="0"/>
  </p:normalViewPr>
  <p:slideViewPr>
    <p:cSldViewPr showGuides="1">
      <p:cViewPr varScale="1">
        <p:scale>
          <a:sx n="87" d="100"/>
          <a:sy n="87" d="100"/>
        </p:scale>
        <p:origin x="-3192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8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16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E17F-0492-F848-B582-F36D61CBED84}" type="datetimeFigureOut">
              <a:rPr lang="en-US" smtClean="0"/>
              <a:t>6/8/14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66B4B-6BE2-7149-AA4C-06E040A64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5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66B4B-6BE2-7149-AA4C-06E040A644D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1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 userDrawn="1"/>
        </p:nvSpPr>
        <p:spPr bwMode="auto">
          <a:xfrm>
            <a:off x="0" y="0"/>
            <a:ext cx="13055600" cy="9753600"/>
          </a:xfrm>
          <a:prstGeom prst="rect">
            <a:avLst/>
          </a:prstGeom>
          <a:solidFill>
            <a:srgbClr val="0C2B4D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5400" dirty="0">
              <a:latin typeface="Calibri"/>
              <a:cs typeface="Calibri"/>
            </a:endParaRPr>
          </a:p>
        </p:txBody>
      </p:sp>
      <p:pic>
        <p:nvPicPr>
          <p:cNvPr id="2" name="Picture 1" descr="tk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72" y="203930"/>
            <a:ext cx="5784656" cy="5815870"/>
          </a:xfrm>
          <a:prstGeom prst="rect">
            <a:avLst/>
          </a:prstGeom>
        </p:spPr>
      </p:pic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5638800"/>
            <a:ext cx="130556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400" dirty="0">
                <a:solidFill>
                  <a:srgbClr val="8290A8"/>
                </a:solidFill>
                <a:latin typeface="Myriad Pro Semibold" charset="0"/>
                <a:ea typeface="ＭＳ Ｐゴシック" charset="0"/>
                <a:cs typeface="Myriad Pro Semibold" charset="0"/>
                <a:sym typeface="Myriad Pro Semibold" charset="0"/>
              </a:rPr>
              <a:t>a digital commerce consultancy</a:t>
            </a:r>
          </a:p>
          <a:p>
            <a:endParaRPr lang="en-US" sz="2400" dirty="0" smtClean="0">
              <a:solidFill>
                <a:srgbClr val="670D00"/>
              </a:solidFill>
              <a:latin typeface="Myriad Pro Semibold" charset="0"/>
              <a:ea typeface="ＭＳ Ｐゴシック" charset="0"/>
              <a:cs typeface="Lucida Grande" charset="0"/>
              <a:sym typeface="Myriad Pro Semibold" charset="0"/>
            </a:endParaRPr>
          </a:p>
          <a:p>
            <a:endParaRPr lang="en-US" sz="2400" dirty="0" smtClean="0">
              <a:solidFill>
                <a:srgbClr val="670D00"/>
              </a:solidFill>
              <a:latin typeface="Myriad Pro Semibold" charset="0"/>
              <a:ea typeface="ＭＳ Ｐゴシック" charset="0"/>
              <a:cs typeface="Lucida Grande" charset="0"/>
              <a:sym typeface="Myriad Pro Semibold" charset="0"/>
            </a:endParaRPr>
          </a:p>
          <a:p>
            <a:endParaRPr lang="en-US" sz="2400" dirty="0" smtClean="0">
              <a:solidFill>
                <a:srgbClr val="670D00"/>
              </a:solidFill>
              <a:latin typeface="Myriad Pro Semibold" charset="0"/>
              <a:ea typeface="ＭＳ Ｐゴシック" charset="0"/>
              <a:cs typeface="Lucida Grande" charset="0"/>
              <a:sym typeface="Myriad Pro Semibold" charset="0"/>
            </a:endParaRPr>
          </a:p>
          <a:p>
            <a:endParaRPr lang="en-US" sz="2400" dirty="0">
              <a:solidFill>
                <a:srgbClr val="670D00"/>
              </a:solidFill>
              <a:latin typeface="Myriad Pro Semibold" charset="0"/>
              <a:ea typeface="ＭＳ Ｐゴシック" charset="0"/>
              <a:cs typeface="Lucida Grande" charset="0"/>
              <a:sym typeface="Myriad Pro Semibold" charset="0"/>
            </a:endParaRPr>
          </a:p>
          <a:p>
            <a:endParaRPr lang="en-US" sz="2400" dirty="0">
              <a:solidFill>
                <a:srgbClr val="670D00"/>
              </a:solidFill>
              <a:latin typeface="Myriad Pro Semibold" charset="0"/>
              <a:ea typeface="ＭＳ Ｐゴシック" charset="0"/>
              <a:cs typeface="Lucida Grande" charset="0"/>
              <a:sym typeface="Myriad Pro Semibold" charset="0"/>
            </a:endParaRPr>
          </a:p>
          <a:p>
            <a:endParaRPr lang="en-US" sz="2400" dirty="0">
              <a:solidFill>
                <a:srgbClr val="670D00"/>
              </a:solidFill>
              <a:latin typeface="Myriad Pro Semibold" charset="0"/>
              <a:ea typeface="ＭＳ Ｐゴシック" charset="0"/>
              <a:cs typeface="Lucida Grande" charset="0"/>
              <a:sym typeface="Myriad Pro Semibold" charset="0"/>
            </a:endParaRPr>
          </a:p>
          <a:p>
            <a:endParaRPr lang="en-US" sz="2400" dirty="0">
              <a:solidFill>
                <a:srgbClr val="06466F"/>
              </a:solidFill>
              <a:latin typeface="Myriad Pro Semibold" charset="0"/>
              <a:ea typeface="ＭＳ Ｐゴシック" charset="0"/>
              <a:cs typeface="Lucida Grande" charset="0"/>
              <a:sym typeface="Myriad Pro Semibold" charset="0"/>
            </a:endParaRPr>
          </a:p>
          <a:p>
            <a:r>
              <a:rPr lang="en-US" sz="2400" dirty="0">
                <a:solidFill>
                  <a:srgbClr val="06466F"/>
                </a:solidFill>
                <a:latin typeface="Minion Pro Bold" charset="0"/>
                <a:ea typeface="ＭＳ Ｐゴシック" charset="0"/>
                <a:cs typeface="Minion Pro Bold" charset="0"/>
                <a:sym typeface="Minion Pro Bold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Minion Pro Bold" charset="0"/>
                <a:ea typeface="ＭＳ Ｐゴシック" charset="0"/>
                <a:cs typeface="Minion Pro Bold" charset="0"/>
                <a:sym typeface="Minion Pro Bold" charset="0"/>
              </a:rPr>
              <a:t>san francisco  ~  new york  ~  london  ~  chişinău  ~  guadalajara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1038" y="6499225"/>
            <a:ext cx="9102725" cy="1730375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4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EB8-241B-6646-8927-DFAC4DC0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EB8-241B-6646-8927-DFAC4DC0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057400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057400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EB8-241B-6646-8927-DFAC4DC0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981200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890837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981200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890837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EB8-241B-6646-8927-DFAC4DC0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EB8-241B-6646-8927-DFAC4DC0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EB8-241B-6646-8927-DFAC4DC0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837" y="7848600"/>
            <a:ext cx="7802563" cy="76200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837" y="1981200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EB8-241B-6646-8927-DFAC4DC0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llTK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292" y="8936736"/>
            <a:ext cx="1440308" cy="512064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1905000"/>
            <a:ext cx="13055600" cy="6705600"/>
          </a:xfrm>
          <a:prstGeom prst="rect">
            <a:avLst/>
          </a:prstGeom>
          <a:solidFill>
            <a:srgbClr val="0C2B4D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5400" dirty="0">
              <a:latin typeface="Calibri"/>
              <a:cs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152400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0478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82088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2070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000" y="90820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20702"/>
                </a:solidFill>
              </a:defRPr>
            </a:lvl1pPr>
          </a:lstStyle>
          <a:p>
            <a:fld id="{AF459EB8-241B-6646-8927-DFAC4DC02C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9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5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8290A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Front-End TDD using Karma &amp; Jasmine</a:t>
            </a:r>
          </a:p>
        </p:txBody>
      </p:sp>
    </p:spTree>
    <p:extLst>
      <p:ext uri="{BB962C8B-B14F-4D97-AF65-F5344CB8AC3E}">
        <p14:creationId xmlns:p14="http://schemas.microsoft.com/office/powerpoint/2010/main" val="193333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Jasmine (Testing Framework)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Behavior Driven Development</a:t>
            </a:r>
            <a:r>
              <a:rPr lang="en-US" sz="3600" dirty="0" smtClean="0"/>
              <a:t> (BDD) oriented.</a:t>
            </a:r>
          </a:p>
          <a:p>
            <a:endParaRPr lang="en-US" sz="3600" dirty="0"/>
          </a:p>
          <a:p>
            <a:r>
              <a:rPr lang="en-US" sz="3600" dirty="0" smtClean="0"/>
              <a:t>Very easy-to-read syntax</a:t>
            </a:r>
          </a:p>
          <a:p>
            <a:endParaRPr lang="en-US" sz="3600" dirty="0"/>
          </a:p>
          <a:p>
            <a:r>
              <a:rPr lang="en-US" sz="3600" dirty="0" smtClean="0"/>
              <a:t>Easy integration with </a:t>
            </a:r>
            <a:r>
              <a:rPr lang="en-US" sz="3600" i="1" dirty="0" smtClean="0"/>
              <a:t>Karma</a:t>
            </a:r>
            <a:r>
              <a:rPr lang="en-US" sz="3600" dirty="0" smtClean="0"/>
              <a:t> &amp; </a:t>
            </a:r>
            <a:r>
              <a:rPr lang="en-US" sz="3600" i="1" dirty="0" smtClean="0"/>
              <a:t>JQuery.</a:t>
            </a:r>
          </a:p>
          <a:p>
            <a:endParaRPr lang="en-US" sz="3600" i="1" dirty="0" smtClean="0"/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500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Practical Exercises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Install </a:t>
            </a:r>
            <a:r>
              <a:rPr lang="en-US" sz="3600" i="1" dirty="0" smtClean="0"/>
              <a:t>Karma</a:t>
            </a:r>
            <a:r>
              <a:rPr lang="en-US" sz="3600" dirty="0" smtClean="0"/>
              <a:t> &amp; </a:t>
            </a:r>
            <a:r>
              <a:rPr lang="en-US" sz="3600" i="1" dirty="0" smtClean="0"/>
              <a:t>Jasmine</a:t>
            </a:r>
            <a:r>
              <a:rPr lang="en-US" sz="3600" dirty="0" smtClean="0"/>
              <a:t> frameworks on a web project.</a:t>
            </a:r>
          </a:p>
          <a:p>
            <a:pPr marL="914400" lvl="1" indent="-514350"/>
            <a:r>
              <a:rPr lang="en-US" sz="3200" dirty="0" smtClean="0"/>
              <a:t>Identify dependencies.</a:t>
            </a:r>
          </a:p>
          <a:p>
            <a:pPr marL="914400" lvl="1" indent="-514350"/>
            <a:r>
              <a:rPr lang="en-US" sz="3200" dirty="0" smtClean="0"/>
              <a:t>Include a plugin to generate coverage reports.</a:t>
            </a:r>
          </a:p>
          <a:p>
            <a:pPr marL="914400" lvl="1" indent="-514350"/>
            <a:r>
              <a:rPr lang="en-US" sz="3200" dirty="0" smtClean="0"/>
              <a:t>Include launchers for different browsers.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72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User Story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4" y="2047875"/>
            <a:ext cx="12176126" cy="6791325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b="1" u="sng" dirty="0" smtClean="0"/>
              <a:t>Story:</a:t>
            </a:r>
            <a:r>
              <a:rPr lang="en-US" sz="3600" b="1" dirty="0" smtClean="0"/>
              <a:t> </a:t>
            </a:r>
            <a:r>
              <a:rPr lang="en-US" sz="3600" i="1" dirty="0" smtClean="0"/>
              <a:t>Password Help </a:t>
            </a:r>
            <a:r>
              <a:rPr lang="en-US" sz="3600" dirty="0" smtClean="0"/>
              <a:t>feature </a:t>
            </a:r>
          </a:p>
          <a:p>
            <a:pPr marL="400050" lvl="1" indent="0">
              <a:buNone/>
            </a:pPr>
            <a:r>
              <a:rPr lang="en-US" sz="3200" b="1" u="sng" dirty="0" smtClean="0"/>
              <a:t>In order to</a:t>
            </a:r>
            <a:r>
              <a:rPr lang="en-US" sz="3200" b="1" dirty="0" smtClean="0"/>
              <a:t> </a:t>
            </a:r>
            <a:r>
              <a:rPr lang="en-US" sz="3200" dirty="0" smtClean="0"/>
              <a:t>recover my password.</a:t>
            </a:r>
          </a:p>
          <a:p>
            <a:pPr marL="400050" lvl="1" indent="0">
              <a:buNone/>
            </a:pPr>
            <a:r>
              <a:rPr lang="en-US" sz="3200" b="1" u="sng" dirty="0" smtClean="0"/>
              <a:t>As a</a:t>
            </a:r>
            <a:r>
              <a:rPr lang="en-US" sz="3200" b="1" dirty="0" smtClean="0"/>
              <a:t> </a:t>
            </a:r>
            <a:r>
              <a:rPr lang="en-US" sz="3200" dirty="0" smtClean="0"/>
              <a:t>final user.</a:t>
            </a:r>
          </a:p>
          <a:p>
            <a:pPr marL="400050" lvl="1" indent="0">
              <a:buNone/>
            </a:pPr>
            <a:r>
              <a:rPr lang="en-US" sz="3200" b="1" u="sng" dirty="0" smtClean="0"/>
              <a:t>I want to</a:t>
            </a:r>
            <a:r>
              <a:rPr lang="en-US" sz="3200" dirty="0" smtClean="0"/>
              <a:t> receive an email containing instructions for how I can do so.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b="1" u="sng" dirty="0" smtClean="0"/>
              <a:t>Scenario 1</a:t>
            </a:r>
            <a:r>
              <a:rPr lang="en-US" sz="3200" dirty="0" smtClean="0"/>
              <a:t>: Email should be sent when valid information is provided.</a:t>
            </a:r>
          </a:p>
          <a:p>
            <a:pPr marL="400050" lvl="1" indent="0">
              <a:buNone/>
            </a:pPr>
            <a:r>
              <a:rPr lang="en-US" sz="3200" b="1" u="sng" dirty="0" smtClean="0"/>
              <a:t>Given</a:t>
            </a:r>
            <a:r>
              <a:rPr lang="en-US" sz="3200" dirty="0" smtClean="0"/>
              <a:t> I type a valid email.</a:t>
            </a:r>
          </a:p>
          <a:p>
            <a:pPr marL="400050" lvl="1" indent="0">
              <a:buNone/>
            </a:pPr>
            <a:r>
              <a:rPr lang="en-US" sz="3200" b="1" u="sng" dirty="0" smtClean="0"/>
              <a:t>When</a:t>
            </a:r>
            <a:r>
              <a:rPr lang="en-US" sz="3200" dirty="0" smtClean="0"/>
              <a:t> I click on the “SUBMIT” button.</a:t>
            </a:r>
          </a:p>
          <a:p>
            <a:pPr marL="400050" lvl="1" indent="0">
              <a:buNone/>
            </a:pPr>
            <a:r>
              <a:rPr lang="en-US" sz="3200" b="1" u="sng" dirty="0" smtClean="0"/>
              <a:t>Then</a:t>
            </a:r>
            <a:r>
              <a:rPr lang="en-US" sz="3200" dirty="0" smtClean="0"/>
              <a:t> Application sends an asynchronous request to an external web service.</a:t>
            </a:r>
          </a:p>
          <a:p>
            <a:pPr marL="400050" lvl="1" indent="0">
              <a:buNone/>
            </a:pPr>
            <a:r>
              <a:rPr lang="en-US" sz="3200" b="1" u="sng" dirty="0" smtClean="0"/>
              <a:t>And</a:t>
            </a:r>
            <a:r>
              <a:rPr lang="en-US" sz="3200" b="1" dirty="0" smtClean="0"/>
              <a:t> </a:t>
            </a:r>
            <a:r>
              <a:rPr lang="en-US" sz="3200" dirty="0" smtClean="0"/>
              <a:t>I should receive an email containing instructions for how I can recover my password.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247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User Story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sz="3200" b="1" u="sng" dirty="0"/>
              <a:t>Scenario 2</a:t>
            </a:r>
            <a:r>
              <a:rPr lang="en-US" sz="3200" dirty="0" smtClean="0"/>
              <a:t>: An error notification should </a:t>
            </a:r>
            <a:r>
              <a:rPr lang="en-US" sz="3200" dirty="0"/>
              <a:t>be </a:t>
            </a:r>
            <a:r>
              <a:rPr lang="en-US" sz="3200" dirty="0" smtClean="0"/>
              <a:t>displayed when an invalid </a:t>
            </a:r>
            <a:r>
              <a:rPr lang="en-US" sz="3200" dirty="0"/>
              <a:t>email is </a:t>
            </a:r>
            <a:r>
              <a:rPr lang="en-US" sz="3200" dirty="0" smtClean="0"/>
              <a:t>provided / request failed.</a:t>
            </a:r>
            <a:endParaRPr lang="en-US" sz="3200" dirty="0"/>
          </a:p>
          <a:p>
            <a:pPr marL="400050" lvl="1" indent="0">
              <a:buNone/>
            </a:pPr>
            <a:r>
              <a:rPr lang="en-US" sz="3200" b="1" u="sng" dirty="0"/>
              <a:t>Given</a:t>
            </a:r>
            <a:r>
              <a:rPr lang="en-US" sz="3200" dirty="0"/>
              <a:t> I type </a:t>
            </a:r>
            <a:r>
              <a:rPr lang="en-US" sz="3200" dirty="0" smtClean="0"/>
              <a:t>an invalid </a:t>
            </a:r>
            <a:r>
              <a:rPr lang="en-US" sz="3200" dirty="0"/>
              <a:t>email.</a:t>
            </a:r>
          </a:p>
          <a:p>
            <a:pPr marL="400050" lvl="1" indent="0">
              <a:buNone/>
            </a:pPr>
            <a:r>
              <a:rPr lang="en-US" sz="3200" b="1" u="sng" dirty="0"/>
              <a:t>When</a:t>
            </a:r>
            <a:r>
              <a:rPr lang="en-US" sz="3200" dirty="0"/>
              <a:t> I click on the “SUBMIT” button</a:t>
            </a:r>
            <a:r>
              <a:rPr lang="en-US" sz="3200" dirty="0" smtClean="0"/>
              <a:t>.</a:t>
            </a:r>
          </a:p>
          <a:p>
            <a:pPr marL="400050" lvl="1" indent="0">
              <a:buNone/>
            </a:pPr>
            <a:r>
              <a:rPr lang="en-US" sz="3200" b="1" u="sng" dirty="0"/>
              <a:t>Then</a:t>
            </a:r>
            <a:r>
              <a:rPr lang="en-US" sz="3200" dirty="0"/>
              <a:t> Application sends an asynchronous request to an external web service</a:t>
            </a:r>
            <a:r>
              <a:rPr lang="en-US" sz="3200" dirty="0" smtClean="0"/>
              <a:t>.</a:t>
            </a:r>
            <a:endParaRPr lang="en-US" sz="3200" dirty="0"/>
          </a:p>
          <a:p>
            <a:pPr marL="400050" lvl="1" indent="0">
              <a:buNone/>
            </a:pPr>
            <a:r>
              <a:rPr lang="en-US" sz="3200" b="1" u="sng" dirty="0" smtClean="0"/>
              <a:t>And</a:t>
            </a:r>
            <a:r>
              <a:rPr lang="en-US" sz="3200" dirty="0" smtClean="0"/>
              <a:t> </a:t>
            </a:r>
            <a:r>
              <a:rPr lang="en-US" sz="3200" dirty="0"/>
              <a:t>T</a:t>
            </a:r>
            <a:r>
              <a:rPr lang="en-US" sz="3200" dirty="0" smtClean="0"/>
              <a:t>he application should display an error notification.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5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Thanks!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Julio Armando Fernandez Arias</a:t>
            </a:r>
          </a:p>
          <a:p>
            <a:pPr lvl="1"/>
            <a:r>
              <a:rPr lang="en-US" sz="3200" dirty="0">
                <a:latin typeface="Courier"/>
                <a:cs typeface="Courier"/>
              </a:rPr>
              <a:t>https://github.com/julioarmandof/JFA</a:t>
            </a:r>
          </a:p>
          <a:p>
            <a:pPr lvl="1"/>
            <a:r>
              <a:rPr lang="en-US" sz="3200" dirty="0" smtClean="0">
                <a:latin typeface="Courier"/>
                <a:cs typeface="Courier"/>
              </a:rPr>
              <a:t>julioarmandof</a:t>
            </a:r>
            <a:r>
              <a:rPr lang="en-US" sz="3200" dirty="0" smtClean="0">
                <a:latin typeface="+mj-lt"/>
                <a:cs typeface="Courier"/>
              </a:rPr>
              <a:t>@</a:t>
            </a:r>
            <a:r>
              <a:rPr lang="en-US" sz="3200" dirty="0" smtClean="0">
                <a:latin typeface="Courier"/>
                <a:cs typeface="Courier"/>
              </a:rPr>
              <a:t>gmail.com</a:t>
            </a:r>
          </a:p>
        </p:txBody>
      </p:sp>
    </p:spTree>
    <p:extLst>
      <p:ext uri="{BB962C8B-B14F-4D97-AF65-F5344CB8AC3E}">
        <p14:creationId xmlns:p14="http://schemas.microsoft.com/office/powerpoint/2010/main" val="1814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Unit Testing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</a:t>
            </a:r>
            <a:r>
              <a:rPr lang="en-US" sz="3600" dirty="0" smtClean="0"/>
              <a:t>efers </a:t>
            </a:r>
            <a:r>
              <a:rPr lang="en-US" sz="3600" dirty="0"/>
              <a:t>to the practice of testing certain functions and areas – or units – of our code. 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600" dirty="0" smtClean="0"/>
              <a:t>For </a:t>
            </a:r>
            <a:r>
              <a:rPr lang="en-US" sz="3600" dirty="0"/>
              <a:t>any function and given a set of inputs, we can determine if the function is returning the proper values and will gracefully handle failures during the course of execution </a:t>
            </a:r>
            <a:r>
              <a:rPr lang="en-US" sz="3600" dirty="0" smtClean="0"/>
              <a:t>when invalid inputs are provided.</a:t>
            </a:r>
          </a:p>
          <a:p>
            <a:pPr lvl="1"/>
            <a:r>
              <a:rPr lang="en-US" sz="3200" dirty="0" smtClean="0"/>
              <a:t>No external dependencies involved.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06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Unit Testing: Advantages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Represents a way of automating the process to validate the code works as expected.</a:t>
            </a:r>
          </a:p>
          <a:p>
            <a:pPr lvl="1"/>
            <a:r>
              <a:rPr lang="en-US" sz="3200" dirty="0" smtClean="0"/>
              <a:t>Repeatability</a:t>
            </a:r>
          </a:p>
          <a:p>
            <a:endParaRPr lang="en-US" dirty="0"/>
          </a:p>
          <a:p>
            <a:r>
              <a:rPr lang="en-US" sz="3600" dirty="0" smtClean="0"/>
              <a:t>Prevents </a:t>
            </a:r>
            <a:r>
              <a:rPr lang="en-US" sz="3600" dirty="0"/>
              <a:t>future changes from breaking functionality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dirty="0" smtClean="0"/>
              <a:t>Reduces / Avoids Regression Bug.</a:t>
            </a:r>
          </a:p>
          <a:p>
            <a:pPr lvl="1"/>
            <a:endParaRPr lang="en-US" dirty="0"/>
          </a:p>
          <a:p>
            <a:r>
              <a:rPr lang="en-US" sz="3600" dirty="0" smtClean="0"/>
              <a:t>Mitigates risk on Refactoring process.</a:t>
            </a:r>
          </a:p>
          <a:p>
            <a:endParaRPr lang="en-US" sz="3600" dirty="0"/>
          </a:p>
          <a:p>
            <a:r>
              <a:rPr lang="en-US" sz="3600" dirty="0" smtClean="0"/>
              <a:t>Allows Continuous Integration.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Unit Testing methods should be…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Isolated</a:t>
            </a:r>
          </a:p>
          <a:p>
            <a:pPr marL="0" indent="0">
              <a:buNone/>
            </a:pP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Not exhaustive 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representative</a:t>
            </a:r>
          </a:p>
          <a:p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asy and fast to run.</a:t>
            </a:r>
          </a:p>
        </p:txBody>
      </p:sp>
    </p:spTree>
    <p:extLst>
      <p:ext uri="{BB962C8B-B14F-4D97-AF65-F5344CB8AC3E}">
        <p14:creationId xmlns:p14="http://schemas.microsoft.com/office/powerpoint/2010/main" val="19544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Integration Testing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Happens  after </a:t>
            </a:r>
            <a:r>
              <a:rPr lang="en-US" sz="3600" i="1" dirty="0"/>
              <a:t>Unit Testing </a:t>
            </a:r>
            <a:r>
              <a:rPr lang="en-US" sz="3600" dirty="0"/>
              <a:t>and before </a:t>
            </a:r>
            <a:r>
              <a:rPr lang="en-US" sz="3600" i="1" dirty="0"/>
              <a:t>Validation</a:t>
            </a:r>
            <a:r>
              <a:rPr lang="en-US" sz="3600" dirty="0"/>
              <a:t> </a:t>
            </a:r>
            <a:r>
              <a:rPr lang="en-US" sz="3600" i="1" dirty="0"/>
              <a:t>Testing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Testing </a:t>
            </a:r>
            <a:r>
              <a:rPr lang="en-US" sz="3600" dirty="0"/>
              <a:t>phase </a:t>
            </a:r>
            <a:r>
              <a:rPr lang="en-US" sz="3600" dirty="0" smtClean="0"/>
              <a:t>in </a:t>
            </a:r>
            <a:r>
              <a:rPr lang="en-US" sz="3600" dirty="0"/>
              <a:t>software testing in which individual software modules are combined and tested as a group. 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Requires external dependencies (Databases, Web Services, etc.) to be fully working.</a:t>
            </a:r>
          </a:p>
          <a:p>
            <a:pPr lvl="1"/>
            <a:r>
              <a:rPr lang="en-US" sz="3200" dirty="0" smtClean="0"/>
              <a:t>Unlike </a:t>
            </a:r>
            <a:r>
              <a:rPr lang="en-US" sz="3200" i="1" dirty="0" smtClean="0"/>
              <a:t>Unit Testing</a:t>
            </a:r>
            <a:r>
              <a:rPr lang="en-US" sz="3200" dirty="0" smtClean="0"/>
              <a:t>, It does not rely on assumptions about how external dependencies behave.</a:t>
            </a:r>
          </a:p>
        </p:txBody>
      </p:sp>
    </p:spTree>
    <p:extLst>
      <p:ext uri="{BB962C8B-B14F-4D97-AF65-F5344CB8AC3E}">
        <p14:creationId xmlns:p14="http://schemas.microsoft.com/office/powerpoint/2010/main" val="1801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Test Driven Development (TDD)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development process that relies on the repetition of a very short development cycle:</a:t>
            </a:r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426200" y="4495800"/>
            <a:ext cx="2895600" cy="2895600"/>
          </a:xfrm>
          <a:prstGeom prst="ellipse">
            <a:avLst/>
          </a:prstGeom>
          <a:noFill/>
          <a:ln w="28575">
            <a:solidFill>
              <a:srgbClr val="4C88D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86588" y="4275138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Write a test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63580" y="5875338"/>
            <a:ext cx="23403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Write code that </a:t>
            </a:r>
          </a:p>
          <a:p>
            <a:r>
              <a:rPr lang="en-US" dirty="0">
                <a:solidFill>
                  <a:srgbClr val="FFFFFF"/>
                </a:solidFill>
              </a:rPr>
              <a:t>passes that test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31929" y="5875338"/>
            <a:ext cx="1826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Refactor</a:t>
            </a:r>
          </a:p>
          <a:p>
            <a:r>
              <a:rPr lang="en-US" dirty="0">
                <a:solidFill>
                  <a:srgbClr val="FFFFFF"/>
                </a:solidFill>
              </a:rPr>
              <a:t>(Re/Design)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93816" y="4191000"/>
            <a:ext cx="19543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New </a:t>
            </a:r>
          </a:p>
          <a:p>
            <a:r>
              <a:rPr lang="en-US" dirty="0">
                <a:solidFill>
                  <a:schemeClr val="bg1"/>
                </a:solidFill>
              </a:rPr>
              <a:t>Requirement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064000" y="4267200"/>
            <a:ext cx="2209800" cy="762000"/>
          </a:xfrm>
          <a:custGeom>
            <a:avLst/>
            <a:gdLst>
              <a:gd name="T0" fmla="*/ 1657350 w 21600"/>
              <a:gd name="T1" fmla="*/ 0 h 21600"/>
              <a:gd name="T2" fmla="*/ 0 w 21600"/>
              <a:gd name="T3" fmla="*/ 304800 h 21600"/>
              <a:gd name="T4" fmla="*/ 1657350 w 21600"/>
              <a:gd name="T5" fmla="*/ 609600 h 21600"/>
              <a:gd name="T6" fmla="*/ 2209800 w 21600"/>
              <a:gd name="T7" fmla="*/ 304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C88D3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dirty="0">
                <a:solidFill>
                  <a:srgbClr val="FFFFFF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413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  <p:bldP spid="7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TDD: Advantages	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Gives you </a:t>
            </a:r>
            <a:r>
              <a:rPr lang="en-US" sz="4000" u="sng" dirty="0" smtClean="0"/>
              <a:t>intent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dirty="0" smtClean="0"/>
              <a:t>Code creation becomes simpler.</a:t>
            </a:r>
          </a:p>
          <a:p>
            <a:pPr lvl="1"/>
            <a:r>
              <a:rPr lang="en-US" sz="3200" dirty="0" smtClean="0"/>
              <a:t>Any addition of new code is deferred until it is proven to be required</a:t>
            </a:r>
          </a:p>
          <a:p>
            <a:pPr lvl="1"/>
            <a:endParaRPr lang="en-US" sz="3200" dirty="0"/>
          </a:p>
          <a:p>
            <a:r>
              <a:rPr lang="en-US" sz="3600" dirty="0"/>
              <a:t>H</a:t>
            </a:r>
            <a:r>
              <a:rPr lang="en-US" sz="3600" dirty="0" smtClean="0"/>
              <a:t>elps you solve the problem before start coding.</a:t>
            </a:r>
          </a:p>
        </p:txBody>
      </p:sp>
    </p:spTree>
    <p:extLst>
      <p:ext uri="{BB962C8B-B14F-4D97-AF65-F5344CB8AC3E}">
        <p14:creationId xmlns:p14="http://schemas.microsoft.com/office/powerpoint/2010/main" val="262082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Front-End: Why JavaScript?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Only language used in Browsers.</a:t>
            </a:r>
          </a:p>
          <a:p>
            <a:endParaRPr lang="en-US" dirty="0"/>
          </a:p>
          <a:p>
            <a:r>
              <a:rPr lang="en-US" sz="3600" dirty="0" smtClean="0"/>
              <a:t>Highly dynamic language.</a:t>
            </a:r>
          </a:p>
          <a:p>
            <a:pPr lvl="1"/>
            <a:r>
              <a:rPr lang="en-US" sz="3200" dirty="0" smtClean="0"/>
              <a:t>Advantages: Flexibility</a:t>
            </a:r>
          </a:p>
          <a:p>
            <a:pPr lvl="1"/>
            <a:r>
              <a:rPr lang="en-US" sz="3200" dirty="0" smtClean="0"/>
              <a:t>Disadvantages: Not able to detect programming mistakes before runtime.</a:t>
            </a:r>
          </a:p>
          <a:p>
            <a:endParaRPr lang="en-US" sz="3600" dirty="0" smtClean="0"/>
          </a:p>
          <a:p>
            <a:r>
              <a:rPr lang="en-US" sz="3600" dirty="0" smtClean="0"/>
              <a:t>There are projects to start using JavaScript as a Back-End language.</a:t>
            </a:r>
          </a:p>
          <a:p>
            <a:pPr lvl="1"/>
            <a:r>
              <a:rPr lang="en-US" sz="3200" dirty="0" smtClean="0"/>
              <a:t>NodeJS</a:t>
            </a:r>
            <a:endParaRPr lang="en-US" sz="32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9154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Karma (Test Runner)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Allows development process to be more interactive.</a:t>
            </a:r>
          </a:p>
          <a:p>
            <a:endParaRPr lang="en-US" sz="3600" dirty="0"/>
          </a:p>
          <a:p>
            <a:r>
              <a:rPr lang="en-US" sz="3600" dirty="0" smtClean="0"/>
              <a:t>Easy integration with </a:t>
            </a:r>
            <a:r>
              <a:rPr lang="en-US" sz="3600" i="1" dirty="0" smtClean="0"/>
              <a:t>Continuous Integration </a:t>
            </a:r>
            <a:r>
              <a:rPr lang="en-US" sz="3600" dirty="0" smtClean="0"/>
              <a:t>(CI) tools</a:t>
            </a:r>
          </a:p>
          <a:p>
            <a:pPr lvl="1"/>
            <a:r>
              <a:rPr lang="en-US" sz="3200" dirty="0" smtClean="0"/>
              <a:t>TeamCity</a:t>
            </a:r>
          </a:p>
          <a:p>
            <a:pPr lvl="1"/>
            <a:r>
              <a:rPr lang="en-US" sz="3200" dirty="0" smtClean="0"/>
              <a:t>Jenkins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Allows testing your code on Real Browsers.</a:t>
            </a:r>
          </a:p>
          <a:p>
            <a:pPr lvl="1"/>
            <a:r>
              <a:rPr lang="en-US" sz="3200" dirty="0" smtClean="0"/>
              <a:t>Desktop, Mobile, Tablets</a:t>
            </a:r>
          </a:p>
          <a:p>
            <a:endParaRPr lang="en-US" sz="3600" dirty="0"/>
          </a:p>
          <a:p>
            <a:r>
              <a:rPr lang="en-US" sz="3600" dirty="0" smtClean="0"/>
              <a:t>Code </a:t>
            </a:r>
            <a:r>
              <a:rPr lang="en-US" sz="3600" dirty="0"/>
              <a:t>C</a:t>
            </a:r>
            <a:r>
              <a:rPr lang="en-US" sz="3600" dirty="0" smtClean="0"/>
              <a:t>overage report generation features.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71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KTemplateBlueAnd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TKTemplateBlueAndGrey.potx</Template>
  <TotalTime>8459</TotalTime>
  <Pages>0</Pages>
  <Words>526</Words>
  <Characters>0</Characters>
  <Application>Microsoft Macintosh PowerPoint</Application>
  <PresentationFormat>Custom</PresentationFormat>
  <Lines>0</Lines>
  <Paragraphs>101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TKTemplateBlueAndGrey</vt:lpstr>
      <vt:lpstr>PowerPoint Presentation</vt:lpstr>
      <vt:lpstr>Unit Testing</vt:lpstr>
      <vt:lpstr>Unit Testing: Advantages</vt:lpstr>
      <vt:lpstr>Unit Testing methods should be…</vt:lpstr>
      <vt:lpstr>Integration Testing</vt:lpstr>
      <vt:lpstr>Test Driven Development (TDD)</vt:lpstr>
      <vt:lpstr>TDD: Advantages </vt:lpstr>
      <vt:lpstr>Front-End: Why JavaScript?</vt:lpstr>
      <vt:lpstr>Karma (Test Runner)</vt:lpstr>
      <vt:lpstr>Jasmine (Testing Framework)</vt:lpstr>
      <vt:lpstr>Practical Exercises</vt:lpstr>
      <vt:lpstr>User Story</vt:lpstr>
      <vt:lpstr>User Story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Julio Fernandez</cp:lastModifiedBy>
  <cp:revision>224</cp:revision>
  <dcterms:modified xsi:type="dcterms:W3CDTF">2014-06-08T14:50:21Z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1292207511</vt:i4>
  </property>
  <property fmtid="{D5CDD505-2E9C-101B-9397-08002B2CF9AE}" pid="3" name="_NewReviewCycle">
    <vt:lpwstr/>
  </property>
  <property fmtid="{D5CDD505-2E9C-101B-9397-08002B2CF9AE}" pid="4" name="_EmailSubject">
    <vt:lpwstr>Nike Powerpoint presentation updated</vt:lpwstr>
  </property>
  <property fmtid="{D5CDD505-2E9C-101B-9397-08002B2CF9AE}" pid="5" name="_AuthorEmail">
    <vt:lpwstr>Davin.Hoekstra@nike.com</vt:lpwstr>
  </property>
  <property fmtid="{D5CDD505-2E9C-101B-9397-08002B2CF9AE}" pid="6" name="_AuthorEmailDisplayName">
    <vt:lpwstr>Hoekstra, Davin (ETW)</vt:lpwstr>
  </property>
</Properties>
</file>