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8C857-3A1B-48AB-A268-13065E13D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C3C08C-1EEE-4923-98BB-8A9970CD3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AC3DF1-0386-40D6-B587-6EBE06F3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627E-0FD8-427C-8B23-B8710B90132E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ECBC2A-822D-4FCC-B6B9-C53686AC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FF13AA-5653-4E29-A124-CEF477F6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42B2-15D3-4CFA-B7A3-AE37CB694E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20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4F370-DC99-4C63-BC04-5756DC35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F97A30-98EB-45EE-BFAE-C091F7268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306FA-C076-42C9-BD2F-9D78471C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627E-0FD8-427C-8B23-B8710B90132E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2B39F3-33CE-428F-B7C5-0E64810E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69E9F6-FFD7-41FA-8E06-EF13C6D3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42B2-15D3-4CFA-B7A3-AE37CB694E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65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DAEDDF-E9CA-4959-A735-07E14DCC0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143D8A-E46B-4C67-B56F-217F52E3B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B08858-5DA0-4A19-A9BF-ED1EF445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627E-0FD8-427C-8B23-B8710B90132E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21F807-AE9F-4D3E-8F0F-7D7C6486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01A290-6505-400B-AA98-A7483EBD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42B2-15D3-4CFA-B7A3-AE37CB694E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4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852C3-B4F9-4ECC-89DB-EC38A7D2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2B829E-727B-4D38-8F41-83C04EBA0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254A8B-48EB-4C82-B78B-874FC26B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627E-0FD8-427C-8B23-B8710B90132E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8DDB07-AD56-445D-BA4C-7A51D479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E7ECEF-8BE3-42B5-B7E1-E739CB5B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42B2-15D3-4CFA-B7A3-AE37CB694E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76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DC569-CF4A-4D72-9269-FFA919D7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B97D2A-58EF-4F13-9150-50FCB5C4A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7414C4-812D-4C67-8259-CDB056D7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627E-0FD8-427C-8B23-B8710B90132E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C87758-1648-4124-9ADC-1C385204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B0B14A-7E09-4199-9AFE-D5880AC7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42B2-15D3-4CFA-B7A3-AE37CB694E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07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F4174-9CAD-428A-B082-80DC40C6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C8421-0B67-4775-9B3F-859FE67B8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CA0E44-B15B-40B0-8A97-67CE6C543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44CE1A-E3BE-4B1B-990D-200A77E0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627E-0FD8-427C-8B23-B8710B90132E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AE1447-9895-4ED7-A02A-224D8AA7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968602-A77F-4C33-A730-646FFB30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42B2-15D3-4CFA-B7A3-AE37CB694E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73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009E6-67EF-4BE1-895D-7A631F25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97D26F-76CD-4117-B731-F476DDDC3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69761F-C74C-4AA5-A0B6-D10DC9074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6DAF56-3C41-449E-AA01-207A643D6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5A364A0-1247-4EFD-B39C-B962B01AA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B10964-6AE6-4664-9798-B35E6D9A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627E-0FD8-427C-8B23-B8710B90132E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8DE6C6-35E5-4551-9BE5-89193F90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CA95B0-84B9-44EC-A883-09C3C51F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42B2-15D3-4CFA-B7A3-AE37CB694E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20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C747D-AA7E-4C85-BFE2-C7959080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5DDFF9-A7D2-42B9-8E13-59C3A619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627E-0FD8-427C-8B23-B8710B90132E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CCAE79-14E0-48D0-9FC6-AC41FB3B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5F9F1C-EB15-4181-87D6-9488ADEB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42B2-15D3-4CFA-B7A3-AE37CB694E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45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CF40DBB-6D94-4935-942D-CE8DAE69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627E-0FD8-427C-8B23-B8710B90132E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E49614-4DF3-4A53-BB51-81F64630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E51C80-D18A-47CB-97B9-A955E1FC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42B2-15D3-4CFA-B7A3-AE37CB694E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B6F1F-896D-4695-8098-2334CEE1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F21499-6257-434A-93A0-99FD0B26E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6953BF-145F-42A2-8EB9-2C94E3294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F445AF-3203-4C9C-8A1E-8F176968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627E-0FD8-427C-8B23-B8710B90132E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B5EA5F-A792-4246-86AD-D29E09FF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4BAEF3-99C0-4238-B848-D67AF1B6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42B2-15D3-4CFA-B7A3-AE37CB694E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45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32878-180E-4798-A97C-6D039FF79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90CFD5-3284-44DB-BF3D-EE80C0A5C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2617DF-BF50-4C59-A2EA-3D4B2F33A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23DC20-B40C-4E22-A325-1910C50A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E627E-0FD8-427C-8B23-B8710B90132E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86FE81-EB46-49D3-A180-0C11E2A2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231D68-58D5-4EFA-AF58-9C573C8F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42B2-15D3-4CFA-B7A3-AE37CB694E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60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FA1E7E4-B4F4-44F1-B9B7-C91F17A28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4B7BDF-ECF5-4993-8E7F-48AE03692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43482A-FF36-484C-AE14-1ACAF2E8C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E627E-0FD8-427C-8B23-B8710B90132E}" type="datetimeFigureOut">
              <a:rPr lang="pt-BR" smtClean="0"/>
              <a:t>28/09/2018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69CD74-9247-4C90-9EF9-DA36A4470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8BABD9-B800-4C56-9B22-595C8D2FB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E42B2-15D3-4CFA-B7A3-AE37CB694E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13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C4A520D-B273-4E4D-B964-F60DC983B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0C9AEC4-2828-4C26-A785-344A19516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88" y="0"/>
            <a:ext cx="12410660" cy="30388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6077A13-7827-435E-BDFD-E39467788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45775" y="3819099"/>
            <a:ext cx="12410660" cy="303889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F4A71FA-56B3-4189-8C36-B7B3CBF982DA}"/>
              </a:ext>
            </a:extLst>
          </p:cNvPr>
          <p:cNvSpPr txBox="1"/>
          <p:nvPr/>
        </p:nvSpPr>
        <p:spPr>
          <a:xfrm>
            <a:off x="553278" y="1690062"/>
            <a:ext cx="11675164" cy="347787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pt-BR" sz="11000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/>
                  </a:outerShdw>
                </a:effectLst>
                <a:latin typeface="Berry Rotunda" pitchFamily="2" charset="0"/>
              </a:rPr>
              <a:t>Caixeiro</a:t>
            </a:r>
          </a:p>
          <a:p>
            <a:r>
              <a:rPr lang="pt-BR" sz="11000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/>
                  </a:outerShdw>
                </a:effectLst>
                <a:latin typeface="Berry Rotunda" pitchFamily="2" charset="0"/>
              </a:rPr>
              <a:t>				Viajante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6063744-BA97-4047-BB5C-344424B781F4}"/>
              </a:ext>
            </a:extLst>
          </p:cNvPr>
          <p:cNvSpPr txBox="1"/>
          <p:nvPr/>
        </p:nvSpPr>
        <p:spPr>
          <a:xfrm>
            <a:off x="6132442" y="5578805"/>
            <a:ext cx="657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erry Rotunda" pitchFamily="2" charset="0"/>
              </a:rPr>
              <a:t>Alunos: Guilherme , </a:t>
            </a:r>
            <a:r>
              <a:rPr lang="pt-BR" dirty="0" err="1">
                <a:solidFill>
                  <a:schemeClr val="bg1"/>
                </a:solidFill>
                <a:latin typeface="Berry Rotunda" pitchFamily="2" charset="0"/>
              </a:rPr>
              <a:t>Julio</a:t>
            </a:r>
            <a:r>
              <a:rPr lang="pt-BR" dirty="0">
                <a:solidFill>
                  <a:schemeClr val="bg1"/>
                </a:solidFill>
                <a:latin typeface="Berry Rotunda" pitchFamily="2" charset="0"/>
              </a:rPr>
              <a:t> e Luís Fernando </a:t>
            </a:r>
          </a:p>
        </p:txBody>
      </p:sp>
    </p:spTree>
    <p:extLst>
      <p:ext uri="{BB962C8B-B14F-4D97-AF65-F5344CB8AC3E}">
        <p14:creationId xmlns:p14="http://schemas.microsoft.com/office/powerpoint/2010/main" val="411502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B6B2CA-23BF-43EA-A876-77B32656D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390480B-521F-4A2B-AB6B-FFCCBAA6E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4950256" y="-1542197"/>
            <a:ext cx="7299991" cy="872433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34DD62E-309A-4B42-8D23-33CC3DFA9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65" y="-211538"/>
            <a:ext cx="7299991" cy="854349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93323A1-698D-454D-8014-3086A8CA487E}"/>
              </a:ext>
            </a:extLst>
          </p:cNvPr>
          <p:cNvSpPr txBox="1"/>
          <p:nvPr/>
        </p:nvSpPr>
        <p:spPr>
          <a:xfrm>
            <a:off x="1005385" y="440141"/>
            <a:ext cx="101812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A8AD5D-7813-41A2-8B4B-81963C5BCCDE}"/>
              </a:ext>
            </a:extLst>
          </p:cNvPr>
          <p:cNvSpPr txBox="1"/>
          <p:nvPr/>
        </p:nvSpPr>
        <p:spPr>
          <a:xfrm>
            <a:off x="1005385" y="1649722"/>
            <a:ext cx="1018123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bg1"/>
                </a:solidFill>
                <a:latin typeface="Cambria" panose="02040503050406030204" pitchFamily="18" charset="0"/>
              </a:rPr>
              <a:t>O Caixeiro Viajante utiliza de um ramo da Matemática Discreta que estuda em especial os objetos chamados Grafos Hamiltonianos.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/>
                </a:solidFill>
                <a:latin typeface="Cambria" panose="02040503050406030204" pitchFamily="18" charset="0"/>
              </a:rPr>
              <a:t>Um caminho que permite passar por todos os vértices de um grafo G, não repetindo nenhum.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Sir William Rowan Hamilton (1805-1865).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ambria" panose="02040503050406030204" pitchFamily="18" charset="0"/>
              </a:rPr>
              <a:t>Dodecaedro (sólido regular com 20 vértices, 30 arestas e 12 faces).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lvl="1"/>
            <a:endParaRPr lang="pt-BR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DB474F0-5C78-4CF7-B12C-5CD4B0EE4E26}"/>
              </a:ext>
            </a:extLst>
          </p:cNvPr>
          <p:cNvSpPr txBox="1"/>
          <p:nvPr/>
        </p:nvSpPr>
        <p:spPr>
          <a:xfrm>
            <a:off x="1005385" y="3844188"/>
            <a:ext cx="4577343" cy="1564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bg1"/>
                </a:solidFill>
                <a:latin typeface="Cambria" panose="02040503050406030204" pitchFamily="18" charset="0"/>
              </a:rPr>
              <a:t>Três de suas características: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/>
                </a:solidFill>
                <a:latin typeface="Cambria" panose="02040503050406030204" pitchFamily="18" charset="0"/>
              </a:rPr>
              <a:t>Grande aplicação prática;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/>
                </a:solidFill>
                <a:latin typeface="Cambria" panose="02040503050406030204" pitchFamily="18" charset="0"/>
              </a:rPr>
              <a:t>Grande relação com outros modelos;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1"/>
                </a:solidFill>
                <a:latin typeface="Cambria" panose="02040503050406030204" pitchFamily="18" charset="0"/>
              </a:rPr>
              <a:t>Dificuldade de solução exata.</a:t>
            </a:r>
            <a:endParaRPr lang="pt-BR" dirty="0">
              <a:latin typeface="Cambria" panose="02040503050406030204" pitchFamily="18" charset="0"/>
            </a:endParaRPr>
          </a:p>
        </p:txBody>
      </p:sp>
      <p:pic>
        <p:nvPicPr>
          <p:cNvPr id="1030" name="Picture 6" descr="Imagem relacionada">
            <a:extLst>
              <a:ext uri="{FF2B5EF4-FFF2-40B4-BE49-F238E27FC236}">
                <a16:creationId xmlns:a16="http://schemas.microsoft.com/office/drawing/2014/main" id="{6B48979E-6B8C-4C11-8525-CB326C8B1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920" y="3563773"/>
            <a:ext cx="3390900" cy="251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01152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5BC198C-A9FA-4798-B133-BCC93A212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81546B7-A743-435D-96EC-2087C3851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4950256" y="-1542197"/>
            <a:ext cx="7299991" cy="872433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0A4FC46-42A7-4DE8-9F58-9148AFAB6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65" y="-211538"/>
            <a:ext cx="7299991" cy="854349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A984437-641C-48FE-820C-713F9ADB4367}"/>
              </a:ext>
            </a:extLst>
          </p:cNvPr>
          <p:cNvSpPr txBox="1"/>
          <p:nvPr/>
        </p:nvSpPr>
        <p:spPr>
          <a:xfrm>
            <a:off x="1009935" y="477672"/>
            <a:ext cx="4722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Cambria" panose="02040503050406030204" pitchFamily="18" charset="0"/>
              </a:rPr>
              <a:t>TEMA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B9895C-C173-45E0-A667-6CE05547D1B2}"/>
              </a:ext>
            </a:extLst>
          </p:cNvPr>
          <p:cNvSpPr txBox="1"/>
          <p:nvPr/>
        </p:nvSpPr>
        <p:spPr>
          <a:xfrm>
            <a:off x="1009935" y="1724784"/>
            <a:ext cx="9962864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bg1"/>
                </a:solidFill>
                <a:latin typeface="Cambria" panose="02040503050406030204" pitchFamily="18" charset="0"/>
              </a:rPr>
              <a:t>Desenvolvimento de um jogo virtual, educacional, matemático e de raciocínio lógico, denominado o Caixeiro Viajante, cujo objetivo é obter o menor tempo gasto durante o percurso a ser feito, além diminuição de custos e resolução de problemas encontrados no dia-a-dia.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F4873F-AF99-45E8-AAA7-5364092FE707}"/>
              </a:ext>
            </a:extLst>
          </p:cNvPr>
          <p:cNvSpPr txBox="1"/>
          <p:nvPr/>
        </p:nvSpPr>
        <p:spPr>
          <a:xfrm>
            <a:off x="1009935" y="3624226"/>
            <a:ext cx="9753598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bg1"/>
                </a:solidFill>
                <a:latin typeface="Cambria" panose="02040503050406030204" pitchFamily="18" charset="0"/>
              </a:rPr>
              <a:t>Para o desenvolvimento do jogo utilizamos os conteúdos aprendidos nas disciplinas de Matemática Aplicada, Linguagem de Programação e as fontes bibliográficas pesquisadas sobre o assunto.</a:t>
            </a:r>
          </a:p>
        </p:txBody>
      </p:sp>
    </p:spTree>
    <p:extLst>
      <p:ext uri="{BB962C8B-B14F-4D97-AF65-F5344CB8AC3E}">
        <p14:creationId xmlns:p14="http://schemas.microsoft.com/office/powerpoint/2010/main" val="36162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DBFC6E9-FEBB-47AC-B42D-38A214C75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872F924-9D0C-4610-AFAC-0E203FABB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4950256" y="-1542197"/>
            <a:ext cx="7299991" cy="872433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F83388D-2D00-4E3B-8DBC-A1B6033E6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65" y="-211538"/>
            <a:ext cx="7299991" cy="854349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8828EA8-62CC-43FB-95C8-213954ABDAD3}"/>
              </a:ext>
            </a:extLst>
          </p:cNvPr>
          <p:cNvSpPr txBox="1"/>
          <p:nvPr/>
        </p:nvSpPr>
        <p:spPr>
          <a:xfrm>
            <a:off x="943429" y="537029"/>
            <a:ext cx="4403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Cambria" panose="02040503050406030204" pitchFamily="18" charset="0"/>
              </a:rPr>
              <a:t>OBJETIVO GERAL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43C295-EAC0-44E8-86D0-EAE8252D8BDC}"/>
              </a:ext>
            </a:extLst>
          </p:cNvPr>
          <p:cNvSpPr txBox="1"/>
          <p:nvPr/>
        </p:nvSpPr>
        <p:spPr>
          <a:xfrm>
            <a:off x="943429" y="1843498"/>
            <a:ext cx="495693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bg1"/>
                </a:solidFill>
                <a:latin typeface="Cambria" panose="02040503050406030204" pitchFamily="18" charset="0"/>
              </a:rPr>
              <a:t>Desenvolver um Jogo virtual e educacional;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bg1"/>
                </a:solidFill>
                <a:latin typeface="Cambria" panose="02040503050406030204" pitchFamily="18" charset="0"/>
              </a:rPr>
              <a:t>Ampliar o Raciocínio lógico;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bg1"/>
                </a:solidFill>
                <a:latin typeface="Cambria" panose="02040503050406030204" pitchFamily="18" charset="0"/>
              </a:rPr>
              <a:t>Estudar sobre a teoria de grafos;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bg1"/>
                </a:solidFill>
                <a:latin typeface="Cambria" panose="02040503050406030204" pitchFamily="18" charset="0"/>
              </a:rPr>
              <a:t>Melhorar nas diferentes tomadas de decisões;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pt-BR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81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482F277-2E05-422E-A86A-00AF7DE79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AEDD1EC-F08C-4FD6-924A-AC097AD6D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4950256" y="-1542197"/>
            <a:ext cx="7299991" cy="872433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15FCFF8-C62A-419B-8798-CBD5434F6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65" y="-211538"/>
            <a:ext cx="7299991" cy="854349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3B5FD51-7794-424A-9EAD-153779598B00}"/>
              </a:ext>
            </a:extLst>
          </p:cNvPr>
          <p:cNvSpPr txBox="1"/>
          <p:nvPr/>
        </p:nvSpPr>
        <p:spPr>
          <a:xfrm>
            <a:off x="966848" y="522514"/>
            <a:ext cx="63331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Cambria" panose="02040503050406030204" pitchFamily="18" charset="0"/>
              </a:rPr>
              <a:t>OBJETIVOS ESPECÍFICOS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DCF1EC1-6D42-4193-B254-1750E7CA52A7}"/>
              </a:ext>
            </a:extLst>
          </p:cNvPr>
          <p:cNvSpPr txBox="1"/>
          <p:nvPr/>
        </p:nvSpPr>
        <p:spPr>
          <a:xfrm>
            <a:off x="966848" y="1814468"/>
            <a:ext cx="101745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Elaborar um modo de interação do jogo, cujo o formato de tomadas de decisões;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Indicar a movimentação das setas conforme resposta dada pelo jogador, a fim de completar o desafio com tomadas de decisões corretas.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Estimular os alunos a aprenderem mais sobre o Problema do Caixeiro Viajante;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5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B23E4-0B58-40AA-898D-2D858DD8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E2401C-5CB8-48A3-A302-FD911ED7B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96C40F-D948-44C5-8F41-F4728CBE4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F0F125E-F05B-4D21-A09C-52BBB7C2C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4950256" y="-1542197"/>
            <a:ext cx="7299991" cy="872433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DE48EEE-8C6F-4669-9888-182339C20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65" y="-211538"/>
            <a:ext cx="7299991" cy="854349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4D02A4F-52E8-4420-BDA8-5C7EAAD02247}"/>
              </a:ext>
            </a:extLst>
          </p:cNvPr>
          <p:cNvSpPr txBox="1"/>
          <p:nvPr/>
        </p:nvSpPr>
        <p:spPr>
          <a:xfrm>
            <a:off x="1094944" y="565694"/>
            <a:ext cx="37970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Cambria" panose="02040503050406030204" pitchFamily="18" charset="0"/>
              </a:rPr>
              <a:t>JUSTIFICATIVA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1B8491E-32E8-4F83-BD92-CFB309062077}"/>
              </a:ext>
            </a:extLst>
          </p:cNvPr>
          <p:cNvSpPr txBox="1"/>
          <p:nvPr/>
        </p:nvSpPr>
        <p:spPr>
          <a:xfrm>
            <a:off x="1094944" y="1825625"/>
            <a:ext cx="9622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bg1"/>
                </a:solidFill>
                <a:latin typeface="Cambria" panose="02040503050406030204" pitchFamily="18" charset="0"/>
              </a:rPr>
              <a:t>Este jogo torna-se relevante pois pretende auxiliar no desenvolvimento do raciocínio lógico,  além ampliar as </a:t>
            </a:r>
            <a:r>
              <a:rPr lang="pt-BR" dirty="0">
                <a:solidFill>
                  <a:schemeClr val="bg1"/>
                </a:solidFill>
              </a:rPr>
              <a:t>possibilidades de compreensão por meio de experiências significativas, como também aprimorar e expandir mais o conteúdo do jogo, a fim de que escolas e faculdades possam utilizá-lo como recurso didático.</a:t>
            </a:r>
            <a:r>
              <a:rPr lang="pt-BR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678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68717-71C8-4D35-B0B4-A100F28B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44D56D-27C3-4D77-9493-64AB397AA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D401AE-32E4-4CF1-98F6-8116511B9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1B3DE2E-49ED-41FE-8B98-0A723A201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4950256" y="-1542197"/>
            <a:ext cx="7299991" cy="872433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C8DF0D5-901F-457F-9A4A-1651AE24D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65" y="-211538"/>
            <a:ext cx="7299991" cy="854349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2961E16-57C9-4EE7-B7BA-CA83841BDA23}"/>
              </a:ext>
            </a:extLst>
          </p:cNvPr>
          <p:cNvSpPr txBox="1"/>
          <p:nvPr/>
        </p:nvSpPr>
        <p:spPr>
          <a:xfrm>
            <a:off x="1021398" y="565694"/>
            <a:ext cx="3870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Cambria" panose="02040503050406030204" pitchFamily="18" charset="0"/>
              </a:rPr>
              <a:t>PÚBLICO-ALVO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1868D87-4E08-4F5C-9559-BE1283A4756B}"/>
              </a:ext>
            </a:extLst>
          </p:cNvPr>
          <p:cNvSpPr txBox="1"/>
          <p:nvPr/>
        </p:nvSpPr>
        <p:spPr>
          <a:xfrm>
            <a:off x="1021398" y="2173637"/>
            <a:ext cx="981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Pessoas interessadas em aprender sobre o Problema do Caixeiro Viajante, com o intuito de auxiliá-los no processo de aprendizagem de uma maneira fácil e interativa.</a:t>
            </a:r>
          </a:p>
        </p:txBody>
      </p:sp>
    </p:spTree>
    <p:extLst>
      <p:ext uri="{BB962C8B-B14F-4D97-AF65-F5344CB8AC3E}">
        <p14:creationId xmlns:p14="http://schemas.microsoft.com/office/powerpoint/2010/main" val="82497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88D19-41F6-4262-8DE2-D2AC55E5F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CC3975-0291-47FA-B24C-6E29B503F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7CB6AE-9B68-4F8F-8DC8-8195D185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CF8DDCF-5284-41B0-8FEE-E023C8F72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4950256" y="-1542197"/>
            <a:ext cx="7299991" cy="872433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3A31A46-A5F6-47BE-B598-A53E2F32F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65" y="-211538"/>
            <a:ext cx="7299991" cy="854349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1A70BCA-8806-4436-8FB2-744DC764EBAE}"/>
              </a:ext>
            </a:extLst>
          </p:cNvPr>
          <p:cNvSpPr txBox="1"/>
          <p:nvPr/>
        </p:nvSpPr>
        <p:spPr>
          <a:xfrm>
            <a:off x="1012371" y="565694"/>
            <a:ext cx="48520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Cambria" panose="02040503050406030204" pitchFamily="18" charset="0"/>
              </a:rPr>
              <a:t>OBJETIVO DO JOGO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D74E7C-0E9F-4079-9D29-37494D00C9F4}"/>
              </a:ext>
            </a:extLst>
          </p:cNvPr>
          <p:cNvSpPr txBox="1"/>
          <p:nvPr/>
        </p:nvSpPr>
        <p:spPr>
          <a:xfrm>
            <a:off x="1277257" y="25835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116320C-D1DD-4ED2-ABAC-E68ECFE2D40B}"/>
              </a:ext>
            </a:extLst>
          </p:cNvPr>
          <p:cNvSpPr txBox="1"/>
          <p:nvPr/>
        </p:nvSpPr>
        <p:spPr>
          <a:xfrm>
            <a:off x="1369622" y="2207941"/>
            <a:ext cx="99897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bg1"/>
                </a:solidFill>
                <a:latin typeface="Cambria" panose="02040503050406030204" pitchFamily="18" charset="0"/>
              </a:rPr>
              <a:t>O jogo consiste em encontrar o menor percurso , iniciando sempre no ponto Origem;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bg1"/>
                </a:solidFill>
                <a:latin typeface="Cambria" panose="02040503050406030204" pitchFamily="18" charset="0"/>
              </a:rPr>
              <a:t>Não  havendo a possibilidade de poder escolher mais de um caminho por vez;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bg1"/>
                </a:solidFill>
                <a:latin typeface="Cambria" panose="02040503050406030204" pitchFamily="18" charset="0"/>
              </a:rPr>
              <a:t>Após retornar para o ponto Origem aparecerá na tela dizeres mencionam se o percurso escolhido</a:t>
            </a:r>
          </a:p>
          <a:p>
            <a:r>
              <a:rPr lang="pt-BR" dirty="0">
                <a:solidFill>
                  <a:schemeClr val="bg1"/>
                </a:solidFill>
                <a:latin typeface="Cambria" panose="02040503050406030204" pitchFamily="18" charset="0"/>
              </a:rPr>
              <a:t> foi o melhor .</a:t>
            </a:r>
          </a:p>
        </p:txBody>
      </p:sp>
    </p:spTree>
    <p:extLst>
      <p:ext uri="{BB962C8B-B14F-4D97-AF65-F5344CB8AC3E}">
        <p14:creationId xmlns:p14="http://schemas.microsoft.com/office/powerpoint/2010/main" val="4001468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347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Berry Rotunda</vt:lpstr>
      <vt:lpstr>Calibri</vt:lpstr>
      <vt:lpstr>Calibri Light</vt:lpstr>
      <vt:lpstr>Cambria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 ribeiro</dc:creator>
  <cp:lastModifiedBy>gui ribeiro</cp:lastModifiedBy>
  <cp:revision>17</cp:revision>
  <dcterms:created xsi:type="dcterms:W3CDTF">2018-09-24T16:34:29Z</dcterms:created>
  <dcterms:modified xsi:type="dcterms:W3CDTF">2018-09-29T01:47:17Z</dcterms:modified>
</cp:coreProperties>
</file>