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8025-5EB4-4F29-901E-7E99410B98D2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A88EC-83C4-4F07-8358-6639FBC56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03E6-9A0D-905A-8246-3327E9F70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EE1A9-F58C-D426-FB2F-9D7C6F19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AB2FD-2FA0-8789-61DC-82C67CEF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AE03E-CACD-1110-EB98-C721C67B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8E885-2DD2-5BCB-99F7-803C025E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20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8E77F-EA8F-3D23-DB67-B62666D2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8739F9-0B83-DC63-D0BE-8BE8EAA2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B752C-55B7-DCFD-3F00-C9F097B9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BDA76-DFDA-8E00-C305-7ADEE761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EA6DD-AF8E-97DD-4AD4-6D4009B4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3E9A99-3E9A-AF89-6C95-6412BCDD8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19CE7B-ECFE-0506-148F-684B0FCD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5C7BF-1852-D665-397E-E81DF6DD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88F4D-D546-A1D7-6926-6BF05E7E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4A722-3EF2-5A2C-24FC-E956922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10B96-78C5-6232-9BC7-9203BB5C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6214C-55F1-E049-7201-3DF49284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721B60-6F5C-2F9B-F0E2-4D886AC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CDD59B-F85C-0F1A-D181-15E38A68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51D7A-D116-8644-CFF8-53DD332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3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D7838-129A-8371-5B1D-006B2B84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D86682-96AE-E232-2725-5428C8DA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F910F-B5BC-197E-E0C1-EC4FE406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D0FAA-B966-92F4-C943-14CA20EC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82F650-347F-983C-B50A-190E9942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3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85DC-F85C-A9EC-9E7F-5AEE5532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D61F4-FBA1-206E-D77D-9A6AF3958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B4CD73-1D87-CAE9-41F4-0AC44A14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9DCA5-582C-ED8B-4E14-2D16AA97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0CA7A1-559C-5C4E-BCB8-FFFDC48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EBDC02-02C0-24A9-82F0-4F29BB3F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87714-87DD-3D14-26C6-02F0DE19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85134-D13F-5C7D-3A5A-6F8D6113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6C5F21-E6A4-9E82-01CA-111E837E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DDAB06-383F-08C7-3FD3-AAF7595F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EEC524-4E3C-8884-AEA8-45A2A7C7A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F4F25C-9484-D6FA-A3CB-B254834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3D4C14-6327-4789-8215-41B8FDD0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8A8F3C-56E4-EB53-D85F-949B06B6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A2342-BAFC-024D-3EA1-6A651A17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9F9E6F-DEB4-B434-CF32-CAEBA3C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C60EAA-BF78-C2F0-7E82-43CE5F51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F49D27-80D1-B96F-3ED3-9BBD8D3E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132D1-FA02-1608-8415-91A6A71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B1FB9C-820A-5A2C-187D-A11DDF6C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D1E53F-C0DC-C9C9-2B13-FB62C826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E9A53-83C3-BDFC-F514-7FE52644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BEA03-8938-7BB9-7093-02FA31D0D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3CED15-4168-7E0F-7BD2-239F21BE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004D1-F69E-F438-C33B-7FC5BCC3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F64E22-B406-AC5C-00CE-8FC54C9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4A618D-C56D-1210-0080-CD242CF9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424E-10B8-9868-0911-F4478B4F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594BE0-3FBA-C26D-E33A-1CC24EE47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B8F41C-C6BF-7F09-ABC9-A4FBC872D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13A78B-EBC8-11B7-513F-C765F4DD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11C8BE-1E5D-91E2-BF46-A684AE9D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05A5F9-D7C0-9FE3-0543-DF510ED0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5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23B0C5-D378-9798-7392-B18D6723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C491E7-B075-30DB-FB5D-BC621E6C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AE8C22-A277-28DC-9AF0-A80383E1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3103-E830-41DC-BB98-7D74C6B4A90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B0D64F-9C13-27B6-A015-D80E7E59E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BDCAC7-E5A2-5E9C-6D90-0B0BB1905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2244-8F8A-4378-B9A1-1A25E77D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62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6B4C2D-3285-835C-3C41-635A426F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9D2C8A-55E8-B40A-6611-8FC2057E7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Teoria da Computação: Converter um AFN para um AFD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19E06-45B0-DE4D-6B31-D66541BA9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Julio Cesar Brício Lima Farias</a:t>
            </a:r>
          </a:p>
        </p:txBody>
      </p:sp>
    </p:spTree>
    <p:extLst>
      <p:ext uri="{BB962C8B-B14F-4D97-AF65-F5344CB8AC3E}">
        <p14:creationId xmlns:p14="http://schemas.microsoft.com/office/powerpoint/2010/main" val="79010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2934DE3-2EDC-A2CB-3C51-8C5A2A3A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C09709-91EE-3611-B872-34729589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02C554C-3D40-B102-5A22-8577F12A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Recebe como parâmetro um conjunto</a:t>
            </a:r>
          </a:p>
          <a:p>
            <a:pPr marL="0" indent="0">
              <a:buNone/>
            </a:pPr>
            <a:r>
              <a:rPr lang="pt-BR" dirty="0"/>
              <a:t>de estado “a” e retorna o fecho</a:t>
            </a:r>
          </a:p>
          <a:p>
            <a:pPr marL="0" indent="0">
              <a:buNone/>
            </a:pPr>
            <a:r>
              <a:rPr lang="pt-BR" dirty="0"/>
              <a:t>transitivo desse conjunto</a:t>
            </a:r>
          </a:p>
          <a:p>
            <a:r>
              <a:rPr lang="pt-BR" dirty="0"/>
              <a:t>Adiciona cada estado ao conjunto “a”</a:t>
            </a:r>
          </a:p>
          <a:p>
            <a:r>
              <a:rPr lang="pt-BR" dirty="0"/>
              <a:t>Inicia um loop em que</a:t>
            </a:r>
          </a:p>
          <a:p>
            <a:pPr lvl="1"/>
            <a:r>
              <a:rPr lang="pt-BR" dirty="0"/>
              <a:t>Remove estado da pilha “s” e armazena “c”</a:t>
            </a:r>
          </a:p>
          <a:p>
            <a:pPr lvl="1"/>
            <a:r>
              <a:rPr lang="pt-BR" dirty="0"/>
              <a:t>Verifica se há uma transição vazia “c” para “j”</a:t>
            </a:r>
          </a:p>
          <a:p>
            <a:pPr lvl="1"/>
            <a:r>
              <a:rPr lang="pt-BR" dirty="0"/>
              <a:t>Verifica se “j” foi adicionado ao fecho</a:t>
            </a:r>
          </a:p>
          <a:p>
            <a:pPr lvl="1"/>
            <a:r>
              <a:rPr lang="pt-BR" dirty="0" err="1"/>
              <a:t>Efech</a:t>
            </a:r>
            <a:r>
              <a:rPr lang="pt-BR" dirty="0"/>
              <a:t> vai para próxima posição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23FE536-0198-D967-CBE0-7F2B428C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485" y="1027906"/>
            <a:ext cx="333421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2F9A7D-BECE-C5F2-DABC-35A27EF7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968FD0-D42D-8F70-ABBF-1AD9C9A9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5DFD0-7517-7C7B-DAD4-9143DFBB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a pilha não estiver vazia retira um</a:t>
            </a:r>
          </a:p>
          <a:p>
            <a:pPr marL="0" indent="0">
              <a:buNone/>
            </a:pPr>
            <a:r>
              <a:rPr lang="pt-BR" dirty="0"/>
              <a:t>Conjunto de estado da pilha e</a:t>
            </a:r>
          </a:p>
          <a:p>
            <a:pPr lvl="1"/>
            <a:r>
              <a:rPr lang="pt-BR" dirty="0"/>
              <a:t>Para cada símbolo de entrada, calcula o </a:t>
            </a:r>
          </a:p>
          <a:p>
            <a:pPr marL="457200" lvl="1" indent="0">
              <a:buNone/>
            </a:pPr>
            <a:r>
              <a:rPr lang="pt-BR" dirty="0"/>
              <a:t>conjunto de Estado que “vai ir” a partir do conjunto </a:t>
            </a:r>
          </a:p>
          <a:p>
            <a:pPr marL="457200" lvl="1" indent="0">
              <a:buNone/>
            </a:pPr>
            <a:r>
              <a:rPr lang="pt-BR" dirty="0"/>
              <a:t>atual e armazena na tabela de transição </a:t>
            </a:r>
            <a:r>
              <a:rPr lang="pt-BR" dirty="0" err="1"/>
              <a:t>afd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Exibe na saída a linha que corresponde na tabela de </a:t>
            </a:r>
          </a:p>
          <a:p>
            <a:pPr marL="457200" lvl="1" indent="0">
              <a:buNone/>
            </a:pPr>
            <a:r>
              <a:rPr lang="pt-BR" dirty="0"/>
              <a:t>Transição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97BF4A-AB60-2D99-EA09-1435502D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20" y="1825624"/>
            <a:ext cx="3291981" cy="43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7141DBA-231F-47F3-7ADE-0B5CDE4D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9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802957-3649-43DB-1FCF-86A52154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B360A-E2C1-DC23-FCE8-3A8FAC30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Check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Verifica se um </a:t>
            </a:r>
            <a:r>
              <a:rPr lang="pt-BR" dirty="0" err="1"/>
              <a:t>caracter</a:t>
            </a:r>
            <a:r>
              <a:rPr lang="pt-BR" dirty="0"/>
              <a:t> esta na lista de entrada</a:t>
            </a:r>
          </a:p>
          <a:p>
            <a:pPr lvl="1"/>
            <a:endParaRPr lang="pt-BR" dirty="0"/>
          </a:p>
          <a:p>
            <a:r>
              <a:rPr lang="pt-BR" dirty="0"/>
              <a:t>Adiciona(), remove()</a:t>
            </a:r>
          </a:p>
          <a:p>
            <a:pPr lvl="1"/>
            <a:r>
              <a:rPr lang="pt-BR" dirty="0"/>
              <a:t>Funções de manipulação da pilha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0956C2-6D86-17B9-2B7B-7FA10E37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116" y="1690688"/>
            <a:ext cx="1933845" cy="1609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230BBB-59C1-D5D7-F6CB-137CC8BEC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116" y="3410153"/>
            <a:ext cx="2038635" cy="8097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024FF6-99F4-27C3-36A0-C9489E6C4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116" y="4354828"/>
            <a:ext cx="159089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8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803326-A80A-5C22-818E-D5E7781C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0D4668-F36F-1897-61F4-446108A0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AFN?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D52B7-C0FD-FBC6-3D8F-A283F5E7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i="0" u="none" strike="noStrike" dirty="0">
                <a:effectLst/>
              </a:rPr>
              <a:t>é uma máquina de estados finita onde para cada par de estado e símbolo de entrada pode haver vários próximos estados possíveis.</a:t>
            </a:r>
            <a:endParaRPr lang="pt-BR" dirty="0">
              <a:effectLst/>
            </a:endParaRPr>
          </a:p>
          <a:p>
            <a:r>
              <a:rPr lang="pt-BR" i="0" dirty="0">
                <a:effectLst/>
              </a:rPr>
              <a:t>Um AFND pode ter transições que não consomem nenhum símbolo de entrada (transições épsilon)</a:t>
            </a:r>
          </a:p>
          <a:p>
            <a:r>
              <a:rPr lang="pt-BR" dirty="0"/>
              <a:t>Podem estar com vários estados ativos ao mesmo tempo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38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CC926B67-687D-E353-E916-8E581468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CA7172-0390-36FF-3A79-EC7F572B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28"/>
            <a:ext cx="5864604" cy="1010669"/>
          </a:xfrm>
        </p:spPr>
        <p:txBody>
          <a:bodyPr>
            <a:noAutofit/>
          </a:bodyPr>
          <a:lstStyle/>
          <a:p>
            <a:r>
              <a:rPr lang="pt-BR" sz="2800" dirty="0"/>
              <a:t>Exemplo de um diagrama de um </a:t>
            </a:r>
            <a:r>
              <a:rPr lang="pt-BR" sz="2800" dirty="0" err="1"/>
              <a:t>afn</a:t>
            </a:r>
            <a:endParaRPr lang="pt-BR" sz="2800" dirty="0"/>
          </a:p>
        </p:txBody>
      </p:sp>
      <p:graphicFrame>
        <p:nvGraphicFramePr>
          <p:cNvPr id="44" name="Espaço Reservado para Conteúdo 43">
            <a:extLst>
              <a:ext uri="{FF2B5EF4-FFF2-40B4-BE49-F238E27FC236}">
                <a16:creationId xmlns:a16="http://schemas.microsoft.com/office/drawing/2014/main" id="{E8690453-4F53-ABAB-7D67-9E81DFE59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73835"/>
              </p:ext>
            </p:extLst>
          </p:nvPr>
        </p:nvGraphicFramePr>
        <p:xfrm>
          <a:off x="8619688" y="2112175"/>
          <a:ext cx="34772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09">
                  <a:extLst>
                    <a:ext uri="{9D8B030D-6E8A-4147-A177-3AD203B41FA5}">
                      <a16:colId xmlns:a16="http://schemas.microsoft.com/office/drawing/2014/main" val="649709322"/>
                    </a:ext>
                  </a:extLst>
                </a:gridCol>
                <a:gridCol w="869309">
                  <a:extLst>
                    <a:ext uri="{9D8B030D-6E8A-4147-A177-3AD203B41FA5}">
                      <a16:colId xmlns:a16="http://schemas.microsoft.com/office/drawing/2014/main" val="842012079"/>
                    </a:ext>
                  </a:extLst>
                </a:gridCol>
                <a:gridCol w="869309">
                  <a:extLst>
                    <a:ext uri="{9D8B030D-6E8A-4147-A177-3AD203B41FA5}">
                      <a16:colId xmlns:a16="http://schemas.microsoft.com/office/drawing/2014/main" val="777614954"/>
                    </a:ext>
                  </a:extLst>
                </a:gridCol>
                <a:gridCol w="869309">
                  <a:extLst>
                    <a:ext uri="{9D8B030D-6E8A-4147-A177-3AD203B41FA5}">
                      <a16:colId xmlns:a16="http://schemas.microsoft.com/office/drawing/2014/main" val="252496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ɛ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6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4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6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3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73719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A1C5D762-0292-309A-66C5-84FB5BAA351E}"/>
              </a:ext>
            </a:extLst>
          </p:cNvPr>
          <p:cNvSpPr/>
          <p:nvPr/>
        </p:nvSpPr>
        <p:spPr>
          <a:xfrm>
            <a:off x="1098958" y="3243677"/>
            <a:ext cx="1082180" cy="10821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C42F610-EB3B-0A33-8BBC-B4F7451E9924}"/>
              </a:ext>
            </a:extLst>
          </p:cNvPr>
          <p:cNvSpPr/>
          <p:nvPr/>
        </p:nvSpPr>
        <p:spPr>
          <a:xfrm>
            <a:off x="3440885" y="1662418"/>
            <a:ext cx="1082180" cy="10821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05CDA65-284C-49F5-CE30-2D492B9D8DEE}"/>
              </a:ext>
            </a:extLst>
          </p:cNvPr>
          <p:cNvSpPr/>
          <p:nvPr/>
        </p:nvSpPr>
        <p:spPr>
          <a:xfrm>
            <a:off x="2820099" y="4908958"/>
            <a:ext cx="1082180" cy="10821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5CF75AB-80E3-612A-223B-6014B7AF2BE0}"/>
              </a:ext>
            </a:extLst>
          </p:cNvPr>
          <p:cNvSpPr/>
          <p:nvPr/>
        </p:nvSpPr>
        <p:spPr>
          <a:xfrm>
            <a:off x="6996418" y="2344773"/>
            <a:ext cx="1082180" cy="10821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45B58B-2A18-B4E1-9C5F-16CC66D14EAF}"/>
              </a:ext>
            </a:extLst>
          </p:cNvPr>
          <p:cNvSpPr/>
          <p:nvPr/>
        </p:nvSpPr>
        <p:spPr>
          <a:xfrm>
            <a:off x="7154900" y="4664279"/>
            <a:ext cx="1082180" cy="10821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2733D5-762F-E9FB-53AB-6EA64E03059D}"/>
              </a:ext>
            </a:extLst>
          </p:cNvPr>
          <p:cNvSpPr txBox="1"/>
          <p:nvPr/>
        </p:nvSpPr>
        <p:spPr>
          <a:xfrm>
            <a:off x="1428291" y="36001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257243-50D6-F451-55AA-A2ED0665E800}"/>
              </a:ext>
            </a:extLst>
          </p:cNvPr>
          <p:cNvSpPr txBox="1"/>
          <p:nvPr/>
        </p:nvSpPr>
        <p:spPr>
          <a:xfrm>
            <a:off x="3759951" y="20188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5480FF-1E1C-FAE3-3B4C-7EF4893EC7F8}"/>
              </a:ext>
            </a:extLst>
          </p:cNvPr>
          <p:cNvSpPr txBox="1"/>
          <p:nvPr/>
        </p:nvSpPr>
        <p:spPr>
          <a:xfrm>
            <a:off x="7303161" y="27011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733AED-9A15-C9E4-DAB5-42678D2FF3B9}"/>
              </a:ext>
            </a:extLst>
          </p:cNvPr>
          <p:cNvSpPr txBox="1"/>
          <p:nvPr/>
        </p:nvSpPr>
        <p:spPr>
          <a:xfrm>
            <a:off x="3149432" y="528076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9148C1-4DA5-A6DF-E0BE-3BA12F3F25F8}"/>
              </a:ext>
            </a:extLst>
          </p:cNvPr>
          <p:cNvSpPr txBox="1"/>
          <p:nvPr/>
        </p:nvSpPr>
        <p:spPr>
          <a:xfrm>
            <a:off x="7174749" y="50207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q4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A72B41C-67D7-D162-269A-C2EB0B59174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55303" y="2203508"/>
            <a:ext cx="1385582" cy="1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B4AE8BFB-41A4-9B3A-45FC-D319B192CC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397230" y="1853967"/>
            <a:ext cx="2757670" cy="649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E3A3623C-1999-E263-CD8C-F98C3480B75A}"/>
              </a:ext>
            </a:extLst>
          </p:cNvPr>
          <p:cNvCxnSpPr>
            <a:stCxn id="7" idx="3"/>
            <a:endCxn id="5" idx="5"/>
          </p:cNvCxnSpPr>
          <p:nvPr/>
        </p:nvCxnSpPr>
        <p:spPr>
          <a:xfrm rot="5400000" flipH="1">
            <a:off x="5418564" y="1532136"/>
            <a:ext cx="682355" cy="2790317"/>
          </a:xfrm>
          <a:prstGeom prst="curvedConnector3">
            <a:avLst>
              <a:gd name="adj1" fmla="val 1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BC74C33-CBA6-C33B-4265-5D90D743E4DF}"/>
              </a:ext>
            </a:extLst>
          </p:cNvPr>
          <p:cNvCxnSpPr>
            <a:stCxn id="7" idx="5"/>
            <a:endCxn id="8" idx="0"/>
          </p:cNvCxnSpPr>
          <p:nvPr/>
        </p:nvCxnSpPr>
        <p:spPr>
          <a:xfrm flipH="1">
            <a:off x="7695990" y="3268471"/>
            <a:ext cx="224126" cy="139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D8CBDC1F-F423-8B33-F6BE-E13262CF8B7E}"/>
              </a:ext>
            </a:extLst>
          </p:cNvPr>
          <p:cNvCxnSpPr>
            <a:stCxn id="7" idx="4"/>
            <a:endCxn id="6" idx="6"/>
          </p:cNvCxnSpPr>
          <p:nvPr/>
        </p:nvCxnSpPr>
        <p:spPr>
          <a:xfrm rot="5400000">
            <a:off x="4708347" y="2620886"/>
            <a:ext cx="2023095" cy="3635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9DE41A4-EAD7-1A36-F0CC-831C14FC8473}"/>
              </a:ext>
            </a:extLst>
          </p:cNvPr>
          <p:cNvCxnSpPr>
            <a:stCxn id="6" idx="5"/>
            <a:endCxn id="8" idx="3"/>
          </p:cNvCxnSpPr>
          <p:nvPr/>
        </p:nvCxnSpPr>
        <p:spPr>
          <a:xfrm flipV="1">
            <a:off x="3743797" y="5587977"/>
            <a:ext cx="3569585" cy="2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770CA7-53C9-9656-81B4-882DA688B53F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22656" y="4167375"/>
            <a:ext cx="955925" cy="90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9F2FC98-5D58-1952-54D2-B2D44907C0DB}"/>
              </a:ext>
            </a:extLst>
          </p:cNvPr>
          <p:cNvSpPr txBox="1"/>
          <p:nvPr/>
        </p:nvSpPr>
        <p:spPr>
          <a:xfrm>
            <a:off x="2256639" y="2586117"/>
            <a:ext cx="2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CC898E6-7169-C55D-DEE8-166FF57E23C0}"/>
              </a:ext>
            </a:extLst>
          </p:cNvPr>
          <p:cNvSpPr txBox="1"/>
          <p:nvPr/>
        </p:nvSpPr>
        <p:spPr>
          <a:xfrm>
            <a:off x="2356189" y="4248075"/>
            <a:ext cx="2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6CCAA69-F66C-DAA7-88C0-EB071C0D0817}"/>
              </a:ext>
            </a:extLst>
          </p:cNvPr>
          <p:cNvSpPr txBox="1"/>
          <p:nvPr/>
        </p:nvSpPr>
        <p:spPr>
          <a:xfrm>
            <a:off x="5576495" y="4827590"/>
            <a:ext cx="2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9808274-CEF7-F709-5BBA-D68E52192376}"/>
              </a:ext>
            </a:extLst>
          </p:cNvPr>
          <p:cNvSpPr txBox="1"/>
          <p:nvPr/>
        </p:nvSpPr>
        <p:spPr>
          <a:xfrm>
            <a:off x="5075253" y="2988657"/>
            <a:ext cx="2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73D4A7-9EFC-B9EB-029E-77F852FC20E8}"/>
              </a:ext>
            </a:extLst>
          </p:cNvPr>
          <p:cNvSpPr txBox="1"/>
          <p:nvPr/>
        </p:nvSpPr>
        <p:spPr>
          <a:xfrm>
            <a:off x="6014907" y="1716038"/>
            <a:ext cx="26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1A503A5-7ADF-D9A5-B46A-C0A332E81471}"/>
              </a:ext>
            </a:extLst>
          </p:cNvPr>
          <p:cNvSpPr txBox="1"/>
          <p:nvPr/>
        </p:nvSpPr>
        <p:spPr>
          <a:xfrm>
            <a:off x="7894591" y="3676284"/>
            <a:ext cx="2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3B9758F-30FE-995D-4DDA-CB1030D30347}"/>
              </a:ext>
            </a:extLst>
          </p:cNvPr>
          <p:cNvSpPr txBox="1"/>
          <p:nvPr/>
        </p:nvSpPr>
        <p:spPr>
          <a:xfrm>
            <a:off x="5597554" y="5608529"/>
            <a:ext cx="2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797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1D8B9F-7646-103D-EAB6-CE35F11C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3B3618-B3A5-E2C5-BFDC-D6381E80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AFD?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DBA92-B8F7-2249-A576-05B8527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b="0" i="0" u="none" strike="noStrike" dirty="0">
                <a:effectLst/>
              </a:rPr>
              <a:t>É uma Máquina de estados finita que aceita ou rejeita cadeias de símbolos gerando um único ramo de computação para cada cadeia de entrada.</a:t>
            </a:r>
            <a:endParaRPr lang="pt-BR" b="0" dirty="0">
              <a:effectLst/>
            </a:endParaRPr>
          </a:p>
          <a:p>
            <a:r>
              <a:rPr lang="pt-BR" b="0" i="0" dirty="0">
                <a:effectLst/>
              </a:rPr>
              <a:t>para cada estado e símbolo de entrada existe exatamente uma transição definida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2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18D328DA-CEB7-0779-B005-8446B2E8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E338B2-DE99-2801-C17F-43195691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sz="4400" dirty="0"/>
              <a:t>diagrama</a:t>
            </a:r>
            <a:r>
              <a:rPr lang="pt-BR" dirty="0"/>
              <a:t> um AFD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FEEE0B-9C7C-0A86-13BF-1E40C0797B49}"/>
              </a:ext>
            </a:extLst>
          </p:cNvPr>
          <p:cNvSpPr/>
          <p:nvPr/>
        </p:nvSpPr>
        <p:spPr>
          <a:xfrm>
            <a:off x="729841" y="2920418"/>
            <a:ext cx="996892" cy="10213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7515DF4-AC45-58EC-7F9F-BF2131FBD3BB}"/>
              </a:ext>
            </a:extLst>
          </p:cNvPr>
          <p:cNvSpPr/>
          <p:nvPr/>
        </p:nvSpPr>
        <p:spPr>
          <a:xfrm>
            <a:off x="3901578" y="2920418"/>
            <a:ext cx="996892" cy="10213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A72E269-C39A-EB94-6BC8-9F9EC226AD8C}"/>
              </a:ext>
            </a:extLst>
          </p:cNvPr>
          <p:cNvSpPr/>
          <p:nvPr/>
        </p:nvSpPr>
        <p:spPr>
          <a:xfrm>
            <a:off x="7073316" y="2918320"/>
            <a:ext cx="996892" cy="10213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CF5E51C-E4FC-8F95-3A91-631D21253B6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726733" y="3431098"/>
            <a:ext cx="217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0B72D94-59F5-4149-83A4-C3767E50BCD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898470" y="3429000"/>
            <a:ext cx="2174846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8D698367-EA64-F2CF-D168-2F11E3C703B6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1228287" y="3439747"/>
            <a:ext cx="12700" cy="704910"/>
          </a:xfrm>
          <a:prstGeom prst="curvedConnector3">
            <a:avLst>
              <a:gd name="adj1" fmla="val 5289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D15C0C36-19B3-C595-8414-D1D4B9EFF58D}"/>
              </a:ext>
            </a:extLst>
          </p:cNvPr>
          <p:cNvCxnSpPr>
            <a:stCxn id="5" idx="3"/>
            <a:endCxn id="5" idx="5"/>
          </p:cNvCxnSpPr>
          <p:nvPr/>
        </p:nvCxnSpPr>
        <p:spPr>
          <a:xfrm rot="16200000" flipH="1">
            <a:off x="4400024" y="3439747"/>
            <a:ext cx="12700" cy="704910"/>
          </a:xfrm>
          <a:prstGeom prst="curvedConnector3">
            <a:avLst>
              <a:gd name="adj1" fmla="val 5091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270E9765-27D0-1793-43FD-CD28D7E3F82E}"/>
              </a:ext>
            </a:extLst>
          </p:cNvPr>
          <p:cNvCxnSpPr>
            <a:stCxn id="6" idx="3"/>
            <a:endCxn id="6" idx="5"/>
          </p:cNvCxnSpPr>
          <p:nvPr/>
        </p:nvCxnSpPr>
        <p:spPr>
          <a:xfrm rot="16200000" flipH="1">
            <a:off x="7571762" y="3437649"/>
            <a:ext cx="12700" cy="704910"/>
          </a:xfrm>
          <a:prstGeom prst="curvedConnector3">
            <a:avLst>
              <a:gd name="adj1" fmla="val 4893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AB8C299-E9FF-C172-23DF-BBB2DF71007B}"/>
              </a:ext>
            </a:extLst>
          </p:cNvPr>
          <p:cNvSpPr txBox="1"/>
          <p:nvPr/>
        </p:nvSpPr>
        <p:spPr>
          <a:xfrm>
            <a:off x="997727" y="3235370"/>
            <a:ext cx="45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1E6DF16-322C-E38C-6321-9E0B903AECD8}"/>
              </a:ext>
            </a:extLst>
          </p:cNvPr>
          <p:cNvSpPr txBox="1"/>
          <p:nvPr/>
        </p:nvSpPr>
        <p:spPr>
          <a:xfrm>
            <a:off x="4171152" y="3221247"/>
            <a:ext cx="51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A5F8AA-A3E2-A8C0-14C4-7FFBBA2D3431}"/>
              </a:ext>
            </a:extLst>
          </p:cNvPr>
          <p:cNvSpPr txBox="1"/>
          <p:nvPr/>
        </p:nvSpPr>
        <p:spPr>
          <a:xfrm>
            <a:off x="7329513" y="3244333"/>
            <a:ext cx="4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9E7414F-60D3-C460-F4B9-2709E1E65E09}"/>
              </a:ext>
            </a:extLst>
          </p:cNvPr>
          <p:cNvSpPr txBox="1"/>
          <p:nvPr/>
        </p:nvSpPr>
        <p:spPr>
          <a:xfrm>
            <a:off x="2550332" y="3129660"/>
            <a:ext cx="2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graphicFrame>
        <p:nvGraphicFramePr>
          <p:cNvPr id="44" name="Espaço Reservado para Conteúdo 43">
            <a:extLst>
              <a:ext uri="{FF2B5EF4-FFF2-40B4-BE49-F238E27FC236}">
                <a16:creationId xmlns:a16="http://schemas.microsoft.com/office/drawing/2014/main" id="{8B6A0464-9FC9-4977-7D0B-1602DAB4B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61610"/>
              </p:ext>
            </p:extLst>
          </p:nvPr>
        </p:nvGraphicFramePr>
        <p:xfrm>
          <a:off x="8266476" y="2768155"/>
          <a:ext cx="36778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957">
                  <a:extLst>
                    <a:ext uri="{9D8B030D-6E8A-4147-A177-3AD203B41FA5}">
                      <a16:colId xmlns:a16="http://schemas.microsoft.com/office/drawing/2014/main" val="147311401"/>
                    </a:ext>
                  </a:extLst>
                </a:gridCol>
                <a:gridCol w="1225957">
                  <a:extLst>
                    <a:ext uri="{9D8B030D-6E8A-4147-A177-3AD203B41FA5}">
                      <a16:colId xmlns:a16="http://schemas.microsoft.com/office/drawing/2014/main" val="3836571303"/>
                    </a:ext>
                  </a:extLst>
                </a:gridCol>
                <a:gridCol w="1225957">
                  <a:extLst>
                    <a:ext uri="{9D8B030D-6E8A-4147-A177-3AD203B41FA5}">
                      <a16:colId xmlns:a16="http://schemas.microsoft.com/office/drawing/2014/main" val="113812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3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2351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BF72CA94-80CB-E64F-DC21-2D3B8A018E16}"/>
              </a:ext>
            </a:extLst>
          </p:cNvPr>
          <p:cNvSpPr txBox="1"/>
          <p:nvPr/>
        </p:nvSpPr>
        <p:spPr>
          <a:xfrm>
            <a:off x="5848969" y="3140503"/>
            <a:ext cx="27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47349C1-58B5-CAE3-C0C5-56B0B86045A0}"/>
              </a:ext>
            </a:extLst>
          </p:cNvPr>
          <p:cNvSpPr txBox="1"/>
          <p:nvPr/>
        </p:nvSpPr>
        <p:spPr>
          <a:xfrm>
            <a:off x="4274462" y="4298849"/>
            <a:ext cx="2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E65C8A-E5C8-23D7-C924-C8F435831964}"/>
              </a:ext>
            </a:extLst>
          </p:cNvPr>
          <p:cNvSpPr txBox="1"/>
          <p:nvPr/>
        </p:nvSpPr>
        <p:spPr>
          <a:xfrm>
            <a:off x="1175715" y="4371773"/>
            <a:ext cx="27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40F79B8-DB97-5B69-E7DD-A9FF97F9D4A5}"/>
              </a:ext>
            </a:extLst>
          </p:cNvPr>
          <p:cNvSpPr txBox="1"/>
          <p:nvPr/>
        </p:nvSpPr>
        <p:spPr>
          <a:xfrm>
            <a:off x="7363185" y="4332914"/>
            <a:ext cx="55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a,b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0B85447E-0121-A812-860A-BD4E5701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FD0125-F9AD-BE3F-F327-6D8FA1A8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AFNs</a:t>
            </a:r>
            <a:r>
              <a:rPr lang="pt-BR" dirty="0"/>
              <a:t> x </a:t>
            </a:r>
            <a:r>
              <a:rPr lang="pt-BR" dirty="0" err="1"/>
              <a:t>AFDs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B1ADE-610E-F05C-3A1B-43DE8DEF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800458"/>
            <a:ext cx="10515600" cy="4351338"/>
          </a:xfrm>
        </p:spPr>
        <p:txBody>
          <a:bodyPr/>
          <a:lstStyle/>
          <a:p>
            <a:r>
              <a:rPr lang="pt-BR" dirty="0"/>
              <a:t>Todo AFN tem um AFD  equivalente</a:t>
            </a:r>
          </a:p>
          <a:p>
            <a:r>
              <a:rPr lang="pt-BR" dirty="0"/>
              <a:t>Estados que podem ser alcançados a partir de outro por meio de transições pela </a:t>
            </a:r>
            <a:r>
              <a:rPr lang="pt-BR" dirty="0" err="1"/>
              <a:t>string</a:t>
            </a:r>
            <a:r>
              <a:rPr lang="pt-BR" dirty="0"/>
              <a:t> vazia são combinados em um único estado.</a:t>
            </a:r>
          </a:p>
        </p:txBody>
      </p:sp>
    </p:spTree>
    <p:extLst>
      <p:ext uri="{BB962C8B-B14F-4D97-AF65-F5344CB8AC3E}">
        <p14:creationId xmlns:p14="http://schemas.microsoft.com/office/powerpoint/2010/main" val="202175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6B11E-0B92-08A8-8B9D-55160715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62" name="Espaço Reservado para Conteúdo 61">
            <a:extLst>
              <a:ext uri="{FF2B5EF4-FFF2-40B4-BE49-F238E27FC236}">
                <a16:creationId xmlns:a16="http://schemas.microsoft.com/office/drawing/2014/main" id="{D4B17E5D-02BF-DB10-A72F-F14B4C375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718" y="2821823"/>
            <a:ext cx="408467" cy="49991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2DBF786-E552-5887-ACE7-2734699F851E}"/>
              </a:ext>
            </a:extLst>
          </p:cNvPr>
          <p:cNvSpPr/>
          <p:nvPr/>
        </p:nvSpPr>
        <p:spPr>
          <a:xfrm>
            <a:off x="1098958" y="3243677"/>
            <a:ext cx="613306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7F4949C-7444-93AC-AFEE-1EE4F7600F05}"/>
              </a:ext>
            </a:extLst>
          </p:cNvPr>
          <p:cNvSpPr/>
          <p:nvPr/>
        </p:nvSpPr>
        <p:spPr>
          <a:xfrm>
            <a:off x="2434206" y="2527027"/>
            <a:ext cx="613306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1747D55-DB55-A652-2D8E-A3EDF042C5C9}"/>
              </a:ext>
            </a:extLst>
          </p:cNvPr>
          <p:cNvSpPr/>
          <p:nvPr/>
        </p:nvSpPr>
        <p:spPr>
          <a:xfrm>
            <a:off x="2381298" y="4269347"/>
            <a:ext cx="613306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18A63A3-B29B-4720-4493-2094FDC0F6C0}"/>
              </a:ext>
            </a:extLst>
          </p:cNvPr>
          <p:cNvSpPr/>
          <p:nvPr/>
        </p:nvSpPr>
        <p:spPr>
          <a:xfrm>
            <a:off x="4336865" y="2505684"/>
            <a:ext cx="613306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655268A-7478-C6C5-1597-13C42C046BC1}"/>
              </a:ext>
            </a:extLst>
          </p:cNvPr>
          <p:cNvSpPr/>
          <p:nvPr/>
        </p:nvSpPr>
        <p:spPr>
          <a:xfrm>
            <a:off x="4755648" y="4100528"/>
            <a:ext cx="613306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20F707-7743-4A9A-3922-0F1A3D4C3632}"/>
              </a:ext>
            </a:extLst>
          </p:cNvPr>
          <p:cNvSpPr txBox="1"/>
          <p:nvPr/>
        </p:nvSpPr>
        <p:spPr>
          <a:xfrm>
            <a:off x="1180082" y="3381987"/>
            <a:ext cx="44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DE1D69-8506-4003-A9F4-DB462E966B61}"/>
              </a:ext>
            </a:extLst>
          </p:cNvPr>
          <p:cNvSpPr txBox="1"/>
          <p:nvPr/>
        </p:nvSpPr>
        <p:spPr>
          <a:xfrm>
            <a:off x="2534893" y="2643994"/>
            <a:ext cx="45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D3BCC2-15B4-3AEB-984B-59881081B6F7}"/>
              </a:ext>
            </a:extLst>
          </p:cNvPr>
          <p:cNvSpPr txBox="1"/>
          <p:nvPr/>
        </p:nvSpPr>
        <p:spPr>
          <a:xfrm>
            <a:off x="4410995" y="2618994"/>
            <a:ext cx="46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A89188-D001-CC37-55AD-392D0B0CB920}"/>
              </a:ext>
            </a:extLst>
          </p:cNvPr>
          <p:cNvSpPr txBox="1"/>
          <p:nvPr/>
        </p:nvSpPr>
        <p:spPr>
          <a:xfrm>
            <a:off x="2496208" y="4423504"/>
            <a:ext cx="4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FC4B0B-96F3-A5B4-F239-81E7640406B4}"/>
              </a:ext>
            </a:extLst>
          </p:cNvPr>
          <p:cNvSpPr txBox="1"/>
          <p:nvPr/>
        </p:nvSpPr>
        <p:spPr>
          <a:xfrm>
            <a:off x="4840430" y="4215083"/>
            <a:ext cx="4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q4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E57CBF-64F0-4F7C-4226-B7C7BDDAE765}"/>
              </a:ext>
            </a:extLst>
          </p:cNvPr>
          <p:cNvCxnSpPr>
            <a:cxnSpLocks/>
          </p:cNvCxnSpPr>
          <p:nvPr/>
        </p:nvCxnSpPr>
        <p:spPr>
          <a:xfrm flipV="1">
            <a:off x="1630549" y="2815936"/>
            <a:ext cx="811759" cy="4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FB0D595D-5325-36F9-5C08-9869667890B5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16200000" flipH="1">
            <a:off x="3547143" y="1720743"/>
            <a:ext cx="73254" cy="1685823"/>
          </a:xfrm>
          <a:prstGeom prst="curvedConnector3">
            <a:avLst>
              <a:gd name="adj1" fmla="val -341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76A8F725-2172-E4AA-116E-66308E3C35CB}"/>
              </a:ext>
            </a:extLst>
          </p:cNvPr>
          <p:cNvCxnSpPr>
            <a:stCxn id="7" idx="3"/>
            <a:endCxn id="5" idx="5"/>
          </p:cNvCxnSpPr>
          <p:nvPr/>
        </p:nvCxnSpPr>
        <p:spPr>
          <a:xfrm rot="5400000">
            <a:off x="3681518" y="2333217"/>
            <a:ext cx="21343" cy="1468987"/>
          </a:xfrm>
          <a:prstGeom prst="curvedConnector3">
            <a:avLst>
              <a:gd name="adj1" fmla="val 161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A541874-39E3-B2C3-EBD9-D6B2CED180A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4860354" y="3057039"/>
            <a:ext cx="201947" cy="104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268AC3BF-7B08-D613-3FBE-7BE30F313082}"/>
              </a:ext>
            </a:extLst>
          </p:cNvPr>
          <p:cNvCxnSpPr>
            <a:stCxn id="7" idx="4"/>
            <a:endCxn id="6" idx="6"/>
          </p:cNvCxnSpPr>
          <p:nvPr/>
        </p:nvCxnSpPr>
        <p:spPr>
          <a:xfrm rot="5400000">
            <a:off x="3098718" y="3047522"/>
            <a:ext cx="1440687" cy="16489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E2F266A-71CD-8FC3-8E2F-E20EBA1FA152}"/>
              </a:ext>
            </a:extLst>
          </p:cNvPr>
          <p:cNvCxnSpPr>
            <a:stCxn id="6" idx="5"/>
            <a:endCxn id="8" idx="3"/>
          </p:cNvCxnSpPr>
          <p:nvPr/>
        </p:nvCxnSpPr>
        <p:spPr>
          <a:xfrm flipV="1">
            <a:off x="2904787" y="4651883"/>
            <a:ext cx="1940678" cy="16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B2A208E-6A3F-EC8E-B1F1-6CDA3B2CC7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622447" y="3795032"/>
            <a:ext cx="848668" cy="56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7CDCD3-B65A-48AE-A5D9-D14E29B19BD2}"/>
              </a:ext>
            </a:extLst>
          </p:cNvPr>
          <p:cNvSpPr txBox="1"/>
          <p:nvPr/>
        </p:nvSpPr>
        <p:spPr>
          <a:xfrm>
            <a:off x="1763972" y="2765288"/>
            <a:ext cx="1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B76372-9FAA-966B-F2C0-89FB2B107AA4}"/>
              </a:ext>
            </a:extLst>
          </p:cNvPr>
          <p:cNvSpPr txBox="1"/>
          <p:nvPr/>
        </p:nvSpPr>
        <p:spPr>
          <a:xfrm>
            <a:off x="1980461" y="3769002"/>
            <a:ext cx="1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7296802-C7E7-8979-81B3-09259F128714}"/>
              </a:ext>
            </a:extLst>
          </p:cNvPr>
          <p:cNvSpPr txBox="1"/>
          <p:nvPr/>
        </p:nvSpPr>
        <p:spPr>
          <a:xfrm>
            <a:off x="3995083" y="3731196"/>
            <a:ext cx="23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3E7F06A-B441-D671-698E-E87727BA9A91}"/>
              </a:ext>
            </a:extLst>
          </p:cNvPr>
          <p:cNvSpPr txBox="1"/>
          <p:nvPr/>
        </p:nvSpPr>
        <p:spPr>
          <a:xfrm>
            <a:off x="3610920" y="3323643"/>
            <a:ext cx="1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AB427A-B5B6-9074-CDAB-A5D7A8C6C277}"/>
              </a:ext>
            </a:extLst>
          </p:cNvPr>
          <p:cNvSpPr txBox="1"/>
          <p:nvPr/>
        </p:nvSpPr>
        <p:spPr>
          <a:xfrm>
            <a:off x="3313382" y="2228102"/>
            <a:ext cx="15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1A65CE7-2F6A-92D9-0F66-37FE6DAFDAF2}"/>
              </a:ext>
            </a:extLst>
          </p:cNvPr>
          <p:cNvSpPr txBox="1"/>
          <p:nvPr/>
        </p:nvSpPr>
        <p:spPr>
          <a:xfrm>
            <a:off x="4950171" y="3270853"/>
            <a:ext cx="1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4446390-C914-07F3-779E-605EB60048C7}"/>
              </a:ext>
            </a:extLst>
          </p:cNvPr>
          <p:cNvSpPr txBox="1"/>
          <p:nvPr/>
        </p:nvSpPr>
        <p:spPr>
          <a:xfrm>
            <a:off x="4206871" y="4636036"/>
            <a:ext cx="21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20BF9A11-40C3-BF07-4481-3AF745826EFF}"/>
              </a:ext>
            </a:extLst>
          </p:cNvPr>
          <p:cNvSpPr/>
          <p:nvPr/>
        </p:nvSpPr>
        <p:spPr>
          <a:xfrm>
            <a:off x="5602665" y="3751319"/>
            <a:ext cx="713064" cy="413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2E96E5C-C876-E803-11F3-1E5430AAD007}"/>
              </a:ext>
            </a:extLst>
          </p:cNvPr>
          <p:cNvSpPr/>
          <p:nvPr/>
        </p:nvSpPr>
        <p:spPr>
          <a:xfrm>
            <a:off x="8281331" y="2142641"/>
            <a:ext cx="954947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07D091D-DAB7-2831-10B9-C4E3E3CE9680}"/>
              </a:ext>
            </a:extLst>
          </p:cNvPr>
          <p:cNvSpPr txBox="1"/>
          <p:nvPr/>
        </p:nvSpPr>
        <p:spPr>
          <a:xfrm>
            <a:off x="8281330" y="2249662"/>
            <a:ext cx="103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q0,q1,q3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76D9518-D5C4-23BA-F573-B5DBA33B4DFF}"/>
              </a:ext>
            </a:extLst>
          </p:cNvPr>
          <p:cNvSpPr/>
          <p:nvPr/>
        </p:nvSpPr>
        <p:spPr>
          <a:xfrm>
            <a:off x="9734065" y="3569131"/>
            <a:ext cx="954947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F6293B9A-31BF-29C3-E119-89FEB341CD5D}"/>
              </a:ext>
            </a:extLst>
          </p:cNvPr>
          <p:cNvSpPr/>
          <p:nvPr/>
        </p:nvSpPr>
        <p:spPr>
          <a:xfrm>
            <a:off x="6979436" y="3597380"/>
            <a:ext cx="954947" cy="6459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AC5E97F-2127-37DD-7D1F-BDF704D34037}"/>
              </a:ext>
            </a:extLst>
          </p:cNvPr>
          <p:cNvSpPr txBox="1"/>
          <p:nvPr/>
        </p:nvSpPr>
        <p:spPr>
          <a:xfrm>
            <a:off x="9734065" y="36929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q1,q2,q3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CA1E87E-CB04-B71D-FFEE-425E423076FE}"/>
              </a:ext>
            </a:extLst>
          </p:cNvPr>
          <p:cNvSpPr txBox="1"/>
          <p:nvPr/>
        </p:nvSpPr>
        <p:spPr>
          <a:xfrm>
            <a:off x="7188120" y="3731196"/>
            <a:ext cx="45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q4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EB3978CD-5D58-3A2F-9CA9-D6C2906AF1EA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 flipH="1">
            <a:off x="7456910" y="2693996"/>
            <a:ext cx="964270" cy="9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3497B899-442F-8F23-07C1-6B160BAC82DE}"/>
              </a:ext>
            </a:extLst>
          </p:cNvPr>
          <p:cNvCxnSpPr>
            <a:stCxn id="44" idx="5"/>
            <a:endCxn id="52" idx="1"/>
          </p:cNvCxnSpPr>
          <p:nvPr/>
        </p:nvCxnSpPr>
        <p:spPr>
          <a:xfrm>
            <a:off x="9096429" y="2693996"/>
            <a:ext cx="637636" cy="118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8EB489D-01E8-D4E6-CE3C-C3BCBDAB1290}"/>
              </a:ext>
            </a:extLst>
          </p:cNvPr>
          <p:cNvCxnSpPr>
            <a:stCxn id="52" idx="1"/>
          </p:cNvCxnSpPr>
          <p:nvPr/>
        </p:nvCxnSpPr>
        <p:spPr>
          <a:xfrm flipH="1">
            <a:off x="7934383" y="3877641"/>
            <a:ext cx="1799682" cy="1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DF8A0B2-137D-CBD8-CEAB-6E39F98B91E1}"/>
              </a:ext>
            </a:extLst>
          </p:cNvPr>
          <p:cNvSpPr txBox="1"/>
          <p:nvPr/>
        </p:nvSpPr>
        <p:spPr>
          <a:xfrm>
            <a:off x="9234304" y="2803647"/>
            <a:ext cx="15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pic>
        <p:nvPicPr>
          <p:cNvPr id="63" name="Imagem 62">
            <a:extLst>
              <a:ext uri="{FF2B5EF4-FFF2-40B4-BE49-F238E27FC236}">
                <a16:creationId xmlns:a16="http://schemas.microsoft.com/office/drawing/2014/main" id="{F65DF2CB-BF0B-FD42-222D-84074039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70" y="3824337"/>
            <a:ext cx="408467" cy="499915"/>
          </a:xfrm>
          <a:prstGeom prst="rect">
            <a:avLst/>
          </a:prstGeom>
        </p:spPr>
      </p:pic>
      <p:cxnSp>
        <p:nvCxnSpPr>
          <p:cNvPr id="65" name="Conector: Curvo 64">
            <a:extLst>
              <a:ext uri="{FF2B5EF4-FFF2-40B4-BE49-F238E27FC236}">
                <a16:creationId xmlns:a16="http://schemas.microsoft.com/office/drawing/2014/main" id="{187B9DB2-96C3-C3D7-4869-3903C0E9FDAF}"/>
              </a:ext>
            </a:extLst>
          </p:cNvPr>
          <p:cNvCxnSpPr>
            <a:stCxn id="47" idx="3"/>
            <a:endCxn id="52" idx="3"/>
          </p:cNvCxnSpPr>
          <p:nvPr/>
        </p:nvCxnSpPr>
        <p:spPr>
          <a:xfrm rot="5400000" flipH="1" flipV="1">
            <a:off x="10190879" y="3560676"/>
            <a:ext cx="242845" cy="876776"/>
          </a:xfrm>
          <a:prstGeom prst="curvedConnector4">
            <a:avLst>
              <a:gd name="adj1" fmla="val -240177"/>
              <a:gd name="adj2" fmla="val 126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37765B-646A-924B-0EC5-D08FC9CF1FDF}"/>
              </a:ext>
            </a:extLst>
          </p:cNvPr>
          <p:cNvSpPr txBox="1"/>
          <p:nvPr/>
        </p:nvSpPr>
        <p:spPr>
          <a:xfrm>
            <a:off x="10689012" y="444840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1A09CD29-DB5A-C6F5-FA98-83645CED1C7A}"/>
                  </a:ext>
                </a:extLst>
              </p:cNvPr>
              <p:cNvSpPr txBox="1"/>
              <p:nvPr/>
            </p:nvSpPr>
            <p:spPr>
              <a:xfrm>
                <a:off x="998592" y="5383032"/>
                <a:ext cx="663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3},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3}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1A09CD29-DB5A-C6F5-FA98-83645CED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92" y="5383032"/>
                <a:ext cx="663636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75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F7D09942-F040-8582-A095-07764783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1E6B5A-DA37-D3F6-2844-17B453BE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7064EB-E8FB-8F7E-BC74-D5673A8F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97" y="2219870"/>
            <a:ext cx="4991797" cy="3562847"/>
          </a:xfrm>
          <a:prstGeom prst="rect">
            <a:avLst/>
          </a:prstGeo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680B623-BEC7-141D-F9C8-134BC467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funciona:</a:t>
            </a:r>
          </a:p>
          <a:p>
            <a:r>
              <a:rPr lang="pt-BR" dirty="0"/>
              <a:t>Solicita ao usuário o numero de </a:t>
            </a:r>
          </a:p>
          <a:p>
            <a:pPr marL="0" indent="0">
              <a:buNone/>
            </a:pPr>
            <a:r>
              <a:rPr lang="pt-BR" dirty="0"/>
              <a:t>Estados “es” do </a:t>
            </a:r>
            <a:r>
              <a:rPr lang="pt-BR" dirty="0" err="1"/>
              <a:t>afn</a:t>
            </a:r>
            <a:r>
              <a:rPr lang="pt-BR" dirty="0"/>
              <a:t> preenche a</a:t>
            </a:r>
          </a:p>
          <a:p>
            <a:pPr marL="0" indent="0">
              <a:buNone/>
            </a:pPr>
            <a:r>
              <a:rPr lang="pt-BR" dirty="0"/>
              <a:t>Tabela de transição</a:t>
            </a:r>
          </a:p>
          <a:p>
            <a:r>
              <a:rPr lang="pt-BR" dirty="0"/>
              <a:t>Identifica os símbolos de entrada</a:t>
            </a:r>
          </a:p>
          <a:p>
            <a:pPr marL="0" indent="0">
              <a:buNone/>
            </a:pPr>
            <a:r>
              <a:rPr lang="pt-BR" dirty="0"/>
              <a:t>Do </a:t>
            </a:r>
            <a:r>
              <a:rPr lang="pt-BR" dirty="0" err="1"/>
              <a:t>afn</a:t>
            </a:r>
            <a:r>
              <a:rPr lang="pt-BR" dirty="0"/>
              <a:t> e armazena no vetor </a:t>
            </a:r>
          </a:p>
          <a:p>
            <a:pPr marL="0" indent="0">
              <a:buNone/>
            </a:pPr>
            <a:r>
              <a:rPr lang="pt-BR" dirty="0"/>
              <a:t>“entrada</a:t>
            </a:r>
          </a:p>
        </p:txBody>
      </p:sp>
    </p:spTree>
    <p:extLst>
      <p:ext uri="{BB962C8B-B14F-4D97-AF65-F5344CB8AC3E}">
        <p14:creationId xmlns:p14="http://schemas.microsoft.com/office/powerpoint/2010/main" val="264582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A08DBE47-50CA-D001-B377-C514868F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DA64E-E958-3030-152F-2EED1792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49E1069F-428F-4E12-1AA1-5CE7AC40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 o topo da pilha “es”</a:t>
            </a:r>
          </a:p>
          <a:p>
            <a:r>
              <a:rPr lang="pt-BR" dirty="0"/>
              <a:t>Inicializa o numero de estados </a:t>
            </a:r>
          </a:p>
          <a:p>
            <a:pPr marL="0" indent="0">
              <a:buNone/>
            </a:pPr>
            <a:r>
              <a:rPr lang="pt-BR" dirty="0"/>
              <a:t>do </a:t>
            </a:r>
            <a:r>
              <a:rPr lang="pt-BR" dirty="0" err="1"/>
              <a:t>afd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0" i="0" dirty="0">
                <a:effectLst/>
                <a:latin typeface="Söhne"/>
              </a:rPr>
              <a:t>Inicializa um conjunto de estados 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contendo apenas o estado inicial.</a:t>
            </a:r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CC46C12-E3D3-234A-D1AB-96BFDC7F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20" y="1495397"/>
            <a:ext cx="2183687" cy="83674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23EF67D-CB59-A94B-116B-3D6D8C87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020" y="3987625"/>
            <a:ext cx="288647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1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470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Calibri Light</vt:lpstr>
      <vt:lpstr>Cambria Math</vt:lpstr>
      <vt:lpstr>Tema do Office</vt:lpstr>
      <vt:lpstr>Projeto Teoria da Computação: Converter um AFN para um AFD</vt:lpstr>
      <vt:lpstr>O que é um AFN?</vt:lpstr>
      <vt:lpstr>Exemplo de um diagrama de um afn</vt:lpstr>
      <vt:lpstr>O que é um AFD?</vt:lpstr>
      <vt:lpstr>Exemplo de diagrama um AFD</vt:lpstr>
      <vt:lpstr>AFNs x AFDs</vt:lpstr>
      <vt:lpstr>Diagrama</vt:lpstr>
      <vt:lpstr>Programa</vt:lpstr>
      <vt:lpstr>Programa</vt:lpstr>
      <vt:lpstr>Programa</vt:lpstr>
      <vt:lpstr>Programa</vt:lpstr>
      <vt:lpstr>Funções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Teoria da Computação: Converter um AFN para um AFD</dc:title>
  <dc:creator>Julio cesar</dc:creator>
  <cp:lastModifiedBy>Julio cesar</cp:lastModifiedBy>
  <cp:revision>1</cp:revision>
  <dcterms:created xsi:type="dcterms:W3CDTF">2023-11-27T04:01:44Z</dcterms:created>
  <dcterms:modified xsi:type="dcterms:W3CDTF">2023-11-27T04:05:16Z</dcterms:modified>
</cp:coreProperties>
</file>