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70" r:id="rId5"/>
    <p:sldId id="271" r:id="rId6"/>
    <p:sldId id="272" r:id="rId7"/>
    <p:sldId id="273" r:id="rId8"/>
    <p:sldId id="274" r:id="rId9"/>
    <p:sldId id="276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529" autoAdjust="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11/10/2018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11/10/2018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69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1302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041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978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650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846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11/10/2018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11/10/2018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11/10/2018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11/10/2018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11/10/2018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11/10/2018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11/10/2018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11/10/2018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11/10/2018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11/10/2018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11/10/2018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bversion.apache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odcosta.eadti.com.br/tutoriais/ferramentas/tortoisesvn" TargetMode="External"/><Relationship Id="rId5" Type="http://schemas.openxmlformats.org/officeDocument/2006/relationships/hyperlink" Target="http://svnbook.red-bean.com/" TargetMode="External"/><Relationship Id="rId4" Type="http://schemas.openxmlformats.org/officeDocument/2006/relationships/hyperlink" Target="https://tortoisesvn.ne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err="1"/>
              <a:t>TortoiseSVN</a:t>
            </a:r>
            <a:endParaRPr lang="pt-BR" dirty="0"/>
          </a:p>
        </p:txBody>
      </p:sp>
      <p:pic>
        <p:nvPicPr>
          <p:cNvPr id="5" name="Espaço reservado para imagem 4" descr="Rua da cidade com desfoque de movimento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B601374-331E-4274-8868-1DB39FF5865C}"/>
              </a:ext>
            </a:extLst>
          </p:cNvPr>
          <p:cNvSpPr txBox="1"/>
          <p:nvPr/>
        </p:nvSpPr>
        <p:spPr>
          <a:xfrm>
            <a:off x="1295401" y="5053913"/>
            <a:ext cx="43829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Vanderlei dos Santos	RA-618100373</a:t>
            </a:r>
          </a:p>
          <a:p>
            <a:r>
              <a:rPr lang="pt-BR" sz="1600" dirty="0"/>
              <a:t>Dennis Mozart		RA-618100683</a:t>
            </a:r>
          </a:p>
          <a:p>
            <a:r>
              <a:rPr lang="pt-BR" sz="1600" dirty="0"/>
              <a:t>Júlio Lima Junior		RA-618101526</a:t>
            </a:r>
          </a:p>
          <a:p>
            <a:r>
              <a:rPr lang="pt-BR" sz="1600" dirty="0"/>
              <a:t>Lincoln Coutinho		RA-618100265</a:t>
            </a:r>
          </a:p>
          <a:p>
            <a:r>
              <a:rPr lang="pt-BR" sz="1600" dirty="0"/>
              <a:t>Agnaldo Guedes		RA-618103947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TortoiseSVN</a:t>
            </a:r>
            <a:r>
              <a:rPr lang="pt-BR" dirty="0"/>
              <a:t> -Descrição geral e principais funcionalidades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2995" y="1828799"/>
            <a:ext cx="11800702" cy="4880919"/>
          </a:xfrm>
        </p:spPr>
        <p:txBody>
          <a:bodyPr rtlCol="0"/>
          <a:lstStyle/>
          <a:p>
            <a:r>
              <a:rPr lang="pt-BR" b="1" dirty="0"/>
              <a:t>O que é o </a:t>
            </a:r>
            <a:r>
              <a:rPr lang="pt-BR" b="1" dirty="0" err="1"/>
              <a:t>TortoiseSVN</a:t>
            </a:r>
            <a:r>
              <a:rPr lang="pt-BR" b="1" dirty="0"/>
              <a:t>?</a:t>
            </a:r>
          </a:p>
          <a:p>
            <a:pPr marL="0" indent="0">
              <a:buNone/>
            </a:pPr>
            <a:r>
              <a:rPr lang="pt-BR" sz="1800" dirty="0"/>
              <a:t>O </a:t>
            </a:r>
            <a:r>
              <a:rPr lang="pt-BR" sz="1800" dirty="0" err="1"/>
              <a:t>Tortoise</a:t>
            </a:r>
            <a:r>
              <a:rPr lang="pt-BR" sz="1800" dirty="0"/>
              <a:t> SVN é um cliente open-</a:t>
            </a:r>
            <a:r>
              <a:rPr lang="pt-BR" sz="1800" dirty="0" err="1"/>
              <a:t>source</a:t>
            </a:r>
            <a:r>
              <a:rPr lang="pt-BR" sz="1800" dirty="0"/>
              <a:t> gratuito para a plataforma Windows voltado para o sistema de controle de versão Apache™ </a:t>
            </a:r>
            <a:r>
              <a:rPr lang="pt-BR" sz="1800" dirty="0" err="1"/>
              <a:t>Subversion</a:t>
            </a:r>
            <a:r>
              <a:rPr lang="pt-BR" sz="1800" dirty="0"/>
              <a:t>®.</a:t>
            </a:r>
          </a:p>
          <a:p>
            <a:pPr marL="0" indent="0">
              <a:buNone/>
            </a:pPr>
            <a:r>
              <a:rPr lang="pt-BR" sz="1800" dirty="0"/>
              <a:t>Administra arquivos e diretórios no decorrer do tempo. Os arquivos são armazenados em um </a:t>
            </a:r>
            <a:r>
              <a:rPr lang="pt-BR" sz="1800" i="1" dirty="0"/>
              <a:t>repositório</a:t>
            </a:r>
            <a:r>
              <a:rPr lang="pt-BR" sz="1800" dirty="0"/>
              <a:t> central. </a:t>
            </a:r>
          </a:p>
          <a:p>
            <a:pPr marL="0" indent="0">
              <a:buNone/>
            </a:pPr>
            <a:r>
              <a:rPr lang="pt-BR" sz="1800" dirty="0"/>
              <a:t>O repositório parece-se muito com um servidor de arquivos comum, exceto pelo fato que ele consegue se lembrar de toda e qualquer alteração já feita em algum momento nos seus arquivos e diretórios. Isso permite a você recuperar versões antigas de seus arquivos e examinar o histórico de como, quando e por quem seus dados foram modificados.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Descrição geral e principais funcionalidades</a:t>
            </a:r>
          </a:p>
        </p:txBody>
      </p:sp>
      <p:pic>
        <p:nvPicPr>
          <p:cNvPr id="1026" name="Picture 2" descr="https://c258537a-a-62cb3a1a-s-sites.googlegroups.com/site/rodccosta/tutoriais/ferramentas/tortoisesvn/svn.png?attachauth=ANoY7crr1mtZS6F--7AxgkSv7UdDdLnNZeDd0mXaUg6HyeHvuXFItWuPSg2UhQmuxRqehvMMJ50O9D8R4kc6BbMczV_HCXjyO6OG2rkDOcHaujVVdAiqgWWGN_LVF0FTeFFoVzGZtQ9YFWa_2MhMU1Y5dbapCWTbI8HFN108l84B4QAcEydk221JqE14bh1_NEPDBA_ZYUubOYB9iHq4OHQ14m-r5C2LU-Ogza5omzETtLAlhS6lKFA0rRd0l8ePeX9sYjaXh3Lb&amp;attredirects=0">
            <a:extLst>
              <a:ext uri="{FF2B5EF4-FFF2-40B4-BE49-F238E27FC236}">
                <a16:creationId xmlns:a16="http://schemas.microsoft.com/office/drawing/2014/main" id="{68DC0B1C-7FFE-4C91-AE8E-1D76984885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6" y="1643449"/>
            <a:ext cx="11590638" cy="495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Descrição geral e principais funcionalidades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2995" y="1828799"/>
            <a:ext cx="11800702" cy="4880919"/>
          </a:xfrm>
        </p:spPr>
        <p:txBody>
          <a:bodyPr rtlCol="0">
            <a:normAutofit/>
          </a:bodyPr>
          <a:lstStyle/>
          <a:p>
            <a:r>
              <a:rPr lang="pt-BR" b="1" dirty="0" err="1"/>
              <a:t>TortoiseSVN</a:t>
            </a:r>
            <a:r>
              <a:rPr lang="pt-BR" b="1" dirty="0"/>
              <a:t> principais funcionalidades</a:t>
            </a:r>
          </a:p>
          <a:p>
            <a:r>
              <a:rPr lang="pt-BR" sz="1800" dirty="0"/>
              <a:t>Interface Integrada (</a:t>
            </a:r>
            <a:r>
              <a:rPr lang="pt-BR" sz="1800" dirty="0" err="1"/>
              <a:t>Ex</a:t>
            </a:r>
            <a:r>
              <a:rPr lang="pt-BR" sz="1800" dirty="0"/>
              <a:t>: Windows/</a:t>
            </a:r>
            <a:r>
              <a:rPr lang="pt-BR" sz="1800" dirty="0" err="1"/>
              <a:t>explorer</a:t>
            </a:r>
            <a:r>
              <a:rPr lang="pt-BR" sz="1800" dirty="0"/>
              <a:t>)</a:t>
            </a:r>
          </a:p>
          <a:p>
            <a:r>
              <a:rPr lang="pt-BR" sz="1800" dirty="0"/>
              <a:t>Comparar versões de programa</a:t>
            </a:r>
          </a:p>
          <a:p>
            <a:r>
              <a:rPr lang="pt-BR" sz="1800" dirty="0"/>
              <a:t>Consultar logs de alterações</a:t>
            </a:r>
          </a:p>
          <a:p>
            <a:r>
              <a:rPr lang="pt-BR" sz="1800" dirty="0"/>
              <a:t>Deletar e renomear programas</a:t>
            </a:r>
          </a:p>
          <a:p>
            <a:r>
              <a:rPr lang="pt-BR" sz="1800" dirty="0"/>
              <a:t>Bloquear programas.</a:t>
            </a:r>
          </a:p>
          <a:p>
            <a:r>
              <a:rPr lang="pt-BR" sz="1800" dirty="0"/>
              <a:t>Fácil acesso a comandos</a:t>
            </a:r>
          </a:p>
          <a:p>
            <a:r>
              <a:rPr lang="pt-BR" sz="1800" dirty="0"/>
              <a:t>Controle de Diretório</a:t>
            </a:r>
          </a:p>
          <a:p>
            <a:r>
              <a:rPr lang="pt-BR" sz="1800" dirty="0"/>
              <a:t>Submissão Atômica</a:t>
            </a:r>
          </a:p>
          <a:p>
            <a:r>
              <a:rPr lang="pt-BR" sz="1800" dirty="0"/>
              <a:t>Metadados controlados pela ferramenta.</a:t>
            </a:r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9620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TortoiseSVN</a:t>
            </a:r>
            <a:r>
              <a:rPr lang="pt-BR" dirty="0"/>
              <a:t> – Pontos Negativos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2995" y="1828799"/>
            <a:ext cx="11800702" cy="4880919"/>
          </a:xfrm>
        </p:spPr>
        <p:txBody>
          <a:bodyPr rtlCol="0">
            <a:normAutofit/>
          </a:bodyPr>
          <a:lstStyle/>
          <a:p>
            <a:r>
              <a:rPr lang="pt-BR" b="1" dirty="0" err="1"/>
              <a:t>TortoiseSVN</a:t>
            </a:r>
            <a:r>
              <a:rPr lang="pt-BR" b="1" dirty="0"/>
              <a:t> pontos negativos:</a:t>
            </a:r>
          </a:p>
          <a:p>
            <a:r>
              <a:rPr lang="pt-BR" sz="1800" dirty="0"/>
              <a:t>Desempenho quando múltiplos usuários utilizam a ferramenta simultaneamente.</a:t>
            </a:r>
          </a:p>
          <a:p>
            <a:r>
              <a:rPr lang="pt-BR" sz="1800" dirty="0"/>
              <a:t>Considerado obsoleto, há software mais modernos e integrados a Web.</a:t>
            </a:r>
          </a:p>
          <a:p>
            <a:r>
              <a:rPr lang="pt-BR" sz="1800" dirty="0"/>
              <a:t>Não armazena data/horário da modificação na base de configuração, utiliza sempre a data do último “check-in” (</a:t>
            </a:r>
            <a:r>
              <a:rPr lang="pt-BR" sz="1800" dirty="0" err="1"/>
              <a:t>Commit</a:t>
            </a:r>
            <a:r>
              <a:rPr lang="pt-BR" sz="1800" dirty="0"/>
              <a:t>) </a:t>
            </a:r>
          </a:p>
          <a:p>
            <a:r>
              <a:rPr lang="pt-BR" sz="1800" dirty="0"/>
              <a:t>Guarda arquivos e pastas adicionais na cópia de trabalho (.</a:t>
            </a:r>
            <a:r>
              <a:rPr lang="pt-BR" sz="1800" dirty="0" err="1"/>
              <a:t>svn</a:t>
            </a:r>
            <a:r>
              <a:rPr lang="pt-BR" sz="1800" dirty="0"/>
              <a:t>) que podem ser corrompidos (editados) pelo usuário.</a:t>
            </a:r>
          </a:p>
          <a:p>
            <a:endParaRPr lang="pt-BR" sz="1800" dirty="0"/>
          </a:p>
          <a:p>
            <a:endParaRPr lang="pt-BR" sz="1800" b="1" dirty="0"/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1431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TortoiseSVN</a:t>
            </a:r>
            <a:r>
              <a:rPr lang="pt-BR" dirty="0"/>
              <a:t> – Pontos Positivos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2995" y="1828799"/>
            <a:ext cx="11800702" cy="4880919"/>
          </a:xfrm>
        </p:spPr>
        <p:txBody>
          <a:bodyPr rtlCol="0">
            <a:normAutofit/>
          </a:bodyPr>
          <a:lstStyle/>
          <a:p>
            <a:r>
              <a:rPr lang="pt-BR" b="1" dirty="0" err="1"/>
              <a:t>TortoiseSVN</a:t>
            </a:r>
            <a:r>
              <a:rPr lang="pt-BR" b="1" dirty="0"/>
              <a:t> Pontos positivos:</a:t>
            </a:r>
          </a:p>
          <a:p>
            <a:endParaRPr lang="pt-BR" b="1" dirty="0"/>
          </a:p>
          <a:p>
            <a:r>
              <a:rPr lang="pt-BR" sz="2000" dirty="0"/>
              <a:t>Acompanhar as alterações realizadas durante a implementação de um determinado conteúdo;</a:t>
            </a:r>
          </a:p>
          <a:p>
            <a:r>
              <a:rPr lang="pt-BR" sz="2000" dirty="0"/>
              <a:t>Controlar e gerenciar históricos de alterações;</a:t>
            </a:r>
          </a:p>
          <a:p>
            <a:r>
              <a:rPr lang="pt-BR" sz="2000" dirty="0"/>
              <a:t>Identificar e restaurar(reutilizar) versões já estabilizadas, testadas e documentadas. </a:t>
            </a:r>
          </a:p>
          <a:p>
            <a:r>
              <a:rPr lang="pt-BR" sz="2000" dirty="0"/>
              <a:t>Facilidade em trabalhar com arquivos pesados, apesar do fraco desempenho.</a:t>
            </a:r>
          </a:p>
          <a:p>
            <a:r>
              <a:rPr lang="pt-BR" sz="2000" dirty="0"/>
              <a:t>Amigável na instalação e configuração.</a:t>
            </a:r>
          </a:p>
          <a:p>
            <a:r>
              <a:rPr lang="pt-BR" sz="2000" dirty="0"/>
              <a:t>Interface gráfica de fácil compreensão e operação.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9895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Tortoise</a:t>
            </a:r>
            <a:r>
              <a:rPr lang="pt-BR" dirty="0"/>
              <a:t> SVN – Vale a Pena – Produtividade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2995" y="1828799"/>
            <a:ext cx="11800702" cy="4880919"/>
          </a:xfrm>
        </p:spPr>
        <p:txBody>
          <a:bodyPr rtlCol="0">
            <a:normAutofit/>
          </a:bodyPr>
          <a:lstStyle/>
          <a:p>
            <a:r>
              <a:rPr lang="pt-BR" b="1" dirty="0" err="1"/>
              <a:t>TortoiseSVN</a:t>
            </a:r>
            <a:r>
              <a:rPr lang="pt-BR" b="1" dirty="0"/>
              <a:t> – Vale a Pena – Aumenta a produtividade?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b="1" dirty="0"/>
              <a:t>Sim,  a utilização do </a:t>
            </a:r>
            <a:r>
              <a:rPr lang="pt-BR" sz="1800" b="1" dirty="0" err="1"/>
              <a:t>TorsoiseSVN</a:t>
            </a:r>
            <a:r>
              <a:rPr lang="pt-BR" sz="1800" b="1" dirty="0"/>
              <a:t> é recomendável para empresas que não possuem mecanismos de controle de versionamento de programas, repositórios de documentos e arquivos. Aumenta a qualidade no desenvolvimento, com log de alterações, estatísticas, além de criar base histórica para eventuais consultas e na reutilização de códigos já desenvolvidos, testados, documentados. 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sz="18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1800" b="1" dirty="0"/>
              <a:t>Sim, aumenta a produtividade: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1800" b="1" dirty="0"/>
              <a:t>Programas já desenvolvidos, podem ser reutilizados ou adaptados para novas aplicações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1800" b="1" dirty="0"/>
              <a:t>Documentação de requisitos, facilitam o entendimento do código.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1800" b="1" dirty="0"/>
              <a:t>Base histórica, cria subsídios para diminuir impactos nos novos desenvolvimentos e/ou reutilização de códigos.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pt-BR" b="1" dirty="0"/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28267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dirty="0" err="1"/>
              <a:t>Tortoise</a:t>
            </a:r>
            <a:r>
              <a:rPr lang="pt-BR" dirty="0"/>
              <a:t> SVN – 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2995" y="1828799"/>
            <a:ext cx="11800702" cy="4880919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2060"/>
                </a:solidFill>
                <a:hlinkClick r:id="rId3"/>
              </a:rPr>
              <a:t>https://subversion.apache.org/</a:t>
            </a:r>
            <a:endParaRPr lang="pt-BR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2060"/>
                </a:solidFill>
                <a:hlinkClick r:id="rId4"/>
              </a:rPr>
              <a:t>https://tortoisesvn.net/</a:t>
            </a:r>
            <a:endParaRPr lang="pt-BR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2060"/>
                </a:solidFill>
                <a:hlinkClick r:id="rId5"/>
              </a:rPr>
              <a:t>http://svnbook.red-bean.com/</a:t>
            </a:r>
            <a:endParaRPr lang="pt-BR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2060"/>
                </a:solidFill>
                <a:hlinkClick r:id="rId6"/>
              </a:rPr>
              <a:t>http://rodcosta.eadti.com.br/tutoriais/ferramentas/tortoisesvn</a:t>
            </a:r>
            <a:endParaRPr lang="pt-BR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800" dirty="0"/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35653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Tortoise</a:t>
            </a:r>
            <a:r>
              <a:rPr lang="pt-BR" dirty="0"/>
              <a:t> SVN – Glossário principais comandos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2995" y="1828799"/>
            <a:ext cx="11800702" cy="4880919"/>
          </a:xfrm>
        </p:spPr>
        <p:txBody>
          <a:bodyPr rtlCol="0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pt-BR" sz="1800" b="1" dirty="0"/>
              <a:t>Checkout</a:t>
            </a:r>
            <a:r>
              <a:rPr lang="pt-BR" sz="1800" dirty="0"/>
              <a:t>: Obter uma cópia do trabalho.</a:t>
            </a:r>
          </a:p>
          <a:p>
            <a:pPr>
              <a:lnSpc>
                <a:spcPct val="100000"/>
              </a:lnSpc>
            </a:pPr>
            <a:r>
              <a:rPr lang="pt-BR" sz="1800" b="1" dirty="0"/>
              <a:t>Update</a:t>
            </a:r>
            <a:r>
              <a:rPr lang="pt-BR" sz="1800" dirty="0"/>
              <a:t>: Atualizar a cópia do trabalho.</a:t>
            </a:r>
          </a:p>
          <a:p>
            <a:pPr>
              <a:lnSpc>
                <a:spcPct val="100000"/>
              </a:lnSpc>
            </a:pPr>
            <a:r>
              <a:rPr lang="pt-BR" sz="1800" b="1" dirty="0" err="1"/>
              <a:t>Revert</a:t>
            </a:r>
            <a:r>
              <a:rPr lang="pt-BR" sz="1800" dirty="0"/>
              <a:t>: Desfazer alterações do trabalho</a:t>
            </a:r>
          </a:p>
          <a:p>
            <a:pPr>
              <a:lnSpc>
                <a:spcPct val="100000"/>
              </a:lnSpc>
            </a:pPr>
            <a:r>
              <a:rPr lang="pt-BR" sz="1800" b="1" dirty="0" err="1"/>
              <a:t>Add</a:t>
            </a:r>
            <a:r>
              <a:rPr lang="pt-BR" sz="1800" dirty="0"/>
              <a:t>: Adicionar novos arquivos e diretórios</a:t>
            </a:r>
          </a:p>
          <a:p>
            <a:pPr>
              <a:lnSpc>
                <a:spcPct val="100000"/>
              </a:lnSpc>
            </a:pPr>
            <a:r>
              <a:rPr lang="pt-BR" sz="1800" b="1" dirty="0"/>
              <a:t>Delete</a:t>
            </a:r>
            <a:r>
              <a:rPr lang="pt-BR" sz="1800" dirty="0"/>
              <a:t>: Apagar arquivos e diretórios</a:t>
            </a:r>
          </a:p>
          <a:p>
            <a:pPr>
              <a:lnSpc>
                <a:spcPct val="100000"/>
              </a:lnSpc>
            </a:pPr>
            <a:r>
              <a:rPr lang="pt-BR" sz="1800" b="1" dirty="0"/>
              <a:t>Move</a:t>
            </a:r>
            <a:r>
              <a:rPr lang="pt-BR" sz="1800" dirty="0"/>
              <a:t>: Mover arquivos e diretórios</a:t>
            </a:r>
          </a:p>
          <a:p>
            <a:pPr>
              <a:lnSpc>
                <a:spcPct val="100000"/>
              </a:lnSpc>
            </a:pPr>
            <a:r>
              <a:rPr lang="pt-BR" sz="1800" b="1" dirty="0"/>
              <a:t>Status</a:t>
            </a:r>
            <a:r>
              <a:rPr lang="pt-BR" sz="1800" dirty="0"/>
              <a:t>: Mostra o ‘status’ dos arquivos e diretórios</a:t>
            </a:r>
          </a:p>
          <a:p>
            <a:pPr>
              <a:lnSpc>
                <a:spcPct val="100000"/>
              </a:lnSpc>
            </a:pPr>
            <a:r>
              <a:rPr lang="pt-BR" sz="1800" b="1" dirty="0" err="1"/>
              <a:t>Commit</a:t>
            </a:r>
            <a:r>
              <a:rPr lang="pt-BR" sz="1800" dirty="0"/>
              <a:t>: Envia mudanças da sua cópia de trabalho para o repositório</a:t>
            </a:r>
          </a:p>
          <a:p>
            <a:pPr>
              <a:lnSpc>
                <a:spcPct val="100000"/>
              </a:lnSpc>
            </a:pPr>
            <a:r>
              <a:rPr lang="pt-BR" sz="1800" b="1" dirty="0"/>
              <a:t>Merge</a:t>
            </a:r>
            <a:r>
              <a:rPr lang="pt-BR" sz="1800" dirty="0"/>
              <a:t>: Aplica as diferenças entre duas fontes para um caminho de cópia de trabalho.</a:t>
            </a:r>
          </a:p>
          <a:p>
            <a:pPr>
              <a:lnSpc>
                <a:spcPct val="100000"/>
              </a:lnSpc>
            </a:pPr>
            <a:r>
              <a:rPr lang="pt-BR" sz="1800" b="1" dirty="0" err="1"/>
              <a:t>Diff</a:t>
            </a:r>
            <a:r>
              <a:rPr lang="pt-BR" sz="1800" dirty="0"/>
              <a:t>: Exibe diferenças entre duas revisões ou caminho.</a:t>
            </a:r>
          </a:p>
          <a:p>
            <a:pPr>
              <a:lnSpc>
                <a:spcPct val="100000"/>
              </a:lnSpc>
            </a:pPr>
            <a:r>
              <a:rPr lang="pt-BR" sz="1800" b="1" dirty="0" err="1"/>
              <a:t>Resolved</a:t>
            </a:r>
            <a:r>
              <a:rPr lang="pt-BR" sz="1800" dirty="0"/>
              <a:t>: Remove o estado “em conflito” em arquivos ou diretórios de cópia de trabalho.</a:t>
            </a:r>
          </a:p>
          <a:p>
            <a:pPr>
              <a:lnSpc>
                <a:spcPct val="100000"/>
              </a:lnSpc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155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ção de Vendas 16: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direção empresarial (widescreen)</Template>
  <TotalTime>1758</TotalTime>
  <Words>567</Words>
  <Application>Microsoft Office PowerPoint</Application>
  <PresentationFormat>Widescreen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Book Antiqua</vt:lpstr>
      <vt:lpstr>Wingdings</vt:lpstr>
      <vt:lpstr>Direção de Vendas 16:9</vt:lpstr>
      <vt:lpstr>TortoiseSVN</vt:lpstr>
      <vt:lpstr>TortoiseSVN -Descrição geral e principais funcionalidades</vt:lpstr>
      <vt:lpstr>Descrição geral e principais funcionalidades</vt:lpstr>
      <vt:lpstr>Descrição geral e principais funcionalidades</vt:lpstr>
      <vt:lpstr>TortoiseSVN – Pontos Negativos</vt:lpstr>
      <vt:lpstr>TortoiseSVN – Pontos Positivos</vt:lpstr>
      <vt:lpstr>Tortoise SVN – Vale a Pena – Produtividade</vt:lpstr>
      <vt:lpstr>Tortoise SVN – Bibliografia</vt:lpstr>
      <vt:lpstr>Tortoise SVN – Glossário principais comandos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Tortoise SVN</dc:title>
  <dc:creator>Vanderlei Dos Santos</dc:creator>
  <cp:lastModifiedBy>Vanderlei Dos Santos</cp:lastModifiedBy>
  <cp:revision>54</cp:revision>
  <dcterms:created xsi:type="dcterms:W3CDTF">2018-10-01T20:05:35Z</dcterms:created>
  <dcterms:modified xsi:type="dcterms:W3CDTF">2018-10-11T20:46:14Z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