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CD_digital" initials="C" lastIdx="1" clrIdx="0">
    <p:extLst>
      <p:ext uri="{19B8F6BF-5375-455C-9EA6-DF929625EA0E}">
        <p15:presenceInfo xmlns:p15="http://schemas.microsoft.com/office/powerpoint/2012/main" userId="CCD_digit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CD_digital\Downloads\Reporte(01-2001%20-%2012-2017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Hoja1!$J$11</c:f>
              <c:strCache>
                <c:ptCount val="1"/>
                <c:pt idx="0">
                  <c:v>Número Créditos (Eje secundario)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Hoja1!$I$12:$I$28</c:f>
              <c:numCache>
                <c:formatCode>General</c:formatCode>
                <c:ptCount val="17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</c:numCache>
            </c:numRef>
          </c:cat>
          <c:val>
            <c:numRef>
              <c:f>Hoja1!$J$12:$J$28</c:f>
              <c:numCache>
                <c:formatCode>0</c:formatCode>
                <c:ptCount val="17"/>
                <c:pt idx="0">
                  <c:v>39.939521999999997</c:v>
                </c:pt>
                <c:pt idx="1">
                  <c:v>46.554020000000001</c:v>
                </c:pt>
                <c:pt idx="2">
                  <c:v>52.964551999999998</c:v>
                </c:pt>
                <c:pt idx="3">
                  <c:v>60.891768999999996</c:v>
                </c:pt>
                <c:pt idx="4">
                  <c:v>70.909287000000006</c:v>
                </c:pt>
                <c:pt idx="5">
                  <c:v>84.172424000000007</c:v>
                </c:pt>
                <c:pt idx="6">
                  <c:v>97.089421999999999</c:v>
                </c:pt>
                <c:pt idx="7">
                  <c:v>115.235512</c:v>
                </c:pt>
                <c:pt idx="8">
                  <c:v>149.98349999999999</c:v>
                </c:pt>
                <c:pt idx="9">
                  <c:v>173.76964699999999</c:v>
                </c:pt>
                <c:pt idx="10">
                  <c:v>218.140356</c:v>
                </c:pt>
                <c:pt idx="11">
                  <c:v>268.70953100000003</c:v>
                </c:pt>
                <c:pt idx="12">
                  <c:v>330.98465099999999</c:v>
                </c:pt>
                <c:pt idx="13">
                  <c:v>384.73969299999999</c:v>
                </c:pt>
                <c:pt idx="14">
                  <c:v>438.91392500000001</c:v>
                </c:pt>
                <c:pt idx="15">
                  <c:v>475.01500800000002</c:v>
                </c:pt>
                <c:pt idx="16">
                  <c:v>489.10937000000001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3-4960-A47B-8FECDE2E9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187992"/>
        <c:axId val="509176184"/>
      </c:barChart>
      <c:lineChart>
        <c:grouping val="standard"/>
        <c:varyColors val="0"/>
        <c:ser>
          <c:idx val="1"/>
          <c:order val="1"/>
          <c:tx>
            <c:strRef>
              <c:f>Hoja1!$K$11</c:f>
              <c:strCache>
                <c:ptCount val="1"/>
                <c:pt idx="0">
                  <c:v>En Moneda Nacional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Hoja1!$I$12:$I$28</c:f>
              <c:numCache>
                <c:formatCode>General</c:formatCode>
                <c:ptCount val="17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</c:numCache>
            </c:numRef>
          </c:cat>
          <c:val>
            <c:numRef>
              <c:f>Hoja1!$K$12:$K$28</c:f>
              <c:numCache>
                <c:formatCode>0</c:formatCode>
                <c:ptCount val="17"/>
                <c:pt idx="0">
                  <c:v>1.9581850000000001</c:v>
                </c:pt>
                <c:pt idx="1">
                  <c:v>2.3956200000000001</c:v>
                </c:pt>
                <c:pt idx="2">
                  <c:v>2.5842369999999999</c:v>
                </c:pt>
                <c:pt idx="3">
                  <c:v>2.624377</c:v>
                </c:pt>
                <c:pt idx="4">
                  <c:v>2.9174440000000001</c:v>
                </c:pt>
                <c:pt idx="5">
                  <c:v>6.4434579999999997</c:v>
                </c:pt>
                <c:pt idx="6">
                  <c:v>15.46904</c:v>
                </c:pt>
                <c:pt idx="7">
                  <c:v>30.428080999999999</c:v>
                </c:pt>
                <c:pt idx="8">
                  <c:v>55.484465</c:v>
                </c:pt>
                <c:pt idx="9">
                  <c:v>82.127122</c:v>
                </c:pt>
                <c:pt idx="10">
                  <c:v>108.54413599999999</c:v>
                </c:pt>
                <c:pt idx="11">
                  <c:v>137.30442400000001</c:v>
                </c:pt>
                <c:pt idx="12">
                  <c:v>191.43670599999999</c:v>
                </c:pt>
                <c:pt idx="13">
                  <c:v>249.044759</c:v>
                </c:pt>
                <c:pt idx="14">
                  <c:v>308.43225799999999</c:v>
                </c:pt>
                <c:pt idx="15">
                  <c:v>361.68780299999997</c:v>
                </c:pt>
                <c:pt idx="16">
                  <c:v>386.21045299999997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73-4960-A47B-8FECDE2E914F}"/>
            </c:ext>
          </c:extLst>
        </c:ser>
        <c:ser>
          <c:idx val="2"/>
          <c:order val="2"/>
          <c:tx>
            <c:strRef>
              <c:f>Hoja1!$L$11</c:f>
              <c:strCache>
                <c:ptCount val="1"/>
                <c:pt idx="0">
                  <c:v>En Moneda Extranjera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Hoja1!$I$12:$I$28</c:f>
              <c:numCache>
                <c:formatCode>General</c:formatCode>
                <c:ptCount val="17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</c:numCache>
            </c:numRef>
          </c:cat>
          <c:val>
            <c:numRef>
              <c:f>Hoja1!$L$12:$L$28</c:f>
              <c:numCache>
                <c:formatCode>0</c:formatCode>
                <c:ptCount val="17"/>
                <c:pt idx="0">
                  <c:v>37.981338999999998</c:v>
                </c:pt>
                <c:pt idx="1">
                  <c:v>44.158399000000003</c:v>
                </c:pt>
                <c:pt idx="2">
                  <c:v>50.380316000000001</c:v>
                </c:pt>
                <c:pt idx="3">
                  <c:v>58.267392000000001</c:v>
                </c:pt>
                <c:pt idx="4">
                  <c:v>67.991843000000003</c:v>
                </c:pt>
                <c:pt idx="5">
                  <c:v>77.728964000000005</c:v>
                </c:pt>
                <c:pt idx="6">
                  <c:v>81.620385999999996</c:v>
                </c:pt>
                <c:pt idx="7">
                  <c:v>84.807432000000006</c:v>
                </c:pt>
                <c:pt idx="8">
                  <c:v>94.499037000000001</c:v>
                </c:pt>
                <c:pt idx="9">
                  <c:v>94.624067999999994</c:v>
                </c:pt>
                <c:pt idx="10">
                  <c:v>109.596219</c:v>
                </c:pt>
                <c:pt idx="11">
                  <c:v>126.87151299999999</c:v>
                </c:pt>
                <c:pt idx="12">
                  <c:v>139.54794699999999</c:v>
                </c:pt>
                <c:pt idx="13">
                  <c:v>135.69493499999999</c:v>
                </c:pt>
                <c:pt idx="14">
                  <c:v>130.48166599999999</c:v>
                </c:pt>
                <c:pt idx="15">
                  <c:v>113.32720500000001</c:v>
                </c:pt>
                <c:pt idx="16">
                  <c:v>102.89891299999999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73-4960-A47B-8FECDE2E9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9158472"/>
        <c:axId val="509153224"/>
      </c:lineChart>
      <c:catAx>
        <c:axId val="509158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09153224"/>
        <c:crosses val="autoZero"/>
        <c:auto val="1"/>
        <c:lblAlgn val="ctr"/>
        <c:lblOffset val="100"/>
        <c:noMultiLvlLbl val="0"/>
      </c:catAx>
      <c:valAx>
        <c:axId val="509153224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09158472"/>
        <c:crosses val="autoZero"/>
        <c:crossBetween val="between"/>
      </c:valAx>
      <c:valAx>
        <c:axId val="5091761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09187992"/>
        <c:crosses val="max"/>
        <c:crossBetween val="between"/>
      </c:valAx>
      <c:catAx>
        <c:axId val="509187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91761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494725694158559"/>
          <c:y val="0.23990452615753294"/>
          <c:w val="0.35880103409773462"/>
          <c:h val="0.154374992382124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 b="1"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3B00B-C589-456B-BEAE-3C2CD67A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ACB6BE-A077-4463-8C06-F34D348D2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0050B7-45AB-4D6B-B30F-8F09125B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9EB47-D161-438D-BAB5-F2DB2DB1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BA7784-A620-4DFD-8F00-95C91981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1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68A3-3F73-4940-B9AE-0A2E225C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1FD904-AC77-4701-9CBB-6DCC44FCC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42B30-452E-41DC-A686-82BA9289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63796D-4237-42C8-9BF8-89D7ADEB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58BC2-0317-46D8-B003-A7014F41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84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2B1123-05AD-4C26-B00D-66E063ED8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CE8193-FFF3-4422-AB27-18B2A3E99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99D6F-A195-41A1-A593-9CC4C5A1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DE5D5B-9C67-408A-91B5-63E26E4E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BEB88-F4D0-4A08-A9CF-94573956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504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C62EA-F6C3-43E7-AD98-2B25F85B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B9BE5-DCAA-46BA-9984-2226641D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5C3D84-03CF-483A-B438-7D76763F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A671D-78D9-49FD-97A8-066AB028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67F18-B1DD-4C18-B69D-C8346511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785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4F88D-68A9-4991-86F6-BA07E553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51F090-824C-4198-80C5-003D8EAF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DF8485-456D-415B-884D-50083F02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1B973-D026-4B75-A389-ACB55E19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FC75B-7871-4BF6-BB0C-CDE41518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014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C131-6D83-4ED5-8C33-A1F02C02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26CA0-B122-4246-B679-F4208834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4945F7-CD76-4FDF-B67B-5FF29733D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CB5DB-FB7E-4FCD-889D-D015DB67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635568-76FB-491C-BA7F-8C0F7061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8A5635-8EDF-414A-AF57-EED59738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627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985B6-32A7-40AA-BB83-BC00A676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456BA-A94E-45FD-813B-248C54EBD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97FD62-3959-40B1-8C31-3F97CAD3B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B0A485-DEB6-4E84-8F7B-3BFA222CD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4ED1BC-15C0-4912-B874-A8FFB6069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8133B-C246-4159-B318-90DA45A8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FA5B36-1CB9-457D-9B53-3C7AED7E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3112EC-1842-415E-81CA-497E5B42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2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B592D-1799-411F-B7D1-1886E10C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FD5C6E-ABDC-4253-89A1-ABB461C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C1790E-850F-4474-AAEB-D9E18ACA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76C591-999C-46B6-938D-B0CBD9E6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779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8A8358-6CB2-48A8-9DEE-EB69C843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BCB1FC-2518-442D-BF93-11A1C29F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1B9A1F-017E-4C39-9974-FEC02FE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16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D9510-EE5E-428D-9DE2-F139CB60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BF049-FEC3-4647-B181-5FD48274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5BEF3-E1BC-4971-9292-36DF1B7FF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58ADC-A9F9-4462-9908-74695468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E80A03-C402-42E1-9E7F-789DDA40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0B9E6E-0E3A-4D64-BF71-A4E8DEF0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505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3A0AF-7DE1-448A-83BD-A239257C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9BD9B5-CB6D-41E9-80A2-F456F542E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B2A1C6-FE8C-4ACD-BE4F-B98DD7FFA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6FA7D0-9F7D-447B-B0BF-59FCDD07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0072DD-B14F-42B4-AA4A-7D694853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A5382C-1C80-4272-9CB5-4C676708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428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667AB8-DE4E-4710-A4AB-025579AD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77F9EE-E961-4F72-88C3-2747C74B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817EC-80D4-483D-AF37-D2CDF7447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9123-BD4F-49C7-852F-92D7D1F63DE7}" type="datetimeFigureOut">
              <a:rPr lang="es-PE" smtClean="0"/>
              <a:t>26/04/2019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9D153-FA17-4F55-A9C3-F143E9F2D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5D53E-9511-418F-9DF6-067DCF280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D87-BE12-4AC2-A80A-AEEF757254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9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CEC5C42-114E-4952-90A0-AEE5B9024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847873"/>
              </p:ext>
            </p:extLst>
          </p:nvPr>
        </p:nvGraphicFramePr>
        <p:xfrm>
          <a:off x="1932795" y="1611003"/>
          <a:ext cx="7081809" cy="377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49F245FB-B1D5-4AB8-85B9-3D7E317163F7}"/>
              </a:ext>
            </a:extLst>
          </p:cNvPr>
          <p:cNvSpPr txBox="1"/>
          <p:nvPr/>
        </p:nvSpPr>
        <p:spPr>
          <a:xfrm>
            <a:off x="3450564" y="1000664"/>
            <a:ext cx="472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Créditos Hipotecarios del Sistema Financiero*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52E6CE-BC85-45B1-A163-196BE316A486}"/>
              </a:ext>
            </a:extLst>
          </p:cNvPr>
          <p:cNvSpPr txBox="1"/>
          <p:nvPr/>
        </p:nvSpPr>
        <p:spPr>
          <a:xfrm>
            <a:off x="411190" y="6113253"/>
            <a:ext cx="4727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/>
              <a:t>*Año 2017 hasta Setiembre. Cifras en millones</a:t>
            </a:r>
          </a:p>
          <a:p>
            <a:r>
              <a:rPr lang="es-PE" sz="800" dirty="0"/>
              <a:t>Fuente: SBS </a:t>
            </a:r>
          </a:p>
        </p:txBody>
      </p:sp>
    </p:spTree>
    <p:extLst>
      <p:ext uri="{BB962C8B-B14F-4D97-AF65-F5344CB8AC3E}">
        <p14:creationId xmlns:p14="http://schemas.microsoft.com/office/powerpoint/2010/main" val="1026023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CCD_digital</dc:creator>
  <cp:lastModifiedBy>CCD_digital</cp:lastModifiedBy>
  <cp:revision>2</cp:revision>
  <dcterms:created xsi:type="dcterms:W3CDTF">2019-04-26T16:28:57Z</dcterms:created>
  <dcterms:modified xsi:type="dcterms:W3CDTF">2019-04-26T16:37:35Z</dcterms:modified>
</cp:coreProperties>
</file>