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4" r:id="rId2"/>
    <p:sldMasterId id="2147483679" r:id="rId3"/>
    <p:sldMasterId id="2147485285" r:id="rId4"/>
    <p:sldMasterId id="2147485292" r:id="rId5"/>
  </p:sldMasterIdLst>
  <p:notesMasterIdLst>
    <p:notesMasterId r:id="rId10"/>
  </p:notesMasterIdLst>
  <p:handoutMasterIdLst>
    <p:handoutMasterId r:id="rId11"/>
  </p:handoutMasterIdLst>
  <p:sldIdLst>
    <p:sldId id="2118" r:id="rId6"/>
    <p:sldId id="1976" r:id="rId7"/>
    <p:sldId id="1977" r:id="rId8"/>
    <p:sldId id="2117" r:id="rId9"/>
  </p:sldIdLst>
  <p:sldSz cx="9144000" cy="6858000" type="screen4x3"/>
  <p:notesSz cx="7086600" cy="93726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3022" userDrawn="1">
          <p15:clr>
            <a:srgbClr val="A4A3A4"/>
          </p15:clr>
        </p15:guide>
        <p15:guide id="4" orient="horz" pos="4320" userDrawn="1">
          <p15:clr>
            <a:srgbClr val="A4A3A4"/>
          </p15:clr>
        </p15:guide>
        <p15:guide id="5" orient="horz" pos="2160">
          <p15:clr>
            <a:srgbClr val="A4A3A4"/>
          </p15:clr>
        </p15:guide>
        <p15:guide id="6" orient="horz" pos="4319">
          <p15:clr>
            <a:srgbClr val="A4A3A4"/>
          </p15:clr>
        </p15:guide>
        <p15:guide id="7" orient="horz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340" userDrawn="1">
          <p15:clr>
            <a:srgbClr val="A4A3A4"/>
          </p15:clr>
        </p15:guide>
        <p15:guide id="2" pos="2115" userDrawn="1">
          <p15:clr>
            <a:srgbClr val="A4A3A4"/>
          </p15:clr>
        </p15:guide>
        <p15:guide id="3" orient="horz" pos="2287" userDrawn="1">
          <p15:clr>
            <a:srgbClr val="A4A3A4"/>
          </p15:clr>
        </p15:guide>
        <p15:guide id="4" pos="3089" userDrawn="1">
          <p15:clr>
            <a:srgbClr val="A4A3A4"/>
          </p15:clr>
        </p15:guide>
        <p15:guide id="5" orient="horz" pos="4877" userDrawn="1">
          <p15:clr>
            <a:srgbClr val="A4A3A4"/>
          </p15:clr>
        </p15:guide>
        <p15:guide id="6" pos="1448" userDrawn="1">
          <p15:clr>
            <a:srgbClr val="A4A3A4"/>
          </p15:clr>
        </p15:guide>
        <p15:guide id="7" orient="horz" pos="3127" userDrawn="1">
          <p15:clr>
            <a:srgbClr val="A4A3A4"/>
          </p15:clr>
        </p15:guide>
        <p15:guide id="8" orient="horz" pos="2141" userDrawn="1">
          <p15:clr>
            <a:srgbClr val="A4A3A4"/>
          </p15:clr>
        </p15:guide>
        <p15:guide id="9" orient="horz" pos="4567" userDrawn="1">
          <p15:clr>
            <a:srgbClr val="A4A3A4"/>
          </p15:clr>
        </p15:guide>
        <p15:guide id="10" pos="2141" userDrawn="1">
          <p15:clr>
            <a:srgbClr val="A4A3A4"/>
          </p15:clr>
        </p15:guide>
        <p15:guide id="11" pos="3127" userDrawn="1">
          <p15:clr>
            <a:srgbClr val="A4A3A4"/>
          </p15:clr>
        </p15:guide>
        <p15:guide id="12" pos="1466" userDrawn="1">
          <p15:clr>
            <a:srgbClr val="A4A3A4"/>
          </p15:clr>
        </p15:guide>
        <p15:guide id="13" orient="horz" pos="3153">
          <p15:clr>
            <a:srgbClr val="A4A3A4"/>
          </p15:clr>
        </p15:guide>
        <p15:guide id="14" orient="horz" pos="2159">
          <p15:clr>
            <a:srgbClr val="A4A3A4"/>
          </p15:clr>
        </p15:guide>
        <p15:guide id="15" orient="horz" pos="4604">
          <p15:clr>
            <a:srgbClr val="A4A3A4"/>
          </p15:clr>
        </p15:guide>
        <p15:guide id="16" orient="horz" pos="2952">
          <p15:clr>
            <a:srgbClr val="A4A3A4"/>
          </p15:clr>
        </p15:guide>
        <p15:guide id="17" orient="horz" pos="2021">
          <p15:clr>
            <a:srgbClr val="A4A3A4"/>
          </p15:clr>
        </p15:guide>
        <p15:guide id="18" orient="horz" pos="4311">
          <p15:clr>
            <a:srgbClr val="A4A3A4"/>
          </p15:clr>
        </p15:guide>
        <p15:guide id="19" pos="2205">
          <p15:clr>
            <a:srgbClr val="A4A3A4"/>
          </p15:clr>
        </p15:guide>
        <p15:guide id="20" pos="3220">
          <p15:clr>
            <a:srgbClr val="A4A3A4"/>
          </p15:clr>
        </p15:guide>
        <p15:guide id="21" pos="1510">
          <p15:clr>
            <a:srgbClr val="A4A3A4"/>
          </p15:clr>
        </p15:guide>
        <p15:guide id="22" pos="2232">
          <p15:clr>
            <a:srgbClr val="A4A3A4"/>
          </p15:clr>
        </p15:guide>
        <p15:guide id="23" pos="3260">
          <p15:clr>
            <a:srgbClr val="A4A3A4"/>
          </p15:clr>
        </p15:guide>
        <p15:guide id="24" pos="152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RSONAL" initials="P" lastIdx="1" clrIdx="0">
    <p:extLst>
      <p:ext uri="{19B8F6BF-5375-455C-9EA6-DF929625EA0E}">
        <p15:presenceInfo xmlns:p15="http://schemas.microsoft.com/office/powerpoint/2012/main" userId="PERSONAL" providerId="None"/>
      </p:ext>
    </p:extLst>
  </p:cmAuthor>
  <p:cmAuthor id="2" name="CCD_digital" initials="C" lastIdx="1" clrIdx="1">
    <p:extLst>
      <p:ext uri="{19B8F6BF-5375-455C-9EA6-DF929625EA0E}">
        <p15:presenceInfo xmlns:p15="http://schemas.microsoft.com/office/powerpoint/2012/main" userId="CCD_digita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77AD"/>
    <a:srgbClr val="FFFFFF"/>
    <a:srgbClr val="E0A9A8"/>
    <a:srgbClr val="7CA1CE"/>
    <a:srgbClr val="F6CB60"/>
    <a:srgbClr val="C5E3ED"/>
    <a:srgbClr val="2963A9"/>
    <a:srgbClr val="ADC876"/>
    <a:srgbClr val="4F81BD"/>
    <a:srgbClr val="A0BF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16" autoAdjust="0"/>
    <p:restoredTop sz="93800" autoAdjust="0"/>
  </p:normalViewPr>
  <p:slideViewPr>
    <p:cSldViewPr>
      <p:cViewPr>
        <p:scale>
          <a:sx n="106" d="100"/>
          <a:sy n="106" d="100"/>
        </p:scale>
        <p:origin x="1254" y="78"/>
      </p:cViewPr>
      <p:guideLst>
        <p:guide pos="2880"/>
        <p:guide orient="horz" pos="3022"/>
        <p:guide orient="horz" pos="4320"/>
        <p:guide orient="horz" pos="2160"/>
        <p:guide orient="horz" pos="4319"/>
        <p:guide orient="horz" pos="343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 varScale="1">
      <p:scale>
        <a:sx n="1" d="1"/>
        <a:sy n="1" d="1"/>
      </p:scale>
      <p:origin x="0" y="-4104"/>
    </p:cViewPr>
  </p:sorterViewPr>
  <p:notesViewPr>
    <p:cSldViewPr>
      <p:cViewPr varScale="1">
        <p:scale>
          <a:sx n="78" d="100"/>
          <a:sy n="78" d="100"/>
        </p:scale>
        <p:origin x="-2034" y="-102"/>
      </p:cViewPr>
      <p:guideLst>
        <p:guide orient="horz" pos="3340"/>
        <p:guide pos="2115"/>
        <p:guide orient="horz" pos="2287"/>
        <p:guide pos="3089"/>
        <p:guide orient="horz" pos="4877"/>
        <p:guide pos="1448"/>
        <p:guide orient="horz" pos="3127"/>
        <p:guide orient="horz" pos="2141"/>
        <p:guide orient="horz" pos="4567"/>
        <p:guide pos="2141"/>
        <p:guide pos="3127"/>
        <p:guide pos="1466"/>
        <p:guide orient="horz" pos="3153"/>
        <p:guide orient="horz" pos="2159"/>
        <p:guide orient="horz" pos="4604"/>
        <p:guide orient="horz" pos="2952"/>
        <p:guide orient="horz" pos="2021"/>
        <p:guide orient="horz" pos="4311"/>
        <p:guide pos="2205"/>
        <p:guide pos="3220"/>
        <p:guide pos="1510"/>
        <p:guide pos="2232"/>
        <p:guide pos="3260"/>
        <p:guide pos="15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CD_digital\Downloads\Gr&#225;fico%20cuadrante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diamond"/>
            <c:size val="14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dPt>
            <c:idx val="1"/>
            <c:marker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3DD0-4A88-A55D-AE98C9A70BDC}"/>
              </c:ext>
            </c:extLst>
          </c:dPt>
          <c:dPt>
            <c:idx val="2"/>
            <c:marker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3DD0-4A88-A55D-AE98C9A70BDC}"/>
              </c:ext>
            </c:extLst>
          </c:dPt>
          <c:dPt>
            <c:idx val="3"/>
            <c:marker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3DD0-4A88-A55D-AE98C9A70BDC}"/>
              </c:ext>
            </c:extLst>
          </c:dPt>
          <c:dPt>
            <c:idx val="15"/>
            <c:marker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3DD0-4A88-A55D-AE98C9A70BDC}"/>
              </c:ext>
            </c:extLst>
          </c:dPt>
          <c:dPt>
            <c:idx val="19"/>
            <c:marker>
              <c:spPr>
                <a:solidFill>
                  <a:srgbClr val="C00000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3-3DD0-4A88-A55D-AE98C9A70BDC}"/>
              </c:ext>
            </c:extLst>
          </c:dPt>
          <c:dLbls>
            <c:dLbl>
              <c:idx val="0"/>
              <c:layout>
                <c:manualLayout>
                  <c:x val="-9.8409312198265764E-2"/>
                  <c:y val="-1.9161676646706587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Amazonas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DD0-4A88-A55D-AE98C9A70BDC}"/>
                </c:ext>
              </c:extLst>
            </c:dLbl>
            <c:dLbl>
              <c:idx val="1"/>
              <c:layout>
                <c:manualLayout>
                  <c:x val="-7.974547712618088E-2"/>
                  <c:y val="-3.5928143712574849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="1">
                        <a:solidFill>
                          <a:srgbClr val="FF0000"/>
                        </a:solidFill>
                      </a:rPr>
                      <a:t>Ancash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DD0-4A88-A55D-AE98C9A70BDC}"/>
                </c:ext>
              </c:extLst>
            </c:dLbl>
            <c:dLbl>
              <c:idx val="2"/>
              <c:layout>
                <c:manualLayout>
                  <c:x val="-0.10349944903610711"/>
                  <c:y val="-2.3952095808383235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="1">
                        <a:solidFill>
                          <a:srgbClr val="FF0000"/>
                        </a:solidFill>
                      </a:rPr>
                      <a:t>Apurímac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DD0-4A88-A55D-AE98C9A70BDC}"/>
                </c:ext>
              </c:extLst>
            </c:dLbl>
            <c:dLbl>
              <c:idx val="3"/>
              <c:layout>
                <c:manualLayout>
                  <c:x val="-2.0744581119887751E-2"/>
                  <c:y val="-3.4003054537610114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="1">
                        <a:solidFill>
                          <a:srgbClr val="FF0000"/>
                        </a:solidFill>
                      </a:rPr>
                      <a:t>Arequipa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DD0-4A88-A55D-AE98C9A70BDC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DD0-4A88-A55D-AE98C9A70BDC}"/>
                </c:ext>
              </c:extLst>
            </c:dLbl>
            <c:dLbl>
              <c:idx val="5"/>
              <c:layout>
                <c:manualLayout>
                  <c:x val="-9.5015887639704921E-2"/>
                  <c:y val="-6.2275449101796498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Ayacucho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DD0-4A88-A55D-AE98C9A70BDC}"/>
                </c:ext>
              </c:extLst>
            </c:dLbl>
            <c:dLbl>
              <c:idx val="6"/>
              <c:layout>
                <c:manualLayout>
                  <c:x val="-1.6967122792804445E-2"/>
                  <c:y val="2.8742514970059835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Cusco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DD0-4A88-A55D-AE98C9A70BDC}"/>
                </c:ext>
              </c:extLst>
            </c:dLbl>
            <c:dLbl>
              <c:idx val="7"/>
              <c:layout>
                <c:manualLayout>
                  <c:x val="-5.0901368378413331E-3"/>
                  <c:y val="-2.3953981800179168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Huancavelica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DD0-4A88-A55D-AE98C9A70BDC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DD0-4A88-A55D-AE98C9A70BDC}"/>
                </c:ext>
              </c:extLst>
            </c:dLbl>
            <c:dLbl>
              <c:idx val="9"/>
              <c:layout>
                <c:manualLayout>
                  <c:x val="-2.9635115885553849E-2"/>
                  <c:y val="-4.8575792196585851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Ica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DD0-4A88-A55D-AE98C9A70BDC}"/>
                </c:ext>
              </c:extLst>
            </c:dLbl>
            <c:dLbl>
              <c:idx val="10"/>
              <c:layout>
                <c:manualLayout>
                  <c:x val="-7.4655340288339547E-2"/>
                  <c:y val="-2.3952095808383233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Junín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DD0-4A88-A55D-AE98C9A70BDC}"/>
                </c:ext>
              </c:extLst>
            </c:dLbl>
            <c:dLbl>
              <c:idx val="11"/>
              <c:layout>
                <c:manualLayout>
                  <c:x val="-1.0180273675682666E-2"/>
                  <c:y val="-1.9161676646706587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La Libertad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DD0-4A88-A55D-AE98C9A70BDC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DD0-4A88-A55D-AE98C9A70BDC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r>
                      <a:rPr lang="en-US"/>
                      <a:t>Lima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3DD0-4A88-A55D-AE98C9A70BDC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r>
                      <a:rPr lang="en-US"/>
                      <a:t>Loreto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3DD0-4A88-A55D-AE98C9A70BDC}"/>
                </c:ext>
              </c:extLst>
            </c:dLbl>
            <c:dLbl>
              <c:idx val="15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="1">
                        <a:solidFill>
                          <a:srgbClr val="FF0000"/>
                        </a:solidFill>
                      </a:rPr>
                      <a:t>Pasco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3DD0-4A88-A55D-AE98C9A70BDC}"/>
                </c:ext>
              </c:extLst>
            </c:dLbl>
            <c:dLbl>
              <c:idx val="16"/>
              <c:layout>
                <c:manualLayout>
                  <c:x val="-7.2958628009059112E-2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Piura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DD0-4A88-A55D-AE98C9A70BDC}"/>
                </c:ext>
              </c:extLst>
            </c:dLbl>
            <c:dLbl>
              <c:idx val="17"/>
              <c:layout>
                <c:manualLayout>
                  <c:x val="1.6967122792804444E-3"/>
                  <c:y val="2.1556886227544911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Huánuco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DD0-4A88-A55D-AE98C9A70BDC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DD0-4A88-A55D-AE98C9A70BDC}"/>
                </c:ext>
              </c:extLst>
            </c:dLbl>
            <c:dLbl>
              <c:idx val="19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="1">
                        <a:solidFill>
                          <a:srgbClr val="FF0000"/>
                        </a:solidFill>
                      </a:rPr>
                      <a:t>Tacna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DD0-4A88-A55D-AE98C9A70BDC}"/>
                </c:ext>
              </c:extLst>
            </c:dLbl>
            <c:dLbl>
              <c:idx val="20"/>
              <c:layout>
                <c:manualLayout>
                  <c:x val="-6.7868491171217777E-3"/>
                  <c:y val="2.3952095808383235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Tumbes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DD0-4A88-A55D-AE98C9A70BDC}"/>
                </c:ext>
              </c:extLst>
            </c:dLbl>
            <c:dLbl>
              <c:idx val="21"/>
              <c:layout>
                <c:manualLayout>
                  <c:x val="2.0360547351365332E-2"/>
                  <c:y val="-1.437125748502994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Lambayeque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3DD0-4A88-A55D-AE98C9A70BDC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3DD0-4A88-A55D-AE98C9A70BD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último!$DJ$7:$DJ$28</c:f>
              <c:numCache>
                <c:formatCode>_-* #,##0_-;\-* #,##0_-;_-* "-"??_-;_-@_-</c:formatCode>
                <c:ptCount val="22"/>
                <c:pt idx="0">
                  <c:v>2421.8650858124374</c:v>
                </c:pt>
                <c:pt idx="1">
                  <c:v>6889.2469640991212</c:v>
                </c:pt>
                <c:pt idx="2">
                  <c:v>4024.0285415448261</c:v>
                </c:pt>
                <c:pt idx="3">
                  <c:v>9622.6830622037178</c:v>
                </c:pt>
                <c:pt idx="4">
                  <c:v>3388.7627294599301</c:v>
                </c:pt>
                <c:pt idx="5">
                  <c:v>3459.7698112857938</c:v>
                </c:pt>
                <c:pt idx="6">
                  <c:v>6169.4981077925549</c:v>
                </c:pt>
                <c:pt idx="7">
                  <c:v>5018.8883628381927</c:v>
                </c:pt>
                <c:pt idx="8">
                  <c:v>4060.1457346957982</c:v>
                </c:pt>
                <c:pt idx="9">
                  <c:v>8375.4535968419914</c:v>
                </c:pt>
                <c:pt idx="10">
                  <c:v>5634.3505850789361</c:v>
                </c:pt>
                <c:pt idx="11">
                  <c:v>5862.6630754504049</c:v>
                </c:pt>
                <c:pt idx="12">
                  <c:v>5310.2233093329896</c:v>
                </c:pt>
                <c:pt idx="13">
                  <c:v>11626.753731302844</c:v>
                </c:pt>
                <c:pt idx="14">
                  <c:v>7083.3428488814343</c:v>
                </c:pt>
                <c:pt idx="15">
                  <c:v>13657.022036372451</c:v>
                </c:pt>
                <c:pt idx="16">
                  <c:v>5536.6160596671225</c:v>
                </c:pt>
                <c:pt idx="17">
                  <c:v>3223.4743205990403</c:v>
                </c:pt>
                <c:pt idx="18">
                  <c:v>3714.5363510110633</c:v>
                </c:pt>
                <c:pt idx="19">
                  <c:v>13849.345860489268</c:v>
                </c:pt>
                <c:pt idx="20">
                  <c:v>7540.2419564591437</c:v>
                </c:pt>
                <c:pt idx="21">
                  <c:v>4606.9597942668943</c:v>
                </c:pt>
              </c:numCache>
            </c:numRef>
          </c:xVal>
          <c:yVal>
            <c:numRef>
              <c:f>último!$EF$7:$EF$28</c:f>
              <c:numCache>
                <c:formatCode>_-* #,##0_-;\-* #,##0_-;_-* "-"??_-;_-@_-</c:formatCode>
                <c:ptCount val="22"/>
                <c:pt idx="0">
                  <c:v>7414.5839999999998</c:v>
                </c:pt>
                <c:pt idx="1">
                  <c:v>17848.8</c:v>
                </c:pt>
                <c:pt idx="2">
                  <c:v>15652.234</c:v>
                </c:pt>
                <c:pt idx="3">
                  <c:v>24089.55</c:v>
                </c:pt>
                <c:pt idx="4">
                  <c:v>8124.8640000000005</c:v>
                </c:pt>
                <c:pt idx="5">
                  <c:v>7102.0759999999991</c:v>
                </c:pt>
                <c:pt idx="6">
                  <c:v>16223.371999999999</c:v>
                </c:pt>
                <c:pt idx="7">
                  <c:v>7047.7289999999994</c:v>
                </c:pt>
                <c:pt idx="8">
                  <c:v>6843.1629999999996</c:v>
                </c:pt>
                <c:pt idx="9">
                  <c:v>20430.954000000002</c:v>
                </c:pt>
                <c:pt idx="10">
                  <c:v>11148.66</c:v>
                </c:pt>
                <c:pt idx="11">
                  <c:v>11445.638999999999</c:v>
                </c:pt>
                <c:pt idx="12">
                  <c:v>9203.4809999999998</c:v>
                </c:pt>
                <c:pt idx="13">
                  <c:v>23141.704000000002</c:v>
                </c:pt>
                <c:pt idx="14">
                  <c:v>8224.5450000000001</c:v>
                </c:pt>
                <c:pt idx="15">
                  <c:v>17088.108</c:v>
                </c:pt>
                <c:pt idx="16">
                  <c:v>10647.448</c:v>
                </c:pt>
                <c:pt idx="17">
                  <c:v>6675.5039999999999</c:v>
                </c:pt>
                <c:pt idx="18">
                  <c:v>7013.2319999999991</c:v>
                </c:pt>
                <c:pt idx="19">
                  <c:v>20081.195</c:v>
                </c:pt>
                <c:pt idx="20">
                  <c:v>10729.704</c:v>
                </c:pt>
                <c:pt idx="21">
                  <c:v>8602.152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3DD0-4A88-A55D-AE98C9A70B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581632"/>
        <c:axId val="192583168"/>
      </c:scatterChart>
      <c:valAx>
        <c:axId val="192581632"/>
        <c:scaling>
          <c:orientation val="minMax"/>
          <c:max val="24000"/>
        </c:scaling>
        <c:delete val="0"/>
        <c:axPos val="b"/>
        <c:numFmt formatCode="_-* #,##0_-;\-* #,##0_-;_-* &quot;-&quot;??_-;_-@_-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92583168"/>
        <c:crossesAt val="14450"/>
        <c:crossBetween val="midCat"/>
      </c:valAx>
      <c:valAx>
        <c:axId val="192583168"/>
        <c:scaling>
          <c:orientation val="minMax"/>
          <c:max val="29000"/>
          <c:min val="0"/>
        </c:scaling>
        <c:delete val="0"/>
        <c:axPos val="l"/>
        <c:numFmt formatCode="_-* #,##0_-;\-* #,##0_-;_-* &quot;-&quot;??_-;_-@_-" sourceLinked="1"/>
        <c:majorTickMark val="out"/>
        <c:minorTickMark val="out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92581632"/>
        <c:crossesAt val="9000"/>
        <c:crossBetween val="midCat"/>
        <c:majorUnit val="2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s-P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555555555555555E-2"/>
          <c:y val="5.0925925925925923E-2"/>
          <c:w val="0.93888888888888888"/>
          <c:h val="0.735771361913094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Hoja4!$C$6</c:f>
              <c:strCache>
                <c:ptCount val="1"/>
                <c:pt idx="0">
                  <c:v>Cobre (Millones de TMF)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B4D-4517-93B7-B146EC3C432F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B4D-4517-93B7-B146EC3C43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Hoja4!$B$7:$B$10</c:f>
              <c:strCache>
                <c:ptCount val="4"/>
                <c:pt idx="0">
                  <c:v>Peru</c:v>
                </c:pt>
                <c:pt idx="1">
                  <c:v>Chile</c:v>
                </c:pt>
                <c:pt idx="2">
                  <c:v>Canada</c:v>
                </c:pt>
                <c:pt idx="3">
                  <c:v>Australia</c:v>
                </c:pt>
              </c:strCache>
            </c:strRef>
          </c:cat>
          <c:val>
            <c:numRef>
              <c:f>Hoja4!$C$7:$C$10</c:f>
              <c:numCache>
                <c:formatCode>General</c:formatCode>
                <c:ptCount val="4"/>
                <c:pt idx="0">
                  <c:v>2.4</c:v>
                </c:pt>
                <c:pt idx="1">
                  <c:v>5.8</c:v>
                </c:pt>
                <c:pt idx="2">
                  <c:v>0.6</c:v>
                </c:pt>
                <c:pt idx="3" formatCode="0.0">
                  <c:v>0.95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B4D-4517-93B7-B146EC3C432F}"/>
            </c:ext>
          </c:extLst>
        </c:ser>
        <c:ser>
          <c:idx val="1"/>
          <c:order val="1"/>
          <c:tx>
            <c:strRef>
              <c:f>Hoja4!$D$6</c:f>
              <c:strCache>
                <c:ptCount val="1"/>
                <c:pt idx="0">
                  <c:v>Oro (millones de onzas)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Hoja4!$B$7:$B$10</c:f>
              <c:strCache>
                <c:ptCount val="4"/>
                <c:pt idx="0">
                  <c:v>Peru</c:v>
                </c:pt>
                <c:pt idx="1">
                  <c:v>Chile</c:v>
                </c:pt>
                <c:pt idx="2">
                  <c:v>Canada</c:v>
                </c:pt>
                <c:pt idx="3">
                  <c:v>Australia</c:v>
                </c:pt>
              </c:strCache>
            </c:strRef>
          </c:cat>
          <c:val>
            <c:numRef>
              <c:f>Hoja4!$D$7:$D$10</c:f>
              <c:numCache>
                <c:formatCode>_-* #,##0.0_-;\-* #,##0.0_-;_-* "-"??_-;_-@_-</c:formatCode>
                <c:ptCount val="4"/>
                <c:pt idx="0">
                  <c:v>5.5732920000000004</c:v>
                </c:pt>
                <c:pt idx="1">
                  <c:v>1.337272614</c:v>
                </c:pt>
                <c:pt idx="2">
                  <c:v>6.6667860000000001</c:v>
                </c:pt>
                <c:pt idx="3">
                  <c:v>11.11131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B4D-4517-93B7-B146EC3C432F}"/>
            </c:ext>
          </c:extLst>
        </c:ser>
        <c:ser>
          <c:idx val="2"/>
          <c:order val="2"/>
          <c:tx>
            <c:strRef>
              <c:f>Hoja4!$E$6</c:f>
              <c:strCache>
                <c:ptCount val="1"/>
                <c:pt idx="0">
                  <c:v>Zinc (Millones de TMF)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B4D-4517-93B7-B146EC3C432F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B4D-4517-93B7-B146EC3C43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Hoja4!$B$7:$B$10</c:f>
              <c:strCache>
                <c:ptCount val="4"/>
                <c:pt idx="0">
                  <c:v>Peru</c:v>
                </c:pt>
                <c:pt idx="1">
                  <c:v>Chile</c:v>
                </c:pt>
                <c:pt idx="2">
                  <c:v>Canada</c:v>
                </c:pt>
                <c:pt idx="3">
                  <c:v>Australia</c:v>
                </c:pt>
              </c:strCache>
            </c:strRef>
          </c:cat>
          <c:val>
            <c:numRef>
              <c:f>Hoja4!$E$7:$E$10</c:f>
              <c:numCache>
                <c:formatCode>_(* #,##0.00_);_(* \(#,##0.00\);_(* "-"??_);_(@_)</c:formatCode>
                <c:ptCount val="4"/>
                <c:pt idx="0">
                  <c:v>1.5</c:v>
                </c:pt>
                <c:pt idx="1">
                  <c:v>0.29008</c:v>
                </c:pt>
                <c:pt idx="2">
                  <c:v>0.69890099999999999</c:v>
                </c:pt>
                <c:pt idx="3">
                  <c:v>1.29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B4D-4517-93B7-B146EC3C43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7685016"/>
        <c:axId val="457678456"/>
      </c:barChart>
      <c:catAx>
        <c:axId val="457685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457678456"/>
        <c:crosses val="autoZero"/>
        <c:auto val="1"/>
        <c:lblAlgn val="ctr"/>
        <c:lblOffset val="100"/>
        <c:noMultiLvlLbl val="0"/>
      </c:catAx>
      <c:valAx>
        <c:axId val="4576784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57685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90940363333364038"/>
          <c:w val="1"/>
          <c:h val="7.10958860639636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804298611629672E-2"/>
          <c:y val="3.5750871955321901E-2"/>
          <c:w val="0.9363914027767406"/>
          <c:h val="0.811388431304456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Hoja1!$D$13</c:f>
              <c:strCache>
                <c:ptCount val="1"/>
                <c:pt idx="0">
                  <c:v> Exportaciones mineras (% de exportaciones totales) 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2.7777777777778798E-3"/>
                  <c:y val="8.333333333333332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648-447F-8912-2F7D8378115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Hoja1!$C$14:$C$17</c:f>
              <c:strCache>
                <c:ptCount val="4"/>
                <c:pt idx="0">
                  <c:v> Peru </c:v>
                </c:pt>
                <c:pt idx="1">
                  <c:v> Chile </c:v>
                </c:pt>
                <c:pt idx="2">
                  <c:v> Canadá </c:v>
                </c:pt>
                <c:pt idx="3">
                  <c:v> Australia </c:v>
                </c:pt>
              </c:strCache>
            </c:strRef>
          </c:cat>
          <c:val>
            <c:numRef>
              <c:f>Hoja1!$D$14:$D$17</c:f>
              <c:numCache>
                <c:formatCode>_-* #,##0.0_-;\-* #,##0.0_-;_-* "-"??_-;_-@_-</c:formatCode>
                <c:ptCount val="4"/>
                <c:pt idx="0">
                  <c:v>69.084084220170098</c:v>
                </c:pt>
                <c:pt idx="1">
                  <c:v>54.380556817487339</c:v>
                </c:pt>
                <c:pt idx="2">
                  <c:v>29.768635931141208</c:v>
                </c:pt>
                <c:pt idx="3">
                  <c:v>66.693043465921107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48-447F-8912-2F7D837811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4814312"/>
        <c:axId val="404808408"/>
      </c:barChart>
      <c:lineChart>
        <c:grouping val="standard"/>
        <c:varyColors val="0"/>
        <c:ser>
          <c:idx val="1"/>
          <c:order val="1"/>
          <c:tx>
            <c:strRef>
              <c:f>Hoja1!$E$13</c:f>
              <c:strCache>
                <c:ptCount val="1"/>
                <c:pt idx="0">
                  <c:v> Alta tecnología (% de exportaciones de manufactura) 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2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Hoja1!$C$14:$C$17</c:f>
              <c:strCache>
                <c:ptCount val="4"/>
                <c:pt idx="0">
                  <c:v> Peru </c:v>
                </c:pt>
                <c:pt idx="1">
                  <c:v> Chile </c:v>
                </c:pt>
                <c:pt idx="2">
                  <c:v> Canadá </c:v>
                </c:pt>
                <c:pt idx="3">
                  <c:v> Australia </c:v>
                </c:pt>
              </c:strCache>
            </c:strRef>
          </c:cat>
          <c:val>
            <c:numRef>
              <c:f>Hoja1!$E$14:$E$17</c:f>
              <c:numCache>
                <c:formatCode>_-* #,##0_-;\-* #,##0_-;_-* "-"??_-;_-@_-</c:formatCode>
                <c:ptCount val="4"/>
                <c:pt idx="0">
                  <c:v>9.219655511453702</c:v>
                </c:pt>
                <c:pt idx="1">
                  <c:v>11.463273593328797</c:v>
                </c:pt>
                <c:pt idx="2">
                  <c:v>45.213844587224408</c:v>
                </c:pt>
                <c:pt idx="3">
                  <c:v>20.586137234620789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48-447F-8912-2F7D837811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4826448"/>
        <c:axId val="404811688"/>
      </c:lineChart>
      <c:catAx>
        <c:axId val="404814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404808408"/>
        <c:crosses val="autoZero"/>
        <c:auto val="1"/>
        <c:lblAlgn val="ctr"/>
        <c:lblOffset val="100"/>
        <c:noMultiLvlLbl val="0"/>
      </c:catAx>
      <c:valAx>
        <c:axId val="404808408"/>
        <c:scaling>
          <c:orientation val="minMax"/>
        </c:scaling>
        <c:delete val="1"/>
        <c:axPos val="l"/>
        <c:numFmt formatCode="_-* #,##0.0_-;\-* #,##0.0_-;_-* &quot;-&quot;??_-;_-@_-" sourceLinked="1"/>
        <c:majorTickMark val="none"/>
        <c:minorTickMark val="none"/>
        <c:tickLblPos val="nextTo"/>
        <c:crossAx val="404814312"/>
        <c:crosses val="autoZero"/>
        <c:crossBetween val="between"/>
      </c:valAx>
      <c:valAx>
        <c:axId val="404811688"/>
        <c:scaling>
          <c:orientation val="minMax"/>
        </c:scaling>
        <c:delete val="1"/>
        <c:axPos val="r"/>
        <c:numFmt formatCode="_-* #,##0_-;\-* #,##0_-;_-* &quot;-&quot;??_-;_-@_-" sourceLinked="1"/>
        <c:majorTickMark val="out"/>
        <c:minorTickMark val="none"/>
        <c:tickLblPos val="nextTo"/>
        <c:crossAx val="404826448"/>
        <c:crosses val="max"/>
        <c:crossBetween val="between"/>
      </c:valAx>
      <c:catAx>
        <c:axId val="4048264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0481168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00517088139632"/>
          <c:y val="3.4848681387760802E-2"/>
          <c:w val="0.8899482911860368"/>
          <c:h val="0.877089174707390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'InformacionGeneralAnual 10  (3)'!$C$3</c:f>
              <c:strCache>
                <c:ptCount val="1"/>
                <c:pt idx="0">
                  <c:v>Hierro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'InformacionGeneralAnual 10  (3)'!$A$4:$A$21</c:f>
              <c:numCache>
                <c:formatCode>General</c:formatCode>
                <c:ptCount val="18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  <c:pt idx="16">
                  <c:v>2017</c:v>
                </c:pt>
                <c:pt idx="17">
                  <c:v>2018</c:v>
                </c:pt>
              </c:numCache>
            </c:numRef>
          </c:cat>
          <c:val>
            <c:numRef>
              <c:f>'InformacionGeneralAnual 10  (3)'!$C$4:$C$21</c:f>
              <c:numCache>
                <c:formatCode>#,##0</c:formatCode>
                <c:ptCount val="18"/>
                <c:pt idx="0">
                  <c:v>3038.4014946550001</c:v>
                </c:pt>
                <c:pt idx="1">
                  <c:v>3056.0552521999998</c:v>
                </c:pt>
                <c:pt idx="2">
                  <c:v>3484.9003702520004</c:v>
                </c:pt>
                <c:pt idx="3">
                  <c:v>4247.173772600001</c:v>
                </c:pt>
                <c:pt idx="4">
                  <c:v>4564.9891371000003</c:v>
                </c:pt>
                <c:pt idx="5">
                  <c:v>4784.600582</c:v>
                </c:pt>
                <c:pt idx="6">
                  <c:v>5103.5972635999997</c:v>
                </c:pt>
                <c:pt idx="7">
                  <c:v>5160.7070163999997</c:v>
                </c:pt>
                <c:pt idx="8">
                  <c:v>4418.7683256000009</c:v>
                </c:pt>
                <c:pt idx="9">
                  <c:v>6042.6442223000004</c:v>
                </c:pt>
                <c:pt idx="10">
                  <c:v>7010.9378915999996</c:v>
                </c:pt>
                <c:pt idx="11">
                  <c:v>6684.5393917999991</c:v>
                </c:pt>
                <c:pt idx="12">
                  <c:v>6680.6587900000004</c:v>
                </c:pt>
                <c:pt idx="13">
                  <c:v>7192.5919308000002</c:v>
                </c:pt>
                <c:pt idx="14">
                  <c:v>7320.8068477000006</c:v>
                </c:pt>
                <c:pt idx="15">
                  <c:v>7663.1239877000007</c:v>
                </c:pt>
                <c:pt idx="16">
                  <c:v>8806.4517127719992</c:v>
                </c:pt>
                <c:pt idx="17">
                  <c:v>9533.8711347549979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AF-465F-860E-2D1574C60A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457606296"/>
        <c:axId val="457608592"/>
      </c:barChart>
      <c:catAx>
        <c:axId val="457606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457608592"/>
        <c:crosses val="autoZero"/>
        <c:auto val="1"/>
        <c:lblAlgn val="ctr"/>
        <c:lblOffset val="100"/>
        <c:noMultiLvlLbl val="0"/>
      </c:catAx>
      <c:valAx>
        <c:axId val="45760859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457606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Hoja3!$E$25</c:f>
              <c:strCache>
                <c:ptCount val="1"/>
                <c:pt idx="0">
                  <c:v>plata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Hoja3!$B$26:$B$43</c:f>
              <c:numCache>
                <c:formatCode>General</c:formatCode>
                <c:ptCount val="18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  <c:pt idx="16">
                  <c:v>2017</c:v>
                </c:pt>
                <c:pt idx="17">
                  <c:v>2018</c:v>
                </c:pt>
              </c:numCache>
            </c:numRef>
          </c:cat>
          <c:val>
            <c:numRef>
              <c:f>Hoja3!$E$26:$E$43</c:f>
              <c:numCache>
                <c:formatCode>_(* #,##0.00_);_(* \(#,##0.00\);_(* "-"??_);_(@_)</c:formatCode>
                <c:ptCount val="18"/>
                <c:pt idx="0">
                  <c:v>90.693467773961672</c:v>
                </c:pt>
                <c:pt idx="1">
                  <c:v>101.22364554803623</c:v>
                </c:pt>
                <c:pt idx="2">
                  <c:v>103.13011415296651</c:v>
                </c:pt>
                <c:pt idx="3">
                  <c:v>107.93709595096843</c:v>
                </c:pt>
                <c:pt idx="4">
                  <c:v>112.63503200400001</c:v>
                </c:pt>
                <c:pt idx="5">
                  <c:v>122.42410468632274</c:v>
                </c:pt>
                <c:pt idx="6">
                  <c:v>123.51056796477847</c:v>
                </c:pt>
                <c:pt idx="7">
                  <c:v>130.01753013900958</c:v>
                </c:pt>
                <c:pt idx="8">
                  <c:v>138.36961597214437</c:v>
                </c:pt>
                <c:pt idx="9">
                  <c:v>128.4137787824271</c:v>
                </c:pt>
                <c:pt idx="10">
                  <c:v>120.59694232994364</c:v>
                </c:pt>
                <c:pt idx="11">
                  <c:v>122.7837467148051</c:v>
                </c:pt>
                <c:pt idx="12">
                  <c:v>129.6066412873349</c:v>
                </c:pt>
                <c:pt idx="13">
                  <c:v>132.9176250115776</c:v>
                </c:pt>
                <c:pt idx="14">
                  <c:v>144.67869965192727</c:v>
                </c:pt>
                <c:pt idx="15">
                  <c:v>154.33562630309339</c:v>
                </c:pt>
                <c:pt idx="16">
                  <c:v>155.84006572523404</c:v>
                </c:pt>
                <c:pt idx="17">
                  <c:v>146.83359735159519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2B-4A24-9234-2F0D8F466A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457667632"/>
        <c:axId val="457671896"/>
      </c:barChart>
      <c:catAx>
        <c:axId val="457667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457671896"/>
        <c:crosses val="autoZero"/>
        <c:auto val="1"/>
        <c:lblAlgn val="ctr"/>
        <c:lblOffset val="100"/>
        <c:noMultiLvlLbl val="0"/>
      </c:catAx>
      <c:valAx>
        <c:axId val="457671896"/>
        <c:scaling>
          <c:orientation val="minMax"/>
        </c:scaling>
        <c:delete val="0"/>
        <c:axPos val="l"/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457667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1632" cy="469080"/>
          </a:xfrm>
          <a:prstGeom prst="rect">
            <a:avLst/>
          </a:prstGeom>
        </p:spPr>
        <p:txBody>
          <a:bodyPr vert="horz" lIns="91416" tIns="45709" rIns="91416" bIns="4570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13314" y="1"/>
            <a:ext cx="3071632" cy="469080"/>
          </a:xfrm>
          <a:prstGeom prst="rect">
            <a:avLst/>
          </a:prstGeom>
        </p:spPr>
        <p:txBody>
          <a:bodyPr vert="horz" lIns="91416" tIns="45709" rIns="91416" bIns="4570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CDA4CD1-4C42-48FD-BC40-533E31BC595C}" type="datetimeFigureOut">
              <a:rPr lang="es-PE"/>
              <a:pPr>
                <a:defRPr/>
              </a:pPr>
              <a:t>3/06/2019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1" y="8902023"/>
            <a:ext cx="3071632" cy="469080"/>
          </a:xfrm>
          <a:prstGeom prst="rect">
            <a:avLst/>
          </a:prstGeom>
        </p:spPr>
        <p:txBody>
          <a:bodyPr vert="horz" lIns="91416" tIns="45709" rIns="91416" bIns="4570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13314" y="8902023"/>
            <a:ext cx="3071632" cy="469080"/>
          </a:xfrm>
          <a:prstGeom prst="rect">
            <a:avLst/>
          </a:prstGeom>
        </p:spPr>
        <p:txBody>
          <a:bodyPr vert="horz" lIns="91416" tIns="45709" rIns="91416" bIns="4570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3AE4ACB-75CA-4BF2-8371-7775E3E561FD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14145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1632" cy="469080"/>
          </a:xfrm>
          <a:prstGeom prst="rect">
            <a:avLst/>
          </a:prstGeom>
        </p:spPr>
        <p:txBody>
          <a:bodyPr vert="horz" lIns="91416" tIns="45709" rIns="91416" bIns="4570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13314" y="1"/>
            <a:ext cx="3071632" cy="469080"/>
          </a:xfrm>
          <a:prstGeom prst="rect">
            <a:avLst/>
          </a:prstGeom>
        </p:spPr>
        <p:txBody>
          <a:bodyPr vert="horz" lIns="91416" tIns="45709" rIns="91416" bIns="4570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930B812-81F6-46B9-827C-BCB95C4774C2}" type="datetimeFigureOut">
              <a:rPr lang="es-PE"/>
              <a:pPr>
                <a:defRPr/>
              </a:pPr>
              <a:t>3/06/2019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3263"/>
            <a:ext cx="46863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6" tIns="45709" rIns="91416" bIns="45709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8341" y="4452514"/>
            <a:ext cx="5669942" cy="4217220"/>
          </a:xfrm>
          <a:prstGeom prst="rect">
            <a:avLst/>
          </a:prstGeom>
        </p:spPr>
        <p:txBody>
          <a:bodyPr vert="horz" lIns="91416" tIns="45709" rIns="91416" bIns="45709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8902023"/>
            <a:ext cx="3071632" cy="469080"/>
          </a:xfrm>
          <a:prstGeom prst="rect">
            <a:avLst/>
          </a:prstGeom>
        </p:spPr>
        <p:txBody>
          <a:bodyPr vert="horz" lIns="91416" tIns="45709" rIns="91416" bIns="4570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13314" y="8902023"/>
            <a:ext cx="3071632" cy="469080"/>
          </a:xfrm>
          <a:prstGeom prst="rect">
            <a:avLst/>
          </a:prstGeom>
        </p:spPr>
        <p:txBody>
          <a:bodyPr vert="horz" lIns="91416" tIns="45709" rIns="91416" bIns="4570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2B14850-76CB-4A06-B241-C2D25533FCF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82896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62558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61792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513AE1A-F918-4840-994C-52BC1BD537E1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513AE1A-F918-4840-994C-52BC1BD537E1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513AE1A-F918-4840-994C-52BC1BD537E1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513AE1A-F918-4840-994C-52BC1BD537E1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139700" y="144463"/>
            <a:ext cx="8901113" cy="62912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513AE1A-F918-4840-994C-52BC1BD537E1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0"/>
          </p:nvPr>
        </p:nvSpPr>
        <p:spPr>
          <a:xfrm>
            <a:off x="251520" y="1268760"/>
            <a:ext cx="8640960" cy="5040560"/>
          </a:xfrm>
          <a:prstGeom prst="rect">
            <a:avLst/>
          </a:prstGeom>
        </p:spPr>
        <p:txBody>
          <a:bodyPr/>
          <a:lstStyle>
            <a:lvl1pPr>
              <a:buClr>
                <a:srgbClr val="800000"/>
              </a:buClr>
              <a:defRPr/>
            </a:lvl1pPr>
            <a:lvl2pPr>
              <a:buClr>
                <a:srgbClr val="800000"/>
              </a:buClr>
              <a:defRPr/>
            </a:lvl2pPr>
            <a:lvl3pPr>
              <a:buClr>
                <a:srgbClr val="800000"/>
              </a:buClr>
              <a:defRPr/>
            </a:lvl3pPr>
            <a:lvl4pPr>
              <a:buClr>
                <a:srgbClr val="800000"/>
              </a:buClr>
              <a:defRPr/>
            </a:lvl4pPr>
            <a:lvl5pPr>
              <a:buClr>
                <a:srgbClr val="800000"/>
              </a:buClr>
              <a:defRPr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250825" y="188640"/>
            <a:ext cx="8642350" cy="647973"/>
          </a:xfrm>
          <a:prstGeom prst="rect">
            <a:avLst/>
          </a:prstGeom>
        </p:spPr>
        <p:txBody>
          <a:bodyPr/>
          <a:lstStyle>
            <a:lvl1pPr algn="r">
              <a:buNone/>
              <a:defRPr b="1">
                <a:solidFill>
                  <a:srgbClr val="8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513AE1A-F918-4840-994C-52BC1BD537E1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250825" y="188640"/>
            <a:ext cx="8642350" cy="647973"/>
          </a:xfrm>
          <a:prstGeom prst="rect">
            <a:avLst/>
          </a:prstGeom>
        </p:spPr>
        <p:txBody>
          <a:bodyPr/>
          <a:lstStyle>
            <a:lvl1pPr algn="r">
              <a:buNone/>
              <a:defRPr b="1">
                <a:solidFill>
                  <a:srgbClr val="8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513AE1A-F918-4840-994C-52BC1BD537E1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513AE1A-F918-4840-994C-52BC1BD537E1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513AE1A-F918-4840-994C-52BC1BD537E1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80000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8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513AE1A-F918-4840-994C-52BC1BD537E1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8752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80000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8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513AE1A-F918-4840-994C-52BC1BD537E1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513AE1A-F918-4840-994C-52BC1BD537E1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513AE1A-F918-4840-994C-52BC1BD537E1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513AE1A-F918-4840-994C-52BC1BD537E1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513AE1A-F918-4840-994C-52BC1BD537E1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513AE1A-F918-4840-994C-52BC1BD537E1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513AE1A-F918-4840-994C-52BC1BD537E1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513AE1A-F918-4840-994C-52BC1BD537E1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513AE1A-F918-4840-994C-52BC1BD537E1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513AE1A-F918-4840-994C-52BC1BD537E1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513AE1A-F918-4840-994C-52BC1BD537E1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513AE1A-F918-4840-994C-52BC1BD537E1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513AE1A-F918-4840-994C-52BC1BD537E1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0"/>
          </p:nvPr>
        </p:nvSpPr>
        <p:spPr>
          <a:xfrm>
            <a:off x="251520" y="1268760"/>
            <a:ext cx="8640960" cy="5040560"/>
          </a:xfrm>
          <a:prstGeom prst="rect">
            <a:avLst/>
          </a:prstGeom>
        </p:spPr>
        <p:txBody>
          <a:bodyPr/>
          <a:lstStyle>
            <a:lvl1pPr>
              <a:buClr>
                <a:srgbClr val="800000"/>
              </a:buClr>
              <a:defRPr/>
            </a:lvl1pPr>
            <a:lvl2pPr>
              <a:buClr>
                <a:srgbClr val="800000"/>
              </a:buClr>
              <a:defRPr/>
            </a:lvl2pPr>
            <a:lvl3pPr>
              <a:buClr>
                <a:srgbClr val="800000"/>
              </a:buClr>
              <a:defRPr/>
            </a:lvl3pPr>
            <a:lvl4pPr>
              <a:buClr>
                <a:srgbClr val="800000"/>
              </a:buClr>
              <a:defRPr/>
            </a:lvl4pPr>
            <a:lvl5pPr>
              <a:buClr>
                <a:srgbClr val="800000"/>
              </a:buClr>
              <a:defRPr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250825" y="188640"/>
            <a:ext cx="8642350" cy="647973"/>
          </a:xfrm>
          <a:prstGeom prst="rect">
            <a:avLst/>
          </a:prstGeom>
        </p:spPr>
        <p:txBody>
          <a:bodyPr/>
          <a:lstStyle>
            <a:lvl1pPr algn="r">
              <a:buNone/>
              <a:defRPr b="1">
                <a:solidFill>
                  <a:srgbClr val="8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513AE1A-F918-4840-994C-52BC1BD537E1}" type="slidenum">
              <a:rPr lang="es-E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9871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250825" y="188640"/>
            <a:ext cx="8642350" cy="647973"/>
          </a:xfrm>
          <a:prstGeom prst="rect">
            <a:avLst/>
          </a:prstGeom>
        </p:spPr>
        <p:txBody>
          <a:bodyPr/>
          <a:lstStyle>
            <a:lvl1pPr algn="r">
              <a:buNone/>
              <a:defRPr b="1">
                <a:solidFill>
                  <a:srgbClr val="8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513AE1A-F918-4840-994C-52BC1BD537E1}" type="slidenum">
              <a:rPr lang="es-E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1822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513AE1A-F918-4840-994C-52BC1BD537E1}" type="slidenum">
              <a:rPr lang="es-E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2075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513AE1A-F918-4840-994C-52BC1BD537E1}" type="slidenum">
              <a:rPr lang="es-E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9022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5D2596-2397-494F-B34A-E675CD4125D5}" type="datetimeFigureOut">
              <a:rPr lang="es-PE" smtClean="0">
                <a:solidFill>
                  <a:prstClr val="black"/>
                </a:solidFill>
              </a:rPr>
              <a:pPr/>
              <a:t>3/06/2019</a:t>
            </a:fld>
            <a:endParaRPr lang="es-PE">
              <a:solidFill>
                <a:prstClr val="black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5CFBFE-197F-427D-893B-38F5E1440EE9}" type="slidenum">
              <a:rPr lang="es-PE" smtClean="0">
                <a:solidFill>
                  <a:prstClr val="black"/>
                </a:solidFill>
              </a:rPr>
              <a:pPr/>
              <a:t>‹Nº›</a:t>
            </a:fld>
            <a:endParaRPr lang="es-P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525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80000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8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513AE1A-F918-4840-994C-52BC1BD537E1}" type="slidenum">
              <a:rPr lang="es-E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3825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contenido"/>
          <p:cNvSpPr txBox="1">
            <a:spLocks noGrp="1"/>
          </p:cNvSpPr>
          <p:nvPr>
            <p:ph sz="quarter" idx="4294967295"/>
          </p:nvPr>
        </p:nvSpPr>
        <p:spPr>
          <a:xfrm>
            <a:off x="251524" y="1268757"/>
            <a:ext cx="8640961" cy="50405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342900" marR="0" lvl="0" indent="-34290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ct val="100000"/>
              <a:buFont typeface="Arial" pitchFamily="34"/>
              <a:tabLst/>
              <a:defRPr lang="es-ES" sz="32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L="742950" marR="0" lvl="1" indent="-285750" fontAlgn="auto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00000"/>
              </a:buClr>
              <a:buSzPct val="100000"/>
              <a:buFont typeface="Arial" pitchFamily="34"/>
              <a:buChar char="–"/>
              <a:tabLst/>
              <a:defRPr lang="es-ES" sz="28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R="0" lvl="2" fontAlgn="auto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00000"/>
              </a:buClr>
              <a:buSzPct val="100000"/>
              <a:buFont typeface="Arial" pitchFamily="34"/>
              <a:tabLst/>
              <a:defRPr lang="es-ES" sz="24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R="0" lvl="3" fontAlgn="auto" hangingPunct="0">
              <a:lnSpc>
                <a:spcPct val="100000"/>
              </a:lnSpc>
              <a:spcAft>
                <a:spcPts val="0"/>
              </a:spcAft>
              <a:buClr>
                <a:srgbClr val="800000"/>
              </a:buClr>
              <a:buSzPct val="100000"/>
              <a:buFont typeface="Arial" pitchFamily="34"/>
              <a:buChar char="–"/>
              <a:tabLst/>
              <a:defRPr lang="es-ES" sz="20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R="0" lvl="4" fontAlgn="auto" hangingPunct="0">
              <a:lnSpc>
                <a:spcPct val="100000"/>
              </a:lnSpc>
              <a:spcAft>
                <a:spcPts val="0"/>
              </a:spcAft>
              <a:buClr>
                <a:srgbClr val="800000"/>
              </a:buClr>
              <a:buSzPct val="100000"/>
              <a:buFont typeface="Arial" pitchFamily="34"/>
              <a:buChar char="»"/>
              <a:tabLst/>
              <a:defRPr lang="es-ES" sz="200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" name="6 Marcador de texto"/>
          <p:cNvSpPr txBox="1">
            <a:spLocks noGrp="1"/>
          </p:cNvSpPr>
          <p:nvPr>
            <p:ph type="body" sz="quarter" idx="4294967295"/>
          </p:nvPr>
        </p:nvSpPr>
        <p:spPr>
          <a:xfrm>
            <a:off x="250829" y="188640"/>
            <a:ext cx="8642351" cy="6479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342900" marR="0" lvl="0" indent="-342900" algn="r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/>
              <a:defRPr lang="en-US" sz="3200" b="1" i="0" u="none" strike="noStrike" cap="none" spc="0" baseline="0">
                <a:solidFill>
                  <a:srgbClr val="8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92501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6 Marcador de texto"/>
          <p:cNvSpPr txBox="1">
            <a:spLocks noGrp="1"/>
          </p:cNvSpPr>
          <p:nvPr>
            <p:ph type="body" sz="quarter" idx="4294967295"/>
          </p:nvPr>
        </p:nvSpPr>
        <p:spPr>
          <a:xfrm>
            <a:off x="250829" y="188640"/>
            <a:ext cx="8642351" cy="6479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342900" marR="0" lvl="0" indent="-342900" algn="r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/>
              <a:defRPr lang="en-US" sz="3200" b="1" i="0" u="none" strike="noStrike" cap="none" spc="0" baseline="0">
                <a:solidFill>
                  <a:srgbClr val="8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75045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4337681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noAutofit/>
          </a:bodyPr>
          <a:lstStyle>
            <a:lvl1pPr marL="0" marR="0" lvl="0" indent="0" algn="ctr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689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513AE1A-F918-4840-994C-52BC1BD537E1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ctrTitle"/>
          </p:nvPr>
        </p:nvSpPr>
        <p:spPr>
          <a:xfrm>
            <a:off x="685800" y="2130423"/>
            <a:ext cx="7772400" cy="147002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noAutofit/>
          </a:bodyPr>
          <a:lstStyle>
            <a:lvl1pPr marL="0" marR="0" lvl="0" indent="0" algn="ctr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es-ES" b="1" i="0" u="none" strike="noStrike" cap="none" spc="0" baseline="0">
                <a:solidFill>
                  <a:srgbClr val="8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noAutofit/>
          </a:bodyPr>
          <a:lstStyle>
            <a:lvl1pPr marL="0" marR="0" lvl="0" indent="0" algn="ctr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tabLst/>
              <a:defRPr lang="es-ES" sz="3200" b="0" i="0" u="none" strike="noStrike" cap="none" spc="0" baseline="0">
                <a:solidFill>
                  <a:srgbClr val="8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742675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fld id="{9E20136F-F6C1-4FB6-855D-B71225F0341B}" type="datetimeFigureOut">
              <a:rPr lang="es-PE">
                <a:solidFill>
                  <a:prstClr val="black"/>
                </a:solidFill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t>3/06/2019</a:t>
            </a:fld>
            <a:endParaRPr lang="es-PE">
              <a:solidFill>
                <a:prstClr val="black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s-PE">
              <a:solidFill>
                <a:prstClr val="black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Arial" charset="0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fld id="{D2FE39FA-E210-4F78-B681-F74845EA253E}" type="slidenum">
              <a:rPr lang="es-PE">
                <a:solidFill>
                  <a:prstClr val="black"/>
                </a:solidFill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es-P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3933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139700" y="144463"/>
            <a:ext cx="8901113" cy="62912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" name="5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6975475" y="645318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fld id="{A30433DE-CF92-47F2-BAB4-D7F45EFB560A}" type="slidenum">
              <a:rPr lang="es-ES">
                <a:solidFill>
                  <a:prstClr val="white">
                    <a:lumMod val="50000"/>
                  </a:prstClr>
                </a:solidFill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es-E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25088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513AE1A-F918-4840-994C-52BC1BD537E1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513AE1A-F918-4840-994C-52BC1BD537E1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513AE1A-F918-4840-994C-52BC1BD537E1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513AE1A-F918-4840-994C-52BC1BD537E1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513AE1A-F918-4840-994C-52BC1BD537E1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NUL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2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1043608" y="6716540"/>
            <a:ext cx="8100392" cy="141459"/>
          </a:xfrm>
          <a:prstGeom prst="rect">
            <a:avLst/>
          </a:prstGeom>
          <a:gradFill flip="none" rotWithShape="1">
            <a:gsLst>
              <a:gs pos="25000">
                <a:srgbClr val="990033"/>
              </a:gs>
              <a:gs pos="50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8" y="6583081"/>
            <a:ext cx="670570" cy="256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683568" y="6562219"/>
            <a:ext cx="16561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PE" sz="500" b="1" spc="100" baseline="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CENTRO PARA </a:t>
            </a:r>
          </a:p>
          <a:p>
            <a:pPr>
              <a:lnSpc>
                <a:spcPct val="100000"/>
              </a:lnSpc>
            </a:pPr>
            <a:r>
              <a:rPr lang="es-PE" sz="500" b="1" spc="100" baseline="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LA COMPETITIVIDAD</a:t>
            </a:r>
          </a:p>
          <a:p>
            <a:pPr>
              <a:lnSpc>
                <a:spcPct val="100000"/>
              </a:lnSpc>
            </a:pPr>
            <a:r>
              <a:rPr lang="es-PE" sz="500" b="1" spc="100" baseline="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 EL DESARROLLO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50" r:id="rId1"/>
    <p:sldLayoutId id="2147485255" r:id="rId2"/>
    <p:sldLayoutId id="2147485256" r:id="rId3"/>
    <p:sldLayoutId id="2147485257" r:id="rId4"/>
    <p:sldLayoutId id="2147485258" r:id="rId5"/>
    <p:sldLayoutId id="2147485259" r:id="rId6"/>
    <p:sldLayoutId id="2147485260" r:id="rId7"/>
    <p:sldLayoutId id="2147485261" r:id="rId8"/>
    <p:sldLayoutId id="2147485262" r:id="rId9"/>
    <p:sldLayoutId id="2147485263" r:id="rId10"/>
    <p:sldLayoutId id="2147485264" r:id="rId11"/>
    <p:sldLayoutId id="2147485265" r:id="rId12"/>
    <p:sldLayoutId id="2147485266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5 Conector recto"/>
          <p:cNvCxnSpPr/>
          <p:nvPr/>
        </p:nvCxnSpPr>
        <p:spPr>
          <a:xfrm>
            <a:off x="179512" y="620688"/>
            <a:ext cx="8784976" cy="0"/>
          </a:xfrm>
          <a:prstGeom prst="line">
            <a:avLst/>
          </a:prstGeom>
          <a:ln>
            <a:solidFill>
              <a:srgbClr val="9900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"/>
          <p:cNvSpPr/>
          <p:nvPr/>
        </p:nvSpPr>
        <p:spPr>
          <a:xfrm>
            <a:off x="1043608" y="6716540"/>
            <a:ext cx="8100392" cy="141459"/>
          </a:xfrm>
          <a:prstGeom prst="rect">
            <a:avLst/>
          </a:prstGeom>
          <a:gradFill flip="none" rotWithShape="1">
            <a:gsLst>
              <a:gs pos="25000">
                <a:srgbClr val="990033"/>
              </a:gs>
              <a:gs pos="50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8" y="6583081"/>
            <a:ext cx="670570" cy="256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683568" y="6562219"/>
            <a:ext cx="16561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500" b="1" spc="100" dirty="0">
                <a:solidFill>
                  <a:srgbClr val="C0504D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CENTRO PARA </a:t>
            </a:r>
          </a:p>
          <a:p>
            <a:r>
              <a:rPr lang="es-PE" sz="500" b="1" spc="100" dirty="0">
                <a:solidFill>
                  <a:srgbClr val="C0504D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LA COMPETITIVIDAD</a:t>
            </a:r>
          </a:p>
          <a:p>
            <a:r>
              <a:rPr lang="es-PE" sz="500" b="1" spc="100" dirty="0">
                <a:solidFill>
                  <a:srgbClr val="C0504D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Y EL DESARROLLO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51" r:id="rId1"/>
    <p:sldLayoutId id="2147485267" r:id="rId2"/>
    <p:sldLayoutId id="2147485268" r:id="rId3"/>
    <p:sldLayoutId id="2147485269" r:id="rId4"/>
    <p:sldLayoutId id="2147485283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57200" y="1628800"/>
            <a:ext cx="8229600" cy="0"/>
          </a:xfrm>
          <a:prstGeom prst="line">
            <a:avLst/>
          </a:prstGeom>
          <a:ln>
            <a:solidFill>
              <a:srgbClr val="9900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1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031348" y="476672"/>
            <a:ext cx="4916916" cy="1018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254" r:id="rId1"/>
    <p:sldLayoutId id="2147485271" r:id="rId2"/>
    <p:sldLayoutId id="2147485272" r:id="rId3"/>
    <p:sldLayoutId id="2147485273" r:id="rId4"/>
    <p:sldLayoutId id="2147485274" r:id="rId5"/>
    <p:sldLayoutId id="2147485275" r:id="rId6"/>
    <p:sldLayoutId id="2147485276" r:id="rId7"/>
    <p:sldLayoutId id="2147485277" r:id="rId8"/>
    <p:sldLayoutId id="2147485278" r:id="rId9"/>
    <p:sldLayoutId id="2147485279" r:id="rId10"/>
    <p:sldLayoutId id="214748528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5 Conector recto"/>
          <p:cNvCxnSpPr/>
          <p:nvPr/>
        </p:nvCxnSpPr>
        <p:spPr>
          <a:xfrm>
            <a:off x="179512" y="620688"/>
            <a:ext cx="8784976" cy="0"/>
          </a:xfrm>
          <a:prstGeom prst="line">
            <a:avLst/>
          </a:prstGeom>
          <a:ln>
            <a:solidFill>
              <a:srgbClr val="99003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"/>
          <p:cNvSpPr/>
          <p:nvPr/>
        </p:nvSpPr>
        <p:spPr>
          <a:xfrm>
            <a:off x="1043608" y="6716540"/>
            <a:ext cx="8100392" cy="141459"/>
          </a:xfrm>
          <a:prstGeom prst="rect">
            <a:avLst/>
          </a:prstGeom>
          <a:gradFill flip="none" rotWithShape="1">
            <a:gsLst>
              <a:gs pos="25000">
                <a:srgbClr val="990033"/>
              </a:gs>
              <a:gs pos="50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prstClr val="white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8" y="6583081"/>
            <a:ext cx="670570" cy="256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683568" y="6562219"/>
            <a:ext cx="16561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500" b="1" spc="100" dirty="0">
                <a:solidFill>
                  <a:srgbClr val="C0504D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CENTRO PARA </a:t>
            </a:r>
          </a:p>
          <a:p>
            <a:r>
              <a:rPr lang="es-PE" sz="500" b="1" spc="100" dirty="0">
                <a:solidFill>
                  <a:srgbClr val="C0504D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LA COMPETITIVIDAD</a:t>
            </a:r>
          </a:p>
          <a:p>
            <a:r>
              <a:rPr lang="es-PE" sz="500" b="1" spc="100" dirty="0">
                <a:solidFill>
                  <a:srgbClr val="C0504D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Y EL DESARROLLO</a:t>
            </a:r>
          </a:p>
        </p:txBody>
      </p:sp>
    </p:spTree>
    <p:extLst>
      <p:ext uri="{BB962C8B-B14F-4D97-AF65-F5344CB8AC3E}">
        <p14:creationId xmlns:p14="http://schemas.microsoft.com/office/powerpoint/2010/main" val="334347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86" r:id="rId1"/>
    <p:sldLayoutId id="2147485287" r:id="rId2"/>
    <p:sldLayoutId id="2147485288" r:id="rId3"/>
    <p:sldLayoutId id="2147485289" r:id="rId4"/>
    <p:sldLayoutId id="2147485290" r:id="rId5"/>
    <p:sldLayoutId id="2147485291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8 Rectángulo"/>
          <p:cNvSpPr/>
          <p:nvPr/>
        </p:nvSpPr>
        <p:spPr>
          <a:xfrm>
            <a:off x="1043604" y="6716542"/>
            <a:ext cx="8100395" cy="141457"/>
          </a:xfrm>
          <a:prstGeom prst="rect">
            <a:avLst/>
          </a:prstGeom>
          <a:gradFill>
            <a:gsLst>
              <a:gs pos="0">
                <a:srgbClr val="990033"/>
              </a:gs>
              <a:gs pos="100000">
                <a:srgbClr val="D9D9D9"/>
              </a:gs>
            </a:gsLst>
            <a:lin ang="108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>
              <a:solidFill>
                <a:srgbClr val="FFFFFF"/>
              </a:solidFill>
              <a:latin typeface="Calibri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2993" y="6583076"/>
            <a:ext cx="670566" cy="25698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20 CuadroTexto"/>
          <p:cNvSpPr txBox="1"/>
          <p:nvPr/>
        </p:nvSpPr>
        <p:spPr>
          <a:xfrm>
            <a:off x="683568" y="6562219"/>
            <a:ext cx="1656179" cy="3231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500" b="1" spc="100">
                <a:solidFill>
                  <a:srgbClr val="953735"/>
                </a:solidFill>
                <a:latin typeface="Times New Roman" pitchFamily="18"/>
                <a:cs typeface="Times New Roman" pitchFamily="18"/>
              </a:rPr>
              <a:t>CENTRO PARA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500" b="1" spc="100">
                <a:solidFill>
                  <a:srgbClr val="953735"/>
                </a:solidFill>
                <a:latin typeface="Times New Roman" pitchFamily="18"/>
                <a:cs typeface="Times New Roman" pitchFamily="18"/>
              </a:rPr>
              <a:t>LA COMPETITIVIDAD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PE" sz="500" b="1" spc="100">
                <a:solidFill>
                  <a:srgbClr val="953735"/>
                </a:solidFill>
                <a:latin typeface="Times New Roman" pitchFamily="18"/>
                <a:cs typeface="Times New Roman" pitchFamily="18"/>
              </a:rPr>
              <a:t>Y EL DESARROLLO</a:t>
            </a:r>
          </a:p>
        </p:txBody>
      </p:sp>
      <p:cxnSp>
        <p:nvCxnSpPr>
          <p:cNvPr id="5" name="6 Conector recto"/>
          <p:cNvCxnSpPr/>
          <p:nvPr/>
        </p:nvCxnSpPr>
        <p:spPr>
          <a:xfrm>
            <a:off x="539550" y="620685"/>
            <a:ext cx="7992890" cy="0"/>
          </a:xfrm>
          <a:prstGeom prst="straightConnector1">
            <a:avLst/>
          </a:prstGeom>
          <a:noFill/>
          <a:ln w="9528" cap="flat">
            <a:solidFill>
              <a:srgbClr val="953735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12805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93" r:id="rId1"/>
    <p:sldLayoutId id="2147485294" r:id="rId2"/>
    <p:sldLayoutId id="2147485295" r:id="rId3"/>
    <p:sldLayoutId id="2147485296" r:id="rId4"/>
    <p:sldLayoutId id="2147485297" r:id="rId5"/>
    <p:sldLayoutId id="2147485298" r:id="rId6"/>
    <p:sldLayoutId id="214748529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32 Grupo">
            <a:extLst>
              <a:ext uri="{FF2B5EF4-FFF2-40B4-BE49-F238E27FC236}">
                <a16:creationId xmlns:a16="http://schemas.microsoft.com/office/drawing/2014/main" id="{9358FFD3-2988-489A-AE92-8AB55B425A92}"/>
              </a:ext>
            </a:extLst>
          </p:cNvPr>
          <p:cNvGrpSpPr/>
          <p:nvPr/>
        </p:nvGrpSpPr>
        <p:grpSpPr>
          <a:xfrm>
            <a:off x="762231" y="1297775"/>
            <a:ext cx="7938831" cy="4812651"/>
            <a:chOff x="686762" y="1335403"/>
            <a:chExt cx="7847639" cy="4952599"/>
          </a:xfrm>
        </p:grpSpPr>
        <p:sp>
          <p:nvSpPr>
            <p:cNvPr id="139" name="68 Rectángulo">
              <a:extLst>
                <a:ext uri="{FF2B5EF4-FFF2-40B4-BE49-F238E27FC236}">
                  <a16:creationId xmlns:a16="http://schemas.microsoft.com/office/drawing/2014/main" id="{F03345A0-0F25-4CBC-956A-AC4917B12EE5}"/>
                </a:ext>
              </a:extLst>
            </p:cNvPr>
            <p:cNvSpPr/>
            <p:nvPr/>
          </p:nvSpPr>
          <p:spPr>
            <a:xfrm>
              <a:off x="686762" y="1335403"/>
              <a:ext cx="3052685" cy="2493347"/>
            </a:xfrm>
            <a:prstGeom prst="rect">
              <a:avLst/>
            </a:prstGeom>
            <a:solidFill>
              <a:schemeClr val="accent6">
                <a:lumMod val="75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200">
                <a:solidFill>
                  <a:prstClr val="white"/>
                </a:solidFill>
              </a:endParaRPr>
            </a:p>
          </p:txBody>
        </p:sp>
        <p:sp>
          <p:nvSpPr>
            <p:cNvPr id="140" name="69 Rectángulo">
              <a:extLst>
                <a:ext uri="{FF2B5EF4-FFF2-40B4-BE49-F238E27FC236}">
                  <a16:creationId xmlns:a16="http://schemas.microsoft.com/office/drawing/2014/main" id="{5BB737CF-C410-4055-9E96-AF79B3DF2231}"/>
                </a:ext>
              </a:extLst>
            </p:cNvPr>
            <p:cNvSpPr/>
            <p:nvPr/>
          </p:nvSpPr>
          <p:spPr>
            <a:xfrm>
              <a:off x="686762" y="3828751"/>
              <a:ext cx="3053846" cy="2459251"/>
            </a:xfrm>
            <a:prstGeom prst="rect">
              <a:avLst/>
            </a:prstGeom>
            <a:solidFill>
              <a:schemeClr val="accent2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200">
                <a:solidFill>
                  <a:prstClr val="white"/>
                </a:solidFill>
              </a:endParaRPr>
            </a:p>
          </p:txBody>
        </p:sp>
        <p:sp>
          <p:nvSpPr>
            <p:cNvPr id="141" name="70 Rectángulo">
              <a:extLst>
                <a:ext uri="{FF2B5EF4-FFF2-40B4-BE49-F238E27FC236}">
                  <a16:creationId xmlns:a16="http://schemas.microsoft.com/office/drawing/2014/main" id="{B98E8AE6-EC4E-4308-AA6E-3545817EAC5C}"/>
                </a:ext>
              </a:extLst>
            </p:cNvPr>
            <p:cNvSpPr/>
            <p:nvPr/>
          </p:nvSpPr>
          <p:spPr>
            <a:xfrm>
              <a:off x="3727220" y="3828751"/>
              <a:ext cx="4807180" cy="2459251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200">
                <a:solidFill>
                  <a:prstClr val="white"/>
                </a:solidFill>
              </a:endParaRPr>
            </a:p>
          </p:txBody>
        </p:sp>
        <p:sp>
          <p:nvSpPr>
            <p:cNvPr id="142" name="71 Rectángulo">
              <a:extLst>
                <a:ext uri="{FF2B5EF4-FFF2-40B4-BE49-F238E27FC236}">
                  <a16:creationId xmlns:a16="http://schemas.microsoft.com/office/drawing/2014/main" id="{31D63DA5-EF98-4212-B391-EA7C27D02AF0}"/>
                </a:ext>
              </a:extLst>
            </p:cNvPr>
            <p:cNvSpPr/>
            <p:nvPr/>
          </p:nvSpPr>
          <p:spPr>
            <a:xfrm>
              <a:off x="3739448" y="1335403"/>
              <a:ext cx="4794953" cy="2493347"/>
            </a:xfrm>
            <a:prstGeom prst="rect">
              <a:avLst/>
            </a:prstGeom>
            <a:solidFill>
              <a:srgbClr val="00B05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20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67" name="Gráfico 66">
            <a:extLst>
              <a:ext uri="{FF2B5EF4-FFF2-40B4-BE49-F238E27FC236}">
                <a16:creationId xmlns:a16="http://schemas.microsoft.com/office/drawing/2014/main" id="{00000000-0008-0000-03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7468212"/>
              </p:ext>
            </p:extLst>
          </p:nvPr>
        </p:nvGraphicFramePr>
        <p:xfrm>
          <a:off x="254309" y="1170624"/>
          <a:ext cx="8570913" cy="5228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6" name="44 Rectángulo">
            <a:extLst>
              <a:ext uri="{FF2B5EF4-FFF2-40B4-BE49-F238E27FC236}">
                <a16:creationId xmlns:a16="http://schemas.microsoft.com/office/drawing/2014/main" id="{D7D7FF08-ADD7-4932-9DCB-A6E41DA9F63F}"/>
              </a:ext>
            </a:extLst>
          </p:cNvPr>
          <p:cNvSpPr/>
          <p:nvPr/>
        </p:nvSpPr>
        <p:spPr>
          <a:xfrm>
            <a:off x="746769" y="5336322"/>
            <a:ext cx="3103620" cy="774104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200">
              <a:solidFill>
                <a:prstClr val="white"/>
              </a:solidFill>
            </a:endParaRPr>
          </a:p>
        </p:txBody>
      </p:sp>
      <p:sp>
        <p:nvSpPr>
          <p:cNvPr id="90" name="1 Marcador de texto"/>
          <p:cNvSpPr txBox="1">
            <a:spLocks/>
          </p:cNvSpPr>
          <p:nvPr/>
        </p:nvSpPr>
        <p:spPr>
          <a:xfrm>
            <a:off x="368300" y="116632"/>
            <a:ext cx="8570913" cy="647700"/>
          </a:xfrm>
          <a:prstGeom prst="rect">
            <a:avLst/>
          </a:prstGeom>
          <a:noFill/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lvl="2" algn="r">
              <a:lnSpc>
                <a:spcPct val="120000"/>
              </a:lnSpc>
              <a:defRPr/>
            </a:pPr>
            <a:r>
              <a:rPr lang="es-PE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sym typeface="Wingdings" pitchFamily="2" charset="2"/>
              </a:rPr>
              <a:t>Cuatro regiones mineras en el cuadrante «rumbo a la prosperidad» y dos en transición</a:t>
            </a:r>
          </a:p>
        </p:txBody>
      </p:sp>
      <p:sp>
        <p:nvSpPr>
          <p:cNvPr id="72" name="6 Rectángulo">
            <a:extLst>
              <a:ext uri="{FF2B5EF4-FFF2-40B4-BE49-F238E27FC236}">
                <a16:creationId xmlns:a16="http://schemas.microsoft.com/office/drawing/2014/main" id="{0FA8721D-0D66-48EF-AE14-3B3DA98FDB44}"/>
              </a:ext>
            </a:extLst>
          </p:cNvPr>
          <p:cNvSpPr/>
          <p:nvPr/>
        </p:nvSpPr>
        <p:spPr>
          <a:xfrm>
            <a:off x="1315518" y="765865"/>
            <a:ext cx="65887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1200" b="1" dirty="0">
                <a:solidFill>
                  <a:prstClr val="black"/>
                </a:solidFill>
              </a:rPr>
              <a:t>PBI Per Cápita por Regiones 1995 y 2018</a:t>
            </a:r>
          </a:p>
          <a:p>
            <a:pPr algn="ctr"/>
            <a:r>
              <a:rPr lang="es-PE" sz="1000" dirty="0">
                <a:solidFill>
                  <a:prstClr val="black"/>
                </a:solidFill>
              </a:rPr>
              <a:t>(Soles 2007 por persona)</a:t>
            </a:r>
          </a:p>
        </p:txBody>
      </p:sp>
      <p:sp>
        <p:nvSpPr>
          <p:cNvPr id="127" name="35 CuadroTexto">
            <a:extLst>
              <a:ext uri="{FF2B5EF4-FFF2-40B4-BE49-F238E27FC236}">
                <a16:creationId xmlns:a16="http://schemas.microsoft.com/office/drawing/2014/main" id="{2ABB1562-DB34-4830-BC8E-D0E6B4F17EE5}"/>
              </a:ext>
            </a:extLst>
          </p:cNvPr>
          <p:cNvSpPr txBox="1"/>
          <p:nvPr/>
        </p:nvSpPr>
        <p:spPr>
          <a:xfrm>
            <a:off x="3088699" y="1268662"/>
            <a:ext cx="8045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dirty="0">
                <a:solidFill>
                  <a:prstClr val="black"/>
                </a:solidFill>
                <a:latin typeface="Calibri"/>
              </a:rPr>
              <a:t>2018</a:t>
            </a:r>
          </a:p>
        </p:txBody>
      </p:sp>
      <p:sp>
        <p:nvSpPr>
          <p:cNvPr id="129" name="37 Rectángulo redondeado">
            <a:extLst>
              <a:ext uri="{FF2B5EF4-FFF2-40B4-BE49-F238E27FC236}">
                <a16:creationId xmlns:a16="http://schemas.microsoft.com/office/drawing/2014/main" id="{EC950E42-9A56-43D7-9F59-A1AA116A59F1}"/>
              </a:ext>
            </a:extLst>
          </p:cNvPr>
          <p:cNvSpPr/>
          <p:nvPr/>
        </p:nvSpPr>
        <p:spPr>
          <a:xfrm>
            <a:off x="947209" y="1360941"/>
            <a:ext cx="1345612" cy="21549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prstClr val="white"/>
              </a:solidFill>
            </a:endParaRPr>
          </a:p>
        </p:txBody>
      </p:sp>
      <p:sp>
        <p:nvSpPr>
          <p:cNvPr id="130" name="38 Rectángulo redondeado">
            <a:extLst>
              <a:ext uri="{FF2B5EF4-FFF2-40B4-BE49-F238E27FC236}">
                <a16:creationId xmlns:a16="http://schemas.microsoft.com/office/drawing/2014/main" id="{877E26F1-C936-4C94-B6A8-3ED8C5AC44DA}"/>
              </a:ext>
            </a:extLst>
          </p:cNvPr>
          <p:cNvSpPr/>
          <p:nvPr/>
        </p:nvSpPr>
        <p:spPr>
          <a:xfrm>
            <a:off x="6048927" y="1358276"/>
            <a:ext cx="1919853" cy="23555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prstClr val="white"/>
              </a:solidFill>
            </a:endParaRPr>
          </a:p>
        </p:txBody>
      </p:sp>
      <p:sp>
        <p:nvSpPr>
          <p:cNvPr id="131" name="39 CuadroTexto">
            <a:extLst>
              <a:ext uri="{FF2B5EF4-FFF2-40B4-BE49-F238E27FC236}">
                <a16:creationId xmlns:a16="http://schemas.microsoft.com/office/drawing/2014/main" id="{EBBFB899-25D5-42CA-9D25-EADF10BBA1A5}"/>
              </a:ext>
            </a:extLst>
          </p:cNvPr>
          <p:cNvSpPr txBox="1"/>
          <p:nvPr/>
        </p:nvSpPr>
        <p:spPr>
          <a:xfrm>
            <a:off x="6003437" y="1358276"/>
            <a:ext cx="19956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00" b="1" dirty="0">
                <a:solidFill>
                  <a:prstClr val="white"/>
                </a:solidFill>
                <a:latin typeface="Calibri"/>
              </a:rPr>
              <a:t>Cuadrante I: rumbo a la prosperidad</a:t>
            </a:r>
          </a:p>
        </p:txBody>
      </p:sp>
      <p:sp>
        <p:nvSpPr>
          <p:cNvPr id="133" name="41 CuadroTexto">
            <a:extLst>
              <a:ext uri="{FF2B5EF4-FFF2-40B4-BE49-F238E27FC236}">
                <a16:creationId xmlns:a16="http://schemas.microsoft.com/office/drawing/2014/main" id="{7734AFE5-E49A-41AA-AEDB-7AD0BF35EEC4}"/>
              </a:ext>
            </a:extLst>
          </p:cNvPr>
          <p:cNvSpPr txBox="1"/>
          <p:nvPr/>
        </p:nvSpPr>
        <p:spPr>
          <a:xfrm>
            <a:off x="904398" y="1332919"/>
            <a:ext cx="13884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b="1" dirty="0">
                <a:solidFill>
                  <a:prstClr val="white"/>
                </a:solidFill>
                <a:latin typeface="Calibri"/>
              </a:rPr>
              <a:t>Cuadrante IV: transición</a:t>
            </a:r>
          </a:p>
        </p:txBody>
      </p:sp>
      <p:sp>
        <p:nvSpPr>
          <p:cNvPr id="126" name="34 CuadroTexto">
            <a:extLst>
              <a:ext uri="{FF2B5EF4-FFF2-40B4-BE49-F238E27FC236}">
                <a16:creationId xmlns:a16="http://schemas.microsoft.com/office/drawing/2014/main" id="{281C8609-8C6C-47CC-8D0D-1DEEF015AD94}"/>
              </a:ext>
            </a:extLst>
          </p:cNvPr>
          <p:cNvSpPr txBox="1"/>
          <p:nvPr/>
        </p:nvSpPr>
        <p:spPr>
          <a:xfrm>
            <a:off x="8107068" y="3499473"/>
            <a:ext cx="757750" cy="34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prstClr val="black"/>
                </a:solidFill>
                <a:latin typeface="Calibri"/>
              </a:rPr>
              <a:t>1995</a:t>
            </a:r>
          </a:p>
        </p:txBody>
      </p:sp>
      <p:sp>
        <p:nvSpPr>
          <p:cNvPr id="128" name="36 Rectángulo redondeado">
            <a:extLst>
              <a:ext uri="{FF2B5EF4-FFF2-40B4-BE49-F238E27FC236}">
                <a16:creationId xmlns:a16="http://schemas.microsoft.com/office/drawing/2014/main" id="{CED9327E-4C9F-48EF-81E3-6EBF63459146}"/>
              </a:ext>
            </a:extLst>
          </p:cNvPr>
          <p:cNvSpPr/>
          <p:nvPr/>
        </p:nvSpPr>
        <p:spPr>
          <a:xfrm>
            <a:off x="6251959" y="3773658"/>
            <a:ext cx="1455451" cy="25291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prstClr val="white"/>
              </a:solidFill>
            </a:endParaRPr>
          </a:p>
        </p:txBody>
      </p:sp>
      <p:sp>
        <p:nvSpPr>
          <p:cNvPr id="132" name="40 Rectángulo redondeado">
            <a:extLst>
              <a:ext uri="{FF2B5EF4-FFF2-40B4-BE49-F238E27FC236}">
                <a16:creationId xmlns:a16="http://schemas.microsoft.com/office/drawing/2014/main" id="{84ADF228-5E4A-462A-AB06-7E0CF787BF6F}"/>
              </a:ext>
            </a:extLst>
          </p:cNvPr>
          <p:cNvSpPr/>
          <p:nvPr/>
        </p:nvSpPr>
        <p:spPr>
          <a:xfrm>
            <a:off x="947209" y="3742322"/>
            <a:ext cx="1259433" cy="24198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prstClr val="white"/>
              </a:solidFill>
            </a:endParaRPr>
          </a:p>
        </p:txBody>
      </p:sp>
      <p:sp>
        <p:nvSpPr>
          <p:cNvPr id="134" name="42 CuadroTexto">
            <a:extLst>
              <a:ext uri="{FF2B5EF4-FFF2-40B4-BE49-F238E27FC236}">
                <a16:creationId xmlns:a16="http://schemas.microsoft.com/office/drawing/2014/main" id="{E27D88B0-908C-4EAF-B7AE-F501B22270B8}"/>
              </a:ext>
            </a:extLst>
          </p:cNvPr>
          <p:cNvSpPr txBox="1"/>
          <p:nvPr/>
        </p:nvSpPr>
        <p:spPr>
          <a:xfrm>
            <a:off x="6308951" y="3782337"/>
            <a:ext cx="13984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00" b="1" dirty="0">
                <a:solidFill>
                  <a:prstClr val="white"/>
                </a:solidFill>
                <a:latin typeface="Calibri"/>
              </a:rPr>
              <a:t>Cuadrante II: retroceso</a:t>
            </a:r>
          </a:p>
        </p:txBody>
      </p:sp>
      <p:sp>
        <p:nvSpPr>
          <p:cNvPr id="135" name="43 CuadroTexto">
            <a:extLst>
              <a:ext uri="{FF2B5EF4-FFF2-40B4-BE49-F238E27FC236}">
                <a16:creationId xmlns:a16="http://schemas.microsoft.com/office/drawing/2014/main" id="{6EE1DAE2-49BD-4421-8888-B74C66D53A4D}"/>
              </a:ext>
            </a:extLst>
          </p:cNvPr>
          <p:cNvSpPr txBox="1"/>
          <p:nvPr/>
        </p:nvSpPr>
        <p:spPr>
          <a:xfrm>
            <a:off x="904398" y="3748750"/>
            <a:ext cx="13022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b="1" dirty="0">
                <a:solidFill>
                  <a:prstClr val="white"/>
                </a:solidFill>
                <a:latin typeface="Calibri"/>
              </a:rPr>
              <a:t>Cuadrante III: pobreza</a:t>
            </a:r>
          </a:p>
        </p:txBody>
      </p:sp>
      <p:sp>
        <p:nvSpPr>
          <p:cNvPr id="137" name="45 CuadroTexto">
            <a:extLst>
              <a:ext uri="{FF2B5EF4-FFF2-40B4-BE49-F238E27FC236}">
                <a16:creationId xmlns:a16="http://schemas.microsoft.com/office/drawing/2014/main" id="{FCDFD858-65D9-4E69-8823-E896DE5B788F}"/>
              </a:ext>
            </a:extLst>
          </p:cNvPr>
          <p:cNvSpPr txBox="1"/>
          <p:nvPr/>
        </p:nvSpPr>
        <p:spPr>
          <a:xfrm>
            <a:off x="5122937" y="5589240"/>
            <a:ext cx="2478062" cy="3330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PE" sz="1000" b="1" dirty="0">
                <a:solidFill>
                  <a:srgbClr val="FF0000"/>
                </a:solidFill>
                <a:latin typeface="Calibri"/>
              </a:rPr>
              <a:t>Trampa de pobreza extrema</a:t>
            </a:r>
          </a:p>
        </p:txBody>
      </p:sp>
      <p:cxnSp>
        <p:nvCxnSpPr>
          <p:cNvPr id="138" name="46 Conector recto de flecha">
            <a:extLst>
              <a:ext uri="{FF2B5EF4-FFF2-40B4-BE49-F238E27FC236}">
                <a16:creationId xmlns:a16="http://schemas.microsoft.com/office/drawing/2014/main" id="{89BB8FE1-7716-43A4-B9E1-138EA872DB72}"/>
              </a:ext>
            </a:extLst>
          </p:cNvPr>
          <p:cNvCxnSpPr/>
          <p:nvPr/>
        </p:nvCxnSpPr>
        <p:spPr>
          <a:xfrm flipH="1">
            <a:off x="4106309" y="5766142"/>
            <a:ext cx="1023909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ángulo 143">
            <a:extLst>
              <a:ext uri="{FF2B5EF4-FFF2-40B4-BE49-F238E27FC236}">
                <a16:creationId xmlns:a16="http://schemas.microsoft.com/office/drawing/2014/main" id="{9EF92672-8A7B-4ED4-84E9-3FB2B4DAFD19}"/>
              </a:ext>
            </a:extLst>
          </p:cNvPr>
          <p:cNvSpPr/>
          <p:nvPr/>
        </p:nvSpPr>
        <p:spPr>
          <a:xfrm rot="2700000">
            <a:off x="8281887" y="1424951"/>
            <a:ext cx="186077" cy="1966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prstClr val="white"/>
              </a:solidFill>
            </a:endParaRPr>
          </a:p>
        </p:txBody>
      </p: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495B4E38-5E08-4859-AFBA-41A82D9FD4D8}"/>
              </a:ext>
            </a:extLst>
          </p:cNvPr>
          <p:cNvSpPr txBox="1"/>
          <p:nvPr/>
        </p:nvSpPr>
        <p:spPr>
          <a:xfrm>
            <a:off x="7624480" y="1589108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solidFill>
                  <a:srgbClr val="FF0000"/>
                </a:solidFill>
                <a:latin typeface="Calibri"/>
              </a:rPr>
              <a:t>Moquegua</a:t>
            </a:r>
          </a:p>
        </p:txBody>
      </p:sp>
      <p:sp>
        <p:nvSpPr>
          <p:cNvPr id="3" name="2 Rectángulo"/>
          <p:cNvSpPr/>
          <p:nvPr/>
        </p:nvSpPr>
        <p:spPr>
          <a:xfrm rot="5400000">
            <a:off x="332842" y="1205536"/>
            <a:ext cx="176577" cy="590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prstClr val="white"/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7833818" y="6169721"/>
            <a:ext cx="1080120" cy="251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prstClr val="white"/>
              </a:solidFill>
            </a:endParaRPr>
          </a:p>
        </p:txBody>
      </p:sp>
      <p:sp>
        <p:nvSpPr>
          <p:cNvPr id="143" name="74 Rectángulo">
            <a:extLst>
              <a:ext uri="{FF2B5EF4-FFF2-40B4-BE49-F238E27FC236}">
                <a16:creationId xmlns:a16="http://schemas.microsoft.com/office/drawing/2014/main" id="{1813D4FF-C53E-45B1-ACAA-AC6080D6D4D5}"/>
              </a:ext>
            </a:extLst>
          </p:cNvPr>
          <p:cNvSpPr/>
          <p:nvPr/>
        </p:nvSpPr>
        <p:spPr>
          <a:xfrm>
            <a:off x="7193031" y="6399566"/>
            <a:ext cx="1281573" cy="20005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es-PE" sz="7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Fuente: INEI, CCD</a:t>
            </a:r>
            <a:endParaRPr lang="es-ES" sz="7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2B6B5E5-8814-415F-9000-DF17F773BDBC}"/>
              </a:ext>
            </a:extLst>
          </p:cNvPr>
          <p:cNvSpPr/>
          <p:nvPr/>
        </p:nvSpPr>
        <p:spPr>
          <a:xfrm>
            <a:off x="439022" y="6205079"/>
            <a:ext cx="667207" cy="194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prstClr val="white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7405828-4DF2-4658-B28C-66A92959D4D4}"/>
              </a:ext>
            </a:extLst>
          </p:cNvPr>
          <p:cNvSpPr txBox="1"/>
          <p:nvPr/>
        </p:nvSpPr>
        <p:spPr>
          <a:xfrm>
            <a:off x="1007444" y="5146565"/>
            <a:ext cx="6759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</a:rPr>
              <a:t>Cajamarca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C90F161-F707-42C7-A19E-A2F717AD4797}"/>
              </a:ext>
            </a:extLst>
          </p:cNvPr>
          <p:cNvSpPr/>
          <p:nvPr/>
        </p:nvSpPr>
        <p:spPr>
          <a:xfrm rot="2700000" flipV="1">
            <a:off x="1636026" y="5394761"/>
            <a:ext cx="57744" cy="57744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40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Marcador de texto"/>
          <p:cNvSpPr txBox="1">
            <a:spLocks/>
          </p:cNvSpPr>
          <p:nvPr/>
        </p:nvSpPr>
        <p:spPr>
          <a:xfrm>
            <a:off x="-36513" y="117475"/>
            <a:ext cx="8930383" cy="647700"/>
          </a:xfrm>
          <a:prstGeom prst="rect">
            <a:avLst/>
          </a:prstGeom>
        </p:spPr>
        <p:txBody>
          <a:bodyPr/>
          <a:lstStyle/>
          <a:p>
            <a:pPr marL="0" lvl="2"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PE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Producción minera y exportaciones de alta tecnología </a:t>
            </a:r>
            <a:endParaRPr lang="es-PE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  <a:sym typeface="Wingdings" pitchFamily="2" charset="2"/>
            </a:endParaRPr>
          </a:p>
        </p:txBody>
      </p:sp>
      <p:sp>
        <p:nvSpPr>
          <p:cNvPr id="13" name="21 CuadroTexto"/>
          <p:cNvSpPr txBox="1"/>
          <p:nvPr/>
        </p:nvSpPr>
        <p:spPr>
          <a:xfrm>
            <a:off x="4581308" y="961564"/>
            <a:ext cx="4321870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latin typeface="+mn-lt"/>
              </a:rPr>
              <a:t>Exportaciones mineras y productos de alta tecnología</a:t>
            </a:r>
          </a:p>
          <a:p>
            <a:pPr algn="ctr"/>
            <a:r>
              <a:rPr lang="es-PE" sz="1050" dirty="0">
                <a:latin typeface="+mn-lt"/>
              </a:rPr>
              <a:t>(2018)</a:t>
            </a:r>
            <a:endParaRPr lang="es-ES" sz="1050" dirty="0">
              <a:latin typeface="+mn-lt"/>
            </a:endParaRPr>
          </a:p>
        </p:txBody>
      </p:sp>
      <p:sp>
        <p:nvSpPr>
          <p:cNvPr id="14" name="9 Rectángulo"/>
          <p:cNvSpPr/>
          <p:nvPr/>
        </p:nvSpPr>
        <p:spPr>
          <a:xfrm>
            <a:off x="6804248" y="6204636"/>
            <a:ext cx="22429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800" dirty="0" err="1">
                <a:latin typeface="+mn-lt"/>
              </a:rPr>
              <a:t>Fuente:Trade</a:t>
            </a:r>
            <a:r>
              <a:rPr lang="es-MX" sz="800" dirty="0">
                <a:latin typeface="+mn-lt"/>
              </a:rPr>
              <a:t> </a:t>
            </a:r>
            <a:r>
              <a:rPr lang="es-MX" sz="800" dirty="0" err="1">
                <a:latin typeface="+mn-lt"/>
              </a:rPr>
              <a:t>Map</a:t>
            </a:r>
            <a:r>
              <a:rPr lang="es-MX" sz="800" dirty="0">
                <a:latin typeface="+mn-lt"/>
              </a:rPr>
              <a:t>. OMC. Banco Mundial, </a:t>
            </a:r>
            <a:r>
              <a:rPr lang="es-MX" sz="800" dirty="0" err="1">
                <a:latin typeface="+mn-lt"/>
              </a:rPr>
              <a:t>Minem</a:t>
            </a:r>
            <a:endParaRPr lang="es-PE" sz="800" dirty="0">
              <a:latin typeface="+mn-lt"/>
            </a:endParaRPr>
          </a:p>
        </p:txBody>
      </p:sp>
      <p:sp>
        <p:nvSpPr>
          <p:cNvPr id="16" name="21 CuadroTexto"/>
          <p:cNvSpPr txBox="1"/>
          <p:nvPr/>
        </p:nvSpPr>
        <p:spPr>
          <a:xfrm>
            <a:off x="35496" y="961564"/>
            <a:ext cx="4321870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latin typeface="+mn-lt"/>
              </a:rPr>
              <a:t>Producción de minerales </a:t>
            </a:r>
          </a:p>
          <a:p>
            <a:pPr algn="ctr"/>
            <a:r>
              <a:rPr lang="es-PE" sz="1050" dirty="0">
                <a:latin typeface="+mn-lt"/>
              </a:rPr>
              <a:t>(2018)</a:t>
            </a:r>
            <a:endParaRPr lang="es-ES" sz="1050" dirty="0">
              <a:latin typeface="+mn-lt"/>
            </a:endParaRP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C8605AB2-6310-44ED-9CAC-7DCDE62032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0925987"/>
              </p:ext>
            </p:extLst>
          </p:nvPr>
        </p:nvGraphicFramePr>
        <p:xfrm>
          <a:off x="323528" y="1969676"/>
          <a:ext cx="4392488" cy="3907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61254699-FA2C-4930-861E-2C1B68D176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028300"/>
              </p:ext>
            </p:extLst>
          </p:nvPr>
        </p:nvGraphicFramePr>
        <p:xfrm>
          <a:off x="4480462" y="1779922"/>
          <a:ext cx="4392488" cy="3907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3972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12968" cy="648072"/>
          </a:xfrm>
        </p:spPr>
        <p:txBody>
          <a:bodyPr/>
          <a:lstStyle/>
          <a:p>
            <a:pPr algn="r"/>
            <a:r>
              <a:rPr lang="es-PE" sz="1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Existe alto margen para producir bienes y servicios de mayor valor agregado</a:t>
            </a:r>
            <a:endParaRPr lang="es-ES" sz="18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75 Rectángulo redondeado"/>
          <p:cNvSpPr/>
          <p:nvPr/>
        </p:nvSpPr>
        <p:spPr>
          <a:xfrm>
            <a:off x="2411760" y="3242487"/>
            <a:ext cx="1404441" cy="8345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7" name="76 Rectángulo redondeado"/>
          <p:cNvSpPr/>
          <p:nvPr/>
        </p:nvSpPr>
        <p:spPr>
          <a:xfrm>
            <a:off x="4319731" y="980728"/>
            <a:ext cx="4572749" cy="4936131"/>
          </a:xfrm>
          <a:prstGeom prst="roundRect">
            <a:avLst>
              <a:gd name="adj" fmla="val 8321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8" name="1 Rectángulo"/>
          <p:cNvSpPr/>
          <p:nvPr/>
        </p:nvSpPr>
        <p:spPr>
          <a:xfrm>
            <a:off x="828601" y="3501008"/>
            <a:ext cx="1079104" cy="194451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79" name="3 Rectángulo"/>
          <p:cNvSpPr/>
          <p:nvPr/>
        </p:nvSpPr>
        <p:spPr>
          <a:xfrm>
            <a:off x="827584" y="2026667"/>
            <a:ext cx="1080121" cy="14743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80" name="4 CuadroTexto"/>
          <p:cNvSpPr txBox="1"/>
          <p:nvPr/>
        </p:nvSpPr>
        <p:spPr>
          <a:xfrm>
            <a:off x="1007629" y="4220766"/>
            <a:ext cx="720029" cy="36036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800" b="1" dirty="0">
                <a:solidFill>
                  <a:schemeClr val="bg1"/>
                </a:solidFill>
              </a:rPr>
              <a:t>7.6%</a:t>
            </a:r>
          </a:p>
        </p:txBody>
      </p:sp>
      <p:sp>
        <p:nvSpPr>
          <p:cNvPr id="81" name="5 CuadroTexto"/>
          <p:cNvSpPr txBox="1"/>
          <p:nvPr/>
        </p:nvSpPr>
        <p:spPr>
          <a:xfrm>
            <a:off x="971600" y="2723720"/>
            <a:ext cx="792782" cy="27323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defPPr>
              <a:defRPr lang="es-PE"/>
            </a:defPPr>
            <a:lvl1pPr marL="0" indent="0" algn="ctr" fontAlgn="auto">
              <a:spcBef>
                <a:spcPts val="0"/>
              </a:spcBef>
              <a:spcAft>
                <a:spcPts val="0"/>
              </a:spcAft>
              <a:defRPr sz="1800" b="1">
                <a:solidFill>
                  <a:schemeClr val="bg1"/>
                </a:solidFill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s-ES" dirty="0"/>
              <a:t>10%</a:t>
            </a:r>
          </a:p>
        </p:txBody>
      </p:sp>
      <p:sp>
        <p:nvSpPr>
          <p:cNvPr id="82" name="8 CuadroTexto"/>
          <p:cNvSpPr txBox="1"/>
          <p:nvPr/>
        </p:nvSpPr>
        <p:spPr>
          <a:xfrm>
            <a:off x="539553" y="5445919"/>
            <a:ext cx="1584175" cy="28733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b="1" dirty="0">
                <a:solidFill>
                  <a:schemeClr val="tx1"/>
                </a:solidFill>
              </a:rPr>
              <a:t>Australia</a:t>
            </a:r>
          </a:p>
        </p:txBody>
      </p:sp>
      <p:sp>
        <p:nvSpPr>
          <p:cNvPr id="83" name="8 CuadroTexto"/>
          <p:cNvSpPr txBox="1"/>
          <p:nvPr/>
        </p:nvSpPr>
        <p:spPr>
          <a:xfrm>
            <a:off x="2699792" y="5445919"/>
            <a:ext cx="792163" cy="28733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b="1" dirty="0">
                <a:solidFill>
                  <a:schemeClr val="tx1"/>
                </a:solidFill>
              </a:rPr>
              <a:t>Perú</a:t>
            </a:r>
          </a:p>
        </p:txBody>
      </p:sp>
      <p:sp>
        <p:nvSpPr>
          <p:cNvPr id="84" name="7 Rectángulo"/>
          <p:cNvSpPr/>
          <p:nvPr/>
        </p:nvSpPr>
        <p:spPr>
          <a:xfrm flipV="1">
            <a:off x="2195736" y="2317882"/>
            <a:ext cx="251743" cy="1392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s-ES" sz="1100"/>
          </a:p>
        </p:txBody>
      </p:sp>
      <p:sp>
        <p:nvSpPr>
          <p:cNvPr id="85" name="84 CuadroTexto"/>
          <p:cNvSpPr txBox="1"/>
          <p:nvPr/>
        </p:nvSpPr>
        <p:spPr>
          <a:xfrm>
            <a:off x="2447479" y="2244225"/>
            <a:ext cx="1800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100" dirty="0">
                <a:latin typeface="+mn-lt"/>
              </a:rPr>
              <a:t>Compras del Sector Minería</a:t>
            </a:r>
          </a:p>
        </p:txBody>
      </p:sp>
      <p:sp>
        <p:nvSpPr>
          <p:cNvPr id="86" name="1 Rectángulo"/>
          <p:cNvSpPr/>
          <p:nvPr/>
        </p:nvSpPr>
        <p:spPr>
          <a:xfrm>
            <a:off x="2556098" y="4005064"/>
            <a:ext cx="1079104" cy="1455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87" name="86 Conector recto"/>
          <p:cNvCxnSpPr/>
          <p:nvPr/>
        </p:nvCxnSpPr>
        <p:spPr>
          <a:xfrm flipH="1">
            <a:off x="467544" y="5445522"/>
            <a:ext cx="35274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5 CuadroTexto"/>
          <p:cNvSpPr txBox="1"/>
          <p:nvPr/>
        </p:nvSpPr>
        <p:spPr>
          <a:xfrm>
            <a:off x="1042914" y="1628800"/>
            <a:ext cx="792782" cy="27323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defPPr>
              <a:defRPr lang="es-PE"/>
            </a:defPPr>
            <a:lvl1pPr marL="0" indent="0" algn="ctr" fontAlgn="auto">
              <a:spcBef>
                <a:spcPts val="0"/>
              </a:spcBef>
              <a:spcAft>
                <a:spcPts val="0"/>
              </a:spcAft>
              <a:defRPr sz="1800" b="1">
                <a:solidFill>
                  <a:schemeClr val="bg1"/>
                </a:solidFill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s-ES" sz="1600" dirty="0">
                <a:solidFill>
                  <a:schemeClr val="bg1">
                    <a:lumMod val="50000"/>
                  </a:schemeClr>
                </a:solidFill>
              </a:rPr>
              <a:t>17.6%</a:t>
            </a:r>
          </a:p>
        </p:txBody>
      </p:sp>
      <p:sp>
        <p:nvSpPr>
          <p:cNvPr id="89" name="4 CuadroTexto"/>
          <p:cNvSpPr txBox="1"/>
          <p:nvPr/>
        </p:nvSpPr>
        <p:spPr>
          <a:xfrm>
            <a:off x="2771800" y="4508798"/>
            <a:ext cx="720029" cy="36036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800" b="1" dirty="0">
                <a:solidFill>
                  <a:schemeClr val="bg1"/>
                </a:solidFill>
              </a:rPr>
              <a:t>9%</a:t>
            </a:r>
          </a:p>
        </p:txBody>
      </p:sp>
      <p:sp>
        <p:nvSpPr>
          <p:cNvPr id="90" name="3 Rectángulo"/>
          <p:cNvSpPr/>
          <p:nvPr/>
        </p:nvSpPr>
        <p:spPr>
          <a:xfrm>
            <a:off x="2555081" y="3314495"/>
            <a:ext cx="1080121" cy="690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91" name="5 CuadroTexto"/>
          <p:cNvSpPr txBox="1"/>
          <p:nvPr/>
        </p:nvSpPr>
        <p:spPr>
          <a:xfrm>
            <a:off x="2699792" y="3515808"/>
            <a:ext cx="792782" cy="27323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defPPr>
              <a:defRPr lang="es-PE"/>
            </a:defPPr>
            <a:lvl1pPr marL="0" indent="0" algn="ctr" fontAlgn="auto">
              <a:spcBef>
                <a:spcPts val="0"/>
              </a:spcBef>
              <a:spcAft>
                <a:spcPts val="0"/>
              </a:spcAft>
              <a:defRPr sz="1800" b="1">
                <a:solidFill>
                  <a:schemeClr val="bg1"/>
                </a:solidFill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s-ES" dirty="0"/>
              <a:t>4%</a:t>
            </a:r>
          </a:p>
        </p:txBody>
      </p:sp>
      <p:sp>
        <p:nvSpPr>
          <p:cNvPr id="92" name="5 CuadroTexto"/>
          <p:cNvSpPr txBox="1"/>
          <p:nvPr/>
        </p:nvSpPr>
        <p:spPr>
          <a:xfrm>
            <a:off x="2699792" y="2924944"/>
            <a:ext cx="792782" cy="27323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defPPr>
              <a:defRPr lang="es-PE"/>
            </a:defPPr>
            <a:lvl1pPr marL="0" indent="0" algn="ctr" fontAlgn="auto">
              <a:spcBef>
                <a:spcPts val="0"/>
              </a:spcBef>
              <a:spcAft>
                <a:spcPts val="0"/>
              </a:spcAft>
              <a:defRPr sz="1800" b="1">
                <a:solidFill>
                  <a:schemeClr val="bg1"/>
                </a:solidFill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s-ES" sz="1600" dirty="0">
                <a:solidFill>
                  <a:schemeClr val="bg1">
                    <a:lumMod val="50000"/>
                  </a:schemeClr>
                </a:solidFill>
              </a:rPr>
              <a:t>13%</a:t>
            </a:r>
          </a:p>
        </p:txBody>
      </p:sp>
      <p:sp>
        <p:nvSpPr>
          <p:cNvPr id="93" name="Rectangle 4"/>
          <p:cNvSpPr/>
          <p:nvPr/>
        </p:nvSpPr>
        <p:spPr>
          <a:xfrm>
            <a:off x="251520" y="1124744"/>
            <a:ext cx="3744416" cy="4770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400" b="1" dirty="0">
                <a:latin typeface="Calibri" pitchFamily="34" charset="0"/>
              </a:rPr>
              <a:t>Participación de la minería en la economía</a:t>
            </a:r>
            <a:endParaRPr lang="es-PE" sz="1400" b="1" baseline="30000" dirty="0">
              <a:latin typeface="Calibri" pitchFamily="34" charset="0"/>
            </a:endParaRPr>
          </a:p>
          <a:p>
            <a:pPr algn="ctr"/>
            <a:r>
              <a:rPr lang="es-PE" dirty="0"/>
              <a:t>(% del PBI Global)</a:t>
            </a:r>
            <a:endParaRPr lang="en-US" b="1" kern="1200" baseline="30000" dirty="0">
              <a:solidFill>
                <a:schemeClr val="tx1"/>
              </a:solidFill>
            </a:endParaRPr>
          </a:p>
        </p:txBody>
      </p:sp>
      <p:sp>
        <p:nvSpPr>
          <p:cNvPr id="94" name="1 Rectángulo"/>
          <p:cNvSpPr/>
          <p:nvPr/>
        </p:nvSpPr>
        <p:spPr>
          <a:xfrm>
            <a:off x="5545124" y="3198176"/>
            <a:ext cx="1079104" cy="22344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95" name="1 Rectángulo"/>
          <p:cNvSpPr/>
          <p:nvPr/>
        </p:nvSpPr>
        <p:spPr>
          <a:xfrm>
            <a:off x="5545124" y="2420888"/>
            <a:ext cx="1079104" cy="777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96" name="1 Rectángulo"/>
          <p:cNvSpPr/>
          <p:nvPr/>
        </p:nvSpPr>
        <p:spPr>
          <a:xfrm>
            <a:off x="5545124" y="2026667"/>
            <a:ext cx="1079104" cy="394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s-ES" sz="1100"/>
          </a:p>
        </p:txBody>
      </p:sp>
      <p:sp>
        <p:nvSpPr>
          <p:cNvPr id="97" name="96 CuadroTexto"/>
          <p:cNvSpPr txBox="1"/>
          <p:nvPr/>
        </p:nvSpPr>
        <p:spPr>
          <a:xfrm>
            <a:off x="4790187" y="2071881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Local</a:t>
            </a:r>
          </a:p>
        </p:txBody>
      </p:sp>
      <p:sp>
        <p:nvSpPr>
          <p:cNvPr id="98" name="97 CuadroTexto"/>
          <p:cNvSpPr txBox="1"/>
          <p:nvPr/>
        </p:nvSpPr>
        <p:spPr>
          <a:xfrm>
            <a:off x="4502155" y="2719953"/>
            <a:ext cx="1006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200" b="1" dirty="0">
                <a:solidFill>
                  <a:schemeClr val="bg1">
                    <a:lumMod val="50000"/>
                  </a:schemeClr>
                </a:solidFill>
              </a:rPr>
              <a:t>Regional</a:t>
            </a:r>
          </a:p>
        </p:txBody>
      </p:sp>
      <p:sp>
        <p:nvSpPr>
          <p:cNvPr id="99" name="98 CuadroTexto"/>
          <p:cNvSpPr txBox="1"/>
          <p:nvPr/>
        </p:nvSpPr>
        <p:spPr>
          <a:xfrm>
            <a:off x="4537918" y="4077072"/>
            <a:ext cx="1006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1200" b="1" dirty="0">
                <a:solidFill>
                  <a:srgbClr val="FF0000"/>
                </a:solidFill>
              </a:rPr>
              <a:t>Otras Regiones</a:t>
            </a:r>
          </a:p>
        </p:txBody>
      </p:sp>
      <p:sp>
        <p:nvSpPr>
          <p:cNvPr id="100" name="1 Rectángulo"/>
          <p:cNvSpPr/>
          <p:nvPr/>
        </p:nvSpPr>
        <p:spPr>
          <a:xfrm>
            <a:off x="6841268" y="3789040"/>
            <a:ext cx="1079104" cy="16561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01" name="1 Rectángulo"/>
          <p:cNvSpPr/>
          <p:nvPr/>
        </p:nvSpPr>
        <p:spPr>
          <a:xfrm>
            <a:off x="6841268" y="2420888"/>
            <a:ext cx="1079104" cy="7772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102" name="101 Conector recto"/>
          <p:cNvCxnSpPr/>
          <p:nvPr/>
        </p:nvCxnSpPr>
        <p:spPr>
          <a:xfrm>
            <a:off x="6841268" y="2697904"/>
            <a:ext cx="1079104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1 Rectángulo"/>
          <p:cNvSpPr/>
          <p:nvPr/>
        </p:nvSpPr>
        <p:spPr>
          <a:xfrm>
            <a:off x="6841268" y="2026667"/>
            <a:ext cx="1079104" cy="394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s-ES" sz="1100"/>
          </a:p>
        </p:txBody>
      </p:sp>
      <p:cxnSp>
        <p:nvCxnSpPr>
          <p:cNvPr id="104" name="103 Conector recto"/>
          <p:cNvCxnSpPr/>
          <p:nvPr/>
        </p:nvCxnSpPr>
        <p:spPr>
          <a:xfrm>
            <a:off x="6841268" y="2201718"/>
            <a:ext cx="1079104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5 CuadroTexto"/>
          <p:cNvSpPr txBox="1"/>
          <p:nvPr/>
        </p:nvSpPr>
        <p:spPr>
          <a:xfrm>
            <a:off x="5724823" y="1700808"/>
            <a:ext cx="792782" cy="27323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defPPr>
              <a:defRPr lang="es-PE"/>
            </a:defPPr>
            <a:lvl1pPr marL="0" indent="0" algn="ctr" fontAlgn="auto">
              <a:spcBef>
                <a:spcPts val="0"/>
              </a:spcBef>
              <a:spcAft>
                <a:spcPts val="0"/>
              </a:spcAft>
              <a:defRPr sz="1800" b="1">
                <a:solidFill>
                  <a:schemeClr val="bg1"/>
                </a:solidFill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s-ES" sz="1400" dirty="0">
                <a:solidFill>
                  <a:schemeClr val="tx1"/>
                </a:solidFill>
              </a:rPr>
              <a:t>4%</a:t>
            </a:r>
          </a:p>
        </p:txBody>
      </p:sp>
      <p:sp>
        <p:nvSpPr>
          <p:cNvPr id="106" name="Rectangle 4"/>
          <p:cNvSpPr/>
          <p:nvPr/>
        </p:nvSpPr>
        <p:spPr>
          <a:xfrm>
            <a:off x="4824028" y="1151746"/>
            <a:ext cx="3744416" cy="4770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400" b="1" dirty="0">
                <a:latin typeface="Calibri" pitchFamily="34" charset="0"/>
              </a:rPr>
              <a:t>Participación de las compras por localización</a:t>
            </a:r>
            <a:endParaRPr lang="es-PE" sz="1400" b="1" baseline="30000" dirty="0">
              <a:latin typeface="Calibri" pitchFamily="34" charset="0"/>
            </a:endParaRPr>
          </a:p>
          <a:p>
            <a:pPr algn="ctr"/>
            <a:r>
              <a:rPr lang="es-PE" dirty="0"/>
              <a:t>(% del PBI Global)</a:t>
            </a:r>
            <a:endParaRPr lang="en-US" b="1" kern="1200" baseline="30000" dirty="0">
              <a:solidFill>
                <a:schemeClr val="tx1"/>
              </a:solidFill>
            </a:endParaRPr>
          </a:p>
        </p:txBody>
      </p:sp>
      <p:sp>
        <p:nvSpPr>
          <p:cNvPr id="107" name="4 CuadroTexto"/>
          <p:cNvSpPr txBox="1"/>
          <p:nvPr/>
        </p:nvSpPr>
        <p:spPr>
          <a:xfrm>
            <a:off x="5760183" y="4005064"/>
            <a:ext cx="720029" cy="36036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800" b="1" dirty="0">
                <a:solidFill>
                  <a:schemeClr val="bg1"/>
                </a:solidFill>
              </a:rPr>
              <a:t>3%</a:t>
            </a:r>
          </a:p>
        </p:txBody>
      </p:sp>
      <p:sp>
        <p:nvSpPr>
          <p:cNvPr id="108" name="107 Rectángulo"/>
          <p:cNvSpPr/>
          <p:nvPr/>
        </p:nvSpPr>
        <p:spPr>
          <a:xfrm>
            <a:off x="5472100" y="4365104"/>
            <a:ext cx="122515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00" b="1" dirty="0">
                <a:solidFill>
                  <a:schemeClr val="bg1"/>
                </a:solidFill>
              </a:rPr>
              <a:t>(US$ 4,390 mill)</a:t>
            </a:r>
          </a:p>
        </p:txBody>
      </p:sp>
      <p:sp>
        <p:nvSpPr>
          <p:cNvPr id="109" name="4 CuadroTexto"/>
          <p:cNvSpPr txBox="1"/>
          <p:nvPr/>
        </p:nvSpPr>
        <p:spPr>
          <a:xfrm>
            <a:off x="5757904" y="2548401"/>
            <a:ext cx="720029" cy="26113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b="1" dirty="0">
                <a:solidFill>
                  <a:schemeClr val="tx1"/>
                </a:solidFill>
              </a:rPr>
              <a:t>0.7%</a:t>
            </a:r>
          </a:p>
        </p:txBody>
      </p:sp>
      <p:sp>
        <p:nvSpPr>
          <p:cNvPr id="110" name="109 Rectángulo"/>
          <p:cNvSpPr/>
          <p:nvPr/>
        </p:nvSpPr>
        <p:spPr>
          <a:xfrm>
            <a:off x="5505342" y="2822739"/>
            <a:ext cx="122515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000" b="1" dirty="0"/>
              <a:t>(US$ 855 mill)</a:t>
            </a:r>
          </a:p>
        </p:txBody>
      </p:sp>
      <p:sp>
        <p:nvSpPr>
          <p:cNvPr id="111" name="110 Rectángulo"/>
          <p:cNvSpPr/>
          <p:nvPr/>
        </p:nvSpPr>
        <p:spPr>
          <a:xfrm>
            <a:off x="5505342" y="2205444"/>
            <a:ext cx="122515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800" b="1" dirty="0"/>
              <a:t>(US$ 479 mill)</a:t>
            </a:r>
          </a:p>
        </p:txBody>
      </p:sp>
      <p:sp>
        <p:nvSpPr>
          <p:cNvPr id="112" name="4 CuadroTexto"/>
          <p:cNvSpPr txBox="1"/>
          <p:nvPr/>
        </p:nvSpPr>
        <p:spPr>
          <a:xfrm>
            <a:off x="5757904" y="1988518"/>
            <a:ext cx="720029" cy="23525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b="1" dirty="0">
                <a:solidFill>
                  <a:schemeClr val="tx1"/>
                </a:solidFill>
              </a:rPr>
              <a:t>0.3%</a:t>
            </a:r>
          </a:p>
        </p:txBody>
      </p:sp>
      <p:sp>
        <p:nvSpPr>
          <p:cNvPr id="113" name="4 CuadroTexto"/>
          <p:cNvSpPr txBox="1"/>
          <p:nvPr/>
        </p:nvSpPr>
        <p:spPr>
          <a:xfrm>
            <a:off x="7020805" y="4293096"/>
            <a:ext cx="720029" cy="36036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b="1" dirty="0">
                <a:solidFill>
                  <a:schemeClr val="bg1"/>
                </a:solidFill>
              </a:rPr>
              <a:t>2.6%</a:t>
            </a:r>
          </a:p>
        </p:txBody>
      </p:sp>
      <p:sp>
        <p:nvSpPr>
          <p:cNvPr id="114" name="4 CuadroTexto"/>
          <p:cNvSpPr txBox="1"/>
          <p:nvPr/>
        </p:nvSpPr>
        <p:spPr>
          <a:xfrm>
            <a:off x="7019789" y="2807829"/>
            <a:ext cx="720029" cy="26113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>
                <a:solidFill>
                  <a:schemeClr val="tx1"/>
                </a:solidFill>
              </a:rPr>
              <a:t>0.5%</a:t>
            </a:r>
          </a:p>
        </p:txBody>
      </p:sp>
      <p:sp>
        <p:nvSpPr>
          <p:cNvPr id="115" name="4 CuadroTexto"/>
          <p:cNvSpPr txBox="1"/>
          <p:nvPr/>
        </p:nvSpPr>
        <p:spPr>
          <a:xfrm>
            <a:off x="7019789" y="2436773"/>
            <a:ext cx="720029" cy="26113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200" b="1" dirty="0">
                <a:solidFill>
                  <a:schemeClr val="tx1"/>
                </a:solidFill>
              </a:rPr>
              <a:t>0.2%</a:t>
            </a:r>
          </a:p>
        </p:txBody>
      </p:sp>
      <p:sp>
        <p:nvSpPr>
          <p:cNvPr id="116" name="4 CuadroTexto"/>
          <p:cNvSpPr txBox="1"/>
          <p:nvPr/>
        </p:nvSpPr>
        <p:spPr>
          <a:xfrm>
            <a:off x="7036213" y="1988518"/>
            <a:ext cx="720029" cy="23525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900" b="1" dirty="0">
                <a:solidFill>
                  <a:schemeClr val="tx1"/>
                </a:solidFill>
              </a:rPr>
              <a:t>0.1%</a:t>
            </a:r>
          </a:p>
        </p:txBody>
      </p:sp>
      <p:sp>
        <p:nvSpPr>
          <p:cNvPr id="117" name="4 CuadroTexto"/>
          <p:cNvSpPr txBox="1"/>
          <p:nvPr/>
        </p:nvSpPr>
        <p:spPr>
          <a:xfrm>
            <a:off x="7020805" y="2185629"/>
            <a:ext cx="720029" cy="23525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900" b="1" dirty="0">
                <a:solidFill>
                  <a:schemeClr val="tx1"/>
                </a:solidFill>
              </a:rPr>
              <a:t>0.2%</a:t>
            </a:r>
          </a:p>
        </p:txBody>
      </p:sp>
      <p:sp>
        <p:nvSpPr>
          <p:cNvPr id="118" name="5 CuadroTexto"/>
          <p:cNvSpPr txBox="1"/>
          <p:nvPr/>
        </p:nvSpPr>
        <p:spPr>
          <a:xfrm>
            <a:off x="6983574" y="1700808"/>
            <a:ext cx="792782" cy="27323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defPPr>
              <a:defRPr lang="es-PE"/>
            </a:defPPr>
            <a:lvl1pPr marL="0" indent="0" algn="ctr" fontAlgn="auto">
              <a:spcBef>
                <a:spcPts val="0"/>
              </a:spcBef>
              <a:spcAft>
                <a:spcPts val="0"/>
              </a:spcAft>
              <a:defRPr sz="1800" b="1">
                <a:solidFill>
                  <a:schemeClr val="bg1"/>
                </a:solidFill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s-ES" sz="1400" dirty="0">
                <a:solidFill>
                  <a:schemeClr val="tx1"/>
                </a:solidFill>
              </a:rPr>
              <a:t>4%</a:t>
            </a:r>
          </a:p>
        </p:txBody>
      </p:sp>
      <p:cxnSp>
        <p:nvCxnSpPr>
          <p:cNvPr id="119" name="118 Conector recto"/>
          <p:cNvCxnSpPr/>
          <p:nvPr/>
        </p:nvCxnSpPr>
        <p:spPr>
          <a:xfrm flipH="1">
            <a:off x="5002846" y="5432620"/>
            <a:ext cx="313355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8 CuadroTexto"/>
          <p:cNvSpPr txBox="1"/>
          <p:nvPr/>
        </p:nvSpPr>
        <p:spPr>
          <a:xfrm>
            <a:off x="5328084" y="5471849"/>
            <a:ext cx="1584175" cy="28733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b="1" dirty="0">
                <a:solidFill>
                  <a:schemeClr val="tx1"/>
                </a:solidFill>
              </a:rPr>
              <a:t>Compras</a:t>
            </a:r>
          </a:p>
        </p:txBody>
      </p:sp>
      <p:sp>
        <p:nvSpPr>
          <p:cNvPr id="121" name="8 CuadroTexto"/>
          <p:cNvSpPr txBox="1"/>
          <p:nvPr/>
        </p:nvSpPr>
        <p:spPr>
          <a:xfrm>
            <a:off x="6552220" y="5472611"/>
            <a:ext cx="1584175" cy="28733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400" b="1" dirty="0">
                <a:solidFill>
                  <a:schemeClr val="tx1"/>
                </a:solidFill>
              </a:rPr>
              <a:t>Servicios y bienes</a:t>
            </a:r>
          </a:p>
        </p:txBody>
      </p:sp>
      <p:sp>
        <p:nvSpPr>
          <p:cNvPr id="122" name="7 Rectángulo"/>
          <p:cNvSpPr/>
          <p:nvPr/>
        </p:nvSpPr>
        <p:spPr>
          <a:xfrm flipV="1">
            <a:off x="2195736" y="2593534"/>
            <a:ext cx="251743" cy="1392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s-ES" sz="1100"/>
          </a:p>
        </p:txBody>
      </p:sp>
      <p:sp>
        <p:nvSpPr>
          <p:cNvPr id="123" name="122 CuadroTexto"/>
          <p:cNvSpPr txBox="1"/>
          <p:nvPr/>
        </p:nvSpPr>
        <p:spPr>
          <a:xfrm>
            <a:off x="2447479" y="2519318"/>
            <a:ext cx="1800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100" dirty="0">
                <a:latin typeface="+mn-lt"/>
              </a:rPr>
              <a:t>PBI Minería</a:t>
            </a:r>
          </a:p>
        </p:txBody>
      </p:sp>
      <p:sp>
        <p:nvSpPr>
          <p:cNvPr id="124" name="123 Rectángulo"/>
          <p:cNvSpPr/>
          <p:nvPr/>
        </p:nvSpPr>
        <p:spPr>
          <a:xfrm>
            <a:off x="307218" y="5934472"/>
            <a:ext cx="3393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900" dirty="0">
                <a:latin typeface="+mn-lt"/>
              </a:rPr>
              <a:t>Fuente: MINEM, Australian Treasury, Minerals  Council  of  Australia </a:t>
            </a:r>
          </a:p>
        </p:txBody>
      </p:sp>
      <p:cxnSp>
        <p:nvCxnSpPr>
          <p:cNvPr id="125" name="124 Conector recto"/>
          <p:cNvCxnSpPr>
            <a:stCxn id="76" idx="3"/>
          </p:cNvCxnSpPr>
          <p:nvPr/>
        </p:nvCxnSpPr>
        <p:spPr>
          <a:xfrm flipV="1">
            <a:off x="3816201" y="3659779"/>
            <a:ext cx="503530" cy="1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6" name="1 Rectángulo"/>
          <p:cNvSpPr/>
          <p:nvPr/>
        </p:nvSpPr>
        <p:spPr>
          <a:xfrm>
            <a:off x="6840251" y="3188408"/>
            <a:ext cx="1079104" cy="6006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cxnSp>
        <p:nvCxnSpPr>
          <p:cNvPr id="127" name="126 Conector recto"/>
          <p:cNvCxnSpPr/>
          <p:nvPr/>
        </p:nvCxnSpPr>
        <p:spPr>
          <a:xfrm>
            <a:off x="6840252" y="3789040"/>
            <a:ext cx="1079104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4 CuadroTexto"/>
          <p:cNvSpPr txBox="1"/>
          <p:nvPr/>
        </p:nvSpPr>
        <p:spPr>
          <a:xfrm>
            <a:off x="6984268" y="3356670"/>
            <a:ext cx="720029" cy="36036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b="1" dirty="0">
                <a:solidFill>
                  <a:schemeClr val="bg1"/>
                </a:solidFill>
              </a:rPr>
              <a:t>0.4%</a:t>
            </a:r>
          </a:p>
        </p:txBody>
      </p:sp>
      <p:cxnSp>
        <p:nvCxnSpPr>
          <p:cNvPr id="129" name="128 Conector recto"/>
          <p:cNvCxnSpPr/>
          <p:nvPr/>
        </p:nvCxnSpPr>
        <p:spPr>
          <a:xfrm>
            <a:off x="8352420" y="2117134"/>
            <a:ext cx="0" cy="24639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129 Conector recto"/>
          <p:cNvCxnSpPr/>
          <p:nvPr/>
        </p:nvCxnSpPr>
        <p:spPr>
          <a:xfrm flipH="1">
            <a:off x="7920372" y="4581128"/>
            <a:ext cx="432048" cy="0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130 Conector recto"/>
          <p:cNvCxnSpPr/>
          <p:nvPr/>
        </p:nvCxnSpPr>
        <p:spPr>
          <a:xfrm flipH="1">
            <a:off x="7919355" y="2564904"/>
            <a:ext cx="432048" cy="0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131 Conector recto"/>
          <p:cNvCxnSpPr/>
          <p:nvPr/>
        </p:nvCxnSpPr>
        <p:spPr>
          <a:xfrm flipH="1">
            <a:off x="7919355" y="2117134"/>
            <a:ext cx="432048" cy="0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132 CuadroTexto"/>
          <p:cNvSpPr txBox="1"/>
          <p:nvPr/>
        </p:nvSpPr>
        <p:spPr>
          <a:xfrm>
            <a:off x="8028384" y="3247648"/>
            <a:ext cx="648072" cy="2154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800" b="1" dirty="0">
                <a:solidFill>
                  <a:schemeClr val="bg1"/>
                </a:solidFill>
              </a:rPr>
              <a:t>Servicios</a:t>
            </a:r>
          </a:p>
        </p:txBody>
      </p:sp>
    </p:spTree>
    <p:extLst>
      <p:ext uri="{BB962C8B-B14F-4D97-AF65-F5344CB8AC3E}">
        <p14:creationId xmlns:p14="http://schemas.microsoft.com/office/powerpoint/2010/main" val="632007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Marcador de texto"/>
          <p:cNvSpPr txBox="1">
            <a:spLocks/>
          </p:cNvSpPr>
          <p:nvPr/>
        </p:nvSpPr>
        <p:spPr>
          <a:xfrm>
            <a:off x="251520" y="117004"/>
            <a:ext cx="8640960" cy="431676"/>
          </a:xfrm>
          <a:prstGeom prst="rect">
            <a:avLst/>
          </a:prstGeom>
        </p:spPr>
        <p:txBody>
          <a:bodyPr/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PE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Cartera de proyectos por tipo de mineral</a:t>
            </a:r>
            <a:r>
              <a:rPr lang="es-PE" sz="1050" b="1" i="1" baseline="1000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1/</a:t>
            </a:r>
          </a:p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s-PE" sz="2000" b="1" dirty="0">
              <a:solidFill>
                <a:schemeClr val="accent2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395536" y="1008495"/>
            <a:ext cx="432048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1400" b="1" dirty="0">
                <a:latin typeface="+mn-lt"/>
              </a:rPr>
              <a:t>Producción de hierro</a:t>
            </a:r>
          </a:p>
          <a:p>
            <a:pPr algn="ctr"/>
            <a:r>
              <a:rPr lang="es-PE" sz="1100" dirty="0">
                <a:latin typeface="+mn-lt"/>
              </a:rPr>
              <a:t>(Miles de toneladas métricas)</a:t>
            </a:r>
            <a:endParaRPr lang="es-ES" sz="1100" dirty="0">
              <a:latin typeface="+mn-lt"/>
            </a:endParaRPr>
          </a:p>
        </p:txBody>
      </p:sp>
      <p:sp>
        <p:nvSpPr>
          <p:cNvPr id="28" name="27 Rectángulo"/>
          <p:cNvSpPr/>
          <p:nvPr/>
        </p:nvSpPr>
        <p:spPr>
          <a:xfrm>
            <a:off x="4586469" y="1052736"/>
            <a:ext cx="432048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1400" b="1" dirty="0">
                <a:latin typeface="+mn-lt"/>
              </a:rPr>
              <a:t>Producción de plata</a:t>
            </a:r>
          </a:p>
          <a:p>
            <a:pPr algn="ctr"/>
            <a:r>
              <a:rPr lang="es-PE" sz="1100" dirty="0">
                <a:latin typeface="+mn-lt"/>
              </a:rPr>
              <a:t>(Millones de onzas finas)</a:t>
            </a:r>
            <a:endParaRPr lang="es-ES" sz="1100" dirty="0">
              <a:latin typeface="+mn-lt"/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8064929" y="6103659"/>
            <a:ext cx="8435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PE" sz="800" dirty="0">
                <a:latin typeface="+mn-lt"/>
              </a:rPr>
              <a:t>Fuente: MINEM</a:t>
            </a:r>
            <a:endParaRPr lang="es-ES" sz="800" dirty="0">
              <a:latin typeface="+mn-lt"/>
            </a:endParaRPr>
          </a:p>
        </p:txBody>
      </p:sp>
      <p:sp>
        <p:nvSpPr>
          <p:cNvPr id="17" name="13 Rectángulo"/>
          <p:cNvSpPr/>
          <p:nvPr/>
        </p:nvSpPr>
        <p:spPr>
          <a:xfrm>
            <a:off x="251520" y="6309900"/>
            <a:ext cx="84969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indent="-176213"/>
            <a:r>
              <a:rPr lang="es-PE" sz="800" baseline="30000" dirty="0">
                <a:latin typeface="+mn-lt"/>
              </a:rPr>
              <a:t>1/ </a:t>
            </a:r>
            <a:r>
              <a:rPr lang="es-PE" sz="800" dirty="0">
                <a:latin typeface="+mn-lt"/>
              </a:rPr>
              <a:t>     Se emplea promedio anual de producción para cada mineral.</a:t>
            </a:r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3613A4E6-CE17-47E1-99C0-50CD8860B7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109639"/>
              </p:ext>
            </p:extLst>
          </p:nvPr>
        </p:nvGraphicFramePr>
        <p:xfrm>
          <a:off x="179513" y="1436464"/>
          <a:ext cx="4176464" cy="400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B28201F3-949E-4768-94BC-330BF57838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9600849"/>
              </p:ext>
            </p:extLst>
          </p:nvPr>
        </p:nvGraphicFramePr>
        <p:xfrm>
          <a:off x="4427984" y="1545179"/>
          <a:ext cx="4464496" cy="3900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92473914"/>
      </p:ext>
    </p:extLst>
  </p:cSld>
  <p:clrMapOvr>
    <a:masterClrMapping/>
  </p:clrMapOvr>
</p:sld>
</file>

<file path=ppt/theme/theme1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Tema de 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58679</TotalTime>
  <Words>276</Words>
  <Application>Microsoft Office PowerPoint</Application>
  <PresentationFormat>Presentación en pantalla (4:3)</PresentationFormat>
  <Paragraphs>85</Paragraphs>
  <Slides>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1_Diseño personalizado</vt:lpstr>
      <vt:lpstr>1_Tema de Office</vt:lpstr>
      <vt:lpstr>2_Diseño personalizado</vt:lpstr>
      <vt:lpstr>2_Tema de Office</vt:lpstr>
      <vt:lpstr>3_Tema de Office</vt:lpstr>
      <vt:lpstr>Presentación de PowerPoint</vt:lpstr>
      <vt:lpstr>Presentación de PowerPoint</vt:lpstr>
      <vt:lpstr>Existe alto margen para producir bienes y servicios de mayor valor agregado</vt:lpstr>
      <vt:lpstr>Presentación de PowerPoint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</dc:creator>
  <cp:lastModifiedBy>CCD_digital</cp:lastModifiedBy>
  <cp:revision>8311</cp:revision>
  <cp:lastPrinted>2019-04-17T01:34:19Z</cp:lastPrinted>
  <dcterms:created xsi:type="dcterms:W3CDTF">2011-04-03T14:51:07Z</dcterms:created>
  <dcterms:modified xsi:type="dcterms:W3CDTF">2019-06-04T02:24:50Z</dcterms:modified>
</cp:coreProperties>
</file>