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3"/>
    <p:sldId id="267" r:id="rId4"/>
    <p:sldId id="268" r:id="rId5"/>
    <p:sldId id="259" r:id="rId6"/>
    <p:sldId id="269" r:id="rId7"/>
    <p:sldId id="262" r:id="rId8"/>
    <p:sldId id="270" r:id="rId9"/>
    <p:sldId id="263" r:id="rId10"/>
    <p:sldId id="271" r:id="rId11"/>
    <p:sldId id="264" r:id="rId12"/>
    <p:sldId id="272" r:id="rId13"/>
    <p:sldId id="265" r:id="rId14"/>
    <p:sldId id="274" r:id="rId15"/>
    <p:sldId id="266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646F"/>
    <a:srgbClr val="8C979A"/>
    <a:srgbClr val="5B636C"/>
    <a:srgbClr val="8C9599"/>
    <a:srgbClr val="8C9498"/>
    <a:srgbClr val="4B5861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1371" y="1279525"/>
            <a:ext cx="1942909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352164"/>
            <a:ext cx="5143500" cy="388838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1488" y="980617"/>
            <a:ext cx="5915025" cy="988358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1" y="459503"/>
            <a:ext cx="5915025" cy="2356788"/>
          </a:xfrm>
        </p:spPr>
        <p:txBody>
          <a:bodyPr anchor="ctr" anchorCtr="0">
            <a:normAutofit/>
          </a:bodyPr>
          <a:lstStyle>
            <a:lvl1pPr>
              <a:defRPr sz="33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31" y="3245875"/>
            <a:ext cx="5915025" cy="7736474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669003"/>
            <a:ext cx="5536763" cy="1442862"/>
          </a:xfrm>
        </p:spPr>
        <p:txBody>
          <a:bodyPr anchor="b">
            <a:noAutofit/>
          </a:bodyPr>
          <a:lstStyle>
            <a:lvl1pPr>
              <a:defRPr sz="45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96412"/>
            <a:ext cx="4118372" cy="115132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1" y="459503"/>
            <a:ext cx="5915025" cy="2356788"/>
          </a:xfrm>
        </p:spPr>
        <p:txBody>
          <a:bodyPr>
            <a:normAutofit/>
          </a:bodyPr>
          <a:lstStyle>
            <a:lvl1pPr>
              <a:defRPr sz="33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331" y="3245875"/>
            <a:ext cx="2914650" cy="773647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4706" y="3245875"/>
            <a:ext cx="2914650" cy="773647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1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102458"/>
            <a:ext cx="2901255" cy="1464877"/>
          </a:xfrm>
        </p:spPr>
        <p:txBody>
          <a:bodyPr anchor="b"/>
          <a:lstStyle>
            <a:lvl1pPr marL="0" indent="0">
              <a:buNone/>
              <a:defRPr sz="18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50429"/>
            <a:ext cx="2901255" cy="63544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2458"/>
            <a:ext cx="2915543" cy="1464877"/>
          </a:xfrm>
        </p:spPr>
        <p:txBody>
          <a:bodyPr anchor="b"/>
          <a:lstStyle>
            <a:lvl1pPr marL="0" indent="0">
              <a:buNone/>
              <a:defRPr sz="18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50429"/>
            <a:ext cx="2915543" cy="6354499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918207"/>
            <a:ext cx="5915025" cy="2356788"/>
          </a:xfrm>
        </p:spPr>
        <p:txBody>
          <a:bodyPr>
            <a:normAutofit/>
          </a:bodyPr>
          <a:lstStyle>
            <a:lvl1pPr algn="ctr">
              <a:defRPr sz="33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95" y="225800"/>
            <a:ext cx="2342925" cy="2845080"/>
          </a:xfrm>
        </p:spPr>
        <p:txBody>
          <a:bodyPr anchor="ctr" anchorCtr="0">
            <a:normAutofit/>
          </a:bodyPr>
          <a:lstStyle>
            <a:lvl1pPr>
              <a:defRPr sz="2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6000" y="1362541"/>
            <a:ext cx="3272273" cy="905768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653" y="3657960"/>
            <a:ext cx="2342925" cy="677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Componentes React - Júlio César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26272" y="649175"/>
            <a:ext cx="860240" cy="10333174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994976" cy="103331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None/>
        <a:defRPr sz="21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uliocesar710/ebookDIO" TargetMode="Externa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0" y="0"/>
            <a:ext cx="6858000" cy="12192635"/>
          </a:xfrm>
          <a:prstGeom prst="rect">
            <a:avLst/>
          </a:prstGeom>
          <a:solidFill>
            <a:srgbClr val="8C979A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rcRect l="10964" t="11094" r="13344" b="13438"/>
          <a:stretch>
            <a:fillRect/>
          </a:stretch>
        </p:blipFill>
        <p:spPr>
          <a:xfrm>
            <a:off x="5080" y="2593975"/>
            <a:ext cx="6858000" cy="858520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-5080" y="-16510"/>
            <a:ext cx="6868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React: Navegando no Mar d</a:t>
            </a:r>
            <a:r>
              <a:rPr lang="pt-BR" altLang="en-US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lang="en-US" altLang="pt-BR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pt-BR" altLang="en-US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Componentes</a:t>
            </a:r>
            <a:endParaRPr lang="pt-BR" altLang="en-US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-5080" y="11670665"/>
            <a:ext cx="6819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>
                <a:latin typeface="Algerian" panose="04020705040A02060702" charset="0"/>
                <a:cs typeface="Algerian" panose="04020705040A02060702" charset="0"/>
              </a:rPr>
              <a:t>JÚLIO CÉSAR CANDEIA SIMÃO DE LIMA</a:t>
            </a:r>
            <a:endParaRPr lang="pt-BR" altLang="en-US" sz="28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73380" y="585533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ESTADO</a:t>
            </a:r>
            <a:endParaRPr lang="pt-BR" altLang="en-US" sz="44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509520" y="3717925"/>
            <a:ext cx="191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04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73380" y="583374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ESTADO</a:t>
            </a:r>
            <a:endParaRPr lang="pt-BR" altLang="en-US" sz="44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509520" y="3689350"/>
            <a:ext cx="191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04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O state permite que os componentes armazenem e atualizem informa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 dinamicamente, reagindo às intera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 do usu</a:t>
            </a:r>
            <a:r>
              <a:rPr lang="en-US" altLang="en-US" sz="2400">
                <a:solidFill>
                  <a:schemeClr val="bg1"/>
                </a:solidFill>
              </a:rPr>
              <a:t>á</a:t>
            </a:r>
            <a:r>
              <a:rPr lang="en-US" altLang="pt-BR" sz="2400">
                <a:solidFill>
                  <a:schemeClr val="bg1"/>
                </a:solidFill>
              </a:rPr>
              <a:t>rio, como cliques ou entradas de dados.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O estado permite que os componentes "lembrem" informa</a:t>
            </a:r>
            <a:r>
              <a:rPr lang="" altLang="en-US" sz="2400"/>
              <a:t>çõ</a:t>
            </a:r>
            <a:r>
              <a:rPr lang="en-US" altLang="pt-BR" sz="2400"/>
              <a:t>es e reajam às intera</a:t>
            </a:r>
            <a:r>
              <a:rPr lang="" altLang="en-US" sz="2400"/>
              <a:t>çõ</a:t>
            </a:r>
            <a:r>
              <a:rPr lang="en-US" altLang="pt-BR" sz="2400"/>
              <a:t>es do usu</a:t>
            </a:r>
            <a:r>
              <a:rPr lang="en-US" altLang="en-US" sz="2400"/>
              <a:t>á</a:t>
            </a:r>
            <a:r>
              <a:rPr lang="en-US" altLang="pt-BR" sz="2400"/>
              <a:t>rio.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Estado (State): Tornando Componentes Interativos</a:t>
            </a:r>
            <a:endParaRPr lang="en-US" altLang="pt-BR" sz="32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70230" y="4867910"/>
            <a:ext cx="574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Exemplo: Contador que aumenta ao clicar</a:t>
            </a:r>
            <a:r>
              <a:rPr lang="pt-BR" altLang="en-US" sz="2400"/>
              <a:t>.</a:t>
            </a:r>
            <a:endParaRPr lang="pt-BR" altLang="en-US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169670" y="1672590"/>
            <a:ext cx="4516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6096000"/>
            <a:ext cx="6246495" cy="463105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42900" y="585533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COMPOSIÇÃO</a:t>
            </a:r>
            <a:endParaRPr lang="pt-BR" altLang="en-US" sz="44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479040" y="3717925"/>
            <a:ext cx="19869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05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42900" y="583628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COMPOSIÇÃO</a:t>
            </a:r>
            <a:endParaRPr lang="pt-BR" altLang="en-US" sz="44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72690" y="3669030"/>
            <a:ext cx="19869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05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A composi</a:t>
            </a:r>
            <a:r>
              <a:rPr lang="" altLang="en-US" sz="2400">
                <a:solidFill>
                  <a:schemeClr val="bg1"/>
                </a:solidFill>
              </a:rPr>
              <a:t>ç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 combina pequenos componentes para criar estruturas mais complexas e reutiliz</a:t>
            </a:r>
            <a:r>
              <a:rPr lang="en-US" altLang="en-US" sz="2400">
                <a:solidFill>
                  <a:schemeClr val="bg1"/>
                </a:solidFill>
              </a:rPr>
              <a:t>á</a:t>
            </a:r>
            <a:r>
              <a:rPr lang="en-US" altLang="pt-BR" sz="2400">
                <a:solidFill>
                  <a:schemeClr val="bg1"/>
                </a:solidFill>
              </a:rPr>
              <a:t>veis, promovendo um design modular e organizado.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React incentiva a constru</a:t>
            </a:r>
            <a:r>
              <a:rPr lang="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 de interfaces com componentes menores que se unem para formar uma estrutura maior.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Composi</a:t>
            </a:r>
            <a:r>
              <a:rPr lang="" altLang="en-US" sz="3200">
                <a:latin typeface="Impact" panose="020B0806030902050204" charset="0"/>
                <a:cs typeface="Impact" panose="020B0806030902050204" charset="0"/>
                <a:sym typeface="+mn-ea"/>
              </a:rPr>
              <a:t>ç</a:t>
            </a:r>
            <a:r>
              <a:rPr lang="en-US" altLang="en-US" sz="3200">
                <a:latin typeface="Impact" panose="020B0806030902050204" charset="0"/>
                <a:cs typeface="Impact" panose="020B0806030902050204" charset="0"/>
                <a:sym typeface="+mn-ea"/>
              </a:rPr>
              <a:t>ã</a:t>
            </a:r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o: Componentes Trabalhando Juntos</a:t>
            </a:r>
            <a:endParaRPr lang="en-US" altLang="pt-BR" sz="32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70230" y="4867910"/>
            <a:ext cx="574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 real: Uma lista de tarefas.</a:t>
            </a:r>
            <a:endParaRPr lang="en-US" altLang="pt-BR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155700" y="1672590"/>
            <a:ext cx="4544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6176010"/>
            <a:ext cx="6415405" cy="417957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42900" y="585533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CICLO DE VIDA</a:t>
            </a:r>
            <a:endParaRPr lang="pt-BR" altLang="en-US" sz="44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479040" y="3717925"/>
            <a:ext cx="2048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06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42900" y="583374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CICLO DE VIDA</a:t>
            </a:r>
            <a:endParaRPr lang="pt-BR" altLang="en-US" sz="44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79040" y="3683000"/>
            <a:ext cx="2048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06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Explica as fases pelos quais os componentes passam, como montagem, atualiza</a:t>
            </a:r>
            <a:r>
              <a:rPr lang="" altLang="en-US" sz="2400">
                <a:solidFill>
                  <a:schemeClr val="bg1"/>
                </a:solidFill>
              </a:rPr>
              <a:t>ç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 e desmontagem. O hook useEffect facilita a integra</a:t>
            </a:r>
            <a:r>
              <a:rPr lang="" altLang="en-US" sz="2400">
                <a:solidFill>
                  <a:schemeClr val="bg1"/>
                </a:solidFill>
              </a:rPr>
              <a:t>ç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 dessas fases com a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es, como buscar dados de uma API.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Os componentes seguem um ciclo de vida: cria</a:t>
            </a:r>
            <a:r>
              <a:rPr lang="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o, atualiza</a:t>
            </a:r>
            <a:r>
              <a:rPr lang="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 e desmontagem. Com os hooks, como useEffect, </a:t>
            </a:r>
            <a:r>
              <a:rPr lang="en-US" altLang="en-US" sz="2400"/>
              <a:t>é</a:t>
            </a:r>
            <a:r>
              <a:rPr lang="en-US" altLang="pt-BR" sz="2400"/>
              <a:t> f</a:t>
            </a:r>
            <a:r>
              <a:rPr lang="en-US" altLang="en-US" sz="2400"/>
              <a:t>á</a:t>
            </a:r>
            <a:r>
              <a:rPr lang="en-US" altLang="pt-BR" sz="2400"/>
              <a:t>cil gerenciar essas fases.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4000">
                <a:latin typeface="Impact" panose="020B0806030902050204" charset="0"/>
                <a:cs typeface="Impact" panose="020B0806030902050204" charset="0"/>
                <a:sym typeface="+mn-ea"/>
              </a:rPr>
              <a:t>Ciclo de Vida do Componente</a:t>
            </a:r>
            <a:endParaRPr lang="en-US" altLang="pt-BR" sz="40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70230" y="4867910"/>
            <a:ext cx="5745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Exemplo: Buscar dados ao montar um componente.</a:t>
            </a:r>
            <a:endParaRPr lang="en-US" altLang="pt-BR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156335" y="1672590"/>
            <a:ext cx="4573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6263640"/>
            <a:ext cx="5450205" cy="5177155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42900" y="5855335"/>
            <a:ext cx="61874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32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Eventos: Tornando Componentes Mais Din</a:t>
            </a:r>
            <a:r>
              <a:rPr lang="en-US" altLang="en-US" sz="32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â</a:t>
            </a:r>
            <a:r>
              <a:rPr lang="en-US" altLang="pt-BR" sz="32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micos</a:t>
            </a:r>
            <a:endParaRPr lang="en-US" altLang="pt-BR" sz="32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479040" y="3717925"/>
            <a:ext cx="2048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07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34645" y="5836285"/>
            <a:ext cx="61874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32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Eventos: Tornando Componentes Mais Din</a:t>
            </a:r>
            <a:r>
              <a:rPr lang="en-US" altLang="en-US" sz="32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â</a:t>
            </a:r>
            <a:r>
              <a:rPr lang="en-US" altLang="pt-BR" sz="32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micos</a:t>
            </a:r>
            <a:endParaRPr lang="en-US" altLang="pt-BR" sz="32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79040" y="3667125"/>
            <a:ext cx="2048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07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Os eventos permitem capturar intera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 dos usu</a:t>
            </a:r>
            <a:r>
              <a:rPr lang="en-US" altLang="en-US" sz="2400">
                <a:solidFill>
                  <a:schemeClr val="bg1"/>
                </a:solidFill>
              </a:rPr>
              <a:t>á</a:t>
            </a:r>
            <a:r>
              <a:rPr lang="en-US" altLang="pt-BR" sz="2400">
                <a:solidFill>
                  <a:schemeClr val="bg1"/>
                </a:solidFill>
              </a:rPr>
              <a:t>rios, como cliques e digita</a:t>
            </a:r>
            <a:r>
              <a:rPr lang="" altLang="en-US" sz="2400">
                <a:solidFill>
                  <a:schemeClr val="bg1"/>
                </a:solidFill>
              </a:rPr>
              <a:t>ç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o, e executar a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 espec</a:t>
            </a:r>
            <a:r>
              <a:rPr lang="en-US" altLang="en-US" sz="2400">
                <a:solidFill>
                  <a:schemeClr val="bg1"/>
                </a:solidFill>
              </a:rPr>
              <a:t>í</a:t>
            </a:r>
            <a:r>
              <a:rPr lang="en-US" altLang="pt-BR" sz="2400">
                <a:solidFill>
                  <a:schemeClr val="bg1"/>
                </a:solidFill>
              </a:rPr>
              <a:t>ficas. Com React, eventos s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 tratados de forma semelhante ao DOM, mas usando camelCase e fun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C</a:t>
            </a:r>
            <a:r>
              <a:rPr lang="en-US" altLang="pt-BR" sz="2400"/>
              <a:t>omo lidar com eventos, como cliques, altera</a:t>
            </a:r>
            <a:r>
              <a:rPr lang="" altLang="en-US" sz="2400"/>
              <a:t>çõ</a:t>
            </a:r>
            <a:r>
              <a:rPr lang="en-US" altLang="pt-BR" sz="2400"/>
              <a:t>es em campos de entrada e submiss</a:t>
            </a:r>
            <a:r>
              <a:rPr lang="" altLang="en-US" sz="2400"/>
              <a:t>õ</a:t>
            </a:r>
            <a:r>
              <a:rPr lang="en-US" altLang="pt-BR" sz="2400"/>
              <a:t>es de formul</a:t>
            </a:r>
            <a:r>
              <a:rPr lang="en-US" altLang="en-US" sz="2400"/>
              <a:t>á</a:t>
            </a:r>
            <a:r>
              <a:rPr lang="en-US" altLang="pt-BR" sz="2400"/>
              <a:t>rios. </a:t>
            </a:r>
            <a:r>
              <a:rPr lang="pt-BR" altLang="en-US" sz="2400"/>
              <a:t>Demonstradno </a:t>
            </a:r>
            <a:r>
              <a:rPr lang="en-US" altLang="pt-BR" sz="2400"/>
              <a:t>como passar fun</a:t>
            </a:r>
            <a:r>
              <a:rPr lang="" altLang="en-US" sz="2400"/>
              <a:t>çõ</a:t>
            </a:r>
            <a:r>
              <a:rPr lang="en-US" altLang="pt-BR" sz="2400"/>
              <a:t>es como propriedades para manipular comportamentos.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Eventos: Tornando Componentes Mais Din</a:t>
            </a:r>
            <a:r>
              <a:rPr lang="en-US" altLang="en-US" sz="3200">
                <a:latin typeface="Impact" panose="020B0806030902050204" charset="0"/>
                <a:cs typeface="Impact" panose="020B0806030902050204" charset="0"/>
                <a:sym typeface="+mn-ea"/>
              </a:rPr>
              <a:t>â</a:t>
            </a:r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micos</a:t>
            </a:r>
            <a:endParaRPr lang="en-US" altLang="pt-BR" sz="32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70230" y="4867910"/>
            <a:ext cx="574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</a:t>
            </a:r>
            <a:r>
              <a:rPr lang="pt-BR" altLang="en-US" sz="2400"/>
              <a:t>.</a:t>
            </a:r>
            <a:endParaRPr lang="pt-BR" altLang="en-US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190625" y="1672590"/>
            <a:ext cx="4505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6096635"/>
            <a:ext cx="5951855" cy="231457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42900" y="5855335"/>
            <a:ext cx="6187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32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Estilizando Componentes</a:t>
            </a:r>
            <a:endParaRPr lang="en-US" altLang="pt-BR" sz="32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479040" y="3717925"/>
            <a:ext cx="2048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08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48615" y="5835650"/>
            <a:ext cx="6187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32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Estilizando Componentes</a:t>
            </a:r>
            <a:endParaRPr lang="en-US" altLang="pt-BR" sz="32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79040" y="3660775"/>
            <a:ext cx="2048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08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React oferece v</a:t>
            </a:r>
            <a:r>
              <a:rPr lang="en-US" altLang="en-US" sz="2400">
                <a:solidFill>
                  <a:schemeClr val="bg1"/>
                </a:solidFill>
              </a:rPr>
              <a:t>á</a:t>
            </a:r>
            <a:r>
              <a:rPr lang="en-US" altLang="pt-BR" sz="2400">
                <a:solidFill>
                  <a:schemeClr val="bg1"/>
                </a:solidFill>
              </a:rPr>
              <a:t>rias abordagens para estilizar componentes, desde CSS tradicional at</a:t>
            </a:r>
            <a:r>
              <a:rPr lang="en-US" altLang="en-US" sz="2400">
                <a:solidFill>
                  <a:schemeClr val="bg1"/>
                </a:solidFill>
              </a:rPr>
              <a:t>é</a:t>
            </a:r>
            <a:r>
              <a:rPr lang="en-US" altLang="pt-BR" sz="2400">
                <a:solidFill>
                  <a:schemeClr val="bg1"/>
                </a:solidFill>
              </a:rPr>
              <a:t> solu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 modernas como CSS-in-JS. Essas op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 permitem criar interfaces visuais atraentes e consistentes.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Aborde maneiras de adicionar estilos aos componentes, como CSS tradicional, CSS-in-JS (ex.: Styled Components) ou bibliotecas como Material-UI.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Estilizando Componentes</a:t>
            </a:r>
            <a:endParaRPr lang="en-US" altLang="pt-BR" sz="32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69595" y="4588510"/>
            <a:ext cx="574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</a:t>
            </a:r>
            <a:r>
              <a:rPr lang="pt-BR" altLang="en-US" sz="2400"/>
              <a:t>.</a:t>
            </a:r>
            <a:endParaRPr lang="pt-BR" altLang="en-US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145540" y="1672590"/>
            <a:ext cx="4593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6096000"/>
            <a:ext cx="5165725" cy="290576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Componentes s</a:t>
            </a:r>
            <a:r>
              <a:rPr lang="en-US" altLang="en-US" sz="2400"/>
              <a:t>ã</a:t>
            </a:r>
            <a:r>
              <a:rPr lang="en-US" altLang="pt-BR" sz="2400"/>
              <a:t>o os blocos fundamentais de qualquer aplica</a:t>
            </a:r>
            <a:r>
              <a:rPr lang="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 React. Eles permitem dividir a interface do usu</a:t>
            </a:r>
            <a:r>
              <a:rPr lang="en-US" altLang="en-US" sz="2400"/>
              <a:t>á</a:t>
            </a:r>
            <a:r>
              <a:rPr lang="en-US" altLang="pt-BR" sz="2400"/>
              <a:t>rio em partes reutiliz</a:t>
            </a:r>
            <a:r>
              <a:rPr lang="en-US" altLang="en-US" sz="2400"/>
              <a:t>á</a:t>
            </a:r>
            <a:r>
              <a:rPr lang="en-US" altLang="pt-BR" sz="2400"/>
              <a:t>veis, tornando o c</a:t>
            </a:r>
            <a:r>
              <a:rPr lang="en-US" altLang="en-US" sz="2400"/>
              <a:t>ó</a:t>
            </a:r>
            <a:r>
              <a:rPr lang="en-US" altLang="pt-BR" sz="2400"/>
              <a:t>digo mais organizado e f</a:t>
            </a:r>
            <a:r>
              <a:rPr lang="en-US" altLang="en-US" sz="2400"/>
              <a:t>á</a:t>
            </a:r>
            <a:r>
              <a:rPr lang="en-US" altLang="pt-BR" sz="2400"/>
              <a:t>cil de manter.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4000">
                <a:latin typeface="Impact" panose="020B0806030902050204" charset="0"/>
                <a:cs typeface="Impact" panose="020B0806030902050204" charset="0"/>
                <a:sym typeface="+mn-ea"/>
              </a:rPr>
              <a:t>O que s</a:t>
            </a:r>
            <a:r>
              <a:rPr lang="en-US" altLang="en-US" sz="4000">
                <a:latin typeface="Impact" panose="020B0806030902050204" charset="0"/>
                <a:cs typeface="Impact" panose="020B0806030902050204" charset="0"/>
                <a:sym typeface="+mn-ea"/>
              </a:rPr>
              <a:t>ã</a:t>
            </a:r>
            <a:r>
              <a:rPr lang="en-US" altLang="pt-BR" sz="4000">
                <a:latin typeface="Impact" panose="020B0806030902050204" charset="0"/>
                <a:cs typeface="Impact" panose="020B0806030902050204" charset="0"/>
                <a:sym typeface="+mn-ea"/>
              </a:rPr>
              <a:t>o Componentes React?</a:t>
            </a:r>
            <a:endParaRPr lang="en-US" altLang="pt-BR" sz="4000">
              <a:latin typeface="Impact" panose="020B0806030902050204" charset="0"/>
              <a:cs typeface="Impact" panose="020B0806030902050204" charset="0"/>
              <a:sym typeface="+mn-ea"/>
            </a:endParaRPr>
          </a:p>
          <a:p>
            <a:pPr algn="ctr"/>
            <a:endParaRPr lang="en-US" altLang="pt-BR" sz="40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70230" y="5266055"/>
            <a:ext cx="5745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 b="1"/>
              <a:t>Exemplo simples:</a:t>
            </a:r>
            <a:r>
              <a:rPr lang="en-US" altLang="pt-BR" sz="2400"/>
              <a:t> Um bot</a:t>
            </a:r>
            <a:r>
              <a:rPr lang="en-US" altLang="en-US" sz="2400"/>
              <a:t>ã</a:t>
            </a:r>
            <a:r>
              <a:rPr lang="en-US" altLang="pt-BR" sz="2400"/>
              <a:t>o criado como um componente.</a:t>
            </a:r>
            <a:endParaRPr lang="en-US" altLang="pt-BR" sz="240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6690360"/>
            <a:ext cx="5815330" cy="3272155"/>
          </a:xfrm>
          <a:prstGeom prst="rect">
            <a:avLst/>
          </a:prstGeom>
        </p:spPr>
      </p:pic>
      <p:sp>
        <p:nvSpPr>
          <p:cNvPr id="19" name="Caixa de Texto 18"/>
          <p:cNvSpPr txBox="1"/>
          <p:nvPr/>
        </p:nvSpPr>
        <p:spPr>
          <a:xfrm>
            <a:off x="1241425" y="1672590"/>
            <a:ext cx="4373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42900" y="5855335"/>
            <a:ext cx="61874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32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Fragments: Componentes Sem Elementos Externos</a:t>
            </a:r>
            <a:endParaRPr lang="en-US" altLang="pt-BR" sz="32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479040" y="3717925"/>
            <a:ext cx="2048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09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42900" y="5836285"/>
            <a:ext cx="61874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32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Fragments: Componentes Sem Elementos Externos</a:t>
            </a:r>
            <a:endParaRPr lang="en-US" altLang="pt-BR" sz="32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79040" y="3679825"/>
            <a:ext cx="2048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09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Os React.Fragment permitem agrupar elementos sem adicionar n</a:t>
            </a:r>
            <a:r>
              <a:rPr lang="en-US" altLang="en-US" sz="2400">
                <a:solidFill>
                  <a:schemeClr val="bg1"/>
                </a:solidFill>
              </a:rPr>
              <a:t>ó</a:t>
            </a:r>
            <a:r>
              <a:rPr lang="en-US" altLang="pt-BR" sz="2400">
                <a:solidFill>
                  <a:schemeClr val="bg1"/>
                </a:solidFill>
              </a:rPr>
              <a:t>s extras ao DOM, otimizando a estrutura e mantendo a sem</a:t>
            </a:r>
            <a:r>
              <a:rPr lang="en-US" altLang="en-US" sz="2400">
                <a:solidFill>
                  <a:schemeClr val="bg1"/>
                </a:solidFill>
              </a:rPr>
              <a:t>â</a:t>
            </a:r>
            <a:r>
              <a:rPr lang="en-US" altLang="pt-BR" sz="2400">
                <a:solidFill>
                  <a:schemeClr val="bg1"/>
                </a:solidFill>
              </a:rPr>
              <a:t>ntica do HTML.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Introduza o uso de React.Fragment para evitar a cria</a:t>
            </a:r>
            <a:r>
              <a:rPr lang="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 de elementos DOM desnecess</a:t>
            </a:r>
            <a:r>
              <a:rPr lang="en-US" altLang="en-US" sz="2400"/>
              <a:t>á</a:t>
            </a:r>
            <a:r>
              <a:rPr lang="en-US" altLang="pt-BR" sz="2400"/>
              <a:t>rios ao agrupar m</a:t>
            </a:r>
            <a:r>
              <a:rPr lang="en-US" altLang="en-US" sz="2400"/>
              <a:t>ú</a:t>
            </a:r>
            <a:r>
              <a:rPr lang="en-US" altLang="pt-BR" sz="2400"/>
              <a:t>ltiplos filhos.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Fragments: Componentes Sem Elementos Externos</a:t>
            </a:r>
            <a:endParaRPr lang="en-US" altLang="pt-BR" sz="32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69595" y="4588510"/>
            <a:ext cx="574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</a:t>
            </a:r>
            <a:r>
              <a:rPr lang="pt-BR" altLang="en-US" sz="2400"/>
              <a:t>.</a:t>
            </a:r>
            <a:endParaRPr lang="pt-BR" altLang="en-US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133475" y="1672590"/>
            <a:ext cx="4636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5942965"/>
            <a:ext cx="4907915" cy="276288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" name="Caixa de Texto 9"/>
          <p:cNvSpPr txBox="1"/>
          <p:nvPr/>
        </p:nvSpPr>
        <p:spPr>
          <a:xfrm>
            <a:off x="1189355" y="4637405"/>
            <a:ext cx="4494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7200">
                <a:latin typeface="Impact" panose="020B0806030902050204" charset="0"/>
                <a:cs typeface="Impact" panose="020B0806030902050204" charset="0"/>
                <a:sym typeface="+mn-ea"/>
              </a:rPr>
              <a:t>CONCLUSÃO</a:t>
            </a:r>
            <a:endParaRPr lang="pt-BR" altLang="en-US" sz="72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1189355" y="4581525"/>
            <a:ext cx="4817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72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CONCLUSÃO</a:t>
            </a:r>
            <a:endParaRPr lang="pt-BR" altLang="en-US" sz="72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6972300"/>
            <a:ext cx="5745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Componentes React s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 ferramentas incrivelmente poderosas para criar aplica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 web din</a:t>
            </a:r>
            <a:r>
              <a:rPr lang="en-US" altLang="en-US" sz="2400">
                <a:solidFill>
                  <a:schemeClr val="bg1"/>
                </a:solidFill>
              </a:rPr>
              <a:t>â</a:t>
            </a:r>
            <a:r>
              <a:rPr lang="en-US" altLang="pt-BR" sz="2400">
                <a:solidFill>
                  <a:schemeClr val="bg1"/>
                </a:solidFill>
              </a:rPr>
              <a:t>micas e escal</a:t>
            </a:r>
            <a:r>
              <a:rPr lang="en-US" altLang="en-US" sz="2400">
                <a:solidFill>
                  <a:schemeClr val="bg1"/>
                </a:solidFill>
              </a:rPr>
              <a:t>á</a:t>
            </a:r>
            <a:r>
              <a:rPr lang="en-US" altLang="pt-BR" sz="2400">
                <a:solidFill>
                  <a:schemeClr val="bg1"/>
                </a:solidFill>
              </a:rPr>
              <a:t>veis. Comece com os conceitos simples, pratique e logo estar</a:t>
            </a:r>
            <a:r>
              <a:rPr lang="en-US" altLang="en-US" sz="2400">
                <a:solidFill>
                  <a:schemeClr val="bg1"/>
                </a:solidFill>
              </a:rPr>
              <a:t>á</a:t>
            </a:r>
            <a:r>
              <a:rPr lang="en-US" altLang="pt-BR" sz="2400">
                <a:solidFill>
                  <a:schemeClr val="bg1"/>
                </a:solidFill>
              </a:rPr>
              <a:t> dominando o "leme" do seu pr</a:t>
            </a:r>
            <a:r>
              <a:rPr lang="en-US" altLang="en-US" sz="2400">
                <a:solidFill>
                  <a:schemeClr val="bg1"/>
                </a:solidFill>
              </a:rPr>
              <a:t>ó</a:t>
            </a:r>
            <a:r>
              <a:rPr lang="en-US" altLang="pt-BR" sz="2400">
                <a:solidFill>
                  <a:schemeClr val="bg1"/>
                </a:solidFill>
              </a:rPr>
              <a:t>prio projeto React!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" name="Caixa de Texto 9"/>
          <p:cNvSpPr txBox="1"/>
          <p:nvPr/>
        </p:nvSpPr>
        <p:spPr>
          <a:xfrm>
            <a:off x="922655" y="5657850"/>
            <a:ext cx="52431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5600">
                <a:latin typeface="Impact" panose="020B0806030902050204" charset="0"/>
                <a:cs typeface="Impact" panose="020B0806030902050204" charset="0"/>
                <a:sym typeface="+mn-ea"/>
              </a:rPr>
              <a:t>AGRADECIMENTOS</a:t>
            </a:r>
            <a:endParaRPr lang="pt-BR" altLang="en-US" sz="56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922655" y="5619750"/>
            <a:ext cx="5620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56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AGRADECIMENTOS</a:t>
            </a:r>
            <a:endParaRPr lang="pt-BR" altLang="en-US" sz="56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569595" y="2733675"/>
            <a:ext cx="5745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Esse Ebook foi gerado por IA, e diagramdo e revisado por um humano</a:t>
            </a:r>
            <a:endParaRPr lang="pt-BR" altLang="en-US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200">
                <a:latin typeface="Impact" panose="020B0806030902050204" charset="0"/>
                <a:cs typeface="Impact" panose="020B0806030902050204" charset="0"/>
                <a:sym typeface="+mn-ea"/>
              </a:rPr>
              <a:t>OBRIGADO POR LER ATÉ AQUI</a:t>
            </a:r>
            <a:endParaRPr lang="pt-BR" altLang="en-US" sz="32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1167765" y="1672590"/>
            <a:ext cx="4549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569595" y="4108450"/>
            <a:ext cx="5745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Este conteúdo foi gerado por fins de aprendizado, explorando ferramentas como chatGPT e WPS Office, o conteúdo na íntegra se encontra no meu GitHub.</a:t>
            </a:r>
            <a:endParaRPr lang="pt-BR" altLang="en-US" sz="2400"/>
          </a:p>
        </p:txBody>
      </p:sp>
      <p:pic>
        <p:nvPicPr>
          <p:cNvPr id="9" name="Imagem 8"/>
          <p:cNvPicPr/>
          <p:nvPr/>
        </p:nvPicPr>
        <p:blipFill>
          <a:blip r:embed="rId1"/>
          <a:stretch>
            <a:fillRect/>
          </a:stretch>
        </p:blipFill>
        <p:spPr>
          <a:xfrm>
            <a:off x="1894840" y="5886450"/>
            <a:ext cx="3067685" cy="168656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686435" y="7898765"/>
            <a:ext cx="578675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pt-BR">
                <a:hlinkClick r:id="rId2" action="ppaction://hlinkfile"/>
              </a:rPr>
              <a:t>https://github.com/juliocesar710/ebookDIO</a:t>
            </a:r>
            <a:endParaRPr lang="en-US" altLang="pt-BR"/>
          </a:p>
        </p:txBody>
      </p:sp>
      <p:sp>
        <p:nvSpPr>
          <p:cNvPr id="14" name="Caixa de Texto 13"/>
          <p:cNvSpPr txBox="1"/>
          <p:nvPr/>
        </p:nvSpPr>
        <p:spPr>
          <a:xfrm>
            <a:off x="1167765" y="9636125"/>
            <a:ext cx="4549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718185" y="2411730"/>
            <a:ext cx="5745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Agora, voc</a:t>
            </a:r>
            <a:r>
              <a:rPr lang="en-US" altLang="en-US" sz="2400"/>
              <a:t>ê</a:t>
            </a:r>
            <a:r>
              <a:rPr lang="en-US" altLang="pt-BR" sz="2400"/>
              <a:t> pode reutilizar o bot</a:t>
            </a:r>
            <a:r>
              <a:rPr lang="en-US" altLang="en-US" sz="2400"/>
              <a:t>ã</a:t>
            </a:r>
            <a:r>
              <a:rPr lang="en-US" altLang="pt-BR" sz="2400"/>
              <a:t>o em v</a:t>
            </a:r>
            <a:r>
              <a:rPr lang="en-US" altLang="en-US" sz="2400"/>
              <a:t>á</a:t>
            </a:r>
            <a:r>
              <a:rPr lang="en-US" altLang="pt-BR" sz="2400"/>
              <a:t>rias partes da aplica</a:t>
            </a:r>
            <a:r>
              <a:rPr lang="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o:</a:t>
            </a:r>
            <a:endParaRPr lang="en-US" altLang="pt-BR" sz="240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4009390"/>
            <a:ext cx="5810250" cy="3269615"/>
          </a:xfrm>
          <a:prstGeom prst="rect">
            <a:avLst/>
          </a:prstGeom>
        </p:spPr>
      </p:pic>
      <p:sp>
        <p:nvSpPr>
          <p:cNvPr id="19" name="Caixa de Texto 18"/>
          <p:cNvSpPr txBox="1"/>
          <p:nvPr/>
        </p:nvSpPr>
        <p:spPr>
          <a:xfrm>
            <a:off x="1311275" y="910590"/>
            <a:ext cx="4236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42900" y="585533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COMPONENTES FUNCIONAIS</a:t>
            </a:r>
            <a:endParaRPr lang="pt-BR" altLang="en-US" sz="44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479040" y="3717925"/>
            <a:ext cx="191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01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42900" y="585533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COMPONENTES FUNCIONAIS</a:t>
            </a:r>
            <a:endParaRPr lang="pt-BR" altLang="en-US" sz="44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2479040" y="3717925"/>
            <a:ext cx="191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01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Mais simples e modernos, escritos como fun</a:t>
            </a:r>
            <a:r>
              <a:rPr lang="" altLang="en-US" sz="2400">
                <a:solidFill>
                  <a:schemeClr val="bg1"/>
                </a:solidFill>
              </a:rPr>
              <a:t>çõ</a:t>
            </a:r>
            <a:r>
              <a:rPr lang="en-US" altLang="pt-BR" sz="2400">
                <a:solidFill>
                  <a:schemeClr val="bg1"/>
                </a:solidFill>
              </a:rPr>
              <a:t>es JavaScript, ideais para a maioria dos casos.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Os componentes funcionais s</a:t>
            </a:r>
            <a:r>
              <a:rPr lang="en-US" altLang="en-US" sz="2400"/>
              <a:t>ã</a:t>
            </a:r>
            <a:r>
              <a:rPr lang="en-US" altLang="pt-BR" sz="2400"/>
              <a:t>o escritos como fun</a:t>
            </a:r>
            <a:r>
              <a:rPr lang="" altLang="en-US" sz="2400"/>
              <a:t>çõ</a:t>
            </a:r>
            <a:r>
              <a:rPr lang="en-US" altLang="pt-BR" sz="2400"/>
              <a:t>es JavaScript. S</a:t>
            </a:r>
            <a:r>
              <a:rPr lang="en-US" altLang="en-US" sz="2400"/>
              <a:t>ã</a:t>
            </a:r>
            <a:r>
              <a:rPr lang="en-US" altLang="pt-BR" sz="2400"/>
              <a:t>o mais simples e recomendados na maioria dos casos.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4000">
                <a:latin typeface="Impact" panose="020B0806030902050204" charset="0"/>
                <a:cs typeface="Impact" panose="020B0806030902050204" charset="0"/>
                <a:sym typeface="+mn-ea"/>
              </a:rPr>
              <a:t>Componentes Funcionais</a:t>
            </a:r>
            <a:endParaRPr lang="en-US" altLang="pt-BR" sz="40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70230" y="5266055"/>
            <a:ext cx="574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Exemplo:</a:t>
            </a:r>
            <a:endParaRPr lang="en-US" altLang="pt-BR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289685" y="1672590"/>
            <a:ext cx="4278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6972300"/>
            <a:ext cx="5114290" cy="287845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42900" y="585533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COMPONENTES DE CLASSE</a:t>
            </a:r>
            <a:endParaRPr lang="pt-BR" altLang="en-US" sz="44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479040" y="3717925"/>
            <a:ext cx="191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02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42900" y="5826760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COMPONENTES DE CLASSE</a:t>
            </a:r>
            <a:endParaRPr lang="pt-BR" altLang="en-US" sz="44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479040" y="3684270"/>
            <a:ext cx="191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02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Antes usados para funcionalidades avan</a:t>
            </a:r>
            <a:r>
              <a:rPr lang="" altLang="en-US" sz="2400">
                <a:solidFill>
                  <a:schemeClr val="bg1"/>
                </a:solidFill>
              </a:rPr>
              <a:t>ç</a:t>
            </a:r>
            <a:r>
              <a:rPr lang="en-US" altLang="pt-BR" sz="2400">
                <a:solidFill>
                  <a:schemeClr val="bg1"/>
                </a:solidFill>
              </a:rPr>
              <a:t>adas, hoje s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 menos comuns devido aos hooks.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Usados no passado para funcionalidades mais complexas, hoje eles s</a:t>
            </a:r>
            <a:r>
              <a:rPr lang="en-US" altLang="en-US" sz="2400"/>
              <a:t>ã</a:t>
            </a:r>
            <a:r>
              <a:rPr lang="en-US" altLang="pt-BR" sz="2400"/>
              <a:t>o menos comuns devido ao advento dos hooks.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4000">
                <a:latin typeface="Impact" panose="020B0806030902050204" charset="0"/>
                <a:cs typeface="Impact" panose="020B0806030902050204" charset="0"/>
                <a:sym typeface="+mn-ea"/>
              </a:rPr>
              <a:t>Componentes de Classe</a:t>
            </a:r>
            <a:endParaRPr lang="en-US" altLang="pt-BR" sz="40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70230" y="4867910"/>
            <a:ext cx="574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Exemplo:</a:t>
            </a:r>
            <a:endParaRPr lang="en-US" altLang="pt-BR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146175" y="1672590"/>
            <a:ext cx="4563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5864860"/>
            <a:ext cx="5429250" cy="305498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5B636C"/>
            </a:gs>
            <a:gs pos="100000">
              <a:srgbClr val="8C95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342900" y="5855335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PROPRIEDADES</a:t>
            </a:r>
            <a:endParaRPr lang="pt-BR" altLang="en-US" sz="44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479040" y="3717925"/>
            <a:ext cx="19761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atin typeface="Impact" panose="020B0806030902050204" charset="0"/>
                <a:cs typeface="Impact" panose="020B0806030902050204" charset="0"/>
                <a:sym typeface="+mn-ea"/>
              </a:rPr>
              <a:t>03</a:t>
            </a:r>
            <a:endParaRPr lang="pt-BR" altLang="en-US" sz="128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42900" y="5826760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>
                <a:ln>
                  <a:solidFill>
                    <a:schemeClr val="tx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PROPRIEDADES</a:t>
            </a:r>
            <a:endParaRPr lang="pt-BR" altLang="en-US" sz="4400">
              <a:ln>
                <a:solidFill>
                  <a:schemeClr val="tx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84120" y="3689350"/>
            <a:ext cx="19761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800">
                <a:ln>
                  <a:solidFill>
                    <a:schemeClr val="bg1"/>
                  </a:solidFill>
                </a:ln>
                <a:noFill/>
                <a:latin typeface="Impact" panose="020B0806030902050204" charset="0"/>
                <a:cs typeface="Impact" panose="020B0806030902050204" charset="0"/>
                <a:sym typeface="+mn-ea"/>
              </a:rPr>
              <a:t>03</a:t>
            </a:r>
            <a:endParaRPr lang="pt-BR" altLang="en-US" sz="12800">
              <a:ln>
                <a:solidFill>
                  <a:schemeClr val="bg1"/>
                </a:solidFill>
              </a:ln>
              <a:noFill/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70230" y="7581900"/>
            <a:ext cx="5745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solidFill>
                  <a:schemeClr val="bg1"/>
                </a:solidFill>
              </a:rPr>
              <a:t>Os props s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 usados para passar dados entre os componentes, tornando-os flex</a:t>
            </a:r>
            <a:r>
              <a:rPr lang="en-US" altLang="en-US" sz="2400">
                <a:solidFill>
                  <a:schemeClr val="bg1"/>
                </a:solidFill>
              </a:rPr>
              <a:t>í</a:t>
            </a:r>
            <a:r>
              <a:rPr lang="en-US" altLang="pt-BR" sz="2400">
                <a:solidFill>
                  <a:schemeClr val="bg1"/>
                </a:solidFill>
              </a:rPr>
              <a:t>veis e din</a:t>
            </a:r>
            <a:r>
              <a:rPr lang="en-US" altLang="en-US" sz="2400">
                <a:solidFill>
                  <a:schemeClr val="bg1"/>
                </a:solidFill>
              </a:rPr>
              <a:t>â</a:t>
            </a:r>
            <a:r>
              <a:rPr lang="en-US" altLang="pt-BR" sz="2400">
                <a:solidFill>
                  <a:schemeClr val="bg1"/>
                </a:solidFill>
              </a:rPr>
              <a:t>micos. S</a:t>
            </a:r>
            <a:r>
              <a:rPr lang="en-US" altLang="en-US" sz="2400">
                <a:solidFill>
                  <a:schemeClr val="bg1"/>
                </a:solidFill>
              </a:rPr>
              <a:t>ã</a:t>
            </a:r>
            <a:r>
              <a:rPr lang="en-US" altLang="pt-BR" sz="2400">
                <a:solidFill>
                  <a:schemeClr val="bg1"/>
                </a:solidFill>
              </a:rPr>
              <a:t>o imut</a:t>
            </a:r>
            <a:r>
              <a:rPr lang="en-US" altLang="en-US" sz="2400">
                <a:solidFill>
                  <a:schemeClr val="bg1"/>
                </a:solidFill>
              </a:rPr>
              <a:t>á</a:t>
            </a:r>
            <a:r>
              <a:rPr lang="en-US" altLang="pt-BR" sz="2400">
                <a:solidFill>
                  <a:schemeClr val="bg1"/>
                </a:solidFill>
              </a:rPr>
              <a:t>veis e usados para customizar componentes.</a:t>
            </a: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230" y="2733675"/>
            <a:ext cx="5745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Props permitem passar dados para os componentes, tornando-os din</a:t>
            </a:r>
            <a:r>
              <a:rPr lang="en-US" altLang="en-US" sz="2400"/>
              <a:t>â</a:t>
            </a:r>
            <a:r>
              <a:rPr lang="en-US" altLang="pt-BR" sz="2400"/>
              <a:t>micos.</a:t>
            </a:r>
            <a:endParaRPr lang="en-US" altLang="pt-BR" sz="2400"/>
          </a:p>
        </p:txBody>
      </p:sp>
      <p:sp>
        <p:nvSpPr>
          <p:cNvPr id="6" name="Caixa de Texto 5"/>
          <p:cNvSpPr txBox="1"/>
          <p:nvPr/>
        </p:nvSpPr>
        <p:spPr>
          <a:xfrm>
            <a:off x="635" y="492125"/>
            <a:ext cx="6857365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Propriedades (Props): Comunicando Informa</a:t>
            </a:r>
            <a:r>
              <a:rPr lang="" altLang="en-US" sz="3200">
                <a:latin typeface="Impact" panose="020B0806030902050204" charset="0"/>
                <a:cs typeface="Impact" panose="020B0806030902050204" charset="0"/>
                <a:sym typeface="+mn-ea"/>
              </a:rPr>
              <a:t>çõ</a:t>
            </a:r>
            <a:r>
              <a:rPr lang="en-US" altLang="pt-BR" sz="3200">
                <a:latin typeface="Impact" panose="020B0806030902050204" charset="0"/>
                <a:cs typeface="Impact" panose="020B0806030902050204" charset="0"/>
                <a:sym typeface="+mn-ea"/>
              </a:rPr>
              <a:t>es</a:t>
            </a:r>
            <a:endParaRPr lang="en-US" altLang="pt-BR" sz="3200"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70230" y="4867910"/>
            <a:ext cx="574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/>
              <a:t>Exemplo real: Um card de usu</a:t>
            </a:r>
            <a:r>
              <a:rPr lang="en-US" altLang="en-US" sz="2400"/>
              <a:t>á</a:t>
            </a:r>
            <a:r>
              <a:rPr lang="en-US" altLang="pt-BR" sz="2400"/>
              <a:t>rio.</a:t>
            </a:r>
            <a:endParaRPr lang="en-US" altLang="pt-BR" sz="2400"/>
          </a:p>
        </p:txBody>
      </p:sp>
      <p:sp>
        <p:nvSpPr>
          <p:cNvPr id="19" name="Caixa de Texto 18"/>
          <p:cNvSpPr txBox="1"/>
          <p:nvPr/>
        </p:nvSpPr>
        <p:spPr>
          <a:xfrm>
            <a:off x="1175385" y="1672590"/>
            <a:ext cx="4535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༺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𓆩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𓆪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☠</a:t>
            </a:r>
            <a:r>
              <a:rPr lang="en-US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︎︎</a:t>
            </a:r>
            <a:r>
              <a:rPr lang="zh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𓆪</a:t>
            </a:r>
            <a:r>
              <a:rPr lang="bo-CN" altLang="en-US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༻</a:t>
            </a:r>
            <a:r>
              <a:rPr lang="en-US" altLang="pt-BR" sz="360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⋆</a:t>
            </a:r>
            <a:endParaRPr lang="en-US" altLang="pt-BR" sz="36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6096635"/>
            <a:ext cx="5525135" cy="264287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Componentes React - Júlio César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5214</Words>
  <Application>WPS Presentation</Application>
  <PresentationFormat>宽屏</PresentationFormat>
  <Paragraphs>293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Impact</vt:lpstr>
      <vt:lpstr>Algerian</vt:lpstr>
      <vt:lpstr>Microsoft YaHei</vt:lpstr>
      <vt:lpstr>Arial Unicode MS</vt:lpstr>
      <vt:lpstr>Calibri</vt:lpstr>
      <vt:lpstr>Microsoft Himalaya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</dc:creator>
  <cp:lastModifiedBy>julio</cp:lastModifiedBy>
  <cp:revision>4</cp:revision>
  <dcterms:created xsi:type="dcterms:W3CDTF">2024-12-13T23:19:00Z</dcterms:created>
  <dcterms:modified xsi:type="dcterms:W3CDTF">2024-12-14T06:56:55Z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1046-12.2.0.19307</vt:lpwstr>
  </property>
  <property fmtid="{D5CDD505-2E9C-101B-9397-08002B2CF9AE}" pid="3" name="ICV">
    <vt:lpwstr>265AD324099F4FE6853A1AA9935B9608_11</vt:lpwstr>
  </property>
</Properties>
</file>