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B39"/>
    <a:srgbClr val="83A343"/>
    <a:srgbClr val="698335"/>
    <a:srgbClr val="C45E5C"/>
    <a:srgbClr val="B54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6" autoAdjust="0"/>
    <p:restoredTop sz="95730" autoAdjust="0"/>
  </p:normalViewPr>
  <p:slideViewPr>
    <p:cSldViewPr>
      <p:cViewPr>
        <p:scale>
          <a:sx n="95" d="100"/>
          <a:sy n="95" d="100"/>
        </p:scale>
        <p:origin x="-70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423046" y="5733256"/>
            <a:ext cx="7740351" cy="757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548836" cy="6381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381328"/>
            <a:ext cx="9143999" cy="4766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V:\Imagens\Icones\crystal-clear-icons-by-everaldo\png\apps\kcontr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4" y="40466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:\Imagens\Icones\crystal-clear-icons-by-everaldo\png\apps\termina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5" y="1916832"/>
            <a:ext cx="823651" cy="8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V:\Imagens\Icones\crystal-clear-icons-by-everaldo\png\apps\warehaus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56992"/>
            <a:ext cx="1117681" cy="111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:\Imagens\Icones\crystal-clear-icons-by-everaldo\png\apps\ktip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1" y="5026718"/>
            <a:ext cx="1026325" cy="10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98" y="464792"/>
            <a:ext cx="4438446" cy="47348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42876" y="1003120"/>
            <a:ext cx="8858280" cy="5715040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142844" y="131165"/>
            <a:ext cx="8858312" cy="7260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167575"/>
            <a:ext cx="8572560" cy="654032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3" y="1047796"/>
            <a:ext cx="8727310" cy="56077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5720" y="322138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844" y="1357485"/>
            <a:ext cx="8870187" cy="539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458256" y="6356350"/>
            <a:ext cx="54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index.php?option=com_onlinejudge&amp;Itemid=8&amp;category=24&amp;page=show_problem&amp;problem=2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50937" y="6419428"/>
            <a:ext cx="391700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Paulo Felipe</a:t>
            </a:r>
            <a:endParaRPr lang="pt-BR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99334" y="5791433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err="1" smtClean="0">
                <a:solidFill>
                  <a:schemeClr val="bg1"/>
                </a:solidFill>
              </a:rPr>
              <a:t>Problem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Solving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Paradigms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44008" y="6419428"/>
            <a:ext cx="43490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Paulofelipe.feitosa@gmail.com</a:t>
            </a:r>
            <a:endParaRPr lang="pt-BR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- </a:t>
            </a:r>
            <a:r>
              <a:rPr lang="pt-BR" dirty="0" err="1" smtClean="0"/>
              <a:t>Bitmask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Antes de tudo, um pouco de </a:t>
            </a:r>
            <a:r>
              <a:rPr lang="pt-BR" dirty="0" err="1" smtClean="0"/>
              <a:t>Bitmask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Podemos realizar operações booleanas com números inteiros de 32 e 64 bits </a:t>
            </a:r>
            <a:r>
              <a:rPr lang="pt-BR" b="1" dirty="0" smtClean="0"/>
              <a:t>com sinal</a:t>
            </a:r>
            <a:r>
              <a:rPr lang="pt-BR" dirty="0" smtClean="0"/>
              <a:t>, tais como:</a:t>
            </a:r>
          </a:p>
          <a:p>
            <a:pPr lvl="2" algn="just"/>
            <a:r>
              <a:rPr lang="pt-BR" dirty="0" smtClean="0"/>
              <a:t>Deslocamento de fluxo;</a:t>
            </a:r>
          </a:p>
          <a:p>
            <a:pPr lvl="2" algn="just"/>
            <a:r>
              <a:rPr lang="pt-BR" dirty="0" smtClean="0"/>
              <a:t>Divisão ou multiplicação por 2;</a:t>
            </a:r>
          </a:p>
          <a:p>
            <a:pPr lvl="2" algn="just"/>
            <a:r>
              <a:rPr lang="pt-BR" dirty="0" err="1" smtClean="0"/>
              <a:t>Setar</a:t>
            </a:r>
            <a:r>
              <a:rPr lang="pt-BR" dirty="0" smtClean="0"/>
              <a:t> um bit;</a:t>
            </a:r>
          </a:p>
          <a:p>
            <a:pPr lvl="2" algn="just"/>
            <a:r>
              <a:rPr lang="pt-BR" dirty="0" smtClean="0"/>
              <a:t>Zerar um bit;</a:t>
            </a:r>
          </a:p>
          <a:p>
            <a:pPr lvl="2" algn="just"/>
            <a:r>
              <a:rPr lang="pt-BR" dirty="0" smtClean="0"/>
              <a:t>Verificar se um bit está </a:t>
            </a:r>
            <a:r>
              <a:rPr lang="pt-BR" dirty="0" err="1" smtClean="0"/>
              <a:t>setado</a:t>
            </a:r>
            <a:r>
              <a:rPr lang="pt-BR" dirty="0" smtClean="0"/>
              <a:t>;</a:t>
            </a:r>
          </a:p>
          <a:p>
            <a:pPr lvl="2" algn="just"/>
            <a:r>
              <a:rPr lang="pt-BR" dirty="0" smtClean="0"/>
              <a:t>Operação de XOR em um bit;</a:t>
            </a:r>
          </a:p>
          <a:p>
            <a:pPr lvl="2" algn="just"/>
            <a:r>
              <a:rPr lang="pt-BR" dirty="0" smtClean="0"/>
              <a:t>Pegar o valor do último bit menos significativo;</a:t>
            </a:r>
          </a:p>
          <a:p>
            <a:pPr lvl="2" algn="just"/>
            <a:r>
              <a:rPr lang="pt-BR" dirty="0" err="1" smtClean="0"/>
              <a:t>Setar</a:t>
            </a:r>
            <a:r>
              <a:rPr lang="pt-BR" dirty="0" smtClean="0"/>
              <a:t> todos os bits de 0 a n-1, onde n &lt;= 32 ou 64.</a:t>
            </a:r>
          </a:p>
          <a:p>
            <a:pPr lvl="1" algn="just"/>
            <a:r>
              <a:rPr lang="pt-BR" dirty="0" smtClean="0"/>
              <a:t>Se for necess</a:t>
            </a:r>
            <a:r>
              <a:rPr lang="pt-BR" dirty="0" smtClean="0"/>
              <a:t>ária operações com mais de 64 bits, usar a biblioteca do C++ </a:t>
            </a:r>
            <a:r>
              <a:rPr lang="pt-BR" b="1" dirty="0" err="1" smtClean="0"/>
              <a:t>bitset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71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– </a:t>
            </a:r>
            <a:r>
              <a:rPr lang="pt-BR" dirty="0" err="1" smtClean="0"/>
              <a:t>Iterative</a:t>
            </a:r>
            <a:r>
              <a:rPr lang="pt-BR" dirty="0" smtClean="0"/>
              <a:t> </a:t>
            </a:r>
            <a:r>
              <a:rPr lang="pt-BR" dirty="0" err="1" smtClean="0"/>
              <a:t>Problems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Encontre e apresente todos os pares de números de 5 dígitos que coletivamente usem todos os dígitos de 0 a 9 uma vez cada e que o primeiro número dividido pelo segundo é igual a 2 ≤ N ≤ 79.</a:t>
            </a:r>
          </a:p>
          <a:p>
            <a:pPr lvl="1"/>
            <a:r>
              <a:rPr lang="pt-BR" dirty="0" err="1" smtClean="0"/>
              <a:t>Codar</a:t>
            </a:r>
            <a:r>
              <a:rPr lang="pt-BR" dirty="0" smtClean="0"/>
              <a:t> e analisar a complexidade.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90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– </a:t>
            </a:r>
            <a:r>
              <a:rPr lang="pt-BR" dirty="0" err="1"/>
              <a:t>Iterative</a:t>
            </a:r>
            <a:r>
              <a:rPr lang="pt-BR" dirty="0"/>
              <a:t> </a:t>
            </a:r>
            <a:r>
              <a:rPr lang="pt-BR" dirty="0" err="1"/>
              <a:t>Problems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6 &lt; k &lt; 13 inteiros, apresente todos os possíveis subconjuntos de tamanho 6 desses inteiros de forma ordenada.</a:t>
            </a:r>
          </a:p>
          <a:p>
            <a:pPr lvl="1"/>
            <a:r>
              <a:rPr lang="pt-BR" dirty="0" err="1"/>
              <a:t>Codar</a:t>
            </a:r>
            <a:r>
              <a:rPr lang="pt-BR" dirty="0"/>
              <a:t> e </a:t>
            </a:r>
            <a:r>
              <a:rPr lang="pt-BR" dirty="0" smtClean="0"/>
              <a:t>analisar a </a:t>
            </a:r>
            <a:r>
              <a:rPr lang="pt-BR" dirty="0"/>
              <a:t>complexidade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– </a:t>
            </a:r>
            <a:r>
              <a:rPr lang="pt-BR" dirty="0" err="1"/>
              <a:t>Iterative</a:t>
            </a:r>
            <a:r>
              <a:rPr lang="pt-BR" dirty="0"/>
              <a:t> </a:t>
            </a:r>
            <a:r>
              <a:rPr lang="pt-BR" dirty="0" err="1"/>
              <a:t>Problems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/>
                  <a:t>Dados três inteiros A, B e C (1 ≤ A, B, C ≤ 10K) encontre outros três inteiros </a:t>
                </a:r>
                <a:r>
                  <a:rPr lang="pt-BR" b="1" dirty="0" smtClean="0"/>
                  <a:t>distintos </a:t>
                </a:r>
                <a:r>
                  <a:rPr lang="pt-BR" dirty="0" smtClean="0"/>
                  <a:t>X, Y, Z tal que: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𝐴</m:t>
                    </m:r>
                    <m:r>
                      <a:rPr lang="pt-B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pt-BR" dirty="0" smtClean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 ∗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 ∗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pt-BR" b="1" dirty="0" smtClean="0"/>
                  <a:t> 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/>
                      </a:rPr>
                      <m:t>  </m:t>
                    </m:r>
                    <m:r>
                      <a:rPr lang="pt-BR" b="0" i="1" dirty="0" smtClean="0">
                        <a:latin typeface="Cambria Math"/>
                      </a:rPr>
                      <m:t> </m:t>
                    </m:r>
                    <m:r>
                      <a:rPr lang="pt-BR" b="0" i="1" dirty="0" smtClean="0">
                        <a:latin typeface="Cambria Math"/>
                      </a:rPr>
                      <m:t>𝑥</m:t>
                    </m:r>
                    <m:r>
                      <a:rPr lang="pt-BR" b="0" i="1" dirty="0" smtClean="0">
                        <a:latin typeface="Cambria Math"/>
                      </a:rPr>
                      <m:t>²+</m:t>
                    </m:r>
                    <m:r>
                      <a:rPr lang="pt-BR" b="0" i="1" dirty="0" smtClean="0">
                        <a:latin typeface="Cambria Math"/>
                      </a:rPr>
                      <m:t>𝑦</m:t>
                    </m:r>
                    <m:r>
                      <a:rPr lang="pt-BR" b="0" i="1" dirty="0" smtClean="0">
                        <a:latin typeface="Cambria Math"/>
                      </a:rPr>
                      <m:t>²+</m:t>
                    </m:r>
                    <m:r>
                      <a:rPr lang="pt-BR" b="0" i="1" dirty="0" smtClean="0">
                        <a:latin typeface="Cambria Math"/>
                      </a:rPr>
                      <m:t>𝑧</m:t>
                    </m:r>
                    <m:r>
                      <a:rPr lang="pt-BR" b="0" i="1" dirty="0" smtClean="0">
                        <a:latin typeface="Cambria Math"/>
                      </a:rPr>
                      <m:t>²=</m:t>
                    </m:r>
                    <m:r>
                      <a:rPr lang="pt-BR" b="0" i="1" dirty="0" smtClean="0">
                        <a:latin typeface="Cambria Math"/>
                      </a:rPr>
                      <m:t>𝐶</m:t>
                    </m:r>
                  </m:oMath>
                </a14:m>
                <a:endParaRPr lang="pt-BR" b="0" dirty="0" smtClean="0"/>
              </a:p>
              <a:p>
                <a:pPr lvl="1"/>
                <a:endParaRPr lang="pt-BR" dirty="0" smtClean="0"/>
              </a:p>
              <a:p>
                <a:pPr lvl="1"/>
                <a:r>
                  <a:rPr lang="pt-BR" dirty="0" err="1" smtClean="0"/>
                  <a:t>Codar</a:t>
                </a:r>
                <a:r>
                  <a:rPr lang="pt-BR" dirty="0" smtClean="0"/>
                  <a:t> e analisar a complexidade.</a:t>
                </a:r>
              </a:p>
              <a:p>
                <a:pPr lvl="1"/>
                <a:r>
                  <a:rPr lang="pt-BR" dirty="0" smtClean="0"/>
                  <a:t>Solução ótima: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7" t="-978" r="-14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4" y="4005064"/>
            <a:ext cx="7859222" cy="2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Complete </a:t>
            </a:r>
            <a:r>
              <a:rPr lang="pt-BR" dirty="0" err="1" smtClean="0"/>
              <a:t>Search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Complete </a:t>
            </a:r>
            <a:r>
              <a:rPr lang="pt-BR" dirty="0" err="1" smtClean="0"/>
              <a:t>Search</a:t>
            </a:r>
            <a:r>
              <a:rPr lang="pt-BR" dirty="0" smtClean="0"/>
              <a:t> (famoso </a:t>
            </a:r>
            <a:r>
              <a:rPr lang="pt-BR" dirty="0" err="1" smtClean="0"/>
              <a:t>Brute</a:t>
            </a:r>
            <a:r>
              <a:rPr lang="pt-BR" dirty="0" smtClean="0"/>
              <a:t> Force);</a:t>
            </a:r>
          </a:p>
          <a:p>
            <a:pPr lvl="1" algn="just"/>
            <a:r>
              <a:rPr lang="pt-BR" dirty="0" smtClean="0"/>
              <a:t>A técnica de Busca completa, também conhecida como </a:t>
            </a:r>
            <a:r>
              <a:rPr lang="pt-BR" dirty="0" err="1" smtClean="0"/>
              <a:t>brute</a:t>
            </a:r>
            <a:r>
              <a:rPr lang="pt-BR" dirty="0" smtClean="0"/>
              <a:t> force ou </a:t>
            </a:r>
            <a:r>
              <a:rPr lang="pt-BR" dirty="0" err="1" smtClean="0"/>
              <a:t>backtracking</a:t>
            </a:r>
            <a:r>
              <a:rPr lang="pt-BR" dirty="0" smtClean="0"/>
              <a:t>, é um método para resolver problemas atravessando todo, ou uma parte, do espaço de busca para obter uma solução desejada.</a:t>
            </a:r>
          </a:p>
          <a:p>
            <a:pPr lvl="1" algn="just"/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- Aquecimento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um </a:t>
            </a:r>
            <a:r>
              <a:rPr lang="pt-BR" dirty="0" err="1" smtClean="0"/>
              <a:t>array</a:t>
            </a:r>
            <a:r>
              <a:rPr lang="pt-BR" dirty="0" smtClean="0"/>
              <a:t> A de tamanho n &lt;= 10K. Assuma que os elementos de A são &lt;= 100K.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</a:t>
            </a:r>
            <a:r>
              <a:rPr lang="pt-BR" dirty="0" smtClean="0"/>
              <a:t>– 1º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Encontre o maior e o menor elemento de A.</a:t>
            </a:r>
          </a:p>
          <a:p>
            <a:pPr lvl="1" algn="just"/>
            <a:r>
              <a:rPr lang="pt-BR" dirty="0" smtClean="0"/>
              <a:t>Solução: Para cada elemento de A, verifique se ele é o maior ou o menor elemento até agora. Solução: O(n);</a:t>
            </a:r>
          </a:p>
          <a:p>
            <a:pPr lvl="1" algn="just"/>
            <a:r>
              <a:rPr lang="pt-BR" dirty="0" smtClean="0"/>
              <a:t>Solução: Ordenar A e apresentar A[0] e A[n-1]. Solução: O(n log n), porém, no pior caso, Solução O(n²) </a:t>
            </a:r>
            <a:r>
              <a:rPr lang="pt-BR" dirty="0" err="1" smtClean="0"/>
              <a:t>Quick-Sort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– </a:t>
            </a:r>
            <a:r>
              <a:rPr lang="pt-BR" dirty="0" smtClean="0"/>
              <a:t>2º </a:t>
            </a:r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Encontre o k-</a:t>
            </a:r>
            <a:r>
              <a:rPr lang="pt-BR" dirty="0" err="1" smtClean="0"/>
              <a:t>ésimo</a:t>
            </a:r>
            <a:r>
              <a:rPr lang="pt-BR" dirty="0" smtClean="0"/>
              <a:t> menor elemento de A.</a:t>
            </a:r>
          </a:p>
          <a:p>
            <a:pPr lvl="1"/>
            <a:r>
              <a:rPr lang="pt-BR" dirty="0" smtClean="0"/>
              <a:t>Solução: O(n²).</a:t>
            </a:r>
          </a:p>
          <a:p>
            <a:pPr lvl="1"/>
            <a:r>
              <a:rPr lang="pt-BR" dirty="0" smtClean="0"/>
              <a:t>Solução: Ordenar e apresentar A[k-1]. Solução: O(n log n).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0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– </a:t>
            </a:r>
            <a:r>
              <a:rPr lang="pt-BR" dirty="0" smtClean="0"/>
              <a:t>3º </a:t>
            </a:r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Encontre o maior “gap” g (intervalo), </a:t>
            </a:r>
            <a:r>
              <a:rPr lang="pt-BR" dirty="0"/>
              <a:t>g =|x – y</a:t>
            </a:r>
            <a:r>
              <a:rPr lang="pt-BR" dirty="0" smtClean="0"/>
              <a:t>|, tal que x e y estejam em A.</a:t>
            </a:r>
          </a:p>
          <a:p>
            <a:pPr lvl="1" algn="just"/>
            <a:r>
              <a:rPr lang="pt-BR" dirty="0" smtClean="0"/>
              <a:t>Solução: O(n²);</a:t>
            </a:r>
          </a:p>
          <a:p>
            <a:pPr lvl="1" algn="just"/>
            <a:r>
              <a:rPr lang="pt-BR" dirty="0" smtClean="0"/>
              <a:t>Solução: O(n log n);</a:t>
            </a:r>
          </a:p>
          <a:p>
            <a:pPr lvl="1" algn="just"/>
            <a:r>
              <a:rPr lang="pt-BR" dirty="0" smtClean="0"/>
              <a:t>Solução: O(n), é fácil verificar que o maior intervalo vai ser obtido pela diferença entre os maiores e os menores números.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1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– </a:t>
            </a:r>
            <a:r>
              <a:rPr lang="pt-BR" dirty="0" smtClean="0"/>
              <a:t>4º </a:t>
            </a:r>
            <a:r>
              <a:rPr lang="pt-BR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/>
                  <a:t>Encontre a maior subsequência crescente de A.</a:t>
                </a:r>
              </a:p>
              <a:p>
                <a:pPr lvl="1" algn="just"/>
                <a:r>
                  <a:rPr lang="pt-BR" dirty="0" smtClean="0"/>
                  <a:t>Diferença entre subsequência e </a:t>
                </a:r>
                <a:r>
                  <a:rPr lang="pt-BR" dirty="0" err="1" smtClean="0"/>
                  <a:t>subarray</a:t>
                </a:r>
                <a:r>
                  <a:rPr lang="pt-BR" dirty="0" smtClean="0"/>
                  <a:t>.</a:t>
                </a:r>
              </a:p>
              <a:p>
                <a:pPr lvl="1" algn="just"/>
                <a:r>
                  <a:rPr lang="pt-BR" dirty="0" smtClean="0"/>
                  <a:t>Solução: Tentar todos os subconjuntos,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</a:p>
              <a:p>
                <a:pPr lvl="2" algn="just"/>
                <a:r>
                  <a:rPr lang="pt-BR" dirty="0" smtClean="0"/>
                  <a:t>Tarefa: Enumerar todos os subconjuntos de um </a:t>
                </a:r>
                <a:r>
                  <a:rPr lang="pt-BR" dirty="0" err="1" smtClean="0"/>
                  <a:t>array</a:t>
                </a:r>
                <a:r>
                  <a:rPr lang="pt-BR" dirty="0" smtClean="0"/>
                  <a:t> com interações e n &lt;= 30.</a:t>
                </a:r>
              </a:p>
              <a:p>
                <a:pPr lvl="1" algn="just"/>
                <a:r>
                  <a:rPr lang="pt-BR" dirty="0" smtClean="0"/>
                  <a:t>Solução: O(n²), solução em Programação Dinâmica, cena de próximos capítulos.</a:t>
                </a:r>
              </a:p>
              <a:p>
                <a:pPr lvl="1" algn="just"/>
                <a:r>
                  <a:rPr lang="pt-BR" dirty="0" smtClean="0"/>
                  <a:t>Solução: O(n log k), solução Gulosa, nem sei se vamos ver essa solução.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7" t="-978" r="-11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57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 smtClean="0"/>
              <a:t>Solution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Podemos extrair algumas ideias sobre uma solução em busca completa.</a:t>
            </a:r>
          </a:p>
          <a:p>
            <a:pPr lvl="1" algn="just"/>
            <a:r>
              <a:rPr lang="pt-BR" dirty="0" smtClean="0"/>
              <a:t>Ela não deve receber o veredito de </a:t>
            </a:r>
            <a:r>
              <a:rPr lang="pt-BR" dirty="0" err="1" smtClean="0"/>
              <a:t>Wrong</a:t>
            </a:r>
            <a:r>
              <a:rPr lang="pt-BR" dirty="0" smtClean="0"/>
              <a:t> </a:t>
            </a:r>
            <a:r>
              <a:rPr lang="pt-BR" dirty="0" err="1" smtClean="0"/>
              <a:t>Answer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Durante a busca, podemos cortar, “podar” ou não explorar partes de um espaço de busca, se tivermos certeza de que este espaço podado não faz parte da nossa solução;</a:t>
            </a:r>
          </a:p>
          <a:p>
            <a:pPr lvl="1" algn="just"/>
            <a:r>
              <a:rPr lang="pt-BR" dirty="0" smtClean="0"/>
              <a:t>Dependendo do tamanho da entrada é provável que a solução receba o veredito de TLE, por isso, é muito importante a análise de complexidade da solução e os requerimentos de entrada.</a:t>
            </a:r>
          </a:p>
          <a:p>
            <a:pPr lvl="1" algn="just"/>
            <a:r>
              <a:rPr lang="pt-BR" dirty="0" smtClean="0"/>
              <a:t>Soluções em busca completa podem ajudar a estruturar soluções mais sofisticadas, Programação dinâmica.</a:t>
            </a:r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297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primeira impressão que temos é que Complete </a:t>
            </a:r>
            <a:r>
              <a:rPr lang="pt-BR" dirty="0" err="1" smtClean="0"/>
              <a:t>Search</a:t>
            </a:r>
            <a:r>
              <a:rPr lang="pt-BR" dirty="0" smtClean="0"/>
              <a:t> só se aplica em problemas fáceis. Isso não é totalmente verdade, existem alguns problemas difíceis que só são resolvidos com algoritmos de Complete </a:t>
            </a:r>
            <a:r>
              <a:rPr lang="pt-BR" dirty="0" err="1" smtClean="0"/>
              <a:t>Search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Exemplo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Problema</a:t>
            </a:r>
            <a:endParaRPr lang="pt-BR" dirty="0" smtClean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38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739</Words>
  <Application>Microsoft Office PowerPoint</Application>
  <PresentationFormat>Apresentação na tela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Complete Search Solution</vt:lpstr>
      <vt:lpstr>Complete Search Solution - Aquecimento</vt:lpstr>
      <vt:lpstr>Complete Search Solution – 1º Problema</vt:lpstr>
      <vt:lpstr>Complete Search Solution – 2º Problema</vt:lpstr>
      <vt:lpstr>Complete Search Solution – 3º Problema</vt:lpstr>
      <vt:lpstr>Complete Search Solution – 4º Problema</vt:lpstr>
      <vt:lpstr>Complete Search Solution</vt:lpstr>
      <vt:lpstr>Complete Search Solution</vt:lpstr>
      <vt:lpstr>Complete Search Solution - Bitmask</vt:lpstr>
      <vt:lpstr>Complete Search Solution – Iterative Problems</vt:lpstr>
      <vt:lpstr>Complete Search Solution – Iterative Problems</vt:lpstr>
      <vt:lpstr>Complete Search Solution – Iterative Problems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Desenvolvimento de Algoritmos</dc:title>
  <dc:creator>Valéria</dc:creator>
  <cp:lastModifiedBy>GPDS</cp:lastModifiedBy>
  <cp:revision>1150</cp:revision>
  <cp:lastPrinted>2014-02-25T06:53:38Z</cp:lastPrinted>
  <dcterms:created xsi:type="dcterms:W3CDTF">2009-02-01T20:58:03Z</dcterms:created>
  <dcterms:modified xsi:type="dcterms:W3CDTF">2016-05-11T14:15:30Z</dcterms:modified>
</cp:coreProperties>
</file>