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755950" y="5078600"/>
            <a:ext cx="6047724" cy="48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260175" y="801875"/>
            <a:ext cx="5040024" cy="40094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4" name="Shape 54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5" name="Shape 55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5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5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0" name="Shape 70"/>
          <p:cNvSpPr txBox="1"/>
          <p:nvPr>
            <p:ph idx="1" type="subTitle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604520"/>
            <a:ext cx="401580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74239" y="1604520"/>
            <a:ext cx="401580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6" name="Shape 86"/>
          <p:cNvSpPr txBox="1"/>
          <p:nvPr>
            <p:ph idx="3" type="body"/>
          </p:nvPr>
        </p:nvSpPr>
        <p:spPr>
          <a:xfrm>
            <a:off x="4674239" y="1604520"/>
            <a:ext cx="401580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4520"/>
            <a:ext cx="401580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0" name="Shape 90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6" name="Shape 96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verTx">
  <p:cSld name="Title, Content over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60452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fourObj">
  <p:cSld name="Title, 4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Shape 10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Shape 105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Shape 106"/>
          <p:cNvSpPr txBox="1"/>
          <p:nvPr>
            <p:ph idx="4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pic>
        <p:nvPicPr>
          <p:cNvPr id="111" name="Shape 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5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359" y="1604159"/>
            <a:ext cx="4984199" cy="397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,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itle, 2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604520"/>
            <a:ext cx="401580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74239" y="1604520"/>
            <a:ext cx="401580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Only">
  <p:cSld name="Centere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subTitle"/>
          </p:nvPr>
        </p:nvSpPr>
        <p:spPr>
          <a:xfrm>
            <a:off x="457200" y="273600"/>
            <a:ext cx="8229239" cy="53078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AndObj">
  <p:cSld name="Title, 2 Content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457200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5" name="Shape 35"/>
          <p:cNvSpPr txBox="1"/>
          <p:nvPr>
            <p:ph idx="3" type="body"/>
          </p:nvPr>
        </p:nvSpPr>
        <p:spPr>
          <a:xfrm>
            <a:off x="4674239" y="1604520"/>
            <a:ext cx="401580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AndTwoObj">
  <p:cSld name="Title Content and 2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4520"/>
            <a:ext cx="4015800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74239" y="368208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OverTx">
  <p:cSld name="Title, 2 Content over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674239" y="1604520"/>
            <a:ext cx="4015800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57200" y="3682080"/>
            <a:ext cx="8229239" cy="1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01.png"/><Relationship Id="rId2" Type="http://schemas.openxmlformats.org/officeDocument/2006/relationships/image" Target="../media/image06.png"/><Relationship Id="rId3" Type="http://schemas.openxmlformats.org/officeDocument/2006/relationships/image" Target="../media/image05.png"/><Relationship Id="rId4" Type="http://schemas.openxmlformats.org/officeDocument/2006/relationships/image" Target="../media/image00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3.png"/><Relationship Id="rId6" Type="http://schemas.openxmlformats.org/officeDocument/2006/relationships/slideLayout" Target="../slideLayouts/slideLayout1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423079" y="5733360"/>
            <a:ext cx="7739639" cy="757440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EB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/>
          <p:nvPr/>
        </p:nvSpPr>
        <p:spPr>
          <a:xfrm>
            <a:off x="0" y="0"/>
            <a:ext cx="1547999" cy="6380639"/>
          </a:xfrm>
          <a:prstGeom prst="rect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24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" name="Shape 8"/>
          <p:cNvSpPr/>
          <p:nvPr/>
        </p:nvSpPr>
        <p:spPr>
          <a:xfrm>
            <a:off x="0" y="6381360"/>
            <a:ext cx="9143280" cy="475919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8B85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78360" y="404639"/>
            <a:ext cx="863279" cy="86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919" y="1917000"/>
            <a:ext cx="822960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39" y="3357000"/>
            <a:ext cx="1117079" cy="111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119" y="5026680"/>
            <a:ext cx="1025639" cy="102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4040" y="464760"/>
            <a:ext cx="4437719" cy="47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142919" y="1002959"/>
            <a:ext cx="8857440" cy="57142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6923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142919" y="131040"/>
            <a:ext cx="8857440" cy="725399"/>
          </a:xfrm>
          <a:prstGeom prst="rect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8B85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457200" y="273600"/>
            <a:ext cx="8229239" cy="114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4520"/>
            <a:ext cx="8229239" cy="3976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upload.wikimedia.org/wikipedia/commons/1/1f/Eight-queens-animation.gi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150840" y="6419519"/>
            <a:ext cx="391644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Paulo Felipe</a:t>
            </a:r>
          </a:p>
        </p:txBody>
      </p:sp>
      <p:sp>
        <p:nvSpPr>
          <p:cNvPr id="118" name="Shape 118"/>
          <p:cNvSpPr/>
          <p:nvPr/>
        </p:nvSpPr>
        <p:spPr>
          <a:xfrm>
            <a:off x="2448000" y="5791319"/>
            <a:ext cx="5824079" cy="51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Solving Paradigms - 02</a:t>
            </a:r>
          </a:p>
        </p:txBody>
      </p:sp>
      <p:sp>
        <p:nvSpPr>
          <p:cNvPr id="119" name="Shape 119"/>
          <p:cNvSpPr/>
          <p:nvPr/>
        </p:nvSpPr>
        <p:spPr>
          <a:xfrm>
            <a:off x="4644000" y="6419519"/>
            <a:ext cx="434844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paulofelipe.feitosa@gmail.com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285839" y="167400"/>
            <a:ext cx="8571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 - Eight Queens</a:t>
            </a:r>
          </a:p>
        </p:txBody>
      </p:sp>
      <p:sp>
        <p:nvSpPr>
          <p:cNvPr id="174" name="Shape 174"/>
          <p:cNvSpPr/>
          <p:nvPr/>
        </p:nvSpPr>
        <p:spPr>
          <a:xfrm>
            <a:off x="214200" y="1047959"/>
            <a:ext cx="8726700" cy="5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Solução 2: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Como ficaria essa solução iterativa?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Podemos enumerar ou identificar as diagonais pela regra anterior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abs(i - k) = abs(j - l) -&gt; |i - k| = |j - l|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Logo, as diagonais de uma rainha na posição (i, j) podem ser enumeradas por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 - j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 + j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sendo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 - j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 diagonal direita e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 + j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 diagonal esquerda.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285839" y="167400"/>
            <a:ext cx="8571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 - Eight Queens</a:t>
            </a:r>
          </a:p>
        </p:txBody>
      </p:sp>
      <p:sp>
        <p:nvSpPr>
          <p:cNvPr id="180" name="Shape 180"/>
          <p:cNvSpPr/>
          <p:nvPr/>
        </p:nvSpPr>
        <p:spPr>
          <a:xfrm>
            <a:off x="214200" y="1047959"/>
            <a:ext cx="8726700" cy="5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Generalize para o problema das 8 rainhas para um tabuleiro de (n x n).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/>
        </p:nvSpPr>
        <p:spPr>
          <a:xfrm>
            <a:off x="150840" y="6419519"/>
            <a:ext cx="3916500" cy="39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Paulo Felipe</a:t>
            </a:r>
          </a:p>
        </p:txBody>
      </p:sp>
      <p:sp>
        <p:nvSpPr>
          <p:cNvPr id="186" name="Shape 186"/>
          <p:cNvSpPr/>
          <p:nvPr/>
        </p:nvSpPr>
        <p:spPr>
          <a:xfrm>
            <a:off x="2448000" y="5791319"/>
            <a:ext cx="58242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Solving Paradigms - 02</a:t>
            </a:r>
          </a:p>
        </p:txBody>
      </p:sp>
      <p:sp>
        <p:nvSpPr>
          <p:cNvPr id="187" name="Shape 187"/>
          <p:cNvSpPr/>
          <p:nvPr/>
        </p:nvSpPr>
        <p:spPr>
          <a:xfrm>
            <a:off x="4644000" y="6419519"/>
            <a:ext cx="4348500" cy="39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2000" u="none" cap="none" strike="noStrike">
                <a:solidFill>
                  <a:srgbClr val="4F6228"/>
                </a:solidFill>
                <a:latin typeface="Calibri"/>
                <a:ea typeface="Calibri"/>
                <a:cs typeface="Calibri"/>
                <a:sym typeface="Calibri"/>
              </a:rPr>
              <a:t>paulofelipe.feitosa@gmail.com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285839" y="167400"/>
            <a:ext cx="8571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</a:t>
            </a:r>
          </a:p>
        </p:txBody>
      </p:sp>
      <p:sp>
        <p:nvSpPr>
          <p:cNvPr id="125" name="Shape 125"/>
          <p:cNvSpPr/>
          <p:nvPr/>
        </p:nvSpPr>
        <p:spPr>
          <a:xfrm>
            <a:off x="214200" y="1047959"/>
            <a:ext cx="8726700" cy="5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Configurar as contas no A2 Online Judge para as listas;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Livro base: </a:t>
            </a:r>
            <a:r>
              <a:rPr i="1" lang="en-US" sz="3200">
                <a:latin typeface="Calibri"/>
                <a:ea typeface="Calibri"/>
                <a:cs typeface="Calibri"/>
                <a:sym typeface="Calibri"/>
              </a:rPr>
              <a:t>Competitive Programming 3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Discussões sobre a Lista 01.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285839" y="167400"/>
            <a:ext cx="857196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</a:t>
            </a:r>
          </a:p>
        </p:txBody>
      </p:sp>
      <p:sp>
        <p:nvSpPr>
          <p:cNvPr id="131" name="Shape 131"/>
          <p:cNvSpPr/>
          <p:nvPr/>
        </p:nvSpPr>
        <p:spPr>
          <a:xfrm>
            <a:off x="214200" y="1047959"/>
            <a:ext cx="8726760" cy="56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Podemos explorar um espaço solução através de uma recursão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Existem diversas formas de resolver um problema com uma recursão, não existe uma forma padrão, ou um algoritmo específico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Logo, é necessário conhecer a ideia da recursividade e aplicá-la de forma a resolver o problema.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285839" y="167400"/>
            <a:ext cx="857196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</a:t>
            </a:r>
          </a:p>
        </p:txBody>
      </p:sp>
      <p:sp>
        <p:nvSpPr>
          <p:cNvPr id="137" name="Shape 137"/>
          <p:cNvSpPr/>
          <p:nvPr/>
        </p:nvSpPr>
        <p:spPr>
          <a:xfrm>
            <a:off x="214200" y="1047959"/>
            <a:ext cx="8726760" cy="56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Quando usar recursão em um problema de Complete Search?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Se você domina recursividade, de cara, na hora da análise de uma solução, você irá saber se é mais fácil aplicar uma recursão ou uma iteração.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Analisar uma recursão, normalmente nos leva a uma “árvore de recursão”.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285839" y="167400"/>
            <a:ext cx="857196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</a:t>
            </a:r>
          </a:p>
        </p:txBody>
      </p:sp>
      <p:sp>
        <p:nvSpPr>
          <p:cNvPr id="143" name="Shape 143"/>
          <p:cNvSpPr/>
          <p:nvPr/>
        </p:nvSpPr>
        <p:spPr>
          <a:xfrm>
            <a:off x="214200" y="1047959"/>
            <a:ext cx="8726760" cy="560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●"/>
            </a:pPr>
            <a:r>
              <a:rPr b="0" i="0" lang="en-US" sz="3200" u="none" cap="none" strike="noStrike">
                <a:latin typeface="Calibri"/>
                <a:ea typeface="Calibri"/>
                <a:cs typeface="Calibri"/>
                <a:sym typeface="Calibri"/>
              </a:rPr>
              <a:t>Exemplos para visualização da árvore de recursão: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Caminho em grafos, com origem e destino;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buSzPct val="100000"/>
              <a:buFont typeface="Calibri"/>
              <a:buChar char="○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Dado duas configurações de vértices de cubos, informe se as configurações de vértices podem ser de um mesmo cubo, ou não.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285839" y="167400"/>
            <a:ext cx="8571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 - Eight Queens</a:t>
            </a:r>
          </a:p>
        </p:txBody>
      </p:sp>
      <p:sp>
        <p:nvSpPr>
          <p:cNvPr id="149" name="Shape 149"/>
          <p:cNvSpPr/>
          <p:nvPr/>
        </p:nvSpPr>
        <p:spPr>
          <a:xfrm>
            <a:off x="214200" y="1047959"/>
            <a:ext cx="8726700" cy="5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 problema das 8 rainhas é um problema clássico: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Em um tabuleiro de xadrez (8 x 8) é possível colocar 8 rainhas no tabuleiro de tal forma que nenhuma rainha possa atacar outra. Determine todas as possíveis combinações de posições para as rainhas.</a:t>
            </a: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3505200"/>
            <a:ext cx="314325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285839" y="167400"/>
            <a:ext cx="8571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 - Eight Queens</a:t>
            </a:r>
          </a:p>
        </p:txBody>
      </p:sp>
      <p:sp>
        <p:nvSpPr>
          <p:cNvPr id="156" name="Shape 156"/>
          <p:cNvSpPr/>
          <p:nvPr/>
        </p:nvSpPr>
        <p:spPr>
          <a:xfrm>
            <a:off x="214200" y="1047959"/>
            <a:ext cx="8726700" cy="5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Solução 1: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Testar todas as combinações de posições para as 8 rainhas, como nosso tabuleiro é de 8 x 8, logo temos um total de 64 posições, como queremos testar todas as combinações, teremos a seguinte complexidade: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O(4 * 10^9)</a:t>
            </a:r>
          </a:p>
          <a:p>
            <a:pPr indent="0" lvl="0" marL="457200" rtl="0" algn="ctr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Como seria essa solução de forma recursiva?</a:t>
            </a:r>
          </a:p>
          <a:p>
            <a:pPr indent="-3937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R: </a:t>
            </a:r>
            <a:r>
              <a:rPr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Imagem</a:t>
            </a: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Quais otimizações podemos fazer? Dica: Bitmask.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285839" y="167400"/>
            <a:ext cx="8571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 - Eight Queens</a:t>
            </a:r>
          </a:p>
        </p:txBody>
      </p:sp>
      <p:sp>
        <p:nvSpPr>
          <p:cNvPr id="162" name="Shape 162"/>
          <p:cNvSpPr/>
          <p:nvPr/>
        </p:nvSpPr>
        <p:spPr>
          <a:xfrm>
            <a:off x="214200" y="1047959"/>
            <a:ext cx="8726700" cy="5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Solução 1: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Analisar a complexidade após as otimizações;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Solução 2:</a:t>
            </a:r>
          </a:p>
          <a:p>
            <a: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Sabemos que duas rainhas não podem	compartilhar a mesma coluna ou linha. Logo é fácil observar que sempre terá uma rainha em todas as colunas e todas as linhas.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Usando isto, podemos simplificar o problema em encontrar permutações válidas em um vetor.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285839" y="167400"/>
            <a:ext cx="8571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rIns="90000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Recursive Complete Search - Eight Queens</a:t>
            </a:r>
          </a:p>
        </p:txBody>
      </p:sp>
      <p:sp>
        <p:nvSpPr>
          <p:cNvPr id="168" name="Shape 168"/>
          <p:cNvSpPr/>
          <p:nvPr/>
        </p:nvSpPr>
        <p:spPr>
          <a:xfrm>
            <a:off x="214200" y="1047959"/>
            <a:ext cx="8726700" cy="56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rIns="90000" tIns="45000">
            <a:noAutofit/>
          </a:bodyPr>
          <a:lstStyle/>
          <a:p>
            <a:pPr indent="-431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Solução 2:</a:t>
            </a: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Exemplo: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row = {1, 3, 5, 7, 2, 0, 6, 4}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row[i]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informa a posição da linha da rainha na coluna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 Logo, row[0]=1, quer dizer que uma das rainhas está posicionada na coluna 0 e na linha 1. Complexidade: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O(8!)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Como ficaria essa solução recursiva?</a:t>
            </a: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-3810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■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Dicas: Também sabemos que duas rainhas não podem compartilhar a mesma diagonal. Seja uma rainha A na posição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(i, j)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e uma rainha B na posição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(k, l)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, A e B estão na mesma diagonal se abs(i - k) == abs(j - l).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