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71" r:id="rId8"/>
    <p:sldId id="276" r:id="rId9"/>
    <p:sldId id="307" r:id="rId10"/>
    <p:sldId id="304" r:id="rId11"/>
    <p:sldId id="308" r:id="rId12"/>
    <p:sldId id="412" r:id="rId13"/>
    <p:sldId id="471" r:id="rId14"/>
    <p:sldId id="472" r:id="rId15"/>
    <p:sldId id="474" r:id="rId16"/>
    <p:sldId id="475" r:id="rId17"/>
    <p:sldId id="476" r:id="rId18"/>
    <p:sldId id="413" r:id="rId19"/>
    <p:sldId id="477" r:id="rId20"/>
    <p:sldId id="311" r:id="rId21"/>
    <p:sldId id="314" r:id="rId22"/>
    <p:sldId id="479" r:id="rId23"/>
    <p:sldId id="480" r:id="rId24"/>
    <p:sldId id="478" r:id="rId25"/>
    <p:sldId id="481" r:id="rId26"/>
    <p:sldId id="482" r:id="rId27"/>
    <p:sldId id="483" r:id="rId28"/>
    <p:sldId id="484" r:id="rId29"/>
    <p:sldId id="360" r:id="rId30"/>
    <p:sldId id="403" r:id="rId31"/>
    <p:sldId id="404" r:id="rId32"/>
    <p:sldId id="405" r:id="rId33"/>
    <p:sldId id="406" r:id="rId34"/>
    <p:sldId id="407" r:id="rId35"/>
    <p:sldId id="408" r:id="rId36"/>
    <p:sldId id="409" r:id="rId37"/>
    <p:sldId id="410" r:id="rId38"/>
    <p:sldId id="411" r:id="rId39"/>
    <p:sldId id="485" r:id="rId40"/>
    <p:sldId id="541" r:id="rId41"/>
    <p:sldId id="542" r:id="rId42"/>
    <p:sldId id="543" r:id="rId43"/>
    <p:sldId id="547" r:id="rId44"/>
    <p:sldId id="545" r:id="rId45"/>
    <p:sldId id="546" r:id="rId46"/>
    <p:sldId id="544" r:id="rId47"/>
    <p:sldId id="262" r:id="rId48"/>
  </p:sldIdLst>
  <p:sldSz cx="9144000" cy="5143500"/>
  <p:notesSz cx="6858000" cy="9144000"/>
  <p:embeddedFontLst>
    <p:embeddedFont>
      <p:font typeface="SimSun" panose="02010600030101010101" pitchFamily="2" charset="-122"/>
      <p:regular r:id="rId52"/>
    </p:embeddedFont>
    <p:embeddedFont>
      <p:font typeface="Fjalla One"/>
      <p:regular r:id="rId53"/>
    </p:embeddedFont>
    <p:embeddedFont>
      <p:font typeface="Barlow Semi Condensed Medium" panose="00000606000000000000"/>
      <p:italic r:id="rId54"/>
      <p:boldItalic r:id="rId55"/>
    </p:embeddedFont>
    <p:embeddedFont>
      <p:font typeface="Barlow Semi Condensed" panose="00000506000000000000"/>
      <p:italic r:id="rId56"/>
      <p:boldItalic r:id="rId57"/>
    </p:embeddedFont>
    <p:embeddedFont>
      <p:font typeface="Viga" panose="020B0704020202020204" charset="0"/>
      <p:bold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font" Target="fonts/font8.fntdata"/><Relationship Id="rId58" Type="http://schemas.openxmlformats.org/officeDocument/2006/relationships/font" Target="fonts/font7.fntdata"/><Relationship Id="rId57" Type="http://schemas.openxmlformats.org/officeDocument/2006/relationships/font" Target="fonts/font6.fntdata"/><Relationship Id="rId56" Type="http://schemas.openxmlformats.org/officeDocument/2006/relationships/font" Target="fonts/font5.fntdata"/><Relationship Id="rId55" Type="http://schemas.openxmlformats.org/officeDocument/2006/relationships/font" Target="fonts/font4.fntdata"/><Relationship Id="rId54" Type="http://schemas.openxmlformats.org/officeDocument/2006/relationships/font" Target="fonts/font3.fntdata"/><Relationship Id="rId53" Type="http://schemas.openxmlformats.org/officeDocument/2006/relationships/font" Target="fonts/font2.fntdata"/><Relationship Id="rId52" Type="http://schemas.openxmlformats.org/officeDocument/2006/relationships/font" Target="fonts/font1.fntdata"/><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6" name="Shape 1686"/>
        <p:cNvGrpSpPr/>
        <p:nvPr/>
      </p:nvGrpSpPr>
      <p:grpSpPr>
        <a:xfrm>
          <a:off x="0" y="0"/>
          <a:ext cx="0" cy="0"/>
          <a:chOff x="0" y="0"/>
          <a:chExt cx="0" cy="0"/>
        </a:xfrm>
      </p:grpSpPr>
      <p:sp>
        <p:nvSpPr>
          <p:cNvPr id="1687" name="Google Shape;168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8" name="Shape 2158"/>
        <p:cNvGrpSpPr/>
        <p:nvPr/>
      </p:nvGrpSpPr>
      <p:grpSpPr>
        <a:xfrm>
          <a:off x="0" y="0"/>
          <a:ext cx="0" cy="0"/>
          <a:chOff x="0" y="0"/>
          <a:chExt cx="0" cy="0"/>
        </a:xfrm>
      </p:grpSpPr>
      <p:sp>
        <p:nvSpPr>
          <p:cNvPr id="2159" name="Google Shape;2159;g804e9800b4_0_1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8" name="Shape 2158"/>
        <p:cNvGrpSpPr/>
        <p:nvPr/>
      </p:nvGrpSpPr>
      <p:grpSpPr>
        <a:xfrm>
          <a:off x="0" y="0"/>
          <a:ext cx="0" cy="0"/>
          <a:chOff x="0" y="0"/>
          <a:chExt cx="0" cy="0"/>
        </a:xfrm>
      </p:grpSpPr>
      <p:sp>
        <p:nvSpPr>
          <p:cNvPr id="2159" name="Google Shape;2159;g804e9800b4_0_1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8" name="Shape 2158"/>
        <p:cNvGrpSpPr/>
        <p:nvPr/>
      </p:nvGrpSpPr>
      <p:grpSpPr>
        <a:xfrm>
          <a:off x="0" y="0"/>
          <a:ext cx="0" cy="0"/>
          <a:chOff x="0" y="0"/>
          <a:chExt cx="0" cy="0"/>
        </a:xfrm>
      </p:grpSpPr>
      <p:sp>
        <p:nvSpPr>
          <p:cNvPr id="2159" name="Google Shape;2159;g804e9800b4_0_1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8" name="Shape 2158"/>
        <p:cNvGrpSpPr/>
        <p:nvPr/>
      </p:nvGrpSpPr>
      <p:grpSpPr>
        <a:xfrm>
          <a:off x="0" y="0"/>
          <a:ext cx="0" cy="0"/>
          <a:chOff x="0" y="0"/>
          <a:chExt cx="0" cy="0"/>
        </a:xfrm>
      </p:grpSpPr>
      <p:sp>
        <p:nvSpPr>
          <p:cNvPr id="2159" name="Google Shape;2159;g804e9800b4_0_1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8" name="Shape 2158"/>
        <p:cNvGrpSpPr/>
        <p:nvPr/>
      </p:nvGrpSpPr>
      <p:grpSpPr>
        <a:xfrm>
          <a:off x="0" y="0"/>
          <a:ext cx="0" cy="0"/>
          <a:chOff x="0" y="0"/>
          <a:chExt cx="0" cy="0"/>
        </a:xfrm>
      </p:grpSpPr>
      <p:sp>
        <p:nvSpPr>
          <p:cNvPr id="2159" name="Google Shape;2159;g804e9800b4_0_1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8" name="Shape 2158"/>
        <p:cNvGrpSpPr/>
        <p:nvPr/>
      </p:nvGrpSpPr>
      <p:grpSpPr>
        <a:xfrm>
          <a:off x="0" y="0"/>
          <a:ext cx="0" cy="0"/>
          <a:chOff x="0" y="0"/>
          <a:chExt cx="0" cy="0"/>
        </a:xfrm>
      </p:grpSpPr>
      <p:sp>
        <p:nvSpPr>
          <p:cNvPr id="2159" name="Google Shape;2159;g804e9800b4_0_1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8" name="Shape 2158"/>
        <p:cNvGrpSpPr/>
        <p:nvPr/>
      </p:nvGrpSpPr>
      <p:grpSpPr>
        <a:xfrm>
          <a:off x="0" y="0"/>
          <a:ext cx="0" cy="0"/>
          <a:chOff x="0" y="0"/>
          <a:chExt cx="0" cy="0"/>
        </a:xfrm>
      </p:grpSpPr>
      <p:sp>
        <p:nvSpPr>
          <p:cNvPr id="2159" name="Google Shape;2159;g804e9800b4_0_1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8" name="Shape 2158"/>
        <p:cNvGrpSpPr/>
        <p:nvPr/>
      </p:nvGrpSpPr>
      <p:grpSpPr>
        <a:xfrm>
          <a:off x="0" y="0"/>
          <a:ext cx="0" cy="0"/>
          <a:chOff x="0" y="0"/>
          <a:chExt cx="0" cy="0"/>
        </a:xfrm>
      </p:grpSpPr>
      <p:sp>
        <p:nvSpPr>
          <p:cNvPr id="2159" name="Google Shape;2159;g804e9800b4_0_1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1" name="Shape 2151"/>
        <p:cNvGrpSpPr/>
        <p:nvPr/>
      </p:nvGrpSpPr>
      <p:grpSpPr>
        <a:xfrm>
          <a:off x="0" y="0"/>
          <a:ext cx="0" cy="0"/>
          <a:chOff x="0" y="0"/>
          <a:chExt cx="0" cy="0"/>
        </a:xfrm>
      </p:grpSpPr>
      <p:sp>
        <p:nvSpPr>
          <p:cNvPr id="2152" name="Google Shape;2152;g8714a43093_3_9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6" name="Shape 1886"/>
        <p:cNvGrpSpPr/>
        <p:nvPr/>
      </p:nvGrpSpPr>
      <p:grpSpPr>
        <a:xfrm>
          <a:off x="0" y="0"/>
          <a:ext cx="0" cy="0"/>
          <a:chOff x="0" y="0"/>
          <a:chExt cx="0" cy="0"/>
        </a:xfrm>
      </p:grpSpPr>
      <p:sp>
        <p:nvSpPr>
          <p:cNvPr id="1887" name="Google Shape;1887;g86fa6133bc_4_211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1" name="Shape 2151"/>
        <p:cNvGrpSpPr/>
        <p:nvPr/>
      </p:nvGrpSpPr>
      <p:grpSpPr>
        <a:xfrm>
          <a:off x="0" y="0"/>
          <a:ext cx="0" cy="0"/>
          <a:chOff x="0" y="0"/>
          <a:chExt cx="0" cy="0"/>
        </a:xfrm>
      </p:grpSpPr>
      <p:sp>
        <p:nvSpPr>
          <p:cNvPr id="2152" name="Google Shape;2152;g8714a43093_3_9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1" name="Shape 2151"/>
        <p:cNvGrpSpPr/>
        <p:nvPr/>
      </p:nvGrpSpPr>
      <p:grpSpPr>
        <a:xfrm>
          <a:off x="0" y="0"/>
          <a:ext cx="0" cy="0"/>
          <a:chOff x="0" y="0"/>
          <a:chExt cx="0" cy="0"/>
        </a:xfrm>
      </p:grpSpPr>
      <p:sp>
        <p:nvSpPr>
          <p:cNvPr id="2152" name="Google Shape;2152;g8714a43093_3_9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2" name="Shape 1892"/>
        <p:cNvGrpSpPr/>
        <p:nvPr/>
      </p:nvGrpSpPr>
      <p:grpSpPr>
        <a:xfrm>
          <a:off x="0" y="0"/>
          <a:ext cx="0" cy="0"/>
          <a:chOff x="0" y="0"/>
          <a:chExt cx="0" cy="0"/>
        </a:xfrm>
      </p:grpSpPr>
      <p:sp>
        <p:nvSpPr>
          <p:cNvPr id="1893" name="Google Shape;1893;g804e9800b4_0_8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6" name="Shape 3156"/>
        <p:cNvGrpSpPr/>
        <p:nvPr/>
      </p:nvGrpSpPr>
      <p:grpSpPr>
        <a:xfrm>
          <a:off x="0" y="0"/>
          <a:ext cx="0" cy="0"/>
          <a:chOff x="0" y="0"/>
          <a:chExt cx="0" cy="0"/>
        </a:xfrm>
      </p:grpSpPr>
      <p:sp>
        <p:nvSpPr>
          <p:cNvPr id="3157" name="Google Shape;3157;g8714a43093_3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1" name="Shape 2151"/>
        <p:cNvGrpSpPr/>
        <p:nvPr/>
      </p:nvGrpSpPr>
      <p:grpSpPr>
        <a:xfrm>
          <a:off x="0" y="0"/>
          <a:ext cx="0" cy="0"/>
          <a:chOff x="0" y="0"/>
          <a:chExt cx="0" cy="0"/>
        </a:xfrm>
      </p:grpSpPr>
      <p:sp>
        <p:nvSpPr>
          <p:cNvPr id="2152" name="Google Shape;2152;g8714a43093_3_9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9" name="Shape 2179"/>
        <p:cNvGrpSpPr/>
        <p:nvPr/>
      </p:nvGrpSpPr>
      <p:grpSpPr>
        <a:xfrm>
          <a:off x="0" y="0"/>
          <a:ext cx="0" cy="0"/>
          <a:chOff x="0" y="0"/>
          <a:chExt cx="0" cy="0"/>
        </a:xfrm>
      </p:grpSpPr>
      <p:sp>
        <p:nvSpPr>
          <p:cNvPr id="2180" name="Google Shape;2180;g804e9800b4_0_1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9" name="Shape 2179"/>
        <p:cNvGrpSpPr/>
        <p:nvPr/>
      </p:nvGrpSpPr>
      <p:grpSpPr>
        <a:xfrm>
          <a:off x="0" y="0"/>
          <a:ext cx="0" cy="0"/>
          <a:chOff x="0" y="0"/>
          <a:chExt cx="0" cy="0"/>
        </a:xfrm>
      </p:grpSpPr>
      <p:sp>
        <p:nvSpPr>
          <p:cNvPr id="2180" name="Google Shape;2180;g804e9800b4_0_1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1" name="Shape 2151"/>
        <p:cNvGrpSpPr/>
        <p:nvPr/>
      </p:nvGrpSpPr>
      <p:grpSpPr>
        <a:xfrm>
          <a:off x="0" y="0"/>
          <a:ext cx="0" cy="0"/>
          <a:chOff x="0" y="0"/>
          <a:chExt cx="0" cy="0"/>
        </a:xfrm>
      </p:grpSpPr>
      <p:sp>
        <p:nvSpPr>
          <p:cNvPr id="2152" name="Google Shape;2152;g8714a43093_3_9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9" name="Shape 2179"/>
        <p:cNvGrpSpPr/>
        <p:nvPr/>
      </p:nvGrpSpPr>
      <p:grpSpPr>
        <a:xfrm>
          <a:off x="0" y="0"/>
          <a:ext cx="0" cy="0"/>
          <a:chOff x="0" y="0"/>
          <a:chExt cx="0" cy="0"/>
        </a:xfrm>
      </p:grpSpPr>
      <p:sp>
        <p:nvSpPr>
          <p:cNvPr id="2180" name="Google Shape;2180;g804e9800b4_0_1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9" name="Shape 2179"/>
        <p:cNvGrpSpPr/>
        <p:nvPr/>
      </p:nvGrpSpPr>
      <p:grpSpPr>
        <a:xfrm>
          <a:off x="0" y="0"/>
          <a:ext cx="0" cy="0"/>
          <a:chOff x="0" y="0"/>
          <a:chExt cx="0" cy="0"/>
        </a:xfrm>
      </p:grpSpPr>
      <p:sp>
        <p:nvSpPr>
          <p:cNvPr id="2180" name="Google Shape;2180;g804e9800b4_0_1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9" name="Shape 2179"/>
        <p:cNvGrpSpPr/>
        <p:nvPr/>
      </p:nvGrpSpPr>
      <p:grpSpPr>
        <a:xfrm>
          <a:off x="0" y="0"/>
          <a:ext cx="0" cy="0"/>
          <a:chOff x="0" y="0"/>
          <a:chExt cx="0" cy="0"/>
        </a:xfrm>
      </p:grpSpPr>
      <p:sp>
        <p:nvSpPr>
          <p:cNvPr id="2180" name="Google Shape;2180;g804e9800b4_0_1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9" name="Shape 2179"/>
        <p:cNvGrpSpPr/>
        <p:nvPr/>
      </p:nvGrpSpPr>
      <p:grpSpPr>
        <a:xfrm>
          <a:off x="0" y="0"/>
          <a:ext cx="0" cy="0"/>
          <a:chOff x="0" y="0"/>
          <a:chExt cx="0" cy="0"/>
        </a:xfrm>
      </p:grpSpPr>
      <p:sp>
        <p:nvSpPr>
          <p:cNvPr id="2180" name="Google Shape;2180;g804e9800b4_0_1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9" name="Shape 2179"/>
        <p:cNvGrpSpPr/>
        <p:nvPr/>
      </p:nvGrpSpPr>
      <p:grpSpPr>
        <a:xfrm>
          <a:off x="0" y="0"/>
          <a:ext cx="0" cy="0"/>
          <a:chOff x="0" y="0"/>
          <a:chExt cx="0" cy="0"/>
        </a:xfrm>
      </p:grpSpPr>
      <p:sp>
        <p:nvSpPr>
          <p:cNvPr id="2180" name="Google Shape;2180;g804e9800b4_0_1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8" name="Shape 2728"/>
        <p:cNvGrpSpPr/>
        <p:nvPr/>
      </p:nvGrpSpPr>
      <p:grpSpPr>
        <a:xfrm>
          <a:off x="0" y="0"/>
          <a:ext cx="0" cy="0"/>
          <a:chOff x="0" y="0"/>
          <a:chExt cx="0" cy="0"/>
        </a:xfrm>
      </p:grpSpPr>
      <p:sp>
        <p:nvSpPr>
          <p:cNvPr id="2729" name="Google Shape;2729;g8714a43093_3_6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81" name="Shape 3181"/>
        <p:cNvGrpSpPr/>
        <p:nvPr/>
      </p:nvGrpSpPr>
      <p:grpSpPr>
        <a:xfrm>
          <a:off x="0" y="0"/>
          <a:ext cx="0" cy="0"/>
          <a:chOff x="0" y="0"/>
          <a:chExt cx="0" cy="0"/>
        </a:xfrm>
      </p:grpSpPr>
      <p:sp>
        <p:nvSpPr>
          <p:cNvPr id="3182" name="Google Shape;3182;g8714a43093_5_3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3" name="Google Shape;3183;g8714a43093_5_3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81" name="Shape 3181"/>
        <p:cNvGrpSpPr/>
        <p:nvPr/>
      </p:nvGrpSpPr>
      <p:grpSpPr>
        <a:xfrm>
          <a:off x="0" y="0"/>
          <a:ext cx="0" cy="0"/>
          <a:chOff x="0" y="0"/>
          <a:chExt cx="0" cy="0"/>
        </a:xfrm>
      </p:grpSpPr>
      <p:sp>
        <p:nvSpPr>
          <p:cNvPr id="3182" name="Google Shape;3182;g8714a43093_5_3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3" name="Google Shape;3183;g8714a43093_5_3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1" name="Shape 2151"/>
        <p:cNvGrpSpPr/>
        <p:nvPr/>
      </p:nvGrpSpPr>
      <p:grpSpPr>
        <a:xfrm>
          <a:off x="0" y="0"/>
          <a:ext cx="0" cy="0"/>
          <a:chOff x="0" y="0"/>
          <a:chExt cx="0" cy="0"/>
        </a:xfrm>
      </p:grpSpPr>
      <p:sp>
        <p:nvSpPr>
          <p:cNvPr id="2152" name="Google Shape;2152;g8714a43093_3_9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8" name="Shape 2158"/>
        <p:cNvGrpSpPr/>
        <p:nvPr/>
      </p:nvGrpSpPr>
      <p:grpSpPr>
        <a:xfrm>
          <a:off x="0" y="0"/>
          <a:ext cx="0" cy="0"/>
          <a:chOff x="0" y="0"/>
          <a:chExt cx="0" cy="0"/>
        </a:xfrm>
      </p:grpSpPr>
      <p:sp>
        <p:nvSpPr>
          <p:cNvPr id="2159" name="Google Shape;2159;g804e9800b4_0_1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
        <p:nvSpPr>
          <p:cNvPr id="9" name="Google Shape;9;p2"/>
          <p:cNvSpPr txBox="1"/>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0" name="Google Shape;550;p11"/>
          <p:cNvSpPr txBox="1"/>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1" name="Google Shape;621;p11"/>
          <p:cNvSpPr txBox="1"/>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p:txBody>
      </p:sp>
      <p:sp>
        <p:nvSpPr>
          <p:cNvPr id="625" name="Google Shape;625;p13"/>
          <p:cNvSpPr txBox="1"/>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26" name="Google Shape;626;p13"/>
          <p:cNvSpPr txBox="1"/>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27" name="Google Shape;627;p13"/>
          <p:cNvSpPr txBox="1"/>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28" name="Google Shape;628;p13"/>
          <p:cNvSpPr txBox="1"/>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29" name="Google Shape;629;p13"/>
          <p:cNvSpPr txBox="1"/>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30" name="Google Shape;630;p13"/>
          <p:cNvSpPr txBox="1"/>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31" name="Google Shape;631;p13"/>
          <p:cNvSpPr txBox="1"/>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32" name="Google Shape;632;p13"/>
          <p:cNvSpPr txBox="1"/>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33" name="Google Shape;633;p13"/>
          <p:cNvSpPr txBox="1"/>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39" name="Google Shape;639;p14"/>
          <p:cNvSpPr txBox="1"/>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0" name="Google Shape;640;p14"/>
          <p:cNvSpPr txBox="1"/>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1" name="Google Shape;641;p14"/>
          <p:cNvSpPr txBox="1"/>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2" name="Google Shape;642;p14"/>
          <p:cNvSpPr txBox="1"/>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43" name="Google Shape;643;p14"/>
          <p:cNvSpPr txBox="1"/>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44" name="Google Shape;644;p14"/>
          <p:cNvSpPr txBox="1"/>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67" name="Google Shape;667;p15"/>
          <p:cNvSpPr txBox="1"/>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68" name="Google Shape;668;p15"/>
          <p:cNvSpPr txBox="1"/>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69" name="Google Shape;669;p15"/>
          <p:cNvSpPr txBox="1"/>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0" name="Google Shape;670;p15"/>
          <p:cNvSpPr txBox="1"/>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71" name="Google Shape;671;p15"/>
          <p:cNvSpPr txBox="1"/>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2" name="Google Shape;672;p15"/>
          <p:cNvSpPr txBox="1"/>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73" name="Google Shape;673;p15"/>
          <p:cNvSpPr txBox="1"/>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4" name="Google Shape;674;p15"/>
          <p:cNvSpPr txBox="1"/>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4" name="Google Shape;754;p16"/>
          <p:cNvSpPr txBox="1"/>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5" name="Google Shape;755;p16"/>
          <p:cNvSpPr txBox="1"/>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6" name="Google Shape;756;p16"/>
          <p:cNvSpPr txBox="1"/>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7" name="Google Shape;757;p16"/>
          <p:cNvSpPr txBox="1"/>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p:txBody>
      </p:sp>
      <p:sp>
        <p:nvSpPr>
          <p:cNvPr id="758" name="Google Shape;758;p16"/>
          <p:cNvSpPr txBox="1"/>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59" name="Google Shape;759;p16"/>
          <p:cNvSpPr txBox="1"/>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3" name="Google Shape;763;p17"/>
          <p:cNvSpPr txBox="1"/>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4" name="Google Shape;764;p17"/>
          <p:cNvSpPr txBox="1"/>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5" name="Google Shape;765;p17"/>
          <p:cNvSpPr txBox="1"/>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6" name="Google Shape;766;p17"/>
          <p:cNvSpPr txBox="1"/>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7" name="Google Shape;767;p17"/>
          <p:cNvSpPr txBox="1"/>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8" name="Google Shape;768;p17"/>
          <p:cNvSpPr txBox="1"/>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9" name="Google Shape;769;p17"/>
          <p:cNvSpPr txBox="1"/>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70" name="Google Shape;770;p17"/>
          <p:cNvSpPr txBox="1"/>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71" name="Google Shape;771;p17"/>
          <p:cNvSpPr txBox="1"/>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72" name="Google Shape;772;p17"/>
          <p:cNvSpPr txBox="1"/>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73" name="Google Shape;773;p17"/>
          <p:cNvSpPr txBox="1"/>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1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CREDITS:</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This presentation template was created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2"/>
              </a:rPr>
              <a:t>Slidesgo</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including icons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3"/>
              </a:rPr>
              <a:t>Flaticon</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infographics &amp; images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4"/>
              </a:rPr>
              <a:t>Freepik</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and illustrations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5"/>
              </a:rPr>
              <a:t>Stories</a:t>
            </a:r>
            <a:endParaRPr>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p>
            <a:pPr marL="0" lvl="0" indent="0" algn="ctr" rtl="0">
              <a:spcBef>
                <a:spcPts val="0"/>
              </a:spcBef>
              <a:spcAft>
                <a:spcPts val="0"/>
              </a:spcAft>
              <a:buNone/>
            </a:pPr>
            <a:endPara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88" name="Google Shape;988;p20"/>
          <p:cNvSpPr txBox="1"/>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90" name="Google Shape;990;p20"/>
          <p:cNvSpPr txBox="1"/>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8" name="Google Shape;48;p3"/>
          <p:cNvSpPr txBox="1"/>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84" name="Google Shape;1084;p21"/>
          <p:cNvSpPr txBox="1"/>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5" name="Google Shape;1085;p21"/>
          <p:cNvSpPr txBox="1"/>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086" name="Google Shape;1086;p21"/>
          <p:cNvSpPr txBox="1"/>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7" name="Google Shape;1087;p21"/>
          <p:cNvSpPr txBox="1"/>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088" name="Google Shape;1088;p21"/>
          <p:cNvSpPr txBox="1"/>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9" name="Google Shape;1089;p21"/>
          <p:cNvSpPr txBox="1"/>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3" name="Google Shape;1133;p22"/>
          <p:cNvSpPr txBox="1"/>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4" name="Google Shape;1134;p22"/>
          <p:cNvSpPr txBox="1"/>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5" name="Google Shape;1135;p22"/>
          <p:cNvSpPr txBox="1"/>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6" name="Google Shape;1136;p22"/>
          <p:cNvSpPr txBox="1"/>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137" name="Google Shape;1137;p22"/>
          <p:cNvSpPr txBox="1"/>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138" name="Google Shape;1138;p22"/>
          <p:cNvSpPr txBox="1"/>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141" name="Google Shape;1141;p23"/>
          <p:cNvSpPr txBox="1"/>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panose="00000606000000000000"/>
              <a:buAutoNum type="arabicPeriod"/>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09" name="Shape 109"/>
        <p:cNvGrpSpPr/>
        <p:nvPr/>
      </p:nvGrpSpPr>
      <p:grpSpPr>
        <a:xfrm>
          <a:off x="0" y="0"/>
          <a:ext cx="0" cy="0"/>
          <a:chOff x="0" y="0"/>
          <a:chExt cx="0" cy="0"/>
        </a:xfrm>
      </p:grpSpPr>
      <p:sp>
        <p:nvSpPr>
          <p:cNvPr id="110" name="Google Shape;110;p4"/>
          <p:cNvSpPr txBox="1"/>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 name="Google Shape;115;p4"/>
          <p:cNvSpPr txBox="1"/>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50" name="Google Shape;1550;p31"/>
          <p:cNvSpPr txBox="1"/>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618" name="Google Shape;1618;p31"/>
          <p:cNvSpPr txBox="1"/>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621" name="Google Shape;1621;p32"/>
          <p:cNvSpPr txBox="1"/>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622" name="Google Shape;1622;p32"/>
          <p:cNvSpPr txBox="1"/>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177" name="Google Shape;177;p5"/>
          <p:cNvSpPr txBox="1"/>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78" name="Google Shape;178;p5"/>
          <p:cNvSpPr txBox="1"/>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79" name="Google Shape;179;p5"/>
          <p:cNvSpPr txBox="1"/>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p:txBody>
      </p:sp>
      <p:sp>
        <p:nvSpPr>
          <p:cNvPr id="180" name="Google Shape;180;p5"/>
          <p:cNvSpPr txBox="1"/>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p:txBody>
      </p:sp>
      <p:sp>
        <p:nvSpPr>
          <p:cNvPr id="181" name="Google Shape;181;p5"/>
          <p:cNvSpPr txBox="1"/>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305" name="Google Shape;305;p7"/>
          <p:cNvSpPr txBox="1"/>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0" name="Google Shape;370;p8"/>
          <p:cNvSpPr txBox="1"/>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01" name="Shape 501"/>
        <p:cNvGrpSpPr/>
        <p:nvPr/>
      </p:nvGrpSpPr>
      <p:grpSpPr>
        <a:xfrm>
          <a:off x="0" y="0"/>
          <a:ext cx="0" cy="0"/>
          <a:chOff x="0" y="0"/>
          <a:chExt cx="0" cy="0"/>
        </a:xfrm>
      </p:grpSpPr>
      <p:sp>
        <p:nvSpPr>
          <p:cNvPr id="502" name="Google Shape;502;p10"/>
          <p:cNvSpPr txBox="1"/>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panose="00000506000000000000"/>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stStyle>
          <a:p/>
        </p:txBody>
      </p:sp>
      <p:sp>
        <p:nvSpPr>
          <p:cNvPr id="503" name="Google Shape;503;p10"/>
          <p:cNvSpPr txBox="1"/>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1.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1.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1.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1.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1.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1.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1.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1.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89" name="Shape 1689"/>
        <p:cNvGrpSpPr/>
        <p:nvPr/>
      </p:nvGrpSpPr>
      <p:grpSpPr>
        <a:xfrm>
          <a:off x="0" y="0"/>
          <a:ext cx="0" cy="0"/>
          <a:chOff x="0" y="0"/>
          <a:chExt cx="0" cy="0"/>
        </a:xfrm>
      </p:grpSpPr>
      <p:grpSp>
        <p:nvGrpSpPr>
          <p:cNvPr id="1690" name="Google Shape;1690;p35"/>
          <p:cNvGrpSpPr/>
          <p:nvPr/>
        </p:nvGrpSpPr>
        <p:grpSpPr>
          <a:xfrm>
            <a:off x="139380" y="9470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4" name="Google Shape;1884;p35"/>
          <p:cNvSpPr txBox="1"/>
          <p:nvPr>
            <p:ph type="ctrTitle"/>
          </p:nvPr>
        </p:nvSpPr>
        <p:spPr>
          <a:xfrm>
            <a:off x="5004435" y="1384300"/>
            <a:ext cx="3514725" cy="267525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5000">
                <a:solidFill>
                  <a:schemeClr val="dk2"/>
                </a:solidFill>
              </a:rPr>
              <a:t>FINAL PROJECT REPORT </a:t>
            </a:r>
            <a:endParaRPr lang="en-US" altLang="en-GB" sz="5000">
              <a:solidFill>
                <a:schemeClr val="dk2"/>
              </a:solidFill>
            </a:endParaRPr>
          </a:p>
        </p:txBody>
      </p:sp>
      <p:sp>
        <p:nvSpPr>
          <p:cNvPr id="1885" name="Google Shape;1885;p35"/>
          <p:cNvSpPr txBox="1"/>
          <p:nvPr>
            <p:ph type="subTitle" idx="1"/>
          </p:nvPr>
        </p:nvSpPr>
        <p:spPr>
          <a:xfrm>
            <a:off x="5398135" y="4249420"/>
            <a:ext cx="3820795" cy="9353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800">
                <a:solidFill>
                  <a:schemeClr val="accent1"/>
                </a:solidFill>
              </a:rPr>
              <a:t>Instructor guide: Mr. Pham Thai Ky Trung</a:t>
            </a:r>
            <a:endParaRPr lang="en-US" sz="1800">
              <a:solidFill>
                <a:schemeClr val="accent1"/>
              </a:solidFill>
            </a:endParaRPr>
          </a:p>
          <a:p>
            <a:pPr marL="0" lvl="0" indent="0" algn="l" rtl="0">
              <a:spcBef>
                <a:spcPts val="0"/>
              </a:spcBef>
              <a:spcAft>
                <a:spcPts val="0"/>
              </a:spcAft>
              <a:buClr>
                <a:schemeClr val="dk1"/>
              </a:buClr>
              <a:buSzPts val="1100"/>
              <a:buFont typeface="Arial" panose="020B0604020202020204"/>
              <a:buNone/>
            </a:pPr>
            <a:endParaRPr lang="en-US" sz="18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61" name="Shape 2161"/>
        <p:cNvGrpSpPr/>
        <p:nvPr/>
      </p:nvGrpSpPr>
      <p:grpSpPr>
        <a:xfrm>
          <a:off x="0" y="0"/>
          <a:ext cx="0" cy="0"/>
          <a:chOff x="0" y="0"/>
          <a:chExt cx="0" cy="0"/>
        </a:xfrm>
      </p:grpSpPr>
      <p:sp>
        <p:nvSpPr>
          <p:cNvPr id="2177" name="Google Shape;2177;p39"/>
          <p:cNvSpPr txBox="1"/>
          <p:nvPr>
            <p:ph type="title"/>
          </p:nvPr>
        </p:nvSpPr>
        <p:spPr>
          <a:xfrm>
            <a:off x="2195703" y="69938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PROJECT MANAGERMENT PLAN</a:t>
            </a:r>
            <a:endParaRPr lang="en-GB"/>
          </a:p>
        </p:txBody>
      </p:sp>
      <p:sp>
        <p:nvSpPr>
          <p:cNvPr id="2178" name="Google Shape;2178;p39"/>
          <p:cNvSpPr txBox="1"/>
          <p:nvPr>
            <p:ph type="subTitle" idx="1"/>
          </p:nvPr>
        </p:nvSpPr>
        <p:spPr>
          <a:xfrm>
            <a:off x="1979930" y="1923415"/>
            <a:ext cx="5349240" cy="21126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b="1">
                <a:sym typeface="+mn-ea"/>
              </a:rPr>
              <a:t>Lifecycle model used: </a:t>
            </a:r>
            <a:r>
              <a:rPr sz="1800">
                <a:sym typeface="+mn-ea"/>
              </a:rPr>
              <a:t>The project will follow an Agile development methodology, with iterative and incremental development cycles.</a:t>
            </a:r>
            <a:endParaRPr sz="18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61" name="Shape 2161"/>
        <p:cNvGrpSpPr/>
        <p:nvPr/>
      </p:nvGrpSpPr>
      <p:grpSpPr>
        <a:xfrm>
          <a:off x="0" y="0"/>
          <a:ext cx="0" cy="0"/>
          <a:chOff x="0" y="0"/>
          <a:chExt cx="0" cy="0"/>
        </a:xfrm>
      </p:grpSpPr>
      <p:sp>
        <p:nvSpPr>
          <p:cNvPr id="2177" name="Google Shape;2177;p39"/>
          <p:cNvSpPr txBox="1"/>
          <p:nvPr>
            <p:ph type="title"/>
          </p:nvPr>
        </p:nvSpPr>
        <p:spPr>
          <a:xfrm>
            <a:off x="2195703" y="69938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Project organization</a:t>
            </a:r>
            <a:endParaRPr lang="en-GB"/>
          </a:p>
        </p:txBody>
      </p:sp>
      <p:sp>
        <p:nvSpPr>
          <p:cNvPr id="2178" name="Google Shape;2178;p39"/>
          <p:cNvSpPr txBox="1"/>
          <p:nvPr>
            <p:ph type="subTitle" idx="1"/>
          </p:nvPr>
        </p:nvSpPr>
        <p:spPr>
          <a:xfrm>
            <a:off x="1979930" y="1923415"/>
            <a:ext cx="5349240" cy="21126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b="1">
                <a:sym typeface="+mn-ea"/>
              </a:rPr>
              <a:t>Risk Analysis:</a:t>
            </a:r>
            <a:r>
              <a:rPr lang="en-GB" sz="1800">
                <a:sym typeface="+mn-ea"/>
              </a:rPr>
              <a:t> Potential risks include insufficient hardware or software resources, lack of familiarity with technology, and challenges in integration with third-party services.</a:t>
            </a:r>
            <a:endParaRPr lang="en-GB" sz="180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61" name="Shape 2161"/>
        <p:cNvGrpSpPr/>
        <p:nvPr/>
      </p:nvGrpSpPr>
      <p:grpSpPr>
        <a:xfrm>
          <a:off x="0" y="0"/>
          <a:ext cx="0" cy="0"/>
          <a:chOff x="0" y="0"/>
          <a:chExt cx="0" cy="0"/>
        </a:xfrm>
      </p:grpSpPr>
      <p:sp>
        <p:nvSpPr>
          <p:cNvPr id="2177" name="Google Shape;2177;p39"/>
          <p:cNvSpPr txBox="1"/>
          <p:nvPr>
            <p:ph type="title"/>
          </p:nvPr>
        </p:nvSpPr>
        <p:spPr>
          <a:xfrm>
            <a:off x="2195703" y="69938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Project organization</a:t>
            </a:r>
            <a:endParaRPr lang="en-GB"/>
          </a:p>
        </p:txBody>
      </p:sp>
      <p:sp>
        <p:nvSpPr>
          <p:cNvPr id="2178" name="Google Shape;2178;p39"/>
          <p:cNvSpPr txBox="1"/>
          <p:nvPr>
            <p:ph type="subTitle" idx="1"/>
          </p:nvPr>
        </p:nvSpPr>
        <p:spPr>
          <a:xfrm>
            <a:off x="1979930" y="1923415"/>
            <a:ext cx="5349240" cy="21126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b="1">
                <a:sym typeface="+mn-ea"/>
              </a:rPr>
              <a:t>Hardware and Software Resource Requirements:</a:t>
            </a:r>
            <a:r>
              <a:rPr lang="en-GB" sz="1800">
                <a:sym typeface="+mn-ea"/>
              </a:rPr>
              <a:t> The project will require a development environment with C#, Windows Forms, Web Forms, and MSSQL.</a:t>
            </a:r>
            <a:endParaRPr lang="en-GB" sz="18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61" name="Shape 2161"/>
        <p:cNvGrpSpPr/>
        <p:nvPr/>
      </p:nvGrpSpPr>
      <p:grpSpPr>
        <a:xfrm>
          <a:off x="0" y="0"/>
          <a:ext cx="0" cy="0"/>
          <a:chOff x="0" y="0"/>
          <a:chExt cx="0" cy="0"/>
        </a:xfrm>
      </p:grpSpPr>
      <p:sp>
        <p:nvSpPr>
          <p:cNvPr id="2177" name="Google Shape;2177;p39"/>
          <p:cNvSpPr txBox="1"/>
          <p:nvPr>
            <p:ph type="title"/>
          </p:nvPr>
        </p:nvSpPr>
        <p:spPr>
          <a:xfrm>
            <a:off x="2195703" y="69938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Project organization</a:t>
            </a:r>
            <a:endParaRPr lang="en-GB"/>
          </a:p>
        </p:txBody>
      </p:sp>
      <p:sp>
        <p:nvSpPr>
          <p:cNvPr id="2178" name="Google Shape;2178;p39"/>
          <p:cNvSpPr txBox="1"/>
          <p:nvPr>
            <p:ph type="subTitle" idx="1"/>
          </p:nvPr>
        </p:nvSpPr>
        <p:spPr>
          <a:xfrm>
            <a:off x="1979930" y="1923415"/>
            <a:ext cx="5349240" cy="21126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b="1">
                <a:sym typeface="+mn-ea"/>
              </a:rPr>
              <a:t>Monitoring, Reporting, and Controlling Mechanisms:</a:t>
            </a:r>
            <a:r>
              <a:rPr lang="en-GB" sz="1800">
                <a:sym typeface="+mn-ea"/>
              </a:rPr>
              <a:t> Project progress will be monitored through regular team meetings, progress reports, and status updates on GitHub.</a:t>
            </a:r>
            <a:endParaRPr lang="en-GB" sz="18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61" name="Shape 2161"/>
        <p:cNvGrpSpPr/>
        <p:nvPr/>
      </p:nvGrpSpPr>
      <p:grpSpPr>
        <a:xfrm>
          <a:off x="0" y="0"/>
          <a:ext cx="0" cy="0"/>
          <a:chOff x="0" y="0"/>
          <a:chExt cx="0" cy="0"/>
        </a:xfrm>
      </p:grpSpPr>
      <p:sp>
        <p:nvSpPr>
          <p:cNvPr id="2177" name="Google Shape;2177;p39"/>
          <p:cNvSpPr txBox="1"/>
          <p:nvPr>
            <p:ph type="title"/>
          </p:nvPr>
        </p:nvSpPr>
        <p:spPr>
          <a:xfrm>
            <a:off x="2195703" y="69938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Project organization</a:t>
            </a:r>
            <a:endParaRPr lang="en-GB"/>
          </a:p>
        </p:txBody>
      </p:sp>
      <p:sp>
        <p:nvSpPr>
          <p:cNvPr id="2178" name="Google Shape;2178;p39"/>
          <p:cNvSpPr txBox="1"/>
          <p:nvPr>
            <p:ph type="subTitle" idx="1"/>
          </p:nvPr>
        </p:nvSpPr>
        <p:spPr>
          <a:xfrm>
            <a:off x="1979930" y="1923415"/>
            <a:ext cx="5349240" cy="21126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b="1">
                <a:sym typeface="+mn-ea"/>
              </a:rPr>
              <a:t>Professional Standards:</a:t>
            </a:r>
            <a:r>
              <a:rPr lang="en-GB" sz="1800">
                <a:sym typeface="+mn-ea"/>
              </a:rPr>
              <a:t> The project will adhere to best practices in software development, including proper documentation, code reviews, and testing.</a:t>
            </a:r>
            <a:endParaRPr lang="en-GB" sz="18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61" name="Shape 2161"/>
        <p:cNvGrpSpPr/>
        <p:nvPr/>
      </p:nvGrpSpPr>
      <p:grpSpPr>
        <a:xfrm>
          <a:off x="0" y="0"/>
          <a:ext cx="0" cy="0"/>
          <a:chOff x="0" y="0"/>
          <a:chExt cx="0" cy="0"/>
        </a:xfrm>
      </p:grpSpPr>
      <p:sp>
        <p:nvSpPr>
          <p:cNvPr id="2177" name="Google Shape;2177;p39"/>
          <p:cNvSpPr txBox="1"/>
          <p:nvPr>
            <p:ph type="title"/>
          </p:nvPr>
        </p:nvSpPr>
        <p:spPr>
          <a:xfrm>
            <a:off x="2195703" y="69938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Project organization</a:t>
            </a:r>
            <a:endParaRPr lang="en-GB"/>
          </a:p>
        </p:txBody>
      </p:sp>
      <p:sp>
        <p:nvSpPr>
          <p:cNvPr id="2178" name="Google Shape;2178;p39"/>
          <p:cNvSpPr txBox="1"/>
          <p:nvPr>
            <p:ph type="subTitle" idx="1"/>
          </p:nvPr>
        </p:nvSpPr>
        <p:spPr>
          <a:xfrm>
            <a:off x="1979930" y="1923415"/>
            <a:ext cx="5349240" cy="21126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b="1">
                <a:sym typeface="+mn-ea"/>
              </a:rPr>
              <a:t>Evidence all the artifacts have been placed under configuration management:</a:t>
            </a:r>
            <a:r>
              <a:rPr lang="en-GB" sz="1800">
                <a:sym typeface="+mn-ea"/>
              </a:rPr>
              <a:t> The project artifacts, including source code and documentation, will be stored and managed using a GitHub repository.</a:t>
            </a:r>
            <a:endParaRPr lang="en-GB" sz="18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61" name="Shape 2161"/>
        <p:cNvGrpSpPr/>
        <p:nvPr/>
      </p:nvGrpSpPr>
      <p:grpSpPr>
        <a:xfrm>
          <a:off x="0" y="0"/>
          <a:ext cx="0" cy="0"/>
          <a:chOff x="0" y="0"/>
          <a:chExt cx="0" cy="0"/>
        </a:xfrm>
      </p:grpSpPr>
      <p:sp>
        <p:nvSpPr>
          <p:cNvPr id="2177" name="Google Shape;2177;p39"/>
          <p:cNvSpPr txBox="1"/>
          <p:nvPr>
            <p:ph type="title"/>
          </p:nvPr>
        </p:nvSpPr>
        <p:spPr>
          <a:xfrm>
            <a:off x="2195703" y="69938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PROJECT MANAGERMENT PLAN</a:t>
            </a:r>
            <a:endParaRPr lang="en-GB"/>
          </a:p>
        </p:txBody>
      </p:sp>
      <p:sp>
        <p:nvSpPr>
          <p:cNvPr id="2178" name="Google Shape;2178;p39"/>
          <p:cNvSpPr txBox="1"/>
          <p:nvPr>
            <p:ph type="subTitle" idx="1"/>
          </p:nvPr>
        </p:nvSpPr>
        <p:spPr>
          <a:xfrm>
            <a:off x="1979930" y="1923415"/>
            <a:ext cx="5349240" cy="21126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b="1">
                <a:sym typeface="+mn-ea"/>
              </a:rPr>
              <a:t>Impact of the project on individuals and organizations:</a:t>
            </a:r>
            <a:r>
              <a:rPr lang="en-GB" sz="1800">
                <a:sym typeface="+mn-ea"/>
              </a:rPr>
              <a:t> For organizations, it will be easier to manage employees, have a reward and punishment policy, and spend less time. As for individuals, the work will be easier, less stressful, more professional, and less time wasted on cumbersome manipulations to work more efficiently.</a:t>
            </a:r>
            <a:endParaRPr lang="en-GB"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161" name="Shape 2161"/>
        <p:cNvGrpSpPr/>
        <p:nvPr/>
      </p:nvGrpSpPr>
      <p:grpSpPr>
        <a:xfrm>
          <a:off x="0" y="0"/>
          <a:ext cx="0" cy="0"/>
          <a:chOff x="0" y="0"/>
          <a:chExt cx="0" cy="0"/>
        </a:xfrm>
      </p:grpSpPr>
      <p:sp>
        <p:nvSpPr>
          <p:cNvPr id="2177" name="Google Shape;2177;p39"/>
          <p:cNvSpPr txBox="1"/>
          <p:nvPr>
            <p:ph type="title"/>
          </p:nvPr>
        </p:nvSpPr>
        <p:spPr>
          <a:xfrm>
            <a:off x="2195703" y="69938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Project organization</a:t>
            </a:r>
            <a:endParaRPr lang="en-GB"/>
          </a:p>
        </p:txBody>
      </p:sp>
      <p:sp>
        <p:nvSpPr>
          <p:cNvPr id="2178" name="Google Shape;2178;p39"/>
          <p:cNvSpPr txBox="1"/>
          <p:nvPr>
            <p:ph type="subTitle" idx="1"/>
          </p:nvPr>
        </p:nvSpPr>
        <p:spPr>
          <a:xfrm>
            <a:off x="1979930" y="1923415"/>
            <a:ext cx="5349240" cy="21126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b="1">
                <a:sym typeface="+mn-ea"/>
              </a:rPr>
              <a:t>Impact of the project on individuals and organizations:</a:t>
            </a:r>
            <a:r>
              <a:rPr lang="en-GB" sz="1800">
                <a:sym typeface="+mn-ea"/>
              </a:rPr>
              <a:t> The software will streamline the distributor's operations and improve the efficiency of interactions between the distributor, resellers, and agents. This will lead to improved customer satisfaction, increased sales, and enhanced profitability.</a:t>
            </a:r>
            <a:endParaRPr lang="en-GB" sz="18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154" name="Shape 2154"/>
        <p:cNvGrpSpPr/>
        <p:nvPr/>
      </p:nvGrpSpPr>
      <p:grpSpPr>
        <a:xfrm>
          <a:off x="0" y="0"/>
          <a:ext cx="0" cy="0"/>
          <a:chOff x="0" y="0"/>
          <a:chExt cx="0" cy="0"/>
        </a:xfrm>
      </p:grpSpPr>
      <p:sp>
        <p:nvSpPr>
          <p:cNvPr id="2155" name="Google Shape;2155;p38"/>
          <p:cNvSpPr txBox="1"/>
          <p:nvPr>
            <p:ph type="title"/>
          </p:nvPr>
        </p:nvSpPr>
        <p:spPr>
          <a:xfrm>
            <a:off x="2125345" y="1347470"/>
            <a:ext cx="4893945" cy="22561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500"/>
              <a:t>REQUIREMENT SPECIFICATIONS</a:t>
            </a:r>
            <a:endParaRPr lang="en-GB" sz="3500"/>
          </a:p>
        </p:txBody>
      </p:sp>
      <p:sp>
        <p:nvSpPr>
          <p:cNvPr id="2156" name="Google Shape;2156;p38"/>
          <p:cNvSpPr txBox="1"/>
          <p:nvPr>
            <p:ph type="title" idx="2"/>
          </p:nvPr>
        </p:nvSpPr>
        <p:spPr>
          <a:xfrm>
            <a:off x="3060065" y="98729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3</a:t>
            </a:r>
            <a:endParaRPr lang="en-US" altLang="en-GB"/>
          </a:p>
        </p:txBody>
      </p:sp>
      <p:sp>
        <p:nvSpPr>
          <p:cNvPr id="2" name="Text Box 1"/>
          <p:cNvSpPr txBox="1"/>
          <p:nvPr/>
        </p:nvSpPr>
        <p:spPr>
          <a:xfrm>
            <a:off x="828040" y="4587875"/>
            <a:ext cx="5882640" cy="521970"/>
          </a:xfrm>
          <a:prstGeom prst="rect">
            <a:avLst/>
          </a:prstGeom>
          <a:noFill/>
        </p:spPr>
        <p:txBody>
          <a:bodyPr wrap="square" rtlCol="0" anchor="t">
            <a:spAutoFit/>
          </a:bodyPr>
          <a:p>
            <a:pPr marL="0" indent="0"/>
            <a:r>
              <a:rPr lang="en-US" b="1" dirty="0">
                <a:effectLst/>
                <a:latin typeface="Viga" panose="020B0704020202020204" charset="0"/>
                <a:ea typeface="SimSun" panose="02010600030101010101" pitchFamily="2" charset="-122"/>
                <a:sym typeface="+mn-ea"/>
              </a:rPr>
              <a:t>Stakeholders for the system: Distributor,Accountant,Reseller/Agent</a:t>
            </a:r>
            <a:endParaRPr lang="en-US" b="1" dirty="0">
              <a:effectLst/>
              <a:latin typeface="Viga" panose="020B0704020202020204" charset="0"/>
              <a:ea typeface="SimSun" panose="02010600030101010101" pitchFamily="2" charset="-122"/>
              <a:sym typeface="+mn-ea"/>
            </a:endParaRPr>
          </a:p>
          <a:p>
            <a:pPr marL="0" indent="0"/>
            <a:endParaRPr lang="en-US" dirty="0">
              <a:effectLst/>
              <a:latin typeface="Viga" panose="020B0704020202020204" charset="0"/>
              <a:ea typeface="SimSun" panose="02010600030101010101" pitchFamily="2"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3161" name="Google Shape;3161;p54"/>
          <p:cNvSpPr txBox="1"/>
          <p:nvPr>
            <p:ph type="title"/>
          </p:nvPr>
        </p:nvSpPr>
        <p:spPr>
          <a:xfrm>
            <a:off x="2208175" y="339593"/>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Use</a:t>
            </a:r>
            <a:r>
              <a:rPr lang="en-US" altLang="en-GB"/>
              <a:t> </a:t>
            </a:r>
            <a:r>
              <a:rPr lang="en-GB"/>
              <a:t>case </a:t>
            </a:r>
            <a:r>
              <a:rPr lang="en-US" altLang="en-GB"/>
              <a:t>model</a:t>
            </a:r>
            <a:endParaRPr lang="en-US" altLang="en-GB"/>
          </a:p>
        </p:txBody>
      </p:sp>
      <p:pic>
        <p:nvPicPr>
          <p:cNvPr id="143" name="Picture 142" descr="Diagram&#10;&#10;Description automatically generated"/>
          <p:cNvPicPr>
            <a:picLocks noChangeAspect="1"/>
          </p:cNvPicPr>
          <p:nvPr/>
        </p:nvPicPr>
        <p:blipFill>
          <a:blip r:embed="rId1"/>
          <a:stretch>
            <a:fillRect/>
          </a:stretch>
        </p:blipFill>
        <p:spPr>
          <a:xfrm>
            <a:off x="1548130" y="1203960"/>
            <a:ext cx="6793230" cy="34378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89" name="Shape 1889"/>
        <p:cNvGrpSpPr/>
        <p:nvPr/>
      </p:nvGrpSpPr>
      <p:grpSpPr>
        <a:xfrm>
          <a:off x="0" y="0"/>
          <a:ext cx="0" cy="0"/>
          <a:chOff x="0" y="0"/>
          <a:chExt cx="0" cy="0"/>
        </a:xfrm>
      </p:grpSpPr>
      <p:sp>
        <p:nvSpPr>
          <p:cNvPr id="1890" name="Google Shape;1890;p36"/>
          <p:cNvSpPr txBox="1"/>
          <p:nvPr>
            <p:ph type="title"/>
          </p:nvPr>
        </p:nvSpPr>
        <p:spPr>
          <a:xfrm>
            <a:off x="2527808" y="33959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Members of group </a:t>
            </a:r>
            <a:endParaRPr lang="en-US" altLang="en-GB"/>
          </a:p>
        </p:txBody>
      </p:sp>
      <p:sp>
        <p:nvSpPr>
          <p:cNvPr id="6" name="Text Box 5"/>
          <p:cNvSpPr txBox="1"/>
          <p:nvPr/>
        </p:nvSpPr>
        <p:spPr>
          <a:xfrm>
            <a:off x="2483485" y="1851660"/>
            <a:ext cx="4319270" cy="1968500"/>
          </a:xfrm>
          <a:prstGeom prst="rect">
            <a:avLst/>
          </a:prstGeom>
          <a:noFill/>
        </p:spPr>
        <p:txBody>
          <a:bodyPr wrap="square" rtlCol="0" anchor="t">
            <a:spAutoFit/>
          </a:bodyPr>
          <a:p>
            <a:pPr marL="0" lvl="0" algn="ctr">
              <a:buClr>
                <a:schemeClr val="dk2"/>
              </a:buClr>
              <a:buSzPts val="2800"/>
              <a:buFont typeface="Fjalla One"/>
              <a:buNone/>
            </a:pPr>
            <a:r>
              <a:rPr lang="en-US" altLang="en-GB" sz="2000">
                <a:solidFill>
                  <a:schemeClr val="dk2"/>
                </a:solidFill>
                <a:latin typeface="Fjalla One"/>
                <a:ea typeface="Fjalla One"/>
                <a:cs typeface="Fjalla One"/>
                <a:sym typeface="+mn-ea"/>
              </a:rPr>
              <a:t>Huỳnh Tuấn Anh - 521H0003</a:t>
            </a:r>
            <a:endParaRPr lang="en-US" altLang="en-GB" sz="2000">
              <a:solidFill>
                <a:schemeClr val="dk2"/>
              </a:solidFill>
              <a:latin typeface="Fjalla One"/>
              <a:ea typeface="Fjalla One"/>
              <a:cs typeface="Fjalla One"/>
              <a:sym typeface="+mn-ea"/>
            </a:endParaRPr>
          </a:p>
          <a:p>
            <a:pPr marL="0" lvl="0" algn="ctr">
              <a:buClr>
                <a:schemeClr val="dk2"/>
              </a:buClr>
              <a:buSzPts val="2800"/>
              <a:buFont typeface="Fjalla One"/>
              <a:buNone/>
            </a:pPr>
            <a:endParaRPr lang="en-US" altLang="en-GB" sz="2000">
              <a:solidFill>
                <a:schemeClr val="dk2"/>
              </a:solidFill>
              <a:latin typeface="Fjalla One"/>
              <a:ea typeface="Fjalla One"/>
              <a:cs typeface="Fjalla One"/>
            </a:endParaRPr>
          </a:p>
          <a:p>
            <a:pPr marL="0" lvl="0" algn="ctr">
              <a:buClr>
                <a:schemeClr val="dk2"/>
              </a:buClr>
              <a:buSzPts val="2800"/>
              <a:buFont typeface="Fjalla One"/>
              <a:buNone/>
            </a:pPr>
            <a:r>
              <a:rPr lang="en-US" altLang="en-GB" sz="2000">
                <a:solidFill>
                  <a:schemeClr val="dk2"/>
                </a:solidFill>
                <a:latin typeface="Fjalla One"/>
                <a:ea typeface="Fjalla One"/>
                <a:cs typeface="Fjalla One"/>
                <a:sym typeface="+mn-ea"/>
              </a:rPr>
              <a:t>Nguyễn Cảnh Tùng - 519H0360</a:t>
            </a:r>
            <a:endParaRPr lang="en-US" altLang="en-GB" sz="2000">
              <a:solidFill>
                <a:schemeClr val="dk2"/>
              </a:solidFill>
              <a:latin typeface="Fjalla One"/>
              <a:ea typeface="Fjalla One"/>
              <a:cs typeface="Fjalla One"/>
              <a:sym typeface="+mn-ea"/>
            </a:endParaRPr>
          </a:p>
          <a:p>
            <a:pPr marL="0" lvl="0" algn="ctr">
              <a:buClr>
                <a:schemeClr val="dk2"/>
              </a:buClr>
              <a:buSzPts val="2800"/>
              <a:buFont typeface="Fjalla One"/>
              <a:buNone/>
            </a:pPr>
            <a:endParaRPr lang="en-US" altLang="en-GB" sz="2800">
              <a:solidFill>
                <a:schemeClr val="dk2"/>
              </a:solidFill>
              <a:latin typeface="Fjalla One"/>
              <a:ea typeface="Fjalla One"/>
              <a:cs typeface="Fjalla One"/>
            </a:endParaRPr>
          </a:p>
          <a:p>
            <a:pPr marL="0" lvl="0" indent="0">
              <a:buClr>
                <a:schemeClr val="dk1"/>
              </a:buClr>
              <a:buSzPts val="1100"/>
              <a:buNone/>
            </a:pPr>
            <a:endParaRPr lang="en-US"/>
          </a:p>
          <a:p>
            <a:pPr marL="0" lvl="0" algn="ctr">
              <a:buClr>
                <a:schemeClr val="dk2"/>
              </a:buClr>
              <a:buSzPts val="2800"/>
              <a:buFont typeface="Fjalla One"/>
              <a:buNone/>
            </a:pPr>
            <a:endParaRPr lang="en-US" altLang="en-GB" sz="2000">
              <a:solidFill>
                <a:schemeClr val="dk2"/>
              </a:solidFill>
              <a:latin typeface="Fjalla One"/>
              <a:ea typeface="Fjalla One"/>
              <a:cs typeface="Fjalla On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2" name="Text Box 1"/>
          <p:cNvSpPr txBox="1"/>
          <p:nvPr/>
        </p:nvSpPr>
        <p:spPr>
          <a:xfrm>
            <a:off x="3347720" y="1419225"/>
            <a:ext cx="3747770" cy="3692525"/>
          </a:xfrm>
          <a:prstGeom prst="rect">
            <a:avLst/>
          </a:prstGeom>
          <a:noFill/>
        </p:spPr>
        <p:txBody>
          <a:bodyPr wrap="square" rtlCol="0" anchor="t">
            <a:spAutoFit/>
          </a:bodyPr>
          <a:p>
            <a:pPr lvl="0">
              <a:lnSpc>
                <a:spcPct val="150000"/>
              </a:lnSpc>
              <a:buSzPts val="1300"/>
              <a:tabLst>
                <a:tab pos="4050665" algn="ctr"/>
              </a:tabLst>
            </a:pPr>
            <a:r>
              <a:rPr lang="en-US" sz="1200" b="1" dirty="0">
                <a:solidFill>
                  <a:schemeClr val="bg2"/>
                </a:solidFill>
                <a:effectLst/>
                <a:latin typeface="Viga" panose="020B0704020202020204" charset="0"/>
                <a:sym typeface="+mn-ea"/>
              </a:rPr>
              <a:t>- Goods received note creation</a:t>
            </a:r>
            <a:endParaRPr lang="en-US" sz="1200" b="1" dirty="0">
              <a:solidFill>
                <a:schemeClr val="bg2"/>
              </a:solidFill>
              <a:effectLst/>
              <a:latin typeface="Viga" panose="020B0704020202020204" charset="0"/>
              <a:sym typeface="+mn-ea"/>
            </a:endParaRPr>
          </a:p>
          <a:p>
            <a:pPr lvl="0">
              <a:lnSpc>
                <a:spcPct val="150000"/>
              </a:lnSpc>
              <a:buSzPts val="1300"/>
              <a:tabLst>
                <a:tab pos="4050665" algn="ctr"/>
              </a:tabLst>
            </a:pPr>
            <a:r>
              <a:rPr lang="en-US" sz="1200" b="1" dirty="0">
                <a:solidFill>
                  <a:schemeClr val="bg2"/>
                </a:solidFill>
                <a:effectLst/>
                <a:latin typeface="Viga" panose="020B0704020202020204" charset="0"/>
                <a:sym typeface="+mn-ea"/>
              </a:rPr>
              <a:t>- Viewing incoming/outgoing stock report</a:t>
            </a:r>
            <a:endParaRPr lang="en-US" sz="1200" b="1" dirty="0">
              <a:solidFill>
                <a:schemeClr val="bg2"/>
              </a:solidFill>
              <a:effectLst/>
              <a:latin typeface="Viga" panose="020B0704020202020204" charset="0"/>
              <a:sym typeface="+mn-ea"/>
            </a:endParaRPr>
          </a:p>
          <a:p>
            <a:pPr lvl="0">
              <a:lnSpc>
                <a:spcPct val="150000"/>
              </a:lnSpc>
              <a:buSzPts val="1300"/>
              <a:tabLst>
                <a:tab pos="4050665" algn="ctr"/>
              </a:tabLst>
            </a:pPr>
            <a:r>
              <a:rPr lang="en-US" sz="1200" b="1" dirty="0">
                <a:solidFill>
                  <a:schemeClr val="bg2"/>
                </a:solidFill>
                <a:effectLst/>
                <a:latin typeface="Viga" panose="020B0704020202020204" charset="0"/>
                <a:sym typeface="+mn-ea"/>
              </a:rPr>
              <a:t>- Viewing best-selling products report</a:t>
            </a:r>
            <a:endParaRPr lang="en-US" sz="1200" b="1" dirty="0">
              <a:solidFill>
                <a:schemeClr val="bg2"/>
              </a:solidFill>
              <a:effectLst/>
              <a:latin typeface="Viga" panose="020B0704020202020204" charset="0"/>
              <a:sym typeface="+mn-ea"/>
            </a:endParaRPr>
          </a:p>
          <a:p>
            <a:pPr lvl="0">
              <a:lnSpc>
                <a:spcPct val="150000"/>
              </a:lnSpc>
              <a:buSzPts val="1300"/>
              <a:tabLst>
                <a:tab pos="4050665" algn="ctr"/>
              </a:tabLst>
            </a:pPr>
            <a:r>
              <a:rPr lang="en-US" sz="1200" b="1" dirty="0">
                <a:solidFill>
                  <a:schemeClr val="bg2"/>
                </a:solidFill>
                <a:effectLst/>
                <a:latin typeface="Viga" panose="020B0704020202020204" charset="0"/>
                <a:sym typeface="+mn-ea"/>
              </a:rPr>
              <a:t>- Viewing monthly revenue report</a:t>
            </a:r>
            <a:endParaRPr lang="en-US" sz="1200" b="1" dirty="0">
              <a:solidFill>
                <a:schemeClr val="bg2"/>
              </a:solidFill>
              <a:effectLst/>
              <a:latin typeface="Viga" panose="020B0704020202020204" charset="0"/>
              <a:sym typeface="+mn-ea"/>
            </a:endParaRPr>
          </a:p>
          <a:p>
            <a:pPr lvl="0">
              <a:lnSpc>
                <a:spcPct val="150000"/>
              </a:lnSpc>
              <a:buSzPts val="1300"/>
              <a:tabLst>
                <a:tab pos="4050665" algn="ctr"/>
              </a:tabLst>
            </a:pPr>
            <a:r>
              <a:rPr lang="en-US" sz="1200" b="1" dirty="0">
                <a:solidFill>
                  <a:schemeClr val="bg2"/>
                </a:solidFill>
                <a:effectLst/>
                <a:latin typeface="Viga" panose="020B0704020202020204" charset="0"/>
                <a:sym typeface="+mn-ea"/>
              </a:rPr>
              <a:t>- Goods delivery note creation</a:t>
            </a:r>
            <a:endParaRPr lang="en-US" sz="1200" b="1" dirty="0">
              <a:solidFill>
                <a:schemeClr val="bg2"/>
              </a:solidFill>
              <a:effectLst/>
              <a:latin typeface="Viga" panose="020B0704020202020204" charset="0"/>
              <a:sym typeface="+mn-ea"/>
            </a:endParaRPr>
          </a:p>
          <a:p>
            <a:pPr lvl="0">
              <a:lnSpc>
                <a:spcPct val="150000"/>
              </a:lnSpc>
              <a:buSzPts val="1300"/>
              <a:tabLst>
                <a:tab pos="4050665" algn="ctr"/>
              </a:tabLst>
            </a:pPr>
            <a:r>
              <a:rPr lang="en-US" sz="1200" b="1" dirty="0">
                <a:solidFill>
                  <a:schemeClr val="bg2"/>
                </a:solidFill>
                <a:effectLst/>
                <a:latin typeface="Viga" panose="020B0704020202020204" charset="0"/>
                <a:sym typeface="+mn-ea"/>
              </a:rPr>
              <a:t>- Placing orders</a:t>
            </a:r>
            <a:endParaRPr lang="en-US" sz="1200" b="1" dirty="0">
              <a:solidFill>
                <a:schemeClr val="bg2"/>
              </a:solidFill>
              <a:effectLst/>
              <a:latin typeface="Viga" panose="020B0704020202020204" charset="0"/>
              <a:sym typeface="+mn-ea"/>
            </a:endParaRPr>
          </a:p>
          <a:p>
            <a:pPr lvl="0">
              <a:lnSpc>
                <a:spcPct val="150000"/>
              </a:lnSpc>
              <a:buSzPts val="1300"/>
              <a:tabLst>
                <a:tab pos="4050665" algn="ctr"/>
              </a:tabLst>
            </a:pPr>
            <a:r>
              <a:rPr lang="en-US" sz="1200" b="1" dirty="0">
                <a:solidFill>
                  <a:schemeClr val="bg2"/>
                </a:solidFill>
                <a:effectLst/>
                <a:latin typeface="Viga" panose="020B0704020202020204" charset="0"/>
                <a:sym typeface="+mn-ea"/>
              </a:rPr>
              <a:t>- Choosing payment method</a:t>
            </a:r>
            <a:endParaRPr lang="en-US" sz="1200" b="1" dirty="0">
              <a:solidFill>
                <a:schemeClr val="bg2"/>
              </a:solidFill>
              <a:effectLst/>
              <a:latin typeface="Viga" panose="020B0704020202020204" charset="0"/>
              <a:sym typeface="+mn-ea"/>
            </a:endParaRPr>
          </a:p>
          <a:p>
            <a:pPr lvl="0">
              <a:lnSpc>
                <a:spcPct val="150000"/>
              </a:lnSpc>
              <a:buSzPts val="1300"/>
              <a:tabLst>
                <a:tab pos="4050665" algn="ctr"/>
              </a:tabLst>
            </a:pPr>
            <a:r>
              <a:rPr lang="en-US" sz="1200" b="1" dirty="0">
                <a:solidFill>
                  <a:schemeClr val="bg2"/>
                </a:solidFill>
                <a:effectLst/>
                <a:latin typeface="Viga" panose="020B0704020202020204" charset="0"/>
                <a:sym typeface="+mn-ea"/>
              </a:rPr>
              <a:t>- Making online payments</a:t>
            </a:r>
            <a:endParaRPr lang="en-US" sz="1200" b="1" dirty="0">
              <a:solidFill>
                <a:schemeClr val="bg2"/>
              </a:solidFill>
              <a:effectLst/>
              <a:latin typeface="Viga" panose="020B0704020202020204" charset="0"/>
              <a:sym typeface="+mn-ea"/>
            </a:endParaRPr>
          </a:p>
          <a:p>
            <a:pPr lvl="0">
              <a:lnSpc>
                <a:spcPct val="150000"/>
              </a:lnSpc>
              <a:buSzPts val="1300"/>
              <a:tabLst>
                <a:tab pos="4050665" algn="ctr"/>
              </a:tabLst>
            </a:pPr>
            <a:r>
              <a:rPr lang="en-US" sz="1200" b="1" dirty="0">
                <a:solidFill>
                  <a:schemeClr val="bg2"/>
                </a:solidFill>
                <a:effectLst/>
                <a:latin typeface="Viga" panose="020B0704020202020204" charset="0"/>
                <a:sym typeface="+mn-ea"/>
              </a:rPr>
              <a:t>- Viewing order status</a:t>
            </a:r>
            <a:endParaRPr lang="en-US" sz="1200" b="1" dirty="0">
              <a:solidFill>
                <a:schemeClr val="bg2"/>
              </a:solidFill>
              <a:effectLst/>
              <a:latin typeface="Viga" panose="020B0704020202020204" charset="0"/>
              <a:sym typeface="+mn-ea"/>
            </a:endParaRPr>
          </a:p>
          <a:p>
            <a:pPr lvl="0">
              <a:lnSpc>
                <a:spcPct val="150000"/>
              </a:lnSpc>
              <a:buSzPts val="1300"/>
              <a:tabLst>
                <a:tab pos="4050665" algn="ctr"/>
              </a:tabLst>
            </a:pPr>
            <a:r>
              <a:rPr lang="en-US" sz="1200" b="1" dirty="0">
                <a:solidFill>
                  <a:schemeClr val="bg2"/>
                </a:solidFill>
                <a:effectLst/>
                <a:latin typeface="Viga" panose="020B0704020202020204" charset="0"/>
                <a:sym typeface="+mn-ea"/>
              </a:rPr>
              <a:t>- Browsing products</a:t>
            </a:r>
            <a:endParaRPr lang="en-US" sz="1200" b="1" dirty="0">
              <a:solidFill>
                <a:schemeClr val="bg2"/>
              </a:solidFill>
              <a:effectLst/>
              <a:latin typeface="Viga" panose="020B0704020202020204" charset="0"/>
              <a:sym typeface="+mn-ea"/>
            </a:endParaRPr>
          </a:p>
          <a:p>
            <a:pPr lvl="0">
              <a:lnSpc>
                <a:spcPct val="150000"/>
              </a:lnSpc>
              <a:buSzPts val="1300"/>
              <a:tabLst>
                <a:tab pos="4050665" algn="ctr"/>
              </a:tabLst>
            </a:pPr>
            <a:r>
              <a:rPr lang="en-US" sz="1200" b="1" dirty="0">
                <a:solidFill>
                  <a:schemeClr val="bg2"/>
                </a:solidFill>
                <a:effectLst/>
                <a:latin typeface="Viga" panose="020B0704020202020204" charset="0"/>
                <a:sym typeface="+mn-ea"/>
              </a:rPr>
              <a:t>- Adding products to cart</a:t>
            </a:r>
            <a:endParaRPr lang="en-US" sz="1200" b="1" dirty="0">
              <a:solidFill>
                <a:schemeClr val="bg2"/>
              </a:solidFill>
              <a:effectLst/>
              <a:latin typeface="Viga" panose="020B0704020202020204" charset="0"/>
              <a:sym typeface="+mn-ea"/>
            </a:endParaRPr>
          </a:p>
          <a:p>
            <a:pPr lvl="0">
              <a:lnSpc>
                <a:spcPct val="150000"/>
              </a:lnSpc>
              <a:buSzPts val="1300"/>
              <a:tabLst>
                <a:tab pos="4050665" algn="ctr"/>
              </a:tabLst>
            </a:pPr>
            <a:r>
              <a:rPr lang="en-US" sz="1200" b="1" dirty="0">
                <a:solidFill>
                  <a:schemeClr val="bg2"/>
                </a:solidFill>
                <a:effectLst/>
                <a:latin typeface="Viga" panose="020B0704020202020204" charset="0"/>
                <a:sym typeface="+mn-ea"/>
              </a:rPr>
              <a:t>- Checkout process</a:t>
            </a:r>
            <a:endParaRPr lang="en-US" sz="1200" b="1" dirty="0">
              <a:solidFill>
                <a:schemeClr val="bg2"/>
              </a:solidFill>
              <a:effectLst/>
              <a:latin typeface="Viga" panose="020B0704020202020204" charset="0"/>
              <a:sym typeface="+mn-ea"/>
            </a:endParaRPr>
          </a:p>
          <a:p>
            <a:pPr lvl="0">
              <a:lnSpc>
                <a:spcPct val="150000"/>
              </a:lnSpc>
              <a:buSzPts val="1300"/>
              <a:tabLst>
                <a:tab pos="4050665" algn="ctr"/>
              </a:tabLst>
            </a:pPr>
            <a:r>
              <a:rPr lang="en-US" sz="1200" b="1" dirty="0">
                <a:solidFill>
                  <a:schemeClr val="bg2"/>
                </a:solidFill>
                <a:effectLst/>
                <a:latin typeface="Viga" panose="020B0704020202020204" charset="0"/>
                <a:sym typeface="+mn-ea"/>
              </a:rPr>
              <a:t>- Making payments</a:t>
            </a:r>
            <a:endParaRPr lang="en-US" sz="1200" b="1" dirty="0">
              <a:solidFill>
                <a:schemeClr val="bg2"/>
              </a:solidFill>
              <a:effectLst/>
              <a:latin typeface="Viga" panose="020B0704020202020204" charset="0"/>
              <a:sym typeface="+mn-ea"/>
            </a:endParaRPr>
          </a:p>
        </p:txBody>
      </p:sp>
      <p:sp>
        <p:nvSpPr>
          <p:cNvPr id="2155" name="Google Shape;2155;p38"/>
          <p:cNvSpPr txBox="1"/>
          <p:nvPr>
            <p:ph type="title"/>
          </p:nvPr>
        </p:nvSpPr>
        <p:spPr>
          <a:xfrm>
            <a:off x="1115695" y="-20320"/>
            <a:ext cx="6923405" cy="160909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GB" sz="3500"/>
              <a:t>REQUIREMENT SPECIFICATIONS</a:t>
            </a:r>
            <a:endParaRPr lang="en-GB" sz="3500"/>
          </a:p>
        </p:txBody>
      </p:sp>
      <p:sp>
        <p:nvSpPr>
          <p:cNvPr id="3" name="Text Box 2"/>
          <p:cNvSpPr txBox="1"/>
          <p:nvPr/>
        </p:nvSpPr>
        <p:spPr>
          <a:xfrm>
            <a:off x="539750" y="1131570"/>
            <a:ext cx="2398395" cy="306705"/>
          </a:xfrm>
          <a:prstGeom prst="rect">
            <a:avLst/>
          </a:prstGeom>
          <a:noFill/>
        </p:spPr>
        <p:txBody>
          <a:bodyPr wrap="none" rtlCol="0" anchor="t">
            <a:spAutoFit/>
          </a:bodyPr>
          <a:p>
            <a:pPr marL="139700" indent="0">
              <a:buNone/>
            </a:pPr>
            <a:r>
              <a:rPr lang="en-US" b="1" dirty="0">
                <a:solidFill>
                  <a:schemeClr val="bg2"/>
                </a:solidFill>
                <a:effectLst/>
                <a:latin typeface="Arial" panose="020B0604020202020204" pitchFamily="34" charset="0"/>
                <a:ea typeface="SimSun" panose="02010600030101010101" pitchFamily="2" charset="-122"/>
                <a:cs typeface="Arial" panose="020B0604020202020204" pitchFamily="34" charset="0"/>
                <a:sym typeface="+mn-ea"/>
              </a:rPr>
              <a:t>Functional requirements</a:t>
            </a:r>
            <a:endParaRPr lang="en-US" b="1" dirty="0">
              <a:solidFill>
                <a:schemeClr val="bg2"/>
              </a:solidFill>
              <a:effectLst/>
              <a:latin typeface="Arial" panose="020B0604020202020204" pitchFamily="34" charset="0"/>
              <a:ea typeface="SimSun" panose="02010600030101010101" pitchFamily="2" charset="-122"/>
              <a:cs typeface="Arial" panose="020B0604020202020204" pitchFamily="34" charset="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2" name="Text Box 1"/>
          <p:cNvSpPr txBox="1"/>
          <p:nvPr/>
        </p:nvSpPr>
        <p:spPr>
          <a:xfrm>
            <a:off x="2110740" y="1563370"/>
            <a:ext cx="5928360" cy="3415030"/>
          </a:xfrm>
          <a:prstGeom prst="rect">
            <a:avLst/>
          </a:prstGeom>
          <a:noFill/>
        </p:spPr>
        <p:txBody>
          <a:bodyPr wrap="square" rtlCol="0" anchor="t">
            <a:spAutoFit/>
          </a:bodyPr>
          <a:p>
            <a:pPr lvl="0">
              <a:lnSpc>
                <a:spcPct val="150000"/>
              </a:lnSpc>
              <a:buSzPts val="1300"/>
              <a:tabLst>
                <a:tab pos="4050665" algn="ctr"/>
              </a:tabLst>
            </a:pPr>
            <a:r>
              <a:rPr lang="en-US" sz="900" b="1" dirty="0">
                <a:solidFill>
                  <a:schemeClr val="bg2"/>
                </a:solidFill>
                <a:effectLst/>
                <a:latin typeface="Viga" panose="020B0704020202020204" charset="0"/>
                <a:sym typeface="+mn-ea"/>
              </a:rPr>
              <a:t>NFR1: Performance</a:t>
            </a:r>
            <a:endParaRPr lang="en-US" sz="900" b="1" dirty="0">
              <a:solidFill>
                <a:schemeClr val="bg2"/>
              </a:solidFill>
              <a:effectLst/>
              <a:latin typeface="Viga" panose="020B0704020202020204" charset="0"/>
              <a:sym typeface="+mn-ea"/>
            </a:endParaRPr>
          </a:p>
          <a:p>
            <a:pPr lvl="0">
              <a:lnSpc>
                <a:spcPct val="150000"/>
              </a:lnSpc>
              <a:buSzPts val="1300"/>
              <a:tabLst>
                <a:tab pos="4050665" algn="ctr"/>
              </a:tabLst>
            </a:pPr>
            <a:r>
              <a:rPr lang="en-US" sz="900" b="1" dirty="0">
                <a:solidFill>
                  <a:schemeClr val="bg2"/>
                </a:solidFill>
                <a:effectLst/>
                <a:latin typeface="Viga" panose="020B0704020202020204" charset="0"/>
                <a:sym typeface="+mn-ea"/>
              </a:rPr>
              <a:t>The system should be able to handle a high volume of transactions.</a:t>
            </a:r>
            <a:endParaRPr lang="en-US" sz="900" b="1" dirty="0">
              <a:solidFill>
                <a:schemeClr val="bg2"/>
              </a:solidFill>
              <a:effectLst/>
              <a:latin typeface="Viga" panose="020B0704020202020204" charset="0"/>
              <a:sym typeface="+mn-ea"/>
            </a:endParaRPr>
          </a:p>
          <a:p>
            <a:pPr lvl="0">
              <a:lnSpc>
                <a:spcPct val="150000"/>
              </a:lnSpc>
              <a:buSzPts val="1300"/>
              <a:tabLst>
                <a:tab pos="4050665" algn="ctr"/>
              </a:tabLst>
            </a:pPr>
            <a:r>
              <a:rPr lang="en-US" sz="900" b="1" dirty="0">
                <a:solidFill>
                  <a:schemeClr val="bg2"/>
                </a:solidFill>
                <a:effectLst/>
                <a:latin typeface="Viga" panose="020B0704020202020204" charset="0"/>
                <a:sym typeface="+mn-ea"/>
              </a:rPr>
              <a:t>The system should provide quick response times for user actions.</a:t>
            </a:r>
            <a:endParaRPr lang="en-US" sz="900" b="1" dirty="0">
              <a:solidFill>
                <a:schemeClr val="bg2"/>
              </a:solidFill>
              <a:effectLst/>
              <a:latin typeface="Viga" panose="020B0704020202020204" charset="0"/>
              <a:sym typeface="+mn-ea"/>
            </a:endParaRPr>
          </a:p>
          <a:p>
            <a:pPr lvl="0">
              <a:lnSpc>
                <a:spcPct val="150000"/>
              </a:lnSpc>
              <a:buSzPts val="1300"/>
              <a:tabLst>
                <a:tab pos="4050665" algn="ctr"/>
              </a:tabLst>
            </a:pPr>
            <a:r>
              <a:rPr lang="en-US" sz="900" b="1" dirty="0">
                <a:solidFill>
                  <a:schemeClr val="bg2"/>
                </a:solidFill>
                <a:effectLst/>
                <a:latin typeface="Viga" panose="020B0704020202020204" charset="0"/>
                <a:sym typeface="+mn-ea"/>
              </a:rPr>
              <a:t>NFR2: Scalability</a:t>
            </a:r>
            <a:endParaRPr lang="en-US" sz="900" b="1" dirty="0">
              <a:solidFill>
                <a:schemeClr val="bg2"/>
              </a:solidFill>
              <a:effectLst/>
              <a:latin typeface="Viga" panose="020B0704020202020204" charset="0"/>
              <a:sym typeface="+mn-ea"/>
            </a:endParaRPr>
          </a:p>
          <a:p>
            <a:pPr lvl="0">
              <a:lnSpc>
                <a:spcPct val="150000"/>
              </a:lnSpc>
              <a:buSzPts val="1300"/>
              <a:tabLst>
                <a:tab pos="4050665" algn="ctr"/>
              </a:tabLst>
            </a:pPr>
            <a:r>
              <a:rPr lang="en-US" sz="900" b="1" dirty="0">
                <a:solidFill>
                  <a:schemeClr val="bg2"/>
                </a:solidFill>
                <a:effectLst/>
                <a:latin typeface="Viga" panose="020B0704020202020204" charset="0"/>
                <a:sym typeface="+mn-ea"/>
              </a:rPr>
              <a:t>The system should be able to handle an increasing number of users and transactions as the business grows.</a:t>
            </a:r>
            <a:endParaRPr lang="en-US" sz="900" b="1" dirty="0">
              <a:solidFill>
                <a:schemeClr val="bg2"/>
              </a:solidFill>
              <a:effectLst/>
              <a:latin typeface="Viga" panose="020B0704020202020204" charset="0"/>
              <a:sym typeface="+mn-ea"/>
            </a:endParaRPr>
          </a:p>
          <a:p>
            <a:pPr lvl="0">
              <a:lnSpc>
                <a:spcPct val="150000"/>
              </a:lnSpc>
              <a:buSzPts val="1300"/>
              <a:tabLst>
                <a:tab pos="4050665" algn="ctr"/>
              </a:tabLst>
            </a:pPr>
            <a:r>
              <a:rPr lang="en-US" sz="900" b="1" dirty="0">
                <a:solidFill>
                  <a:schemeClr val="bg2"/>
                </a:solidFill>
                <a:effectLst/>
                <a:latin typeface="Viga" panose="020B0704020202020204" charset="0"/>
                <a:sym typeface="+mn-ea"/>
              </a:rPr>
              <a:t>NFR3: Security</a:t>
            </a:r>
            <a:endParaRPr lang="en-US" sz="900" b="1" dirty="0">
              <a:solidFill>
                <a:schemeClr val="bg2"/>
              </a:solidFill>
              <a:effectLst/>
              <a:latin typeface="Viga" panose="020B0704020202020204" charset="0"/>
              <a:sym typeface="+mn-ea"/>
            </a:endParaRPr>
          </a:p>
          <a:p>
            <a:pPr lvl="0">
              <a:lnSpc>
                <a:spcPct val="150000"/>
              </a:lnSpc>
              <a:buSzPts val="1300"/>
              <a:tabLst>
                <a:tab pos="4050665" algn="ctr"/>
              </a:tabLst>
            </a:pPr>
            <a:r>
              <a:rPr lang="en-US" sz="900" b="1" dirty="0">
                <a:solidFill>
                  <a:schemeClr val="bg2"/>
                </a:solidFill>
                <a:effectLst/>
                <a:latin typeface="Viga" panose="020B0704020202020204" charset="0"/>
                <a:sym typeface="+mn-ea"/>
              </a:rPr>
              <a:t>The system should protect sensitive user and transaction data.</a:t>
            </a:r>
            <a:endParaRPr lang="en-US" sz="900" b="1" dirty="0">
              <a:solidFill>
                <a:schemeClr val="bg2"/>
              </a:solidFill>
              <a:effectLst/>
              <a:latin typeface="Viga" panose="020B0704020202020204" charset="0"/>
              <a:sym typeface="+mn-ea"/>
            </a:endParaRPr>
          </a:p>
          <a:p>
            <a:pPr lvl="0">
              <a:lnSpc>
                <a:spcPct val="150000"/>
              </a:lnSpc>
              <a:buSzPts val="1300"/>
              <a:tabLst>
                <a:tab pos="4050665" algn="ctr"/>
              </a:tabLst>
            </a:pPr>
            <a:r>
              <a:rPr lang="en-US" sz="900" b="1" dirty="0">
                <a:solidFill>
                  <a:schemeClr val="bg2"/>
                </a:solidFill>
                <a:effectLst/>
                <a:latin typeface="Viga" panose="020B0704020202020204" charset="0"/>
                <a:sym typeface="+mn-ea"/>
              </a:rPr>
              <a:t>The system should provide role-based access control for staff members.</a:t>
            </a:r>
            <a:endParaRPr lang="en-US" sz="900" b="1" dirty="0">
              <a:solidFill>
                <a:schemeClr val="bg2"/>
              </a:solidFill>
              <a:effectLst/>
              <a:latin typeface="Viga" panose="020B0704020202020204" charset="0"/>
              <a:sym typeface="+mn-ea"/>
            </a:endParaRPr>
          </a:p>
          <a:p>
            <a:pPr lvl="0">
              <a:lnSpc>
                <a:spcPct val="150000"/>
              </a:lnSpc>
              <a:buSzPts val="1300"/>
              <a:tabLst>
                <a:tab pos="4050665" algn="ctr"/>
              </a:tabLst>
            </a:pPr>
            <a:r>
              <a:rPr lang="en-US" sz="900" b="1" dirty="0">
                <a:solidFill>
                  <a:schemeClr val="bg2"/>
                </a:solidFill>
                <a:effectLst/>
                <a:latin typeface="Viga" panose="020B0704020202020204" charset="0"/>
                <a:sym typeface="+mn-ea"/>
              </a:rPr>
              <a:t>NFR4: Usability</a:t>
            </a:r>
            <a:endParaRPr lang="en-US" sz="900" b="1" dirty="0">
              <a:solidFill>
                <a:schemeClr val="bg2"/>
              </a:solidFill>
              <a:effectLst/>
              <a:latin typeface="Viga" panose="020B0704020202020204" charset="0"/>
              <a:sym typeface="+mn-ea"/>
            </a:endParaRPr>
          </a:p>
          <a:p>
            <a:pPr lvl="0">
              <a:lnSpc>
                <a:spcPct val="150000"/>
              </a:lnSpc>
              <a:buSzPts val="1300"/>
              <a:tabLst>
                <a:tab pos="4050665" algn="ctr"/>
              </a:tabLst>
            </a:pPr>
            <a:r>
              <a:rPr lang="en-US" sz="900" b="1" dirty="0">
                <a:solidFill>
                  <a:schemeClr val="bg2"/>
                </a:solidFill>
                <a:effectLst/>
                <a:latin typeface="Viga" panose="020B0704020202020204" charset="0"/>
                <a:sym typeface="+mn-ea"/>
              </a:rPr>
              <a:t>The system should have an intuitive user interface for all user types (accountants, resellers/agents, and B2C customers).</a:t>
            </a:r>
            <a:endParaRPr lang="en-US" sz="900" b="1" dirty="0">
              <a:solidFill>
                <a:schemeClr val="bg2"/>
              </a:solidFill>
              <a:effectLst/>
              <a:latin typeface="Viga" panose="020B0704020202020204" charset="0"/>
              <a:sym typeface="+mn-ea"/>
            </a:endParaRPr>
          </a:p>
          <a:p>
            <a:pPr lvl="0">
              <a:lnSpc>
                <a:spcPct val="150000"/>
              </a:lnSpc>
              <a:buSzPts val="1300"/>
              <a:tabLst>
                <a:tab pos="4050665" algn="ctr"/>
              </a:tabLst>
            </a:pPr>
            <a:r>
              <a:rPr lang="en-US" sz="900" b="1" dirty="0">
                <a:solidFill>
                  <a:schemeClr val="bg2"/>
                </a:solidFill>
                <a:effectLst/>
                <a:latin typeface="Viga" panose="020B0704020202020204" charset="0"/>
                <a:sym typeface="+mn-ea"/>
              </a:rPr>
              <a:t>NFR5: Availability</a:t>
            </a:r>
            <a:endParaRPr lang="en-US" sz="900" b="1" dirty="0">
              <a:solidFill>
                <a:schemeClr val="bg2"/>
              </a:solidFill>
              <a:effectLst/>
              <a:latin typeface="Viga" panose="020B0704020202020204" charset="0"/>
              <a:sym typeface="+mn-ea"/>
            </a:endParaRPr>
          </a:p>
          <a:p>
            <a:pPr lvl="0">
              <a:lnSpc>
                <a:spcPct val="150000"/>
              </a:lnSpc>
              <a:buSzPts val="1300"/>
              <a:tabLst>
                <a:tab pos="4050665" algn="ctr"/>
              </a:tabLst>
            </a:pPr>
            <a:r>
              <a:rPr lang="en-US" sz="900" b="1" dirty="0">
                <a:solidFill>
                  <a:schemeClr val="bg2"/>
                </a:solidFill>
                <a:effectLst/>
                <a:latin typeface="Viga" panose="020B0704020202020204" charset="0"/>
                <a:sym typeface="+mn-ea"/>
              </a:rPr>
              <a:t>The system should be available 24/7 with minimal downtime.</a:t>
            </a:r>
            <a:endParaRPr lang="en-US" sz="900" b="1" dirty="0">
              <a:solidFill>
                <a:schemeClr val="bg2"/>
              </a:solidFill>
              <a:effectLst/>
              <a:latin typeface="Viga" panose="020B0704020202020204" charset="0"/>
              <a:sym typeface="+mn-ea"/>
            </a:endParaRPr>
          </a:p>
          <a:p>
            <a:pPr lvl="0">
              <a:lnSpc>
                <a:spcPct val="150000"/>
              </a:lnSpc>
              <a:buSzPts val="1300"/>
              <a:tabLst>
                <a:tab pos="4050665" algn="ctr"/>
              </a:tabLst>
            </a:pPr>
            <a:r>
              <a:rPr lang="en-US" sz="900" b="1" dirty="0">
                <a:solidFill>
                  <a:schemeClr val="bg2"/>
                </a:solidFill>
                <a:effectLst/>
                <a:latin typeface="Viga" panose="020B0704020202020204" charset="0"/>
                <a:sym typeface="+mn-ea"/>
              </a:rPr>
              <a:t>NFR6: Integration</a:t>
            </a:r>
            <a:endParaRPr lang="en-US" sz="900" b="1" dirty="0">
              <a:solidFill>
                <a:schemeClr val="bg2"/>
              </a:solidFill>
              <a:effectLst/>
              <a:latin typeface="Viga" panose="020B0704020202020204" charset="0"/>
              <a:sym typeface="+mn-ea"/>
            </a:endParaRPr>
          </a:p>
          <a:p>
            <a:pPr lvl="0">
              <a:lnSpc>
                <a:spcPct val="150000"/>
              </a:lnSpc>
              <a:buSzPts val="1300"/>
              <a:tabLst>
                <a:tab pos="4050665" algn="ctr"/>
              </a:tabLst>
            </a:pPr>
            <a:r>
              <a:rPr lang="en-US" sz="900" b="1" dirty="0">
                <a:solidFill>
                  <a:schemeClr val="bg2"/>
                </a:solidFill>
                <a:effectLst/>
                <a:latin typeface="Viga" panose="020B0704020202020204" charset="0"/>
                <a:sym typeface="+mn-ea"/>
              </a:rPr>
              <a:t>The system should integrate with VNPay for payment processing.</a:t>
            </a:r>
            <a:endParaRPr lang="en-US" sz="900" b="1" dirty="0">
              <a:solidFill>
                <a:schemeClr val="bg2"/>
              </a:solidFill>
              <a:effectLst/>
              <a:latin typeface="Viga" panose="020B0704020202020204" charset="0"/>
              <a:sym typeface="+mn-ea"/>
            </a:endParaRPr>
          </a:p>
          <a:p>
            <a:pPr lvl="0">
              <a:lnSpc>
                <a:spcPct val="150000"/>
              </a:lnSpc>
              <a:buSzPts val="1300"/>
              <a:tabLst>
                <a:tab pos="4050665" algn="ctr"/>
              </a:tabLst>
            </a:pPr>
            <a:r>
              <a:rPr lang="en-US" sz="900" b="1" dirty="0">
                <a:solidFill>
                  <a:schemeClr val="bg2"/>
                </a:solidFill>
                <a:effectLst/>
                <a:latin typeface="Viga" panose="020B0704020202020204" charset="0"/>
                <a:sym typeface="+mn-ea"/>
              </a:rPr>
              <a:t>The system should integrate with Zalo or email for order confirmation notifications.</a:t>
            </a:r>
            <a:endParaRPr lang="en-US" sz="900" b="1" dirty="0">
              <a:solidFill>
                <a:schemeClr val="bg2"/>
              </a:solidFill>
              <a:effectLst/>
              <a:latin typeface="Viga" panose="020B0704020202020204" charset="0"/>
              <a:sym typeface="+mn-ea"/>
            </a:endParaRPr>
          </a:p>
        </p:txBody>
      </p:sp>
      <p:sp>
        <p:nvSpPr>
          <p:cNvPr id="2155" name="Google Shape;2155;p38"/>
          <p:cNvSpPr txBox="1"/>
          <p:nvPr>
            <p:ph type="title"/>
          </p:nvPr>
        </p:nvSpPr>
        <p:spPr>
          <a:xfrm>
            <a:off x="1115695" y="-20320"/>
            <a:ext cx="6923405" cy="160909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GB" sz="3500"/>
              <a:t>REQUIREMENT SPECIFICATIONS</a:t>
            </a:r>
            <a:endParaRPr lang="en-GB" sz="3500"/>
          </a:p>
        </p:txBody>
      </p:sp>
      <p:sp>
        <p:nvSpPr>
          <p:cNvPr id="3" name="Text Box 2"/>
          <p:cNvSpPr txBox="1"/>
          <p:nvPr/>
        </p:nvSpPr>
        <p:spPr>
          <a:xfrm>
            <a:off x="539750" y="1131570"/>
            <a:ext cx="2753360" cy="306705"/>
          </a:xfrm>
          <a:prstGeom prst="rect">
            <a:avLst/>
          </a:prstGeom>
          <a:noFill/>
        </p:spPr>
        <p:txBody>
          <a:bodyPr wrap="none" rtlCol="0" anchor="t">
            <a:spAutoFit/>
          </a:bodyPr>
          <a:p>
            <a:pPr marL="139700" indent="0">
              <a:buNone/>
            </a:pPr>
            <a:r>
              <a:rPr lang="en-US" b="1" dirty="0">
                <a:solidFill>
                  <a:schemeClr val="bg2"/>
                </a:solidFill>
                <a:effectLst/>
                <a:latin typeface="Arial" panose="020B0604020202020204" pitchFamily="34" charset="0"/>
                <a:ea typeface="SimSun" panose="02010600030101010101" pitchFamily="2" charset="-122"/>
                <a:cs typeface="Arial" panose="020B0604020202020204" pitchFamily="34" charset="0"/>
                <a:sym typeface="+mn-ea"/>
              </a:rPr>
              <a:t>Non-functional requirements</a:t>
            </a:r>
            <a:endParaRPr lang="en-US" b="1" dirty="0">
              <a:solidFill>
                <a:schemeClr val="bg2"/>
              </a:solidFill>
              <a:effectLst/>
              <a:latin typeface="Arial" panose="020B0604020202020204" pitchFamily="34" charset="0"/>
              <a:ea typeface="SimSun" panose="02010600030101010101" pitchFamily="2" charset="-122"/>
              <a:cs typeface="Arial" panose="020B0604020202020204" pitchFamily="3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154" name="Shape 2154"/>
        <p:cNvGrpSpPr/>
        <p:nvPr/>
      </p:nvGrpSpPr>
      <p:grpSpPr>
        <a:xfrm>
          <a:off x="0" y="0"/>
          <a:ext cx="0" cy="0"/>
          <a:chOff x="0" y="0"/>
          <a:chExt cx="0" cy="0"/>
        </a:xfrm>
      </p:grpSpPr>
      <p:sp>
        <p:nvSpPr>
          <p:cNvPr id="2155" name="Google Shape;2155;p38"/>
          <p:cNvSpPr txBox="1"/>
          <p:nvPr>
            <p:ph type="title"/>
          </p:nvPr>
        </p:nvSpPr>
        <p:spPr>
          <a:xfrm>
            <a:off x="2124075" y="1131570"/>
            <a:ext cx="5026660" cy="27216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500"/>
              <a:t>ARCHITECTURE</a:t>
            </a:r>
            <a:endParaRPr lang="en-US" altLang="en-GB" sz="3500"/>
          </a:p>
        </p:txBody>
      </p:sp>
      <p:sp>
        <p:nvSpPr>
          <p:cNvPr id="2156" name="Google Shape;2156;p38"/>
          <p:cNvSpPr txBox="1"/>
          <p:nvPr>
            <p:ph type="title" idx="2"/>
          </p:nvPr>
        </p:nvSpPr>
        <p:spPr>
          <a:xfrm>
            <a:off x="3060065" y="120319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4</a:t>
            </a:r>
            <a:endParaRPr lang="en-US" alt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2" name="Text Box 1"/>
          <p:cNvSpPr txBox="1"/>
          <p:nvPr/>
        </p:nvSpPr>
        <p:spPr>
          <a:xfrm>
            <a:off x="1908175" y="1995170"/>
            <a:ext cx="5928360" cy="1476375"/>
          </a:xfrm>
          <a:prstGeom prst="rect">
            <a:avLst/>
          </a:prstGeom>
          <a:noFill/>
        </p:spPr>
        <p:txBody>
          <a:bodyPr wrap="square" rtlCol="0" anchor="t">
            <a:spAutoFit/>
          </a:bodyPr>
          <a:p>
            <a:pPr lvl="0">
              <a:lnSpc>
                <a:spcPct val="150000"/>
              </a:lnSpc>
              <a:buSzPts val="1300"/>
              <a:tabLst>
                <a:tab pos="4050665" algn="ctr"/>
              </a:tabLst>
            </a:pPr>
            <a:r>
              <a:rPr lang="en-US" sz="1500" b="1" dirty="0">
                <a:solidFill>
                  <a:schemeClr val="bg2"/>
                </a:solidFill>
                <a:effectLst/>
                <a:latin typeface="Viga" panose="020B0704020202020204" charset="0"/>
                <a:sym typeface="+mn-ea"/>
              </a:rPr>
              <a:t>The project will use a layered architectural style, with separate presentation, business logic, and data access layers. This style provides separation of concerns, allowing for easier maintenance and scalability of the system.</a:t>
            </a:r>
            <a:endParaRPr lang="en-US" sz="1500" b="1" dirty="0">
              <a:solidFill>
                <a:schemeClr val="bg2"/>
              </a:solidFill>
              <a:effectLst/>
              <a:latin typeface="Viga" panose="020B0704020202020204" charset="0"/>
              <a:sym typeface="+mn-ea"/>
            </a:endParaRPr>
          </a:p>
        </p:txBody>
      </p:sp>
      <p:sp>
        <p:nvSpPr>
          <p:cNvPr id="2155" name="Google Shape;2155;p38"/>
          <p:cNvSpPr txBox="1"/>
          <p:nvPr>
            <p:ph type="title"/>
          </p:nvPr>
        </p:nvSpPr>
        <p:spPr>
          <a:xfrm>
            <a:off x="1115695" y="-20320"/>
            <a:ext cx="6923405" cy="160909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US" altLang="en-GB" sz="3500"/>
              <a:t>ARCHITECTURE</a:t>
            </a:r>
            <a:endParaRPr lang="en-US" altLang="en-GB" sz="3500"/>
          </a:p>
        </p:txBody>
      </p:sp>
      <p:sp>
        <p:nvSpPr>
          <p:cNvPr id="3" name="Text Box 2"/>
          <p:cNvSpPr txBox="1"/>
          <p:nvPr/>
        </p:nvSpPr>
        <p:spPr>
          <a:xfrm>
            <a:off x="539750" y="1419225"/>
            <a:ext cx="2290445" cy="306705"/>
          </a:xfrm>
          <a:prstGeom prst="rect">
            <a:avLst/>
          </a:prstGeom>
          <a:noFill/>
        </p:spPr>
        <p:txBody>
          <a:bodyPr wrap="none" rtlCol="0" anchor="t">
            <a:spAutoFit/>
          </a:bodyPr>
          <a:p>
            <a:pPr marL="139700" indent="0">
              <a:buNone/>
            </a:pPr>
            <a:r>
              <a:rPr lang="en-US" b="1" dirty="0">
                <a:solidFill>
                  <a:schemeClr val="bg2"/>
                </a:solidFill>
                <a:effectLst/>
                <a:latin typeface="Arial" panose="020B0604020202020204" pitchFamily="34" charset="0"/>
                <a:ea typeface="SimSun" panose="02010600030101010101" pitchFamily="2" charset="-122"/>
                <a:cs typeface="Arial" panose="020B0604020202020204" pitchFamily="34" charset="0"/>
                <a:sym typeface="+mn-ea"/>
              </a:rPr>
              <a:t>Architecture style used</a:t>
            </a:r>
            <a:endParaRPr lang="en-US" b="1" dirty="0">
              <a:solidFill>
                <a:schemeClr val="bg2"/>
              </a:solidFill>
              <a:effectLst/>
              <a:latin typeface="Arial" panose="020B0604020202020204" pitchFamily="34" charset="0"/>
              <a:ea typeface="SimSun" panose="02010600030101010101" pitchFamily="2" charset="-122"/>
              <a:cs typeface="Arial" panose="020B0604020202020204" pitchFamily="34"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2" name="Text Box 1"/>
          <p:cNvSpPr txBox="1"/>
          <p:nvPr/>
        </p:nvSpPr>
        <p:spPr>
          <a:xfrm>
            <a:off x="2555875" y="1923415"/>
            <a:ext cx="4960620" cy="2515235"/>
          </a:xfrm>
          <a:prstGeom prst="rect">
            <a:avLst/>
          </a:prstGeom>
          <a:noFill/>
        </p:spPr>
        <p:txBody>
          <a:bodyPr wrap="square" rtlCol="0" anchor="t">
            <a:spAutoFit/>
          </a:bodyPr>
          <a:p>
            <a:pPr lvl="0">
              <a:lnSpc>
                <a:spcPct val="150000"/>
              </a:lnSpc>
              <a:buSzPts val="1300"/>
              <a:tabLst>
                <a:tab pos="4050665" algn="ctr"/>
              </a:tabLst>
            </a:pPr>
            <a:r>
              <a:rPr lang="en-US" sz="1500" b="1" dirty="0">
                <a:solidFill>
                  <a:schemeClr val="bg2"/>
                </a:solidFill>
                <a:effectLst/>
                <a:latin typeface="Viga" panose="020B0704020202020204" charset="0"/>
                <a:sym typeface="+mn-ea"/>
              </a:rPr>
              <a:t>Hardware and software resource requirements:</a:t>
            </a:r>
            <a:br>
              <a:rPr lang="en-US" sz="1500" b="1" dirty="0">
                <a:solidFill>
                  <a:schemeClr val="bg2"/>
                </a:solidFill>
                <a:effectLst/>
                <a:latin typeface="Viga" panose="020B0704020202020204" charset="0"/>
                <a:sym typeface="+mn-ea"/>
              </a:rPr>
            </a:br>
            <a:r>
              <a:rPr lang="en-US" sz="1500" b="1" dirty="0">
                <a:solidFill>
                  <a:schemeClr val="bg2"/>
                </a:solidFill>
                <a:effectLst/>
                <a:latin typeface="Viga" panose="020B0704020202020204" charset="0"/>
                <a:sym typeface="+mn-ea"/>
              </a:rPr>
              <a:t>About hardware:</a:t>
            </a:r>
            <a:br>
              <a:rPr lang="en-US" sz="1500" b="1" dirty="0">
                <a:solidFill>
                  <a:schemeClr val="bg2"/>
                </a:solidFill>
                <a:effectLst/>
                <a:latin typeface="Viga" panose="020B0704020202020204" charset="0"/>
                <a:sym typeface="+mn-ea"/>
              </a:rPr>
            </a:br>
            <a:r>
              <a:rPr lang="en-US" sz="1500" b="1" dirty="0">
                <a:solidFill>
                  <a:schemeClr val="bg2"/>
                </a:solidFill>
                <a:effectLst/>
                <a:latin typeface="Viga" panose="020B0704020202020204" charset="0"/>
                <a:sym typeface="+mn-ea"/>
              </a:rPr>
              <a:t>Intel Core i7-11800H CPU @ 2.30GHz</a:t>
            </a:r>
            <a:br>
              <a:rPr lang="en-US" sz="1500" b="1" dirty="0">
                <a:solidFill>
                  <a:schemeClr val="bg2"/>
                </a:solidFill>
                <a:effectLst/>
                <a:latin typeface="Viga" panose="020B0704020202020204" charset="0"/>
                <a:sym typeface="+mn-ea"/>
              </a:rPr>
            </a:br>
            <a:r>
              <a:rPr lang="en-US" sz="1500" b="1" dirty="0">
                <a:solidFill>
                  <a:schemeClr val="bg2"/>
                </a:solidFill>
                <a:effectLst/>
                <a:latin typeface="Viga" panose="020B0704020202020204" charset="0"/>
                <a:sym typeface="+mn-ea"/>
              </a:rPr>
              <a:t>Ram 16GB</a:t>
            </a:r>
            <a:br>
              <a:rPr lang="en-US" sz="1500" b="1" dirty="0">
                <a:solidFill>
                  <a:schemeClr val="bg2"/>
                </a:solidFill>
                <a:effectLst/>
                <a:latin typeface="Viga" panose="020B0704020202020204" charset="0"/>
                <a:sym typeface="+mn-ea"/>
              </a:rPr>
            </a:br>
            <a:r>
              <a:rPr lang="en-US" sz="1500" b="1" dirty="0">
                <a:solidFill>
                  <a:schemeClr val="bg2"/>
                </a:solidFill>
                <a:effectLst/>
                <a:latin typeface="Viga" panose="020B0704020202020204" charset="0"/>
                <a:sym typeface="+mn-ea"/>
              </a:rPr>
              <a:t>Win 11</a:t>
            </a:r>
            <a:br>
              <a:rPr lang="en-US" sz="1500" b="1" dirty="0">
                <a:solidFill>
                  <a:schemeClr val="bg2"/>
                </a:solidFill>
                <a:effectLst/>
                <a:latin typeface="Viga" panose="020B0704020202020204" charset="0"/>
                <a:sym typeface="+mn-ea"/>
              </a:rPr>
            </a:br>
            <a:r>
              <a:rPr lang="en-US" sz="1500" b="1" dirty="0">
                <a:solidFill>
                  <a:schemeClr val="bg2"/>
                </a:solidFill>
                <a:effectLst/>
                <a:latin typeface="Viga" panose="020B0704020202020204" charset="0"/>
                <a:sym typeface="+mn-ea"/>
              </a:rPr>
              <a:t>About software: </a:t>
            </a:r>
            <a:br>
              <a:rPr lang="en-US" sz="1500" b="1" dirty="0">
                <a:solidFill>
                  <a:schemeClr val="bg2"/>
                </a:solidFill>
                <a:effectLst/>
                <a:latin typeface="Viga" panose="020B0704020202020204" charset="0"/>
                <a:sym typeface="+mn-ea"/>
              </a:rPr>
            </a:br>
            <a:r>
              <a:rPr lang="en-US" sz="1500" b="1" dirty="0">
                <a:solidFill>
                  <a:schemeClr val="bg2"/>
                </a:solidFill>
                <a:effectLst/>
                <a:latin typeface="Viga" panose="020B0704020202020204" charset="0"/>
                <a:sym typeface="+mn-ea"/>
              </a:rPr>
              <a:t>SQL server management studio, Visual studio.</a:t>
            </a:r>
            <a:endParaRPr lang="en-US" sz="1500" b="1" dirty="0">
              <a:solidFill>
                <a:schemeClr val="bg2"/>
              </a:solidFill>
              <a:effectLst/>
              <a:latin typeface="Viga" panose="020B0704020202020204" charset="0"/>
              <a:sym typeface="+mn-ea"/>
            </a:endParaRPr>
          </a:p>
        </p:txBody>
      </p:sp>
      <p:sp>
        <p:nvSpPr>
          <p:cNvPr id="2155" name="Google Shape;2155;p38"/>
          <p:cNvSpPr txBox="1"/>
          <p:nvPr>
            <p:ph type="title"/>
          </p:nvPr>
        </p:nvSpPr>
        <p:spPr>
          <a:xfrm>
            <a:off x="1115695" y="-20320"/>
            <a:ext cx="6923405" cy="160909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US" altLang="en-GB" sz="3500"/>
              <a:t>ARCHITECTURE</a:t>
            </a:r>
            <a:endParaRPr lang="en-US" altLang="en-GB" sz="3500"/>
          </a:p>
        </p:txBody>
      </p:sp>
      <p:sp>
        <p:nvSpPr>
          <p:cNvPr id="3" name="Text Box 2"/>
          <p:cNvSpPr txBox="1"/>
          <p:nvPr/>
        </p:nvSpPr>
        <p:spPr>
          <a:xfrm>
            <a:off x="539750" y="1419225"/>
            <a:ext cx="3872230" cy="306705"/>
          </a:xfrm>
          <a:prstGeom prst="rect">
            <a:avLst/>
          </a:prstGeom>
          <a:noFill/>
        </p:spPr>
        <p:txBody>
          <a:bodyPr wrap="none" rtlCol="0" anchor="t">
            <a:spAutoFit/>
          </a:bodyPr>
          <a:p>
            <a:pPr marL="139700" indent="0" algn="l">
              <a:buNone/>
            </a:pPr>
            <a:r>
              <a:rPr lang="en-US" b="1" dirty="0">
                <a:solidFill>
                  <a:schemeClr val="bg2"/>
                </a:solidFill>
                <a:effectLst/>
                <a:latin typeface="Arial" panose="020B0604020202020204" pitchFamily="34" charset="0"/>
                <a:ea typeface="SimSun" panose="02010600030101010101" pitchFamily="2" charset="-122"/>
                <a:cs typeface="Arial" panose="020B0604020202020204" pitchFamily="34" charset="0"/>
                <a:sym typeface="+mn-ea"/>
              </a:rPr>
              <a:t>Technology, software, and hardware used</a:t>
            </a:r>
            <a:endParaRPr lang="en-US" b="1" dirty="0">
              <a:solidFill>
                <a:schemeClr val="bg2"/>
              </a:solidFill>
              <a:effectLst/>
              <a:latin typeface="Arial" panose="020B0604020202020204" pitchFamily="34" charset="0"/>
              <a:ea typeface="SimSun" panose="02010600030101010101" pitchFamily="2" charset="-122"/>
              <a:cs typeface="Arial" panose="020B0604020202020204" pitchFamily="34"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2" name="Text Box 1"/>
          <p:cNvSpPr txBox="1"/>
          <p:nvPr/>
        </p:nvSpPr>
        <p:spPr>
          <a:xfrm>
            <a:off x="2267585" y="2355215"/>
            <a:ext cx="4960620" cy="1476375"/>
          </a:xfrm>
          <a:prstGeom prst="rect">
            <a:avLst/>
          </a:prstGeom>
          <a:noFill/>
        </p:spPr>
        <p:txBody>
          <a:bodyPr wrap="square" rtlCol="0" anchor="t">
            <a:spAutoFit/>
          </a:bodyPr>
          <a:p>
            <a:pPr lvl="0">
              <a:lnSpc>
                <a:spcPct val="150000"/>
              </a:lnSpc>
              <a:buSzPts val="1300"/>
              <a:tabLst>
                <a:tab pos="4050665" algn="ctr"/>
              </a:tabLst>
            </a:pPr>
            <a:r>
              <a:rPr lang="en-US" sz="1500" b="1" dirty="0">
                <a:solidFill>
                  <a:schemeClr val="bg2"/>
                </a:solidFill>
                <a:effectLst/>
                <a:latin typeface="Viga" panose="020B0704020202020204" charset="0"/>
                <a:sym typeface="+mn-ea"/>
              </a:rPr>
              <a:t>The layered architecture is chosen for its separation of concerns, modularity, and maintainability. This approach allows for easy updates and extensions, as well as improved testing capabilities.</a:t>
            </a:r>
            <a:endParaRPr lang="en-US" sz="1500" b="1" dirty="0">
              <a:solidFill>
                <a:schemeClr val="bg2"/>
              </a:solidFill>
              <a:effectLst/>
              <a:latin typeface="Viga" panose="020B0704020202020204" charset="0"/>
              <a:sym typeface="+mn-ea"/>
            </a:endParaRPr>
          </a:p>
        </p:txBody>
      </p:sp>
      <p:sp>
        <p:nvSpPr>
          <p:cNvPr id="2155" name="Google Shape;2155;p38"/>
          <p:cNvSpPr txBox="1"/>
          <p:nvPr>
            <p:ph type="title"/>
          </p:nvPr>
        </p:nvSpPr>
        <p:spPr>
          <a:xfrm>
            <a:off x="1115695" y="-20320"/>
            <a:ext cx="6923405" cy="160909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US" altLang="en-GB" sz="3500"/>
              <a:t>ARCHITECTURE</a:t>
            </a:r>
            <a:endParaRPr lang="en-US" altLang="en-GB" sz="3500"/>
          </a:p>
        </p:txBody>
      </p:sp>
      <p:sp>
        <p:nvSpPr>
          <p:cNvPr id="3" name="Text Box 2"/>
          <p:cNvSpPr txBox="1"/>
          <p:nvPr/>
        </p:nvSpPr>
        <p:spPr>
          <a:xfrm>
            <a:off x="539750" y="1419225"/>
            <a:ext cx="4356735" cy="306705"/>
          </a:xfrm>
          <a:prstGeom prst="rect">
            <a:avLst/>
          </a:prstGeom>
          <a:noFill/>
        </p:spPr>
        <p:txBody>
          <a:bodyPr wrap="none" rtlCol="0" anchor="t">
            <a:spAutoFit/>
          </a:bodyPr>
          <a:p>
            <a:pPr marL="139700" indent="0" algn="l">
              <a:buNone/>
            </a:pPr>
            <a:r>
              <a:rPr lang="en-US" b="1" dirty="0">
                <a:solidFill>
                  <a:schemeClr val="bg2"/>
                </a:solidFill>
                <a:effectLst/>
                <a:latin typeface="Arial" panose="020B0604020202020204" pitchFamily="34" charset="0"/>
                <a:ea typeface="SimSun" panose="02010600030101010101" pitchFamily="2" charset="-122"/>
                <a:cs typeface="Arial" panose="020B0604020202020204" pitchFamily="34" charset="0"/>
                <a:sym typeface="+mn-ea"/>
              </a:rPr>
              <a:t>Rationale for your architectural style and model</a:t>
            </a:r>
            <a:endParaRPr lang="en-US" b="1" dirty="0">
              <a:solidFill>
                <a:schemeClr val="bg2"/>
              </a:solidFill>
              <a:effectLst/>
              <a:latin typeface="Arial" panose="020B0604020202020204" pitchFamily="34" charset="0"/>
              <a:ea typeface="SimSun" panose="02010600030101010101" pitchFamily="2" charset="-122"/>
              <a:cs typeface="Arial" panose="020B0604020202020204" pitchFamily="34"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154" name="Shape 2154"/>
        <p:cNvGrpSpPr/>
        <p:nvPr/>
      </p:nvGrpSpPr>
      <p:grpSpPr>
        <a:xfrm>
          <a:off x="0" y="0"/>
          <a:ext cx="0" cy="0"/>
          <a:chOff x="0" y="0"/>
          <a:chExt cx="0" cy="0"/>
        </a:xfrm>
      </p:grpSpPr>
      <p:sp>
        <p:nvSpPr>
          <p:cNvPr id="2155" name="Google Shape;2155;p38"/>
          <p:cNvSpPr txBox="1"/>
          <p:nvPr>
            <p:ph type="title"/>
          </p:nvPr>
        </p:nvSpPr>
        <p:spPr>
          <a:xfrm>
            <a:off x="2124075" y="1131570"/>
            <a:ext cx="5026660" cy="27216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500"/>
              <a:t>DESIGN</a:t>
            </a:r>
            <a:endParaRPr lang="en-US" altLang="en-GB" sz="3500"/>
          </a:p>
        </p:txBody>
      </p:sp>
      <p:sp>
        <p:nvSpPr>
          <p:cNvPr id="2156" name="Google Shape;2156;p38"/>
          <p:cNvSpPr txBox="1"/>
          <p:nvPr>
            <p:ph type="title" idx="2"/>
          </p:nvPr>
        </p:nvSpPr>
        <p:spPr>
          <a:xfrm>
            <a:off x="3060065" y="120319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5</a:t>
            </a:r>
            <a:endParaRPr lang="en-US" alt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3161" name="Google Shape;3161;p54"/>
          <p:cNvSpPr txBox="1"/>
          <p:nvPr>
            <p:ph type="title"/>
          </p:nvPr>
        </p:nvSpPr>
        <p:spPr>
          <a:xfrm>
            <a:off x="2267865" y="195448"/>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DESIGN</a:t>
            </a:r>
            <a:endParaRPr lang="en-US" altLang="en-GB"/>
          </a:p>
        </p:txBody>
      </p:sp>
      <p:pic>
        <p:nvPicPr>
          <p:cNvPr id="184" name="Picture 183" descr="Diagram, schematic&#10;&#10;Description automatically generated"/>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35874" y="1275781"/>
            <a:ext cx="5939016" cy="3720524"/>
          </a:xfrm>
          <a:prstGeom prst="rect">
            <a:avLst/>
          </a:prstGeom>
          <a:noFill/>
          <a:ln>
            <a:noFill/>
          </a:ln>
        </p:spPr>
      </p:pic>
      <p:sp>
        <p:nvSpPr>
          <p:cNvPr id="2" name="Text Box 1"/>
          <p:cNvSpPr txBox="1"/>
          <p:nvPr/>
        </p:nvSpPr>
        <p:spPr>
          <a:xfrm>
            <a:off x="828040" y="768350"/>
            <a:ext cx="1736725" cy="306705"/>
          </a:xfrm>
          <a:prstGeom prst="rect">
            <a:avLst/>
          </a:prstGeom>
          <a:noFill/>
        </p:spPr>
        <p:txBody>
          <a:bodyPr wrap="none" rtlCol="0" anchor="t">
            <a:spAutoFit/>
          </a:bodyPr>
          <a:p>
            <a:pPr marL="139700" indent="0">
              <a:buNone/>
            </a:pPr>
            <a:r>
              <a:rPr lang="en-US" b="1" dirty="0">
                <a:effectLst/>
                <a:latin typeface="Arial" panose="020B0604020202020204" pitchFamily="34" charset="0"/>
                <a:ea typeface="SimSun" panose="02010600030101010101" pitchFamily="2" charset="-122"/>
                <a:cs typeface="Arial" panose="020B0604020202020204" pitchFamily="34" charset="0"/>
                <a:sym typeface="+mn-ea"/>
              </a:rPr>
              <a:t>Database design</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3161" name="Google Shape;3161;p54"/>
          <p:cNvSpPr txBox="1"/>
          <p:nvPr>
            <p:ph type="title"/>
          </p:nvPr>
        </p:nvSpPr>
        <p:spPr>
          <a:xfrm>
            <a:off x="2267865" y="195448"/>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DESIGN</a:t>
            </a:r>
            <a:endParaRPr lang="en-US" altLang="en-GB"/>
          </a:p>
        </p:txBody>
      </p:sp>
      <p:sp>
        <p:nvSpPr>
          <p:cNvPr id="2" name="Text Box 1"/>
          <p:cNvSpPr txBox="1"/>
          <p:nvPr/>
        </p:nvSpPr>
        <p:spPr>
          <a:xfrm>
            <a:off x="828040" y="768350"/>
            <a:ext cx="1638300" cy="306705"/>
          </a:xfrm>
          <a:prstGeom prst="rect">
            <a:avLst/>
          </a:prstGeom>
          <a:noFill/>
        </p:spPr>
        <p:txBody>
          <a:bodyPr wrap="none" rtlCol="0" anchor="t">
            <a:spAutoFit/>
          </a:bodyPr>
          <a:p>
            <a:pPr marL="139700" indent="0">
              <a:buNone/>
            </a:pPr>
            <a:r>
              <a:rPr lang="en-US" b="1" dirty="0">
                <a:solidFill>
                  <a:schemeClr val="bg2"/>
                </a:solidFill>
                <a:effectLst/>
                <a:latin typeface="+mj-lt"/>
                <a:ea typeface="SimSun" panose="02010600030101010101" pitchFamily="2" charset="-122"/>
                <a:cs typeface="+mj-lt"/>
                <a:sym typeface="+mn-ea"/>
              </a:rPr>
              <a:t>Class diagrams</a:t>
            </a:r>
            <a:endParaRPr lang="en-US" b="1" dirty="0">
              <a:solidFill>
                <a:schemeClr val="bg2"/>
              </a:solidFill>
              <a:effectLst/>
              <a:latin typeface="+mj-lt"/>
              <a:ea typeface="SimSun" panose="02010600030101010101" pitchFamily="2" charset="-122"/>
              <a:cs typeface="+mj-lt"/>
              <a:sym typeface="+mn-ea"/>
            </a:endParaRPr>
          </a:p>
        </p:txBody>
      </p:sp>
      <p:pic>
        <p:nvPicPr>
          <p:cNvPr id="105" name="Picture 104" descr="Diagram&#10;&#10;Description automatically generated"/>
          <p:cNvPicPr>
            <a:picLocks noChangeAspect="1"/>
          </p:cNvPicPr>
          <p:nvPr/>
        </p:nvPicPr>
        <p:blipFill>
          <a:blip r:embed="rId1"/>
          <a:stretch>
            <a:fillRect/>
          </a:stretch>
        </p:blipFill>
        <p:spPr>
          <a:xfrm>
            <a:off x="1526424" y="1176753"/>
            <a:ext cx="6400799" cy="384149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3161" name="Google Shape;3161;p54"/>
          <p:cNvSpPr txBox="1"/>
          <p:nvPr>
            <p:ph type="title"/>
          </p:nvPr>
        </p:nvSpPr>
        <p:spPr>
          <a:xfrm>
            <a:off x="2267865" y="195448"/>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DESIGN</a:t>
            </a:r>
            <a:endParaRPr lang="en-US" altLang="en-GB"/>
          </a:p>
        </p:txBody>
      </p:sp>
      <p:sp>
        <p:nvSpPr>
          <p:cNvPr id="2" name="Text Box 1"/>
          <p:cNvSpPr txBox="1"/>
          <p:nvPr/>
        </p:nvSpPr>
        <p:spPr>
          <a:xfrm>
            <a:off x="828040" y="768350"/>
            <a:ext cx="2004060" cy="306705"/>
          </a:xfrm>
          <a:prstGeom prst="rect">
            <a:avLst/>
          </a:prstGeom>
          <a:noFill/>
        </p:spPr>
        <p:txBody>
          <a:bodyPr wrap="none" rtlCol="0" anchor="t">
            <a:spAutoFit/>
          </a:bodyPr>
          <a:p>
            <a:pPr marL="139700" indent="0">
              <a:buNone/>
            </a:pPr>
            <a:r>
              <a:rPr lang="en-US" b="1" dirty="0">
                <a:solidFill>
                  <a:schemeClr val="bg2"/>
                </a:solidFill>
                <a:effectLst/>
                <a:latin typeface="Arial" panose="020B0604020202020204" pitchFamily="34" charset="0"/>
                <a:ea typeface="SimSun" panose="02010600030101010101" pitchFamily="2" charset="-122"/>
                <a:cs typeface="Arial" panose="020B0604020202020204" pitchFamily="34" charset="0"/>
                <a:sym typeface="+mn-ea"/>
              </a:rPr>
              <a:t>Sequence diagrams</a:t>
            </a:r>
            <a:endParaRPr lang="en-US" b="1" dirty="0">
              <a:solidFill>
                <a:schemeClr val="bg2"/>
              </a:solidFill>
              <a:effectLst/>
              <a:latin typeface="Arial" panose="020B0604020202020204" pitchFamily="34" charset="0"/>
              <a:ea typeface="SimSun" panose="02010600030101010101" pitchFamily="2" charset="-122"/>
              <a:cs typeface="Arial" panose="020B0604020202020204" pitchFamily="34" charset="0"/>
              <a:sym typeface="+mn-ea"/>
            </a:endParaRPr>
          </a:p>
        </p:txBody>
      </p:sp>
      <p:pic>
        <p:nvPicPr>
          <p:cNvPr id="267" name="Picture 266" descr="Box and whisker chart&#10;&#10;Description automatically generated with low confidence"/>
          <p:cNvPicPr>
            <a:picLocks noChangeAspect="1"/>
          </p:cNvPicPr>
          <p:nvPr/>
        </p:nvPicPr>
        <p:blipFill>
          <a:blip r:embed="rId1"/>
          <a:stretch>
            <a:fillRect/>
          </a:stretch>
        </p:blipFill>
        <p:spPr>
          <a:xfrm>
            <a:off x="988374" y="1159623"/>
            <a:ext cx="6709885" cy="36087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895" name="Shape 1895"/>
        <p:cNvGrpSpPr/>
        <p:nvPr/>
      </p:nvGrpSpPr>
      <p:grpSpPr>
        <a:xfrm>
          <a:off x="0" y="0"/>
          <a:ext cx="0" cy="0"/>
          <a:chOff x="0" y="0"/>
          <a:chExt cx="0" cy="0"/>
        </a:xfrm>
      </p:grpSpPr>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40" name="Google Shape;2140;p37"/>
          <p:cNvSpPr txBox="1"/>
          <p:nvPr>
            <p:ph type="subTitle" idx="1"/>
          </p:nvPr>
        </p:nvSpPr>
        <p:spPr>
          <a:xfrm>
            <a:off x="1619758" y="655193"/>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accent1"/>
                </a:solidFill>
              </a:rPr>
              <a:t>INTRODUCTION</a:t>
            </a:r>
            <a:endParaRPr lang="en-GB" sz="1800">
              <a:solidFill>
                <a:schemeClr val="accent1"/>
              </a:solidFill>
            </a:endParaRPr>
          </a:p>
        </p:txBody>
      </p:sp>
      <p:sp>
        <p:nvSpPr>
          <p:cNvPr id="2141" name="Google Shape;2141;p37"/>
          <p:cNvSpPr txBox="1"/>
          <p:nvPr>
            <p:ph type="subTitle" idx="3"/>
          </p:nvPr>
        </p:nvSpPr>
        <p:spPr>
          <a:xfrm>
            <a:off x="1691513" y="1635125"/>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accent1"/>
                </a:solidFill>
              </a:rPr>
              <a:t>PROJECT MANAGERMENT PLAN</a:t>
            </a:r>
            <a:endParaRPr lang="en-GB" sz="1800">
              <a:solidFill>
                <a:schemeClr val="accent1"/>
              </a:solidFill>
            </a:endParaRPr>
          </a:p>
        </p:txBody>
      </p:sp>
      <p:sp>
        <p:nvSpPr>
          <p:cNvPr id="2143" name="Google Shape;2143;p37"/>
          <p:cNvSpPr txBox="1"/>
          <p:nvPr>
            <p:ph type="subTitle" idx="5"/>
          </p:nvPr>
        </p:nvSpPr>
        <p:spPr>
          <a:xfrm>
            <a:off x="1619758" y="264363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accent1"/>
                </a:solidFill>
              </a:rPr>
              <a:t>REQUIREMENT SPECIFICATIONS</a:t>
            </a:r>
            <a:endParaRPr lang="en-GB" sz="1800">
              <a:solidFill>
                <a:schemeClr val="accent1"/>
              </a:solidFill>
            </a:endParaRPr>
          </a:p>
        </p:txBody>
      </p:sp>
      <p:sp>
        <p:nvSpPr>
          <p:cNvPr id="2147" name="Google Shape;2147;p37"/>
          <p:cNvSpPr txBox="1"/>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2148" name="Google Shape;2148;p37"/>
          <p:cNvSpPr txBox="1"/>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2149" name="Google Shape;2149;p37"/>
          <p:cNvSpPr txBox="1"/>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grpSp>
        <p:nvGrpSpPr>
          <p:cNvPr id="31" name="Google Shape;2122;p37"/>
          <p:cNvGrpSpPr/>
          <p:nvPr/>
        </p:nvGrpSpPr>
        <p:grpSpPr>
          <a:xfrm>
            <a:off x="5580507" y="489267"/>
            <a:ext cx="635100" cy="734984"/>
            <a:chOff x="731647" y="2728277"/>
            <a:chExt cx="635100" cy="734984"/>
          </a:xfrm>
        </p:grpSpPr>
        <p:grpSp>
          <p:nvGrpSpPr>
            <p:cNvPr id="2" name="Google Shape;2123;p37"/>
            <p:cNvGrpSpPr/>
            <p:nvPr/>
          </p:nvGrpSpPr>
          <p:grpSpPr>
            <a:xfrm>
              <a:off x="731647" y="2728277"/>
              <a:ext cx="635100" cy="635100"/>
              <a:chOff x="917231" y="2905502"/>
              <a:chExt cx="635100" cy="635100"/>
            </a:xfrm>
          </p:grpSpPr>
          <p:sp>
            <p:nvSpPr>
              <p:cNvPr id="3"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5" name="Google Shape;2126;p37"/>
            <p:cNvGrpSpPr/>
            <p:nvPr/>
          </p:nvGrpSpPr>
          <p:grpSpPr>
            <a:xfrm>
              <a:off x="961679" y="3436260"/>
              <a:ext cx="175013" cy="27000"/>
              <a:chOff x="5662375" y="212375"/>
              <a:chExt cx="175013" cy="27000"/>
            </a:xfrm>
          </p:grpSpPr>
          <p:sp>
            <p:nvSpPr>
              <p:cNvPr id="6"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595959"/>
                  </a:solidFill>
                </a:endParaRPr>
              </a:p>
            </p:txBody>
          </p:sp>
          <p:sp>
            <p:nvSpPr>
              <p:cNvPr id="7"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595959"/>
                  </a:solidFill>
                </a:endParaRPr>
              </a:p>
            </p:txBody>
          </p:sp>
          <p:sp>
            <p:nvSpPr>
              <p:cNvPr id="8"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595959"/>
                  </a:solidFill>
                </a:endParaRPr>
              </a:p>
            </p:txBody>
          </p:sp>
        </p:grpSp>
      </p:grpSp>
      <p:sp>
        <p:nvSpPr>
          <p:cNvPr id="9" name="Google Shape;2149;p37"/>
          <p:cNvSpPr txBox="1"/>
          <p:nvPr/>
        </p:nvSpPr>
        <p:spPr>
          <a:xfrm>
            <a:off x="5662676" y="641350"/>
            <a:ext cx="457200" cy="34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lvl="0" indent="0" algn="ctr" rtl="0">
              <a:spcBef>
                <a:spcPts val="0"/>
              </a:spcBef>
              <a:spcAft>
                <a:spcPts val="0"/>
              </a:spcAft>
              <a:buNone/>
            </a:pPr>
            <a:r>
              <a:rPr lang="en-US" altLang="en-GB"/>
              <a:t>4</a:t>
            </a:r>
            <a:endParaRPr lang="en-US" altLang="en-GB"/>
          </a:p>
        </p:txBody>
      </p:sp>
      <p:grpSp>
        <p:nvGrpSpPr>
          <p:cNvPr id="10" name="Google Shape;2122;p37"/>
          <p:cNvGrpSpPr/>
          <p:nvPr/>
        </p:nvGrpSpPr>
        <p:grpSpPr>
          <a:xfrm>
            <a:off x="5580507" y="1583372"/>
            <a:ext cx="635100" cy="734984"/>
            <a:chOff x="731647" y="2728277"/>
            <a:chExt cx="635100" cy="734984"/>
          </a:xfrm>
        </p:grpSpPr>
        <p:grpSp>
          <p:nvGrpSpPr>
            <p:cNvPr id="11" name="Google Shape;2123;p37"/>
            <p:cNvGrpSpPr/>
            <p:nvPr/>
          </p:nvGrpSpPr>
          <p:grpSpPr>
            <a:xfrm>
              <a:off x="731647" y="2728277"/>
              <a:ext cx="635100" cy="635100"/>
              <a:chOff x="917231" y="2905502"/>
              <a:chExt cx="635100" cy="635100"/>
            </a:xfrm>
          </p:grpSpPr>
          <p:sp>
            <p:nvSpPr>
              <p:cNvPr id="12"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2126;p37"/>
            <p:cNvGrpSpPr/>
            <p:nvPr/>
          </p:nvGrpSpPr>
          <p:grpSpPr>
            <a:xfrm>
              <a:off x="961679" y="3436260"/>
              <a:ext cx="175013" cy="27000"/>
              <a:chOff x="5662375" y="212375"/>
              <a:chExt cx="175013" cy="27000"/>
            </a:xfrm>
          </p:grpSpPr>
          <p:sp>
            <p:nvSpPr>
              <p:cNvPr id="15"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8" name="Google Shape;2149;p37"/>
          <p:cNvSpPr txBox="1"/>
          <p:nvPr/>
        </p:nvSpPr>
        <p:spPr>
          <a:xfrm>
            <a:off x="5669026" y="1735455"/>
            <a:ext cx="457200" cy="34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lvl="0" indent="0" algn="ctr" rtl="0">
              <a:spcBef>
                <a:spcPts val="0"/>
              </a:spcBef>
              <a:spcAft>
                <a:spcPts val="0"/>
              </a:spcAft>
              <a:buNone/>
            </a:pPr>
            <a:r>
              <a:rPr lang="en-US" altLang="en-GB"/>
              <a:t>5</a:t>
            </a:r>
            <a:endParaRPr lang="en-US" altLang="en-GB"/>
          </a:p>
        </p:txBody>
      </p:sp>
      <p:grpSp>
        <p:nvGrpSpPr>
          <p:cNvPr id="19" name="Google Shape;2122;p37"/>
          <p:cNvGrpSpPr/>
          <p:nvPr/>
        </p:nvGrpSpPr>
        <p:grpSpPr>
          <a:xfrm>
            <a:off x="5591302" y="2660967"/>
            <a:ext cx="635100" cy="734984"/>
            <a:chOff x="731647" y="2728277"/>
            <a:chExt cx="635100" cy="734984"/>
          </a:xfrm>
        </p:grpSpPr>
        <p:grpSp>
          <p:nvGrpSpPr>
            <p:cNvPr id="20" name="Google Shape;2123;p37"/>
            <p:cNvGrpSpPr/>
            <p:nvPr/>
          </p:nvGrpSpPr>
          <p:grpSpPr>
            <a:xfrm>
              <a:off x="731647" y="2728277"/>
              <a:ext cx="635100" cy="635100"/>
              <a:chOff x="917231" y="2905502"/>
              <a:chExt cx="635100" cy="635100"/>
            </a:xfrm>
          </p:grpSpPr>
          <p:sp>
            <p:nvSpPr>
              <p:cNvPr id="21"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126;p37"/>
            <p:cNvGrpSpPr/>
            <p:nvPr/>
          </p:nvGrpSpPr>
          <p:grpSpPr>
            <a:xfrm>
              <a:off x="961679" y="3436260"/>
              <a:ext cx="175013" cy="27000"/>
              <a:chOff x="5662375" y="212375"/>
              <a:chExt cx="175013" cy="27000"/>
            </a:xfrm>
          </p:grpSpPr>
          <p:sp>
            <p:nvSpPr>
              <p:cNvPr id="24"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7" name="Google Shape;2149;p37"/>
          <p:cNvSpPr txBox="1"/>
          <p:nvPr/>
        </p:nvSpPr>
        <p:spPr>
          <a:xfrm>
            <a:off x="5673471" y="2813050"/>
            <a:ext cx="457200" cy="34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lvl="0" indent="0" algn="ctr" rtl="0">
              <a:spcBef>
                <a:spcPts val="0"/>
              </a:spcBef>
              <a:spcAft>
                <a:spcPts val="0"/>
              </a:spcAft>
              <a:buNone/>
            </a:pPr>
            <a:r>
              <a:rPr lang="en-US" altLang="en-GB"/>
              <a:t>6</a:t>
            </a:r>
            <a:endParaRPr lang="en-US" altLang="en-GB"/>
          </a:p>
        </p:txBody>
      </p:sp>
      <p:sp>
        <p:nvSpPr>
          <p:cNvPr id="28" name="Google Shape;2140;p37"/>
          <p:cNvSpPr txBox="1"/>
          <p:nvPr/>
        </p:nvSpPr>
        <p:spPr>
          <a:xfrm>
            <a:off x="6444488" y="554863"/>
            <a:ext cx="2615100" cy="384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15000"/>
              </a:lnSpc>
              <a:spcBef>
                <a:spcPts val="0"/>
              </a:spcBef>
              <a:spcAft>
                <a:spcPts val="0"/>
              </a:spcAft>
              <a:buNone/>
            </a:pPr>
            <a:r>
              <a:rPr lang="en-US" dirty="0">
                <a:sym typeface="+mn-ea"/>
              </a:rPr>
              <a:t>ARCHITECTURE</a:t>
            </a:r>
            <a:endParaRPr dirty="0">
              <a:solidFill>
                <a:schemeClr val="lt2"/>
              </a:solidFill>
            </a:endParaRPr>
          </a:p>
          <a:p>
            <a:pPr marL="0" lvl="0" indent="0" algn="l" rtl="0">
              <a:lnSpc>
                <a:spcPct val="115000"/>
              </a:lnSpc>
              <a:spcBef>
                <a:spcPts val="0"/>
              </a:spcBef>
              <a:spcAft>
                <a:spcPts val="0"/>
              </a:spcAft>
              <a:buNone/>
            </a:pPr>
            <a:endParaRPr lang="en-GB" sz="1800">
              <a:solidFill>
                <a:schemeClr val="accent1"/>
              </a:solidFill>
            </a:endParaRPr>
          </a:p>
        </p:txBody>
      </p:sp>
      <p:sp>
        <p:nvSpPr>
          <p:cNvPr id="29" name="Google Shape;2140;p37"/>
          <p:cNvSpPr txBox="1"/>
          <p:nvPr/>
        </p:nvSpPr>
        <p:spPr>
          <a:xfrm>
            <a:off x="6444488" y="1634998"/>
            <a:ext cx="2615100" cy="384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15000"/>
              </a:lnSpc>
              <a:spcBef>
                <a:spcPts val="0"/>
              </a:spcBef>
              <a:spcAft>
                <a:spcPts val="0"/>
              </a:spcAft>
              <a:buNone/>
            </a:pPr>
            <a:r>
              <a:rPr lang="en-US" dirty="0">
                <a:sym typeface="+mn-ea"/>
              </a:rPr>
              <a:t>DESIGN</a:t>
            </a:r>
            <a:endParaRPr lang="en-GB" sz="1800">
              <a:solidFill>
                <a:schemeClr val="accent1"/>
              </a:solidFill>
            </a:endParaRPr>
          </a:p>
        </p:txBody>
      </p:sp>
      <p:sp>
        <p:nvSpPr>
          <p:cNvPr id="30" name="Google Shape;2140;p37"/>
          <p:cNvSpPr txBox="1"/>
          <p:nvPr/>
        </p:nvSpPr>
        <p:spPr>
          <a:xfrm>
            <a:off x="6444488" y="2727833"/>
            <a:ext cx="2615100" cy="384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15000"/>
              </a:lnSpc>
              <a:spcBef>
                <a:spcPts val="0"/>
              </a:spcBef>
              <a:spcAft>
                <a:spcPts val="0"/>
              </a:spcAft>
              <a:buNone/>
            </a:pPr>
            <a:r>
              <a:rPr lang="en-US" dirty="0">
                <a:sym typeface="+mn-ea"/>
              </a:rPr>
              <a:t>DEMO</a:t>
            </a:r>
            <a:endParaRPr lang="en-GB" sz="18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3161" name="Google Shape;3161;p54"/>
          <p:cNvSpPr txBox="1"/>
          <p:nvPr>
            <p:ph type="title"/>
          </p:nvPr>
        </p:nvSpPr>
        <p:spPr>
          <a:xfrm>
            <a:off x="2267865" y="195448"/>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DESIGN</a:t>
            </a:r>
            <a:endParaRPr lang="en-US" altLang="en-GB"/>
          </a:p>
        </p:txBody>
      </p:sp>
      <p:sp>
        <p:nvSpPr>
          <p:cNvPr id="2" name="Text Box 1"/>
          <p:cNvSpPr txBox="1"/>
          <p:nvPr/>
        </p:nvSpPr>
        <p:spPr>
          <a:xfrm>
            <a:off x="828040" y="768350"/>
            <a:ext cx="2004060" cy="306705"/>
          </a:xfrm>
          <a:prstGeom prst="rect">
            <a:avLst/>
          </a:prstGeom>
          <a:noFill/>
        </p:spPr>
        <p:txBody>
          <a:bodyPr wrap="none" rtlCol="0" anchor="t">
            <a:spAutoFit/>
          </a:bodyPr>
          <a:p>
            <a:pPr marL="139700" indent="0">
              <a:buNone/>
            </a:pPr>
            <a:r>
              <a:rPr lang="en-US" b="1" dirty="0">
                <a:effectLst/>
                <a:latin typeface="Arial" panose="020B0604020202020204" pitchFamily="34" charset="0"/>
                <a:ea typeface="SimSun" panose="02010600030101010101" pitchFamily="2" charset="-122"/>
                <a:cs typeface="Arial" panose="020B0604020202020204" pitchFamily="34" charset="0"/>
                <a:sym typeface="+mn-ea"/>
              </a:rPr>
              <a:t>Sequence diagrams</a:t>
            </a:r>
            <a:endParaRPr lang="en-US" b="1" dirty="0">
              <a:effectLst/>
              <a:latin typeface="Arial" panose="020B0604020202020204" pitchFamily="34" charset="0"/>
              <a:ea typeface="SimSun" panose="02010600030101010101" pitchFamily="2" charset="-122"/>
              <a:cs typeface="Arial" panose="020B0604020202020204" pitchFamily="34" charset="0"/>
              <a:sym typeface="+mn-ea"/>
            </a:endParaRPr>
          </a:p>
        </p:txBody>
      </p:sp>
      <p:pic>
        <p:nvPicPr>
          <p:cNvPr id="6" name="Picture 5" descr="Timeline&#10;&#10;Description automatically generated with medium confidence"/>
          <p:cNvPicPr>
            <a:picLocks noChangeAspect="1"/>
          </p:cNvPicPr>
          <p:nvPr/>
        </p:nvPicPr>
        <p:blipFill>
          <a:blip r:embed="rId1"/>
          <a:stretch>
            <a:fillRect/>
          </a:stretch>
        </p:blipFill>
        <p:spPr>
          <a:xfrm>
            <a:off x="1302273" y="1098007"/>
            <a:ext cx="6324897" cy="392024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3161" name="Google Shape;3161;p54"/>
          <p:cNvSpPr txBox="1"/>
          <p:nvPr>
            <p:ph type="title"/>
          </p:nvPr>
        </p:nvSpPr>
        <p:spPr>
          <a:xfrm>
            <a:off x="2267865" y="195448"/>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DESIGN</a:t>
            </a:r>
            <a:endParaRPr lang="en-US" altLang="en-GB"/>
          </a:p>
        </p:txBody>
      </p:sp>
      <p:sp>
        <p:nvSpPr>
          <p:cNvPr id="2" name="Text Box 1"/>
          <p:cNvSpPr txBox="1"/>
          <p:nvPr/>
        </p:nvSpPr>
        <p:spPr>
          <a:xfrm>
            <a:off x="828040" y="768350"/>
            <a:ext cx="2004060" cy="306705"/>
          </a:xfrm>
          <a:prstGeom prst="rect">
            <a:avLst/>
          </a:prstGeom>
          <a:noFill/>
        </p:spPr>
        <p:txBody>
          <a:bodyPr wrap="none" rtlCol="0" anchor="t">
            <a:spAutoFit/>
          </a:bodyPr>
          <a:p>
            <a:pPr marL="139700" indent="0">
              <a:buNone/>
            </a:pPr>
            <a:r>
              <a:rPr lang="en-US" b="1" dirty="0">
                <a:effectLst/>
                <a:latin typeface="Arial" panose="020B0604020202020204" pitchFamily="34" charset="0"/>
                <a:ea typeface="SimSun" panose="02010600030101010101" pitchFamily="2" charset="-122"/>
                <a:cs typeface="Arial" panose="020B0604020202020204" pitchFamily="34" charset="0"/>
                <a:sym typeface="+mn-ea"/>
              </a:rPr>
              <a:t>Sequence diagrams</a:t>
            </a:r>
            <a:endParaRPr lang="en-US" b="1" dirty="0">
              <a:effectLst/>
              <a:latin typeface="Arial" panose="020B0604020202020204" pitchFamily="34" charset="0"/>
              <a:ea typeface="SimSun" panose="02010600030101010101" pitchFamily="2" charset="-122"/>
              <a:cs typeface="Arial" panose="020B0604020202020204" pitchFamily="34" charset="0"/>
              <a:sym typeface="+mn-ea"/>
            </a:endParaRPr>
          </a:p>
        </p:txBody>
      </p:sp>
      <p:pic>
        <p:nvPicPr>
          <p:cNvPr id="3" name="Picture 2" descr="Timeline&#10;&#10;Description automatically generated"/>
          <p:cNvPicPr>
            <a:picLocks noChangeAspect="1"/>
          </p:cNvPicPr>
          <p:nvPr/>
        </p:nvPicPr>
        <p:blipFill>
          <a:blip r:embed="rId1"/>
          <a:stretch>
            <a:fillRect/>
          </a:stretch>
        </p:blipFill>
        <p:spPr>
          <a:xfrm>
            <a:off x="1325824" y="1080917"/>
            <a:ext cx="6492352" cy="406258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3161" name="Google Shape;3161;p54"/>
          <p:cNvSpPr txBox="1"/>
          <p:nvPr>
            <p:ph type="title"/>
          </p:nvPr>
        </p:nvSpPr>
        <p:spPr>
          <a:xfrm>
            <a:off x="2267865" y="195448"/>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DESIGN</a:t>
            </a:r>
            <a:endParaRPr lang="en-US" altLang="en-GB"/>
          </a:p>
        </p:txBody>
      </p:sp>
      <p:sp>
        <p:nvSpPr>
          <p:cNvPr id="2" name="Text Box 1"/>
          <p:cNvSpPr txBox="1"/>
          <p:nvPr/>
        </p:nvSpPr>
        <p:spPr>
          <a:xfrm>
            <a:off x="828040" y="768350"/>
            <a:ext cx="2004060" cy="306705"/>
          </a:xfrm>
          <a:prstGeom prst="rect">
            <a:avLst/>
          </a:prstGeom>
          <a:noFill/>
        </p:spPr>
        <p:txBody>
          <a:bodyPr wrap="none" rtlCol="0" anchor="t">
            <a:spAutoFit/>
          </a:bodyPr>
          <a:p>
            <a:pPr marL="139700" indent="0">
              <a:buNone/>
            </a:pPr>
            <a:r>
              <a:rPr lang="en-US" b="1" dirty="0">
                <a:effectLst/>
                <a:latin typeface="Arial" panose="020B0604020202020204" pitchFamily="34" charset="0"/>
                <a:ea typeface="SimSun" panose="02010600030101010101" pitchFamily="2" charset="-122"/>
                <a:cs typeface="Arial" panose="020B0604020202020204" pitchFamily="34" charset="0"/>
                <a:sym typeface="+mn-ea"/>
              </a:rPr>
              <a:t>Sequence diagrams</a:t>
            </a:r>
            <a:endParaRPr lang="en-US" b="1" dirty="0">
              <a:effectLst/>
              <a:latin typeface="Arial" panose="020B0604020202020204" pitchFamily="34" charset="0"/>
              <a:ea typeface="SimSun" panose="02010600030101010101" pitchFamily="2" charset="-122"/>
              <a:cs typeface="Arial" panose="020B0604020202020204" pitchFamily="34" charset="0"/>
              <a:sym typeface="+mn-ea"/>
            </a:endParaRPr>
          </a:p>
        </p:txBody>
      </p:sp>
      <p:pic>
        <p:nvPicPr>
          <p:cNvPr id="3" name="Picture 2" descr="A picture containing timeline&#10;&#10;Description automatically generated"/>
          <p:cNvPicPr>
            <a:picLocks noChangeAspect="1"/>
          </p:cNvPicPr>
          <p:nvPr/>
        </p:nvPicPr>
        <p:blipFill>
          <a:blip r:embed="rId1"/>
          <a:stretch>
            <a:fillRect/>
          </a:stretch>
        </p:blipFill>
        <p:spPr>
          <a:xfrm>
            <a:off x="1359174" y="1010326"/>
            <a:ext cx="6735300" cy="400792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3161" name="Google Shape;3161;p54"/>
          <p:cNvSpPr txBox="1"/>
          <p:nvPr>
            <p:ph type="title"/>
          </p:nvPr>
        </p:nvSpPr>
        <p:spPr>
          <a:xfrm>
            <a:off x="2267865" y="195448"/>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DESIGN</a:t>
            </a:r>
            <a:endParaRPr lang="en-US" altLang="en-GB"/>
          </a:p>
        </p:txBody>
      </p:sp>
      <p:sp>
        <p:nvSpPr>
          <p:cNvPr id="2" name="Text Box 1"/>
          <p:cNvSpPr txBox="1"/>
          <p:nvPr/>
        </p:nvSpPr>
        <p:spPr>
          <a:xfrm>
            <a:off x="828040" y="680085"/>
            <a:ext cx="2004060" cy="306705"/>
          </a:xfrm>
          <a:prstGeom prst="rect">
            <a:avLst/>
          </a:prstGeom>
          <a:noFill/>
        </p:spPr>
        <p:txBody>
          <a:bodyPr wrap="none" rtlCol="0" anchor="t">
            <a:spAutoFit/>
          </a:bodyPr>
          <a:p>
            <a:pPr marL="139700" indent="0">
              <a:buNone/>
            </a:pPr>
            <a:r>
              <a:rPr lang="en-US" b="1" dirty="0">
                <a:effectLst/>
                <a:latin typeface="Arial" panose="020B0604020202020204" pitchFamily="34" charset="0"/>
                <a:ea typeface="SimSun" panose="02010600030101010101" pitchFamily="2" charset="-122"/>
                <a:cs typeface="Arial" panose="020B0604020202020204" pitchFamily="34" charset="0"/>
                <a:sym typeface="+mn-ea"/>
              </a:rPr>
              <a:t>Sequence diagrams</a:t>
            </a:r>
            <a:endParaRPr lang="en-US" b="1" dirty="0">
              <a:effectLst/>
              <a:latin typeface="Arial" panose="020B0604020202020204" pitchFamily="34" charset="0"/>
              <a:ea typeface="SimSun" panose="02010600030101010101" pitchFamily="2" charset="-122"/>
              <a:cs typeface="Arial" panose="020B0604020202020204" pitchFamily="34" charset="0"/>
              <a:sym typeface="+mn-ea"/>
            </a:endParaRPr>
          </a:p>
        </p:txBody>
      </p:sp>
      <p:pic>
        <p:nvPicPr>
          <p:cNvPr id="7" name="Picture 6" descr="Box and whisker chart&#10;&#10;Description automatically generated with medium confidence"/>
          <p:cNvPicPr>
            <a:picLocks noChangeAspect="1"/>
          </p:cNvPicPr>
          <p:nvPr/>
        </p:nvPicPr>
        <p:blipFill>
          <a:blip r:embed="rId1"/>
          <a:stretch>
            <a:fillRect/>
          </a:stretch>
        </p:blipFill>
        <p:spPr>
          <a:xfrm>
            <a:off x="1450076" y="986996"/>
            <a:ext cx="6553495" cy="415650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3161" name="Google Shape;3161;p54"/>
          <p:cNvSpPr txBox="1"/>
          <p:nvPr>
            <p:ph type="title"/>
          </p:nvPr>
        </p:nvSpPr>
        <p:spPr>
          <a:xfrm>
            <a:off x="2267865" y="195448"/>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DESIGN</a:t>
            </a:r>
            <a:endParaRPr lang="en-US" altLang="en-GB"/>
          </a:p>
        </p:txBody>
      </p:sp>
      <p:sp>
        <p:nvSpPr>
          <p:cNvPr id="2" name="Text Box 1"/>
          <p:cNvSpPr txBox="1"/>
          <p:nvPr/>
        </p:nvSpPr>
        <p:spPr>
          <a:xfrm>
            <a:off x="828040" y="768350"/>
            <a:ext cx="2004060" cy="306705"/>
          </a:xfrm>
          <a:prstGeom prst="rect">
            <a:avLst/>
          </a:prstGeom>
          <a:noFill/>
        </p:spPr>
        <p:txBody>
          <a:bodyPr wrap="none" rtlCol="0" anchor="t">
            <a:spAutoFit/>
          </a:bodyPr>
          <a:p>
            <a:pPr marL="139700" indent="0">
              <a:buNone/>
            </a:pPr>
            <a:r>
              <a:rPr lang="en-US" b="1" dirty="0">
                <a:effectLst/>
                <a:latin typeface="Arial" panose="020B0604020202020204" pitchFamily="34" charset="0"/>
                <a:ea typeface="SimSun" panose="02010600030101010101" pitchFamily="2" charset="-122"/>
                <a:cs typeface="Arial" panose="020B0604020202020204" pitchFamily="34" charset="0"/>
                <a:sym typeface="+mn-ea"/>
              </a:rPr>
              <a:t>Sequence diagrams</a:t>
            </a:r>
            <a:endParaRPr lang="en-US" b="1" dirty="0">
              <a:effectLst/>
              <a:latin typeface="Arial" panose="020B0604020202020204" pitchFamily="34" charset="0"/>
              <a:ea typeface="SimSun" panose="02010600030101010101" pitchFamily="2" charset="-122"/>
              <a:cs typeface="Arial" panose="020B0604020202020204" pitchFamily="34" charset="0"/>
              <a:sym typeface="+mn-ea"/>
            </a:endParaRPr>
          </a:p>
        </p:txBody>
      </p:sp>
      <p:pic>
        <p:nvPicPr>
          <p:cNvPr id="3" name="Picture 2" descr="Timeline&#10;&#10;Description automatically generated with medium confidence"/>
          <p:cNvPicPr>
            <a:picLocks noChangeAspect="1"/>
          </p:cNvPicPr>
          <p:nvPr/>
        </p:nvPicPr>
        <p:blipFill>
          <a:blip r:embed="rId1"/>
          <a:stretch>
            <a:fillRect/>
          </a:stretch>
        </p:blipFill>
        <p:spPr>
          <a:xfrm>
            <a:off x="1616255" y="982127"/>
            <a:ext cx="6221138" cy="403612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3161" name="Google Shape;3161;p54"/>
          <p:cNvSpPr txBox="1"/>
          <p:nvPr>
            <p:ph type="title"/>
          </p:nvPr>
        </p:nvSpPr>
        <p:spPr>
          <a:xfrm>
            <a:off x="2267865" y="195448"/>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DESIGN</a:t>
            </a:r>
            <a:endParaRPr lang="en-US" altLang="en-GB"/>
          </a:p>
        </p:txBody>
      </p:sp>
      <p:sp>
        <p:nvSpPr>
          <p:cNvPr id="2" name="Text Box 1"/>
          <p:cNvSpPr txBox="1"/>
          <p:nvPr/>
        </p:nvSpPr>
        <p:spPr>
          <a:xfrm>
            <a:off x="828040" y="768350"/>
            <a:ext cx="2004060" cy="306705"/>
          </a:xfrm>
          <a:prstGeom prst="rect">
            <a:avLst/>
          </a:prstGeom>
          <a:noFill/>
        </p:spPr>
        <p:txBody>
          <a:bodyPr wrap="none" rtlCol="0" anchor="t">
            <a:spAutoFit/>
          </a:bodyPr>
          <a:p>
            <a:pPr marL="139700" indent="0">
              <a:buNone/>
            </a:pPr>
            <a:r>
              <a:rPr lang="en-US" b="1" dirty="0">
                <a:effectLst/>
                <a:latin typeface="Arial" panose="020B0604020202020204" pitchFamily="34" charset="0"/>
                <a:ea typeface="SimSun" panose="02010600030101010101" pitchFamily="2" charset="-122"/>
                <a:cs typeface="Arial" panose="020B0604020202020204" pitchFamily="34" charset="0"/>
                <a:sym typeface="+mn-ea"/>
              </a:rPr>
              <a:t>Sequence diagrams</a:t>
            </a:r>
            <a:endParaRPr lang="en-US" b="1" dirty="0">
              <a:effectLst/>
              <a:latin typeface="Arial" panose="020B0604020202020204" pitchFamily="34" charset="0"/>
              <a:ea typeface="SimSun" panose="02010600030101010101" pitchFamily="2" charset="-122"/>
              <a:cs typeface="Arial" panose="020B0604020202020204" pitchFamily="34" charset="0"/>
              <a:sym typeface="+mn-ea"/>
            </a:endParaRPr>
          </a:p>
        </p:txBody>
      </p:sp>
      <p:pic>
        <p:nvPicPr>
          <p:cNvPr id="7" name="Picture 6" descr="A picture containing timeline&#10;&#10;Description automatically generated"/>
          <p:cNvPicPr>
            <a:picLocks noChangeAspect="1"/>
          </p:cNvPicPr>
          <p:nvPr/>
        </p:nvPicPr>
        <p:blipFill>
          <a:blip r:embed="rId1"/>
          <a:stretch>
            <a:fillRect/>
          </a:stretch>
        </p:blipFill>
        <p:spPr>
          <a:xfrm>
            <a:off x="1332706" y="1131683"/>
            <a:ext cx="6478588" cy="392906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159" name="Shape 3159"/>
        <p:cNvGrpSpPr/>
        <p:nvPr/>
      </p:nvGrpSpPr>
      <p:grpSpPr>
        <a:xfrm>
          <a:off x="0" y="0"/>
          <a:ext cx="0" cy="0"/>
          <a:chOff x="0" y="0"/>
          <a:chExt cx="0" cy="0"/>
        </a:xfrm>
      </p:grpSpPr>
      <p:sp>
        <p:nvSpPr>
          <p:cNvPr id="3161" name="Google Shape;3161;p54"/>
          <p:cNvSpPr txBox="1"/>
          <p:nvPr>
            <p:ph type="title"/>
          </p:nvPr>
        </p:nvSpPr>
        <p:spPr>
          <a:xfrm>
            <a:off x="2267865" y="195448"/>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DESIGN</a:t>
            </a:r>
            <a:endParaRPr lang="en-US" altLang="en-GB"/>
          </a:p>
        </p:txBody>
      </p:sp>
      <p:sp>
        <p:nvSpPr>
          <p:cNvPr id="2" name="Text Box 1"/>
          <p:cNvSpPr txBox="1"/>
          <p:nvPr/>
        </p:nvSpPr>
        <p:spPr>
          <a:xfrm>
            <a:off x="828040" y="768350"/>
            <a:ext cx="2004060" cy="306705"/>
          </a:xfrm>
          <a:prstGeom prst="rect">
            <a:avLst/>
          </a:prstGeom>
          <a:noFill/>
        </p:spPr>
        <p:txBody>
          <a:bodyPr wrap="none" rtlCol="0" anchor="t">
            <a:spAutoFit/>
          </a:bodyPr>
          <a:p>
            <a:pPr marL="139700" indent="0">
              <a:buNone/>
            </a:pPr>
            <a:r>
              <a:rPr lang="en-US" b="1" dirty="0">
                <a:effectLst/>
                <a:latin typeface="Arial" panose="020B0604020202020204" pitchFamily="34" charset="0"/>
                <a:ea typeface="SimSun" panose="02010600030101010101" pitchFamily="2" charset="-122"/>
                <a:cs typeface="Arial" panose="020B0604020202020204" pitchFamily="34" charset="0"/>
                <a:sym typeface="+mn-ea"/>
              </a:rPr>
              <a:t>Sequence diagrams</a:t>
            </a:r>
            <a:endParaRPr lang="en-US" b="1" dirty="0">
              <a:effectLst/>
              <a:latin typeface="Arial" panose="020B0604020202020204" pitchFamily="34" charset="0"/>
              <a:ea typeface="SimSun" panose="02010600030101010101" pitchFamily="2" charset="-122"/>
              <a:cs typeface="Arial" panose="020B0604020202020204" pitchFamily="34" charset="0"/>
              <a:sym typeface="+mn-ea"/>
            </a:endParaRPr>
          </a:p>
        </p:txBody>
      </p:sp>
      <p:pic>
        <p:nvPicPr>
          <p:cNvPr id="6" name="Picture 5" descr="Chart, box and whisker chart&#10;&#10;Description automatically generated"/>
          <p:cNvPicPr>
            <a:picLocks noChangeAspect="1"/>
          </p:cNvPicPr>
          <p:nvPr/>
        </p:nvPicPr>
        <p:blipFill>
          <a:blip r:embed="rId1"/>
          <a:stretch>
            <a:fillRect/>
          </a:stretch>
        </p:blipFill>
        <p:spPr>
          <a:xfrm>
            <a:off x="880009" y="1264636"/>
            <a:ext cx="7692360" cy="325894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154" name="Shape 2154"/>
        <p:cNvGrpSpPr/>
        <p:nvPr/>
      </p:nvGrpSpPr>
      <p:grpSpPr>
        <a:xfrm>
          <a:off x="0" y="0"/>
          <a:ext cx="0" cy="0"/>
          <a:chOff x="0" y="0"/>
          <a:chExt cx="0" cy="0"/>
        </a:xfrm>
      </p:grpSpPr>
      <p:sp>
        <p:nvSpPr>
          <p:cNvPr id="2155" name="Google Shape;2155;p38"/>
          <p:cNvSpPr txBox="1"/>
          <p:nvPr>
            <p:ph type="title"/>
          </p:nvPr>
        </p:nvSpPr>
        <p:spPr>
          <a:xfrm>
            <a:off x="2124075" y="1131570"/>
            <a:ext cx="5026660" cy="27216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500"/>
              <a:t>DEMO</a:t>
            </a:r>
            <a:endParaRPr lang="en-US" altLang="en-GB" sz="3500"/>
          </a:p>
        </p:txBody>
      </p:sp>
      <p:sp>
        <p:nvSpPr>
          <p:cNvPr id="2156" name="Google Shape;2156;p38"/>
          <p:cNvSpPr txBox="1"/>
          <p:nvPr>
            <p:ph type="title" idx="2"/>
          </p:nvPr>
        </p:nvSpPr>
        <p:spPr>
          <a:xfrm>
            <a:off x="3060065" y="120319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6</a:t>
            </a:r>
            <a:endParaRPr lang="en-US" alt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182" name="Shape 2182"/>
        <p:cNvGrpSpPr/>
        <p:nvPr/>
      </p:nvGrpSpPr>
      <p:grpSpPr>
        <a:xfrm>
          <a:off x="0" y="0"/>
          <a:ext cx="0" cy="0"/>
          <a:chOff x="0" y="0"/>
          <a:chExt cx="0" cy="0"/>
        </a:xfrm>
      </p:grpSpPr>
      <p:sp>
        <p:nvSpPr>
          <p:cNvPr id="2195" name="Google Shape;2195;p40"/>
          <p:cNvSpPr txBox="1"/>
          <p:nvPr>
            <p:ph type="title"/>
          </p:nvPr>
        </p:nvSpPr>
        <p:spPr>
          <a:xfrm>
            <a:off x="1908302" y="33959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Winform</a:t>
            </a:r>
            <a:endParaRPr lang="en-US" altLang="en-GB"/>
          </a:p>
        </p:txBody>
      </p:sp>
      <p:sp>
        <p:nvSpPr>
          <p:cNvPr id="2200" name="Google Shape;2200;p40"/>
          <p:cNvSpPr txBox="1"/>
          <p:nvPr>
            <p:ph type="subTitle" idx="5"/>
          </p:nvPr>
        </p:nvSpPr>
        <p:spPr>
          <a:xfrm>
            <a:off x="1043940" y="824230"/>
            <a:ext cx="1968500" cy="4514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Login</a:t>
            </a:r>
            <a:r>
              <a:rPr lang="en-GB">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a:t>
            </a:r>
            <a:endParaRPr>
              <a:latin typeface="Barlow Semi Condensed" panose="00000506000000000000"/>
              <a:ea typeface="Barlow Semi Condensed" panose="00000506000000000000"/>
              <a:cs typeface="Barlow Semi Condensed" panose="00000506000000000000"/>
              <a:sym typeface="Barlow Semi Condensed" panose="00000506000000000000"/>
            </a:endParaRPr>
          </a:p>
        </p:txBody>
      </p:sp>
      <p:pic>
        <p:nvPicPr>
          <p:cNvPr id="6" name="Picture 5"/>
          <p:cNvPicPr>
            <a:picLocks noChangeAspect="1"/>
          </p:cNvPicPr>
          <p:nvPr/>
        </p:nvPicPr>
        <p:blipFill>
          <a:blip r:embed="rId1"/>
          <a:stretch>
            <a:fillRect/>
          </a:stretch>
        </p:blipFill>
        <p:spPr>
          <a:xfrm>
            <a:off x="1691640" y="1275715"/>
            <a:ext cx="5811520" cy="29819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182" name="Shape 2182"/>
        <p:cNvGrpSpPr/>
        <p:nvPr/>
      </p:nvGrpSpPr>
      <p:grpSpPr>
        <a:xfrm>
          <a:off x="0" y="0"/>
          <a:ext cx="0" cy="0"/>
          <a:chOff x="0" y="0"/>
          <a:chExt cx="0" cy="0"/>
        </a:xfrm>
      </p:grpSpPr>
      <p:sp>
        <p:nvSpPr>
          <p:cNvPr id="2195" name="Google Shape;2195;p40"/>
          <p:cNvSpPr txBox="1"/>
          <p:nvPr>
            <p:ph type="title"/>
          </p:nvPr>
        </p:nvSpPr>
        <p:spPr>
          <a:xfrm>
            <a:off x="1908302" y="33959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Winform</a:t>
            </a:r>
            <a:endParaRPr lang="en-US" altLang="en-GB"/>
          </a:p>
        </p:txBody>
      </p:sp>
      <p:sp>
        <p:nvSpPr>
          <p:cNvPr id="2200" name="Google Shape;2200;p40"/>
          <p:cNvSpPr txBox="1"/>
          <p:nvPr>
            <p:ph type="subTitle" idx="5"/>
          </p:nvPr>
        </p:nvSpPr>
        <p:spPr>
          <a:xfrm>
            <a:off x="1043940" y="824230"/>
            <a:ext cx="1968500" cy="4514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Home</a:t>
            </a:r>
            <a:r>
              <a:rPr lang="en-GB">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a:t>
            </a:r>
            <a:endParaRPr>
              <a:latin typeface="Barlow Semi Condensed" panose="00000506000000000000"/>
              <a:ea typeface="Barlow Semi Condensed" panose="00000506000000000000"/>
              <a:cs typeface="Barlow Semi Condensed" panose="00000506000000000000"/>
              <a:sym typeface="Barlow Semi Condensed" panose="00000506000000000000"/>
            </a:endParaRPr>
          </a:p>
        </p:txBody>
      </p:sp>
      <p:pic>
        <p:nvPicPr>
          <p:cNvPr id="1" name="Picture 0"/>
          <p:cNvPicPr>
            <a:picLocks noChangeAspect="1"/>
          </p:cNvPicPr>
          <p:nvPr/>
        </p:nvPicPr>
        <p:blipFill>
          <a:blip r:embed="rId1"/>
          <a:stretch>
            <a:fillRect/>
          </a:stretch>
        </p:blipFill>
        <p:spPr>
          <a:xfrm>
            <a:off x="1565910" y="1275715"/>
            <a:ext cx="6262370" cy="35121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54" name="Shape 2154"/>
        <p:cNvGrpSpPr/>
        <p:nvPr/>
      </p:nvGrpSpPr>
      <p:grpSpPr>
        <a:xfrm>
          <a:off x="0" y="0"/>
          <a:ext cx="0" cy="0"/>
          <a:chOff x="0" y="0"/>
          <a:chExt cx="0" cy="0"/>
        </a:xfrm>
      </p:grpSpPr>
      <p:sp>
        <p:nvSpPr>
          <p:cNvPr id="2155" name="Google Shape;2155;p38"/>
          <p:cNvSpPr txBox="1"/>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000"/>
              <a:t>INTRODUCTION</a:t>
            </a:r>
            <a:endParaRPr lang="en-US" altLang="en-GB" sz="4000"/>
          </a:p>
        </p:txBody>
      </p:sp>
      <p:sp>
        <p:nvSpPr>
          <p:cNvPr id="2156" name="Google Shape;2156;p38"/>
          <p:cNvSpPr txBox="1"/>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2157" name="Google Shape;2157;p38"/>
          <p:cNvSpPr txBox="1"/>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Enter a subtitle here if you need it</a:t>
            </a:r>
            <a:endParaRPr>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182" name="Shape 2182"/>
        <p:cNvGrpSpPr/>
        <p:nvPr/>
      </p:nvGrpSpPr>
      <p:grpSpPr>
        <a:xfrm>
          <a:off x="0" y="0"/>
          <a:ext cx="0" cy="0"/>
          <a:chOff x="0" y="0"/>
          <a:chExt cx="0" cy="0"/>
        </a:xfrm>
      </p:grpSpPr>
      <p:sp>
        <p:nvSpPr>
          <p:cNvPr id="2195" name="Google Shape;2195;p40"/>
          <p:cNvSpPr txBox="1"/>
          <p:nvPr>
            <p:ph type="title"/>
          </p:nvPr>
        </p:nvSpPr>
        <p:spPr>
          <a:xfrm>
            <a:off x="1907667" y="33959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Winform</a:t>
            </a:r>
            <a:endParaRPr lang="en-US" altLang="en-GB"/>
          </a:p>
        </p:txBody>
      </p:sp>
      <p:sp>
        <p:nvSpPr>
          <p:cNvPr id="2200" name="Google Shape;2200;p40"/>
          <p:cNvSpPr txBox="1"/>
          <p:nvPr>
            <p:ph type="subTitle" idx="5"/>
          </p:nvPr>
        </p:nvSpPr>
        <p:spPr>
          <a:xfrm>
            <a:off x="1043940" y="824230"/>
            <a:ext cx="1968500" cy="4514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Edit products</a:t>
            </a:r>
            <a:r>
              <a:rPr lang="en-GB">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a:t>
            </a:r>
            <a:endParaRPr>
              <a:latin typeface="Barlow Semi Condensed" panose="00000506000000000000"/>
              <a:ea typeface="Barlow Semi Condensed" panose="00000506000000000000"/>
              <a:cs typeface="Barlow Semi Condensed" panose="00000506000000000000"/>
              <a:sym typeface="Barlow Semi Condensed" panose="00000506000000000000"/>
            </a:endParaRPr>
          </a:p>
        </p:txBody>
      </p:sp>
      <p:pic>
        <p:nvPicPr>
          <p:cNvPr id="3" name="Picture 2"/>
          <p:cNvPicPr>
            <a:picLocks noChangeAspect="1"/>
          </p:cNvPicPr>
          <p:nvPr/>
        </p:nvPicPr>
        <p:blipFill>
          <a:blip r:embed="rId1"/>
          <a:stretch>
            <a:fillRect/>
          </a:stretch>
        </p:blipFill>
        <p:spPr>
          <a:xfrm>
            <a:off x="1331595" y="1419860"/>
            <a:ext cx="7002145" cy="321754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182" name="Shape 2182"/>
        <p:cNvGrpSpPr/>
        <p:nvPr/>
      </p:nvGrpSpPr>
      <p:grpSpPr>
        <a:xfrm>
          <a:off x="0" y="0"/>
          <a:ext cx="0" cy="0"/>
          <a:chOff x="0" y="0"/>
          <a:chExt cx="0" cy="0"/>
        </a:xfrm>
      </p:grpSpPr>
      <p:sp>
        <p:nvSpPr>
          <p:cNvPr id="2195" name="Google Shape;2195;p40"/>
          <p:cNvSpPr txBox="1"/>
          <p:nvPr>
            <p:ph type="title"/>
          </p:nvPr>
        </p:nvSpPr>
        <p:spPr>
          <a:xfrm>
            <a:off x="1907667" y="33959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Winform</a:t>
            </a:r>
            <a:endParaRPr lang="en-US" altLang="en-GB"/>
          </a:p>
        </p:txBody>
      </p:sp>
      <p:sp>
        <p:nvSpPr>
          <p:cNvPr id="2200" name="Google Shape;2200;p40"/>
          <p:cNvSpPr txBox="1"/>
          <p:nvPr>
            <p:ph type="subTitle" idx="5"/>
          </p:nvPr>
        </p:nvSpPr>
        <p:spPr>
          <a:xfrm>
            <a:off x="1043940" y="824230"/>
            <a:ext cx="1968500" cy="4514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print the delivery note</a:t>
            </a:r>
            <a:endParaRPr lang="en-US">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pic>
        <p:nvPicPr>
          <p:cNvPr id="2" name="Picture 1"/>
          <p:cNvPicPr>
            <a:picLocks noChangeAspect="1"/>
          </p:cNvPicPr>
          <p:nvPr/>
        </p:nvPicPr>
        <p:blipFill>
          <a:blip r:embed="rId1"/>
          <a:stretch>
            <a:fillRect/>
          </a:stretch>
        </p:blipFill>
        <p:spPr>
          <a:xfrm>
            <a:off x="2700020" y="1348105"/>
            <a:ext cx="4439285" cy="366839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182" name="Shape 2182"/>
        <p:cNvGrpSpPr/>
        <p:nvPr/>
      </p:nvGrpSpPr>
      <p:grpSpPr>
        <a:xfrm>
          <a:off x="0" y="0"/>
          <a:ext cx="0" cy="0"/>
          <a:chOff x="0" y="0"/>
          <a:chExt cx="0" cy="0"/>
        </a:xfrm>
      </p:grpSpPr>
      <p:sp>
        <p:nvSpPr>
          <p:cNvPr id="2195" name="Google Shape;2195;p40"/>
          <p:cNvSpPr txBox="1"/>
          <p:nvPr>
            <p:ph type="title"/>
          </p:nvPr>
        </p:nvSpPr>
        <p:spPr>
          <a:xfrm>
            <a:off x="2195957" y="411353"/>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Webform</a:t>
            </a:r>
            <a:endParaRPr lang="en-US" altLang="en-GB"/>
          </a:p>
        </p:txBody>
      </p:sp>
      <p:sp>
        <p:nvSpPr>
          <p:cNvPr id="2200" name="Google Shape;2200;p40"/>
          <p:cNvSpPr txBox="1"/>
          <p:nvPr>
            <p:ph type="subTitle" idx="5"/>
          </p:nvPr>
        </p:nvSpPr>
        <p:spPr>
          <a:xfrm>
            <a:off x="1043940" y="824230"/>
            <a:ext cx="1968500" cy="4514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Register</a:t>
            </a:r>
            <a:r>
              <a:rPr lang="en-GB">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a:t>
            </a:r>
            <a:endParaRPr>
              <a:latin typeface="Barlow Semi Condensed" panose="00000506000000000000"/>
              <a:ea typeface="Barlow Semi Condensed" panose="00000506000000000000"/>
              <a:cs typeface="Barlow Semi Condensed" panose="00000506000000000000"/>
              <a:sym typeface="Barlow Semi Condensed" panose="00000506000000000000"/>
            </a:endParaRPr>
          </a:p>
        </p:txBody>
      </p:sp>
      <p:pic>
        <p:nvPicPr>
          <p:cNvPr id="3" name="Picture 2"/>
          <p:cNvPicPr>
            <a:picLocks noChangeAspect="1"/>
          </p:cNvPicPr>
          <p:nvPr/>
        </p:nvPicPr>
        <p:blipFill>
          <a:blip r:embed="rId1"/>
          <a:stretch>
            <a:fillRect/>
          </a:stretch>
        </p:blipFill>
        <p:spPr>
          <a:xfrm>
            <a:off x="755650" y="1635760"/>
            <a:ext cx="7722235" cy="248475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182" name="Shape 2182"/>
        <p:cNvGrpSpPr/>
        <p:nvPr/>
      </p:nvGrpSpPr>
      <p:grpSpPr>
        <a:xfrm>
          <a:off x="0" y="0"/>
          <a:ext cx="0" cy="0"/>
          <a:chOff x="0" y="0"/>
          <a:chExt cx="0" cy="0"/>
        </a:xfrm>
      </p:grpSpPr>
      <p:sp>
        <p:nvSpPr>
          <p:cNvPr id="2195" name="Google Shape;2195;p40"/>
          <p:cNvSpPr txBox="1"/>
          <p:nvPr>
            <p:ph type="title"/>
          </p:nvPr>
        </p:nvSpPr>
        <p:spPr>
          <a:xfrm>
            <a:off x="2195957" y="411353"/>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Webform</a:t>
            </a:r>
            <a:endParaRPr lang="en-US" altLang="en-GB"/>
          </a:p>
        </p:txBody>
      </p:sp>
      <p:sp>
        <p:nvSpPr>
          <p:cNvPr id="2200" name="Google Shape;2200;p40"/>
          <p:cNvSpPr txBox="1"/>
          <p:nvPr>
            <p:ph type="subTitle" idx="5"/>
          </p:nvPr>
        </p:nvSpPr>
        <p:spPr>
          <a:xfrm>
            <a:off x="1043940" y="824230"/>
            <a:ext cx="1968500" cy="4514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Login</a:t>
            </a:r>
            <a:r>
              <a:rPr lang="en-GB">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a:t>
            </a:r>
            <a:endParaRPr>
              <a:latin typeface="Barlow Semi Condensed" panose="00000506000000000000"/>
              <a:ea typeface="Barlow Semi Condensed" panose="00000506000000000000"/>
              <a:cs typeface="Barlow Semi Condensed" panose="00000506000000000000"/>
              <a:sym typeface="Barlow Semi Condensed" panose="00000506000000000000"/>
            </a:endParaRPr>
          </a:p>
        </p:txBody>
      </p:sp>
      <p:pic>
        <p:nvPicPr>
          <p:cNvPr id="2" name="Picture 1"/>
          <p:cNvPicPr>
            <a:picLocks noChangeAspect="1"/>
          </p:cNvPicPr>
          <p:nvPr/>
        </p:nvPicPr>
        <p:blipFill>
          <a:blip r:embed="rId1"/>
          <a:stretch>
            <a:fillRect/>
          </a:stretch>
        </p:blipFill>
        <p:spPr>
          <a:xfrm>
            <a:off x="2195830" y="1419860"/>
            <a:ext cx="5514975" cy="308991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182" name="Shape 2182"/>
        <p:cNvGrpSpPr/>
        <p:nvPr/>
      </p:nvGrpSpPr>
      <p:grpSpPr>
        <a:xfrm>
          <a:off x="0" y="0"/>
          <a:ext cx="0" cy="0"/>
          <a:chOff x="0" y="0"/>
          <a:chExt cx="0" cy="0"/>
        </a:xfrm>
      </p:grpSpPr>
      <p:sp>
        <p:nvSpPr>
          <p:cNvPr id="2195" name="Google Shape;2195;p40"/>
          <p:cNvSpPr txBox="1"/>
          <p:nvPr>
            <p:ph type="title"/>
          </p:nvPr>
        </p:nvSpPr>
        <p:spPr>
          <a:xfrm>
            <a:off x="1908302" y="33959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Webform</a:t>
            </a:r>
            <a:endParaRPr lang="en-US" altLang="en-GB"/>
          </a:p>
        </p:txBody>
      </p:sp>
      <p:sp>
        <p:nvSpPr>
          <p:cNvPr id="2200" name="Google Shape;2200;p40"/>
          <p:cNvSpPr txBox="1"/>
          <p:nvPr>
            <p:ph type="subTitle" idx="5"/>
          </p:nvPr>
        </p:nvSpPr>
        <p:spPr>
          <a:xfrm>
            <a:off x="1043940" y="824230"/>
            <a:ext cx="1968500" cy="4514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Display products info</a:t>
            </a:r>
            <a:r>
              <a:rPr lang="en-GB">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a:t>
            </a:r>
            <a:endParaRPr>
              <a:latin typeface="Barlow Semi Condensed" panose="00000506000000000000"/>
              <a:ea typeface="Barlow Semi Condensed" panose="00000506000000000000"/>
              <a:cs typeface="Barlow Semi Condensed" panose="00000506000000000000"/>
              <a:sym typeface="Barlow Semi Condensed" panose="00000506000000000000"/>
            </a:endParaRPr>
          </a:p>
        </p:txBody>
      </p:sp>
      <p:pic>
        <p:nvPicPr>
          <p:cNvPr id="3" name="Picture 2"/>
          <p:cNvPicPr>
            <a:picLocks noChangeAspect="1"/>
          </p:cNvPicPr>
          <p:nvPr/>
        </p:nvPicPr>
        <p:blipFill>
          <a:blip r:embed="rId1"/>
          <a:stretch>
            <a:fillRect/>
          </a:stretch>
        </p:blipFill>
        <p:spPr>
          <a:xfrm>
            <a:off x="1115695" y="1275715"/>
            <a:ext cx="7023735" cy="291782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2224" name="Google Shape;2224;p41"/>
          <p:cNvSpPr txBox="1"/>
          <p:nvPr>
            <p:ph type="title"/>
          </p:nvPr>
        </p:nvSpPr>
        <p:spPr>
          <a:xfrm>
            <a:off x="972185" y="1995170"/>
            <a:ext cx="7347585" cy="18192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5000"/>
              <a:t>Thanks for watching!</a:t>
            </a:r>
            <a:endParaRPr lang="en-US" altLang="en-GB" sz="5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31" name="Shape 2731"/>
        <p:cNvGrpSpPr/>
        <p:nvPr/>
      </p:nvGrpSpPr>
      <p:grpSpPr>
        <a:xfrm>
          <a:off x="0" y="0"/>
          <a:ext cx="0" cy="0"/>
          <a:chOff x="0" y="0"/>
          <a:chExt cx="0" cy="0"/>
        </a:xfrm>
      </p:grpSpPr>
      <p:sp>
        <p:nvSpPr>
          <p:cNvPr id="2733" name="Google Shape;2733;p50"/>
          <p:cNvSpPr txBox="1"/>
          <p:nvPr>
            <p:ph type="subTitle" idx="1"/>
          </p:nvPr>
        </p:nvSpPr>
        <p:spPr>
          <a:xfrm>
            <a:off x="2771775" y="1419860"/>
            <a:ext cx="4017645" cy="2433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b="1"/>
              <a:t>Purpose and scope:</a:t>
            </a:r>
            <a:r>
              <a:rPr lang="en-GB"/>
              <a:t> A software solution is being developed for a mobile phone distributor to manage interactions with authorized resellers and agents. It will cover inventory management, order and payment processing, reporting, and a B2C e-commerce platform.</a:t>
            </a:r>
            <a:endParaRPr lang="en-GB"/>
          </a:p>
        </p:txBody>
      </p:sp>
      <p:sp>
        <p:nvSpPr>
          <p:cNvPr id="2155" name="Google Shape;2155;p38"/>
          <p:cNvSpPr txBox="1"/>
          <p:nvPr>
            <p:ph type="title"/>
          </p:nvPr>
        </p:nvSpPr>
        <p:spPr>
          <a:xfrm>
            <a:off x="-108585" y="51435"/>
            <a:ext cx="3007360" cy="5715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US" altLang="en-GB" sz="3000"/>
              <a:t>INTRODUCTION</a:t>
            </a:r>
            <a:endParaRPr lang="en-US" altLang="en-GB"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84" name="Shape 3184"/>
        <p:cNvGrpSpPr/>
        <p:nvPr/>
      </p:nvGrpSpPr>
      <p:grpSpPr>
        <a:xfrm>
          <a:off x="0" y="0"/>
          <a:ext cx="0" cy="0"/>
          <a:chOff x="0" y="0"/>
          <a:chExt cx="0" cy="0"/>
        </a:xfrm>
      </p:grpSpPr>
      <p:sp>
        <p:nvSpPr>
          <p:cNvPr id="3185" name="Google Shape;3185;p55"/>
          <p:cNvSpPr txBox="1"/>
          <p:nvPr>
            <p:ph type="subTitle" idx="1"/>
          </p:nvPr>
        </p:nvSpPr>
        <p:spPr>
          <a:xfrm>
            <a:off x="2844165" y="1491615"/>
            <a:ext cx="3657600" cy="23171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ym typeface="+mn-ea"/>
              </a:rPr>
              <a:t>Product overview</a:t>
            </a:r>
            <a:r>
              <a:rPr lang="en-US" dirty="0">
                <a:sym typeface="+mn-ea"/>
              </a:rPr>
              <a:t>: The software will cater to the needs of both the distributor's staff and authorized resellers/agents through Windows Forms, Web Forms, and a B2C e-commerce platform. It will integrate with VNPay for agent payments and use Zalo or Email for order confirmations, as well as support multiple payment methods.</a:t>
            </a:r>
            <a:endParaRPr lang="en-US" dirty="0">
              <a:sym typeface="+mn-ea"/>
            </a:endParaRPr>
          </a:p>
        </p:txBody>
      </p:sp>
      <p:sp>
        <p:nvSpPr>
          <p:cNvPr id="2155" name="Google Shape;2155;p38"/>
          <p:cNvSpPr txBox="1"/>
          <p:nvPr>
            <p:ph type="title"/>
          </p:nvPr>
        </p:nvSpPr>
        <p:spPr>
          <a:xfrm>
            <a:off x="35560" y="123190"/>
            <a:ext cx="2701925" cy="5181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000"/>
              <a:t>INTRODUCTION</a:t>
            </a:r>
            <a:endParaRPr lang="en-US" altLang="en-GB"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84" name="Shape 3184"/>
        <p:cNvGrpSpPr/>
        <p:nvPr/>
      </p:nvGrpSpPr>
      <p:grpSpPr>
        <a:xfrm>
          <a:off x="0" y="0"/>
          <a:ext cx="0" cy="0"/>
          <a:chOff x="0" y="0"/>
          <a:chExt cx="0" cy="0"/>
        </a:xfrm>
      </p:grpSpPr>
      <p:sp>
        <p:nvSpPr>
          <p:cNvPr id="3185" name="Google Shape;3185;p55"/>
          <p:cNvSpPr txBox="1"/>
          <p:nvPr>
            <p:ph type="subTitle" idx="1"/>
          </p:nvPr>
        </p:nvSpPr>
        <p:spPr>
          <a:xfrm>
            <a:off x="2844165" y="1491615"/>
            <a:ext cx="3657600" cy="23171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ym typeface="+mn-ea"/>
              </a:rPr>
              <a:t>Structure of the document:</a:t>
            </a:r>
            <a:r>
              <a:rPr lang="en-US" dirty="0">
                <a:sym typeface="+mn-ea"/>
              </a:rPr>
              <a:t> Includes introduction, project management plan, requirements specification, architecture, design, test plan to ensure the software works properly and finally the Demo is the result of the product including the basic database, source code and test</a:t>
            </a:r>
            <a:endParaRPr lang="en-US" dirty="0">
              <a:sym typeface="+mn-ea"/>
            </a:endParaRPr>
          </a:p>
        </p:txBody>
      </p:sp>
      <p:sp>
        <p:nvSpPr>
          <p:cNvPr id="2155" name="Google Shape;2155;p38"/>
          <p:cNvSpPr txBox="1"/>
          <p:nvPr>
            <p:ph type="title"/>
          </p:nvPr>
        </p:nvSpPr>
        <p:spPr>
          <a:xfrm>
            <a:off x="35560" y="123190"/>
            <a:ext cx="2431415" cy="5638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000"/>
              <a:t>INTRODUCTION</a:t>
            </a:r>
            <a:endParaRPr lang="en-US" altLang="en-GB"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154" name="Shape 2154"/>
        <p:cNvGrpSpPr/>
        <p:nvPr/>
      </p:nvGrpSpPr>
      <p:grpSpPr>
        <a:xfrm>
          <a:off x="0" y="0"/>
          <a:ext cx="0" cy="0"/>
          <a:chOff x="0" y="0"/>
          <a:chExt cx="0" cy="0"/>
        </a:xfrm>
      </p:grpSpPr>
      <p:sp>
        <p:nvSpPr>
          <p:cNvPr id="2155" name="Google Shape;2155;p38"/>
          <p:cNvSpPr txBox="1"/>
          <p:nvPr>
            <p:ph type="title"/>
          </p:nvPr>
        </p:nvSpPr>
        <p:spPr>
          <a:xfrm>
            <a:off x="2124075" y="1347470"/>
            <a:ext cx="4686935" cy="22561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500"/>
              <a:t>PROJECT MANAGERMENT PLAN</a:t>
            </a:r>
            <a:endParaRPr lang="en-GB" sz="3500"/>
          </a:p>
        </p:txBody>
      </p:sp>
      <p:sp>
        <p:nvSpPr>
          <p:cNvPr id="2156" name="Google Shape;2156;p38"/>
          <p:cNvSpPr txBox="1"/>
          <p:nvPr>
            <p:ph type="title" idx="2"/>
          </p:nvPr>
        </p:nvSpPr>
        <p:spPr>
          <a:xfrm>
            <a:off x="2988310" y="91490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2</a:t>
            </a:r>
            <a:endParaRPr lang="en-US" alt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61" name="Shape 2161"/>
        <p:cNvGrpSpPr/>
        <p:nvPr/>
      </p:nvGrpSpPr>
      <p:grpSpPr>
        <a:xfrm>
          <a:off x="0" y="0"/>
          <a:ext cx="0" cy="0"/>
          <a:chOff x="0" y="0"/>
          <a:chExt cx="0" cy="0"/>
        </a:xfrm>
      </p:grpSpPr>
      <p:sp>
        <p:nvSpPr>
          <p:cNvPr id="2177" name="Google Shape;2177;p39"/>
          <p:cNvSpPr txBox="1"/>
          <p:nvPr>
            <p:ph type="title"/>
          </p:nvPr>
        </p:nvSpPr>
        <p:spPr>
          <a:xfrm>
            <a:off x="2195703" y="69938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PROJECT MANAGERMENT PLAN</a:t>
            </a:r>
            <a:endParaRPr lang="en-GB"/>
          </a:p>
        </p:txBody>
      </p:sp>
      <p:sp>
        <p:nvSpPr>
          <p:cNvPr id="2178" name="Google Shape;2178;p39"/>
          <p:cNvSpPr txBox="1"/>
          <p:nvPr>
            <p:ph type="subTitle" idx="1"/>
          </p:nvPr>
        </p:nvSpPr>
        <p:spPr>
          <a:xfrm>
            <a:off x="2019935" y="1635125"/>
            <a:ext cx="5160645" cy="25050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1800" b="1">
                <a:sym typeface="+mn-ea"/>
              </a:rPr>
              <a:t>Project organization</a:t>
            </a:r>
            <a:r>
              <a:rPr lang="en-GB" sz="1800" b="1">
                <a:sym typeface="+mn-ea"/>
              </a:rPr>
              <a:t>:</a:t>
            </a:r>
            <a:r>
              <a:rPr lang="en-US" altLang="en-GB" sz="1800" b="1">
                <a:sym typeface="+mn-ea"/>
              </a:rPr>
              <a:t> </a:t>
            </a:r>
            <a:r>
              <a:rPr lang="en-GB" sz="1800"/>
              <a:t>My team will divide the work for 2 people including: analyzing project requirements, drawing diagrams, designing databases, creating main functional code interfaces, testing errors and finally running product demos.</a:t>
            </a:r>
            <a:endParaRPr lang="en-GB" sz="1800"/>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5676</Words>
  <Application>WPS Presentation</Application>
  <PresentationFormat/>
  <Paragraphs>244</Paragraphs>
  <Slides>45</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45</vt:i4>
      </vt:variant>
    </vt:vector>
  </HeadingPairs>
  <TitlesOfParts>
    <vt:vector size="66" baseType="lpstr">
      <vt:lpstr>Arial</vt:lpstr>
      <vt:lpstr>SimSun</vt:lpstr>
      <vt:lpstr>Wingdings</vt:lpstr>
      <vt:lpstr>Arial</vt:lpstr>
      <vt:lpstr>Fjalla One</vt:lpstr>
      <vt:lpstr>Barlow Semi Condensed Medium</vt:lpstr>
      <vt:lpstr>Barlow Semi Condensed</vt:lpstr>
      <vt:lpstr>Roboto Condensed Light</vt:lpstr>
      <vt:lpstr>Segoe Print</vt:lpstr>
      <vt:lpstr>Proxima Nova Semibold</vt:lpstr>
      <vt:lpstr>Proxima Nova</vt:lpstr>
      <vt:lpstr>Microsoft YaHei</vt:lpstr>
      <vt:lpstr>Arial Unicode MS</vt:lpstr>
      <vt:lpstr>Viga</vt:lpstr>
      <vt:lpstr>Abel</vt:lpstr>
      <vt:lpstr>Barlow Semi Condensed Light</vt:lpstr>
      <vt:lpstr>Calibri</vt:lpstr>
      <vt:lpstr>Amatic SC</vt:lpstr>
      <vt:lpstr>Roboto Medium</vt:lpstr>
      <vt:lpstr>Wide Latin</vt:lpstr>
      <vt:lpstr>Technology Consulting by Slidesgo</vt:lpstr>
      <vt:lpstr>FINAL PROJECT REPORT </vt:lpstr>
      <vt:lpstr>Members of group </vt:lpstr>
      <vt:lpstr>3</vt:lpstr>
      <vt:lpstr>01</vt:lpstr>
      <vt:lpstr>INTRODUCTION</vt:lpstr>
      <vt:lpstr>INTRODUCTION</vt:lpstr>
      <vt:lpstr>INTRODUCTION</vt:lpstr>
      <vt:lpstr>02</vt:lpstr>
      <vt:lpstr>PROJECT MANAGERMENT PLAN</vt:lpstr>
      <vt:lpstr>PROJECT MANAGERMENT PLAN</vt:lpstr>
      <vt:lpstr>Project organization</vt:lpstr>
      <vt:lpstr>Project organization</vt:lpstr>
      <vt:lpstr>Project organization</vt:lpstr>
      <vt:lpstr>Project organization</vt:lpstr>
      <vt:lpstr>Project organization</vt:lpstr>
      <vt:lpstr>PROJECT MANAGERMENT PLAN</vt:lpstr>
      <vt:lpstr>Project organization</vt:lpstr>
      <vt:lpstr>03</vt:lpstr>
      <vt:lpstr>Use case model</vt:lpstr>
      <vt:lpstr>REQUIREMENT SPECIFICATIONS</vt:lpstr>
      <vt:lpstr>REQUIREMENT SPECIFICATIONS</vt:lpstr>
      <vt:lpstr>04</vt:lpstr>
      <vt:lpstr>ARCHITECTURE</vt:lpstr>
      <vt:lpstr>ARCHITECTURE</vt:lpstr>
      <vt:lpstr>ARCHITECTURE</vt:lpstr>
      <vt:lpstr>05</vt:lpstr>
      <vt:lpstr>DESIGN</vt:lpstr>
      <vt:lpstr>DESIGN</vt:lpstr>
      <vt:lpstr>DESIGN</vt:lpstr>
      <vt:lpstr>DESIGN</vt:lpstr>
      <vt:lpstr>DESIGN</vt:lpstr>
      <vt:lpstr>DESIGN</vt:lpstr>
      <vt:lpstr>DESIGN</vt:lpstr>
      <vt:lpstr>DESIGN</vt:lpstr>
      <vt:lpstr>DESIGN</vt:lpstr>
      <vt:lpstr>DESIGN</vt:lpstr>
      <vt:lpstr>06</vt:lpstr>
      <vt:lpstr>Winform</vt:lpstr>
      <vt:lpstr>Winform</vt:lpstr>
      <vt:lpstr>Winform</vt:lpstr>
      <vt:lpstr>Winform</vt:lpstr>
      <vt:lpstr>Webform</vt:lpstr>
      <vt:lpstr>Webform</vt:lpstr>
      <vt:lpstr>Winform</vt:lpstr>
      <vt:lpstr>Our Solutions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REPORT </dc:title>
  <dc:creator/>
  <cp:lastModifiedBy>Tuấn Anh Huỳnh</cp:lastModifiedBy>
  <cp:revision>16</cp:revision>
  <dcterms:created xsi:type="dcterms:W3CDTF">2023-05-09T09:09:00Z</dcterms:created>
  <dcterms:modified xsi:type="dcterms:W3CDTF">2023-05-11T14:27:30Z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3F07E877C2084E49AD8F361E84498C1E</vt:lpwstr>
  </property>
  <property fmtid="{D5CDD505-2E9C-101B-9397-08002B2CF9AE}" pid="3" name="KSOProductBuildVer">
    <vt:lpwstr>1033-11.2.0.11537</vt:lpwstr>
  </property>
</Properties>
</file>