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rchivo" pitchFamily="2" charset="77"/>
      <p:regular r:id="rId22"/>
      <p:bold r:id="rId23"/>
      <p:italic r:id="rId24"/>
      <p:boldItalic r:id="rId25"/>
    </p:embeddedFont>
    <p:embeddedFont>
      <p:font typeface="Archivo Black" panose="020B0A03020202020B04" pitchFamily="34" charset="77"/>
      <p:regular r:id="rId26"/>
    </p:embeddedFont>
    <p:embeddedFont>
      <p:font typeface="Archivo Medium" pitchFamily="2" charset="77"/>
      <p:regular r:id="rId27"/>
      <p:bold r:id="rId28"/>
      <p:italic r:id="rId29"/>
      <p:boldItalic r:id="rId30"/>
    </p:embeddedFont>
    <p:embeddedFont>
      <p:font typeface="Archivo Narrow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27db93e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f27db93e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27db93eb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f27db93eb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4851c763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2f4851c763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4851c763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f4851c763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368a225f7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d368a225f7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368a225f7_9_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" name="Google Shape;291;g2d368a225f7_9_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2" name="Google Shape;292;g2d368a225f7_9_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d368a225f7_9_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94" name="Google Shape;294;g2d368a225f7_9_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5" name="Google Shape;295;g2d368a225f7_9_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368a225f7_9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d368a225f7_9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368a225f7_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2d368a225f7_9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368a225f7_9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2d368a225f7_9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368a225f7_9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2d368a225f7_9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368a225f7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2d368a225f7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0717153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20717153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es el formato en el que se mostrara la “Ruta de avance”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efede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06efede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efede7dd_0_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0" name="Google Shape;90;g306efede7dd_0_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1" name="Google Shape;91;g306efede7dd_0_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06efede7dd_0_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93" name="Google Shape;93;g306efede7dd_0_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" name="Google Shape;94;g306efede7dd_0_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6efede7dd_0_3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5" name="Google Shape;115;g306efede7dd_0_3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6" name="Google Shape;116;g306efede7dd_0_3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306efede7dd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18" name="Google Shape;118;g306efede7dd_0_3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9" name="Google Shape;119;g306efede7dd_0_3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efede7dd_0_5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8" name="Google Shape;138;g306efede7dd_0_5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9" name="Google Shape;139;g306efede7dd_0_5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306efede7dd_0_5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41" name="Google Shape;141;g306efede7dd_0_5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2" name="Google Shape;142;g306efede7dd_0_5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6efede7d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306efede7d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6efede7d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06efede7d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6efede7d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06efede7d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6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Avance</a:t>
            </a:r>
            <a:endParaRPr sz="60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34650" y="31272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04 - “Introducción a CSS”</a:t>
            </a:r>
            <a:endParaRPr sz="18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6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Ruta de Avance</a:t>
            </a:r>
            <a:endParaRPr sz="60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434650" y="312725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12</a:t>
            </a:r>
            <a:r>
              <a:rPr lang="es" sz="18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- “ 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DOM &amp; Eventos</a:t>
            </a:r>
            <a:r>
              <a:rPr lang="es" sz="18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sz="18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1382850" y="398575"/>
            <a:ext cx="7110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sz="3500" b="1" i="0" u="none" strike="noStrike" cap="non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47" name="Google Shape;247;p23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23"/>
          <p:cNvSpPr txBox="1"/>
          <p:nvPr/>
        </p:nvSpPr>
        <p:spPr>
          <a:xfrm>
            <a:off x="56012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Funcionalidad JavaScript</a:t>
            </a: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393350" y="21379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 proyecto tiene que tener un archivo script.js relacionado con el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Debemos poder revisar el código por medio del inspector que nos ofrece nuestro navegador  y asegurarnos de que nuestro proyecto no nos està dando ningùn error.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50" name="Google Shape;250;p23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251" name="Google Shape;251;p23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3"/>
          <p:cNvSpPr/>
          <p:nvPr/>
        </p:nvSpPr>
        <p:spPr>
          <a:xfrm>
            <a:off x="746366" y="692366"/>
            <a:ext cx="524166" cy="524166"/>
          </a:xfrm>
          <a:custGeom>
            <a:avLst/>
            <a:gdLst/>
            <a:ahLst/>
            <a:cxnLst/>
            <a:rect l="l" t="t" r="r" b="b"/>
            <a:pathLst>
              <a:path w="979750" h="979750" extrusionOk="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254" name="Google Shape;254;p23"/>
          <p:cNvGrpSpPr/>
          <p:nvPr/>
        </p:nvGrpSpPr>
        <p:grpSpPr>
          <a:xfrm>
            <a:off x="1527347" y="1003500"/>
            <a:ext cx="4270134" cy="382815"/>
            <a:chOff x="0" y="-9525"/>
            <a:chExt cx="1657918" cy="201641"/>
          </a:xfrm>
        </p:grpSpPr>
        <p:sp>
          <p:nvSpPr>
            <p:cNvPr id="255" name="Google Shape;255;p23"/>
            <p:cNvSpPr/>
            <p:nvPr/>
          </p:nvSpPr>
          <p:spPr>
            <a:xfrm>
              <a:off x="0" y="0"/>
              <a:ext cx="1657918" cy="192116"/>
            </a:xfrm>
            <a:custGeom>
              <a:avLst/>
              <a:gdLst/>
              <a:ahLst/>
              <a:cxnLst/>
              <a:rect l="l" t="t" r="r" b="b"/>
              <a:pathLst>
                <a:path w="1657918" h="192116" extrusionOk="0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3"/>
          <p:cNvSpPr/>
          <p:nvPr/>
        </p:nvSpPr>
        <p:spPr>
          <a:xfrm>
            <a:off x="1527359" y="1044825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58" name="Google Shape;258;p23"/>
          <p:cNvSpPr txBox="1"/>
          <p:nvPr/>
        </p:nvSpPr>
        <p:spPr>
          <a:xfrm>
            <a:off x="1827550" y="1035300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Condicionales y Ciclos</a:t>
            </a: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4674925" y="21379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Implementación de una función que verifique si todos los campos del formulario de contacto están completos, mostrando un mensaje en la consola.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de un ciclo que genere dinámicamente una lista de productos disponibles y los muestre en la consola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61" name="Google Shape;261;p23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/>
        </p:nvSpPr>
        <p:spPr>
          <a:xfrm>
            <a:off x="1382850" y="398575"/>
            <a:ext cx="73215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sz="3500" b="1" i="0" u="none" strike="noStrike" cap="non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67" name="Google Shape;267;p24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24"/>
          <p:cNvSpPr txBox="1"/>
          <p:nvPr/>
        </p:nvSpPr>
        <p:spPr>
          <a:xfrm>
            <a:off x="56012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Manipulación Básica del DOM y Eventos</a:t>
            </a: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93350" y="23294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Implementación de un evento click que muestra la descripción ampliada del producto que clickeamos.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Listado de productos incluidos en nuestro HTML generado por medio de una función en Js.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70" name="Google Shape;270;p24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271" name="Google Shape;271;p24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4"/>
          <p:cNvSpPr/>
          <p:nvPr/>
        </p:nvSpPr>
        <p:spPr>
          <a:xfrm>
            <a:off x="746366" y="692366"/>
            <a:ext cx="524166" cy="524166"/>
          </a:xfrm>
          <a:custGeom>
            <a:avLst/>
            <a:gdLst/>
            <a:ahLst/>
            <a:cxnLst/>
            <a:rect l="l" t="t" r="r" b="b"/>
            <a:pathLst>
              <a:path w="979750" h="979750" extrusionOk="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527347" y="1003500"/>
            <a:ext cx="4270134" cy="382815"/>
            <a:chOff x="0" y="-9525"/>
            <a:chExt cx="1657918" cy="201641"/>
          </a:xfrm>
        </p:grpSpPr>
        <p:sp>
          <p:nvSpPr>
            <p:cNvPr id="275" name="Google Shape;275;p24"/>
            <p:cNvSpPr/>
            <p:nvPr/>
          </p:nvSpPr>
          <p:spPr>
            <a:xfrm>
              <a:off x="0" y="0"/>
              <a:ext cx="1657918" cy="192116"/>
            </a:xfrm>
            <a:custGeom>
              <a:avLst/>
              <a:gdLst/>
              <a:ahLst/>
              <a:cxnLst/>
              <a:rect l="l" t="t" r="r" b="b"/>
              <a:pathLst>
                <a:path w="1657918" h="192116" extrusionOk="0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4"/>
          <p:cNvSpPr/>
          <p:nvPr/>
        </p:nvSpPr>
        <p:spPr>
          <a:xfrm>
            <a:off x="1527359" y="1044825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78" name="Google Shape;278;p24"/>
          <p:cNvSpPr txBox="1"/>
          <p:nvPr/>
        </p:nvSpPr>
        <p:spPr>
          <a:xfrm>
            <a:off x="1827550" y="1035300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Funciones Modulares</a:t>
            </a: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4674925" y="23294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de una función que cree un array de productos y los muestre en la página utilizando una plantilla HTML dinámica.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81" name="Google Shape;281;p24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/>
        </p:nvSpPr>
        <p:spPr>
          <a:xfrm>
            <a:off x="508950" y="1934525"/>
            <a:ext cx="82569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6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Proyecto Final</a:t>
            </a:r>
            <a:endParaRPr sz="60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1966950" y="3148900"/>
            <a:ext cx="534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</a:t>
            </a: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16</a:t>
            </a:r>
            <a:r>
              <a:rPr lang="es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“</a:t>
            </a: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Entrega de proyecto Integrador</a:t>
            </a:r>
            <a:r>
              <a:rPr lang="es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”</a:t>
            </a:r>
            <a:endParaRPr i="0" u="none" strike="noStrike" cap="non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298" name="Google Shape;298;p26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w="9525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26"/>
          <p:cNvSpPr txBox="1"/>
          <p:nvPr/>
        </p:nvSpPr>
        <p:spPr>
          <a:xfrm>
            <a:off x="662238" y="2178575"/>
            <a:ext cx="78195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Desarrollarás una página o sitio web completa, que combine todos los conocimientos adquiridos a lo largo del curso. Este proyecto consistirá en 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el armado</a:t>
            </a:r>
            <a:r>
              <a:rPr lang="es" sz="1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un sitio web e-commerce dinámico e interactivo, que consuma datos de una API REST para mostrar productos, y permita a los usuarios añadir productos a un carrito de compras. Tu proyecto deberá demostrar una sólida comprensión de la estructuración semántica, el diseño responsivo, la manipulación del DOM, la interacción con APIs, y la implementación de funcionalidades específicas de un e-commerce.</a:t>
            </a:r>
            <a:endParaRPr sz="1200"/>
          </a:p>
        </p:txBody>
      </p:sp>
      <p:sp>
        <p:nvSpPr>
          <p:cNvPr id="300" name="Google Shape;300;p26"/>
          <p:cNvSpPr txBox="1"/>
          <p:nvPr/>
        </p:nvSpPr>
        <p:spPr>
          <a:xfrm>
            <a:off x="2573650" y="3294839"/>
            <a:ext cx="31383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0" marR="0" lvl="1" indent="-12065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" sz="1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Estructura HTML avanzada.</a:t>
            </a:r>
            <a:endParaRPr sz="1100"/>
          </a:p>
          <a:p>
            <a:pPr marL="254000" marR="0" lvl="1" indent="-12065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" sz="1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Estilos CSS avanzados.</a:t>
            </a:r>
            <a:endParaRPr sz="1100"/>
          </a:p>
          <a:p>
            <a:pPr marL="254000" marR="0" lvl="1" indent="-12065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" sz="1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JavaScript</a:t>
            </a:r>
            <a:endParaRPr sz="1100"/>
          </a:p>
          <a:p>
            <a:pPr marL="254000" marR="0" lvl="1" indent="-12065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" sz="1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 y SEO.</a:t>
            </a:r>
            <a:endParaRPr sz="1100"/>
          </a:p>
          <a:p>
            <a:pPr marL="254000" marR="0" lvl="1" indent="-12065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" sz="1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Control de Versiones y Documentación.</a:t>
            </a:r>
            <a:endParaRPr sz="1100"/>
          </a:p>
        </p:txBody>
      </p:sp>
      <p:sp>
        <p:nvSpPr>
          <p:cNvPr id="301" name="Google Shape;301;p26"/>
          <p:cNvSpPr txBox="1"/>
          <p:nvPr/>
        </p:nvSpPr>
        <p:spPr>
          <a:xfrm>
            <a:off x="645738" y="3541489"/>
            <a:ext cx="1792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Requerimientos: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1347802" y="504825"/>
            <a:ext cx="5049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304" name="Google Shape;304;p26"/>
          <p:cNvSpPr txBox="1"/>
          <p:nvPr/>
        </p:nvSpPr>
        <p:spPr>
          <a:xfrm>
            <a:off x="1347800" y="504825"/>
            <a:ext cx="626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05" name="Google Shape;305;p26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306" name="Google Shape;306;p26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6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09" name="Google Shape;309;p26"/>
          <p:cNvGrpSpPr/>
          <p:nvPr/>
        </p:nvGrpSpPr>
        <p:grpSpPr>
          <a:xfrm>
            <a:off x="1347800" y="1029675"/>
            <a:ext cx="3400489" cy="382795"/>
            <a:chOff x="0" y="-9525"/>
            <a:chExt cx="1426200" cy="201641"/>
          </a:xfrm>
        </p:grpSpPr>
        <p:sp>
          <p:nvSpPr>
            <p:cNvPr id="310" name="Google Shape;310;p26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1" name="Google Shape;311;p26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6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1347802" y="1069070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314" name="Google Shape;314;p26"/>
          <p:cNvSpPr/>
          <p:nvPr/>
        </p:nvSpPr>
        <p:spPr>
          <a:xfrm>
            <a:off x="555350" y="1574725"/>
            <a:ext cx="7821228" cy="558577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315" name="Google Shape;315;p26"/>
          <p:cNvSpPr txBox="1"/>
          <p:nvPr/>
        </p:nvSpPr>
        <p:spPr>
          <a:xfrm>
            <a:off x="636778" y="1583450"/>
            <a:ext cx="77397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Formato de entrega: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Incorporá el link de drive de una carpeta (pública) que contenga los archivos y carpetas que conforman tu proyecto. La entrega se realiza en el Campus Virtual.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27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27"/>
          <p:cNvSpPr txBox="1"/>
          <p:nvPr/>
        </p:nvSpPr>
        <p:spPr>
          <a:xfrm>
            <a:off x="703225" y="1550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Estructura Avanzada HTML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569600" y="1823675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Deberá tener una la estructura HTML dividida en etiquetas semánticas estructurales principales (header, nav, main, section, footer).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Incluir un archivo README.md que explique brevemente el propósito de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4601200" y="14944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Contenido Multimedia y Navegación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4400725" y="1737250"/>
            <a:ext cx="43989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Tu sitio web deberá poseer elementos multimedia (imagen, vídeo o iframe) correctamente integrado en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sitio web debe ser completamente navegable haciendo uso de una lista desordenada y enlaces internos en su interior (Inicio, Productos, Contacto, etc.)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672725" y="3043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Formulario de contacto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560125" y="3357700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Implementar un formulario de contacto con campos de nombre, correo electrónico y mensaje, utilizando Formspree.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4601200" y="3043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Subida del Proyecto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4402150" y="3357700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un hosting gratuito (Netlify o GitHub Pages), con una URL funcional.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29" name="Google Shape;329;p27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27"/>
          <p:cNvSpPr txBox="1"/>
          <p:nvPr/>
        </p:nvSpPr>
        <p:spPr>
          <a:xfrm>
            <a:off x="1347800" y="504825"/>
            <a:ext cx="626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332" name="Google Shape;332;p27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7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35" name="Google Shape;335;p27"/>
          <p:cNvGrpSpPr/>
          <p:nvPr/>
        </p:nvGrpSpPr>
        <p:grpSpPr>
          <a:xfrm>
            <a:off x="1347800" y="1029675"/>
            <a:ext cx="4398971" cy="382795"/>
            <a:chOff x="0" y="-9525"/>
            <a:chExt cx="1426200" cy="201641"/>
          </a:xfrm>
        </p:grpSpPr>
        <p:sp>
          <p:nvSpPr>
            <p:cNvPr id="336" name="Google Shape;336;p27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27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1347802" y="1069070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28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p28"/>
          <p:cNvSpPr txBox="1"/>
          <p:nvPr/>
        </p:nvSpPr>
        <p:spPr>
          <a:xfrm>
            <a:off x="550550" y="1480600"/>
            <a:ext cx="39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Estilos Avanzados CSS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442400" y="1757025"/>
            <a:ext cx="44679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tener un archivo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styles.css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que contenga las propiedades aprendidas (propiedades para texto y fondo, box-modeling, flexbox, grids ) aplicadas funcionalmente a los diferentes elementos que conforman tu sitio web.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502100" y="2871875"/>
            <a:ext cx="414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Diseño Responsivo con Flexbox y Grid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502100" y="3194500"/>
            <a:ext cx="46395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sección, por ej: "Productos", debe estar organizada en cards de manera responsiva utilizando propiedades de Flexbox.Una sección, por ej: "Reseñas", debe estar organizada utilizando Grid.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el responsive es necesario el uso de Media Query.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49" name="Google Shape;349;p28"/>
          <p:cNvCxnSpPr/>
          <p:nvPr/>
        </p:nvCxnSpPr>
        <p:spPr>
          <a:xfrm flipH="1">
            <a:off x="5055363" y="1634875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28"/>
          <p:cNvSpPr txBox="1"/>
          <p:nvPr/>
        </p:nvSpPr>
        <p:spPr>
          <a:xfrm>
            <a:off x="1347800" y="504825"/>
            <a:ext cx="626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51" name="Google Shape;351;p28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352" name="Google Shape;352;p28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28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55" name="Google Shape;355;p28"/>
          <p:cNvGrpSpPr/>
          <p:nvPr/>
        </p:nvGrpSpPr>
        <p:grpSpPr>
          <a:xfrm>
            <a:off x="1347800" y="1029675"/>
            <a:ext cx="3400489" cy="382795"/>
            <a:chOff x="0" y="-9525"/>
            <a:chExt cx="1426200" cy="201641"/>
          </a:xfrm>
        </p:grpSpPr>
        <p:sp>
          <p:nvSpPr>
            <p:cNvPr id="356" name="Google Shape;356;p28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57" name="Google Shape;357;p28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28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1347802" y="1069070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360" name="Google Shape;360;p28"/>
          <p:cNvSpPr txBox="1"/>
          <p:nvPr/>
        </p:nvSpPr>
        <p:spPr>
          <a:xfrm>
            <a:off x="5295300" y="1757013"/>
            <a:ext cx="204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Uso de Bootstrap y Git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5295300" y="2157695"/>
            <a:ext cx="32574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Reemplazar el nav creado anteriormente por el navbar responsivo creado con Bootstrap.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Adaptar la navbar de Bootstrap a la paleta de colores de tu proyecto.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en un repositorio GitHub, con commits que documenten los cambios.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29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29"/>
          <p:cNvSpPr txBox="1"/>
          <p:nvPr/>
        </p:nvSpPr>
        <p:spPr>
          <a:xfrm>
            <a:off x="56012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Funcionalidad JavaScript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393350" y="21379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Crear un archivo 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script.js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linkearlo en el documento 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Debemos poder revisar el código por medio del inspector que nos ofrece nuestro navegador  y asegurarnos de que nuestro proyecto no nos està dando ningùn error.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Condicionales y Ciclos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4674925" y="21379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Implementar una función que verifique si todos los campos del formulario de contacto están completos, mostrando un mensaje en la consola.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Crear un ciclo que genere dinámicamente una lista de productos disponibles y los muestre en la consola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71" name="Google Shape;371;p29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9"/>
          <p:cNvSpPr txBox="1"/>
          <p:nvPr/>
        </p:nvSpPr>
        <p:spPr>
          <a:xfrm>
            <a:off x="1347800" y="504825"/>
            <a:ext cx="626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73" name="Google Shape;373;p29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374" name="Google Shape;374;p29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9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77" name="Google Shape;377;p29"/>
          <p:cNvGrpSpPr/>
          <p:nvPr/>
        </p:nvGrpSpPr>
        <p:grpSpPr>
          <a:xfrm>
            <a:off x="1347800" y="1029675"/>
            <a:ext cx="3400489" cy="382795"/>
            <a:chOff x="0" y="-9525"/>
            <a:chExt cx="1426200" cy="201641"/>
          </a:xfrm>
        </p:grpSpPr>
        <p:sp>
          <p:nvSpPr>
            <p:cNvPr id="378" name="Google Shape;378;p29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79" name="Google Shape;379;p29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9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1347802" y="1069070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0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30"/>
          <p:cNvSpPr txBox="1"/>
          <p:nvPr/>
        </p:nvSpPr>
        <p:spPr>
          <a:xfrm>
            <a:off x="560125" y="1737213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Manipulación Básica del DOM y Eventos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393350" y="23294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Implementar un evento click que muestra la descripción ampliada del producto que clickeamos.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Crear un listado de productos incluidos en nuestro HTML generado por medio de una función en Js.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448385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Funciones Modulares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4674925" y="232940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Crear de una función que cree un array de productos y los muestre en la página utilizando una plantilla HTML dinámica.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391" name="Google Shape;391;p30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0"/>
          <p:cNvSpPr txBox="1"/>
          <p:nvPr/>
        </p:nvSpPr>
        <p:spPr>
          <a:xfrm>
            <a:off x="1347800" y="504825"/>
            <a:ext cx="626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93" name="Google Shape;393;p30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394" name="Google Shape;394;p30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0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97" name="Google Shape;397;p30"/>
          <p:cNvGrpSpPr/>
          <p:nvPr/>
        </p:nvGrpSpPr>
        <p:grpSpPr>
          <a:xfrm>
            <a:off x="1347800" y="1029675"/>
            <a:ext cx="3400489" cy="382795"/>
            <a:chOff x="0" y="-9525"/>
            <a:chExt cx="1426200" cy="201641"/>
          </a:xfrm>
        </p:grpSpPr>
        <p:sp>
          <p:nvSpPr>
            <p:cNvPr id="398" name="Google Shape;398;p30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99" name="Google Shape;399;p30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30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1347802" y="1069070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31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31"/>
          <p:cNvSpPr txBox="1"/>
          <p:nvPr/>
        </p:nvSpPr>
        <p:spPr>
          <a:xfrm>
            <a:off x="560125" y="1737225"/>
            <a:ext cx="39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Asincronía y Consumo de API REST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393350" y="2329400"/>
            <a:ext cx="40905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Deberás utilizar fetch para obtener datos de una API pública y mostrarlos en la sección main del HTML.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Procesá los datos obtenidos de la API para organizarlos en cards, aplicando Flexbox o Grid para mantener la coherencia en el diseño.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4748300" y="1737225"/>
            <a:ext cx="44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Carrito de compras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4674925" y="2217850"/>
            <a:ext cx="39237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Deberás tener implementado un carrito de compras que permita a los usuarios añadir productos desde las cards, utilizando localStorage y sessionStorage para almacenar la información del carrito.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 productos en el carrito se deben poder visualizar, editar (cambiar la cantidad) y eliminar.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información debe mantenerse después de recargar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411" name="Google Shape;411;p31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1"/>
          <p:cNvSpPr txBox="1"/>
          <p:nvPr/>
        </p:nvSpPr>
        <p:spPr>
          <a:xfrm>
            <a:off x="1347800" y="504825"/>
            <a:ext cx="6266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13" name="Google Shape;413;p31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414" name="Google Shape;414;p31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1"/>
          <p:cNvSpPr/>
          <p:nvPr/>
        </p:nvSpPr>
        <p:spPr>
          <a:xfrm>
            <a:off x="645837" y="699744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417" name="Google Shape;417;p31"/>
          <p:cNvGrpSpPr/>
          <p:nvPr/>
        </p:nvGrpSpPr>
        <p:grpSpPr>
          <a:xfrm>
            <a:off x="1347800" y="1029675"/>
            <a:ext cx="3400489" cy="382795"/>
            <a:chOff x="0" y="-9525"/>
            <a:chExt cx="1426200" cy="201641"/>
          </a:xfrm>
        </p:grpSpPr>
        <p:sp>
          <p:nvSpPr>
            <p:cNvPr id="418" name="Google Shape;418;p31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19" name="Google Shape;419;p31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31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1347802" y="1069070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82850" y="398575"/>
            <a:ext cx="72819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sz="3500" b="1" i="0" u="none" strike="noStrike" cap="non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 txBox="1"/>
          <p:nvPr/>
        </p:nvSpPr>
        <p:spPr>
          <a:xfrm>
            <a:off x="703225" y="1550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Estructura básica HTML</a:t>
            </a: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69600" y="1823675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ya debe tener la estructura básica HTML dividida en etiquetas semánticas estructurales.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Inclusión de un archivo README.md que explique brevemente el propósito de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01200" y="1550125"/>
            <a:ext cx="41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Contenido Multimedia y Navegación</a:t>
            </a: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00725" y="1891800"/>
            <a:ext cx="43989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Deberás incluir archivos multimedia (imagenes e iframes) funcionales al contenido de la página.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Implementación de una lista de enlaces que simule una navegación interna en la página (Inicio, Productos, Contacto, etc.).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633775" y="616800"/>
            <a:ext cx="748983" cy="741681"/>
            <a:chOff x="0" y="0"/>
            <a:chExt cx="1867789" cy="1845437"/>
          </a:xfrm>
        </p:grpSpPr>
        <p:sp>
          <p:nvSpPr>
            <p:cNvPr id="68" name="Google Shape;68;p14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746366" y="692366"/>
            <a:ext cx="524166" cy="524166"/>
          </a:xfrm>
          <a:custGeom>
            <a:avLst/>
            <a:gdLst/>
            <a:ahLst/>
            <a:cxnLst/>
            <a:rect l="l" t="t" r="r" b="b"/>
            <a:pathLst>
              <a:path w="979750" h="979750" extrusionOk="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71" name="Google Shape;71;p14"/>
          <p:cNvGrpSpPr/>
          <p:nvPr/>
        </p:nvGrpSpPr>
        <p:grpSpPr>
          <a:xfrm>
            <a:off x="1527347" y="1003500"/>
            <a:ext cx="4270134" cy="382815"/>
            <a:chOff x="0" y="-9525"/>
            <a:chExt cx="1657918" cy="201641"/>
          </a:xfrm>
        </p:grpSpPr>
        <p:sp>
          <p:nvSpPr>
            <p:cNvPr id="72" name="Google Shape;72;p14"/>
            <p:cNvSpPr/>
            <p:nvPr/>
          </p:nvSpPr>
          <p:spPr>
            <a:xfrm>
              <a:off x="0" y="0"/>
              <a:ext cx="1657918" cy="192116"/>
            </a:xfrm>
            <a:custGeom>
              <a:avLst/>
              <a:gdLst/>
              <a:ahLst/>
              <a:cxnLst/>
              <a:rect l="l" t="t" r="r" b="b"/>
              <a:pathLst>
                <a:path w="1657918" h="192116" extrusionOk="0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1527359" y="1044825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75" name="Google Shape;75;p14"/>
          <p:cNvSpPr txBox="1"/>
          <p:nvPr/>
        </p:nvSpPr>
        <p:spPr>
          <a:xfrm>
            <a:off x="1827550" y="1035300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72725" y="3043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Formulario de contacto</a:t>
            </a: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0125" y="3357700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de un formulario de contacto con campos de nombre, correo electrónico y mensaje, utilizando Formspree.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601200" y="30431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Subida del Proyecto</a:t>
            </a: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b="1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2150" y="3357700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un hosting gratuito (Netlify o GitHub Pages), con una URL funcional.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flipH="1">
            <a:off x="44742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61575" y="1934525"/>
            <a:ext cx="89478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54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Pre - Entrega de Proyecto</a:t>
            </a:r>
            <a:endParaRPr sz="5400" b="1" i="0" u="none" strike="noStrike" cap="non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434650" y="309312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08 - “Bootstrap &amp; Git”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97" name="Google Shape;97;p16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w="9525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6"/>
          <p:cNvSpPr txBox="1"/>
          <p:nvPr/>
        </p:nvSpPr>
        <p:spPr>
          <a:xfrm>
            <a:off x="803231" y="1710081"/>
            <a:ext cx="3494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Archivo Narrow"/>
                <a:ea typeface="Archivo Narrow"/>
                <a:cs typeface="Archivo Narrow"/>
                <a:sym typeface="Archivo Narrow"/>
              </a:rPr>
              <a:t>Revisión de progreso</a:t>
            </a:r>
            <a:r>
              <a:rPr lang="es" sz="1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24625" y="2107749"/>
            <a:ext cx="3494400" cy="19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Estamos acercándonos a un </a:t>
            </a:r>
            <a:r>
              <a:rPr lang="es" sz="1200" b="1">
                <a:latin typeface="Archivo Narrow"/>
                <a:ea typeface="Archivo Narrow"/>
                <a:cs typeface="Archivo Narrow"/>
                <a:sym typeface="Archivo Narrow"/>
              </a:rPr>
              <a:t>punto clave en el desarrollo del proyecto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, donde tendrán la oportunidad de mostrar lo que han avanzado hasta ahora. Es un excelente momento para </a:t>
            </a:r>
            <a:r>
              <a:rPr lang="es" sz="1200" b="1">
                <a:latin typeface="Archivo Narrow"/>
                <a:ea typeface="Archivo Narrow"/>
                <a:cs typeface="Archivo Narrow"/>
                <a:sym typeface="Archivo Narrow"/>
              </a:rPr>
              <a:t>compartir su progreso y recibir comentarios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 que les ayudarán a pulir detalles y afinar sus ideas antes de la entrega final. 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Aprovechen esta instancia para obtener una visión más clara de su trabajo y hacer los ajustes necesarios para llegar a un resultado óptimo.</a:t>
            </a:r>
            <a:endParaRPr sz="1200"/>
          </a:p>
        </p:txBody>
      </p:sp>
      <p:cxnSp>
        <p:nvCxnSpPr>
          <p:cNvPr id="100" name="Google Shape;100;p16"/>
          <p:cNvCxnSpPr/>
          <p:nvPr/>
        </p:nvCxnSpPr>
        <p:spPr>
          <a:xfrm rot="5429930">
            <a:off x="3434771" y="2912163"/>
            <a:ext cx="2170882" cy="0"/>
          </a:xfrm>
          <a:prstGeom prst="straightConnector1">
            <a:avLst/>
          </a:prstGeom>
          <a:noFill/>
          <a:ln w="9525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 txBox="1"/>
          <p:nvPr/>
        </p:nvSpPr>
        <p:spPr>
          <a:xfrm>
            <a:off x="4846369" y="1710081"/>
            <a:ext cx="3402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</a:t>
            </a:r>
            <a:r>
              <a:rPr lang="es" sz="1500" b="1">
                <a:latin typeface="Archivo Narrow"/>
                <a:ea typeface="Archivo Narrow"/>
                <a:cs typeface="Archivo Narrow"/>
                <a:sym typeface="Archivo Narrow"/>
              </a:rPr>
              <a:t>ntregable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846369" y="2037119"/>
            <a:ext cx="34944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En este punto del proceso, es fundamental que </a:t>
            </a:r>
            <a:r>
              <a:rPr lang="es" sz="1200" b="1">
                <a:latin typeface="Archivo Narrow"/>
                <a:ea typeface="Archivo Narrow"/>
                <a:cs typeface="Archivo Narrow"/>
                <a:sym typeface="Archivo Narrow"/>
              </a:rPr>
              <a:t>reúnan todo el trabajo que han desarrollado hasta la clase 8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. Esta es una gran oportunidad para consolidar sus ideas y asegurarse de que están en el camino correcto antes de avanzar a la siguiente fase. Así, </a:t>
            </a:r>
            <a:r>
              <a:rPr lang="es" sz="1200" b="1">
                <a:latin typeface="Archivo Narrow"/>
                <a:ea typeface="Archivo Narrow"/>
                <a:cs typeface="Archivo Narrow"/>
                <a:sym typeface="Archivo Narrow"/>
              </a:rPr>
              <a:t>podrán recibir comentarios que les permitirán fortalecer su proyecto y enfocarse en los detalles clave para la etapa final</a:t>
            </a:r>
            <a:r>
              <a:rPr lang="es" sz="1200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555362" y="592207"/>
            <a:ext cx="700421" cy="692039"/>
            <a:chOff x="0" y="0"/>
            <a:chExt cx="1867789" cy="1845437"/>
          </a:xfrm>
        </p:grpSpPr>
        <p:sp>
          <p:nvSpPr>
            <p:cNvPr id="104" name="Google Shape;104;p16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645837" y="647919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347824" y="982150"/>
            <a:ext cx="3741636" cy="382795"/>
            <a:chOff x="0" y="-9525"/>
            <a:chExt cx="1426200" cy="201641"/>
          </a:xfrm>
        </p:grpSpPr>
        <p:sp>
          <p:nvSpPr>
            <p:cNvPr id="108" name="Google Shape;108;p16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6"/>
          <p:cNvSpPr txBox="1"/>
          <p:nvPr/>
        </p:nvSpPr>
        <p:spPr>
          <a:xfrm>
            <a:off x="1648000" y="1007725"/>
            <a:ext cx="252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111" name="Google Shape;111;p16"/>
          <p:cNvSpPr txBox="1"/>
          <p:nvPr/>
        </p:nvSpPr>
        <p:spPr>
          <a:xfrm>
            <a:off x="1344432" y="453000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</a:t>
            </a:r>
            <a:r>
              <a:rPr lang="es" sz="3500" b="1">
                <a:latin typeface="Archivo Narrow"/>
                <a:ea typeface="Archivo Narrow"/>
                <a:cs typeface="Archivo Narrow"/>
                <a:sym typeface="Archivo Narrow"/>
              </a:rPr>
              <a:t>evisión de Progreso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344427" y="1012883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122" name="Google Shape;122;p17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w="9525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" name="Google Shape;123;p17"/>
          <p:cNvGrpSpPr/>
          <p:nvPr/>
        </p:nvGrpSpPr>
        <p:grpSpPr>
          <a:xfrm>
            <a:off x="555362" y="592207"/>
            <a:ext cx="700421" cy="692039"/>
            <a:chOff x="0" y="0"/>
            <a:chExt cx="1867789" cy="1845437"/>
          </a:xfrm>
        </p:grpSpPr>
        <p:sp>
          <p:nvSpPr>
            <p:cNvPr id="124" name="Google Shape;124;p17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7"/>
          <p:cNvSpPr/>
          <p:nvPr/>
        </p:nvSpPr>
        <p:spPr>
          <a:xfrm>
            <a:off x="645837" y="647919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1347824" y="982150"/>
            <a:ext cx="3741636" cy="382795"/>
            <a:chOff x="0" y="-9525"/>
            <a:chExt cx="1426200" cy="201641"/>
          </a:xfrm>
        </p:grpSpPr>
        <p:sp>
          <p:nvSpPr>
            <p:cNvPr id="128" name="Google Shape;128;p17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1648000" y="1007725"/>
            <a:ext cx="252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131" name="Google Shape;131;p17"/>
          <p:cNvSpPr txBox="1"/>
          <p:nvPr/>
        </p:nvSpPr>
        <p:spPr>
          <a:xfrm>
            <a:off x="1344432" y="453000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</a:t>
            </a:r>
            <a:r>
              <a:rPr lang="es" sz="3500" b="1">
                <a:latin typeface="Archivo Narrow"/>
                <a:ea typeface="Archivo Narrow"/>
                <a:cs typeface="Archivo Narrow"/>
                <a:sym typeface="Archivo Narrow"/>
              </a:rPr>
              <a:t>evisión de Progreso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344427" y="1012883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33" name="Google Shape;133;p17"/>
          <p:cNvSpPr txBox="1"/>
          <p:nvPr/>
        </p:nvSpPr>
        <p:spPr>
          <a:xfrm>
            <a:off x="784050" y="1789075"/>
            <a:ext cx="757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chivo Narrow"/>
                <a:ea typeface="Archivo Narrow"/>
                <a:cs typeface="Archivo Narrow"/>
                <a:sym typeface="Archivo Narrow"/>
              </a:rPr>
              <a:t>Esta instancia evaluativa es de carácter obligatorio y es un punto clave dentro de la cursada ya que nos permitirá evaluar tu progreso en el recorrido y asegurar que estás en el camino correcto en la construcción del </a:t>
            </a:r>
            <a:r>
              <a:rPr lang="es" sz="1300" b="1">
                <a:latin typeface="Archivo Narrow"/>
                <a:ea typeface="Archivo Narrow"/>
                <a:cs typeface="Archivo Narrow"/>
                <a:sym typeface="Archivo Narrow"/>
              </a:rPr>
              <a:t>Proyecto Final Integrador</a:t>
            </a:r>
            <a:r>
              <a:rPr lang="es" sz="1300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3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963" y="2808100"/>
            <a:ext cx="27068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784125" y="2374075"/>
            <a:ext cx="5456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chivo Narrow"/>
                <a:ea typeface="Archivo Narrow"/>
                <a:cs typeface="Archivo Narrow"/>
                <a:sym typeface="Archivo Narrow"/>
              </a:rPr>
              <a:t>Este espacio de entrega está conformado por:</a:t>
            </a:r>
            <a:endParaRPr sz="13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145" name="Google Shape;145;p18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w="9525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8"/>
          <p:cNvCxnSpPr/>
          <p:nvPr/>
        </p:nvCxnSpPr>
        <p:spPr>
          <a:xfrm rot="5429930">
            <a:off x="3520696" y="3304963"/>
            <a:ext cx="2170882" cy="0"/>
          </a:xfrm>
          <a:prstGeom prst="straightConnector1">
            <a:avLst/>
          </a:prstGeom>
          <a:noFill/>
          <a:ln w="9525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8"/>
          <p:cNvSpPr/>
          <p:nvPr/>
        </p:nvSpPr>
        <p:spPr>
          <a:xfrm>
            <a:off x="730750" y="2124897"/>
            <a:ext cx="3576020" cy="369347"/>
          </a:xfrm>
          <a:custGeom>
            <a:avLst/>
            <a:gdLst/>
            <a:ahLst/>
            <a:cxnLst/>
            <a:rect l="l" t="t" r="r" b="b"/>
            <a:pathLst>
              <a:path w="1803793" h="176721" extrusionOk="0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555362" y="592207"/>
            <a:ext cx="700421" cy="692039"/>
            <a:chOff x="0" y="0"/>
            <a:chExt cx="1867789" cy="1845437"/>
          </a:xfrm>
        </p:grpSpPr>
        <p:sp>
          <p:nvSpPr>
            <p:cNvPr id="149" name="Google Shape;149;p18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645837" y="647919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1347824" y="982150"/>
            <a:ext cx="3741636" cy="382795"/>
            <a:chOff x="0" y="-9525"/>
            <a:chExt cx="1426200" cy="201641"/>
          </a:xfrm>
        </p:grpSpPr>
        <p:sp>
          <p:nvSpPr>
            <p:cNvPr id="153" name="Google Shape;153;p18"/>
            <p:cNvSpPr/>
            <p:nvPr/>
          </p:nvSpPr>
          <p:spPr>
            <a:xfrm>
              <a:off x="0" y="0"/>
              <a:ext cx="1426073" cy="192116"/>
            </a:xfrm>
            <a:custGeom>
              <a:avLst/>
              <a:gdLst/>
              <a:ahLst/>
              <a:cxnLst/>
              <a:rect l="l" t="t" r="r" b="b"/>
              <a:pathLst>
                <a:path w="1426073" h="192116" extrusionOk="0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1648000" y="1007725"/>
            <a:ext cx="252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156" name="Google Shape;156;p18"/>
          <p:cNvSpPr txBox="1"/>
          <p:nvPr/>
        </p:nvSpPr>
        <p:spPr>
          <a:xfrm>
            <a:off x="1344432" y="453000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</a:t>
            </a:r>
            <a:r>
              <a:rPr lang="es" sz="3500" b="1">
                <a:latin typeface="Archivo Narrow"/>
                <a:ea typeface="Archivo Narrow"/>
                <a:cs typeface="Archivo Narrow"/>
                <a:sym typeface="Archivo Narrow"/>
              </a:rPr>
              <a:t>evisión de Progreso</a:t>
            </a:r>
            <a:endParaRPr sz="7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344427" y="1012883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58" name="Google Shape;158;p18"/>
          <p:cNvSpPr/>
          <p:nvPr/>
        </p:nvSpPr>
        <p:spPr>
          <a:xfrm>
            <a:off x="4905475" y="2068748"/>
            <a:ext cx="3576020" cy="382601"/>
          </a:xfrm>
          <a:custGeom>
            <a:avLst/>
            <a:gdLst/>
            <a:ahLst/>
            <a:cxnLst/>
            <a:rect l="l" t="t" r="r" b="b"/>
            <a:pathLst>
              <a:path w="1803793" h="176721" extrusionOk="0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59" name="Google Shape;159;p18"/>
          <p:cNvSpPr txBox="1"/>
          <p:nvPr/>
        </p:nvSpPr>
        <p:spPr>
          <a:xfrm>
            <a:off x="1167875" y="2094025"/>
            <a:ext cx="313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Cuestionario de Autoevaluación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312450" y="2046450"/>
            <a:ext cx="313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Pre-Entrega de Proyecto:</a:t>
            </a:r>
            <a:endParaRPr sz="16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82925" y="2687863"/>
            <a:ext cx="3825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Te permitirá reflexionar sobre tu propio aprendizaje, progreso y cumplimiento de las consignas o rúbricas previamente establecidas y en caso de ser necesario realizar las modificaciones o ajustes correspondientes antes de realizar la Pre-Entrega.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730750" y="4024388"/>
            <a:ext cx="3576020" cy="299984"/>
          </a:xfrm>
          <a:custGeom>
            <a:avLst/>
            <a:gdLst/>
            <a:ahLst/>
            <a:cxnLst/>
            <a:rect l="l" t="t" r="r" b="b"/>
            <a:pathLst>
              <a:path w="1803793" h="176721" extrusionOk="0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63" name="Google Shape;163;p18"/>
          <p:cNvSpPr txBox="1"/>
          <p:nvPr/>
        </p:nvSpPr>
        <p:spPr>
          <a:xfrm>
            <a:off x="4905475" y="2512225"/>
            <a:ext cx="357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Se evaluará la aplicación de los conocimientos adquiridos en la realización de un proyecto.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La realización progresiva de los "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 y el seguimiento de las rúbricas de la "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 los guiará paso a paso hacia la realización de la "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Pre - Entrega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 y el "</a:t>
            </a:r>
            <a:r>
              <a:rPr lang="es" sz="1200" b="1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Proyecto Integrador Final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Archivo Narrow"/>
                <a:ea typeface="Archivo Narrow"/>
                <a:cs typeface="Archivo Narrow"/>
                <a:sym typeface="Archivo Narrow"/>
              </a:rPr>
              <a:t>"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4905475" y="4024388"/>
            <a:ext cx="3576020" cy="299984"/>
          </a:xfrm>
          <a:custGeom>
            <a:avLst/>
            <a:gdLst/>
            <a:ahLst/>
            <a:cxnLst/>
            <a:rect l="l" t="t" r="r" b="b"/>
            <a:pathLst>
              <a:path w="1803793" h="176721" extrusionOk="0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65" name="Google Shape;165;p18"/>
          <p:cNvSpPr/>
          <p:nvPr/>
        </p:nvSpPr>
        <p:spPr>
          <a:xfrm>
            <a:off x="5012252" y="2111908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66" name="Google Shape;166;p18"/>
          <p:cNvSpPr/>
          <p:nvPr/>
        </p:nvSpPr>
        <p:spPr>
          <a:xfrm>
            <a:off x="867677" y="2159358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67" name="Google Shape;167;p18"/>
          <p:cNvSpPr txBox="1"/>
          <p:nvPr/>
        </p:nvSpPr>
        <p:spPr>
          <a:xfrm>
            <a:off x="730750" y="3989750"/>
            <a:ext cx="388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encontrará disponible en la Ruta N°2 de Campus Virtual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905475" y="3989738"/>
            <a:ext cx="388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entregará en la Ruta N°2 de Campus Virtual</a:t>
            </a:r>
            <a:endParaRPr sz="12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45825" y="1544825"/>
            <a:ext cx="7805914" cy="369347"/>
          </a:xfrm>
          <a:custGeom>
            <a:avLst/>
            <a:gdLst/>
            <a:ahLst/>
            <a:cxnLst/>
            <a:rect l="l" t="t" r="r" b="b"/>
            <a:pathLst>
              <a:path w="1803793" h="176721" extrusionOk="0">
                <a:moveTo>
                  <a:pt x="0" y="0"/>
                </a:moveTo>
                <a:lnTo>
                  <a:pt x="1803793" y="0"/>
                </a:lnTo>
                <a:lnTo>
                  <a:pt x="1803793" y="176721"/>
                </a:lnTo>
                <a:lnTo>
                  <a:pt x="0" y="176721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70" name="Google Shape;170;p18"/>
          <p:cNvSpPr txBox="1"/>
          <p:nvPr/>
        </p:nvSpPr>
        <p:spPr>
          <a:xfrm>
            <a:off x="730750" y="1513250"/>
            <a:ext cx="775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partir de la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Clase N° 8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tendrás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7 días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corrido para realizar la autoevaluación y la entrega en el campus virtual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4835475" y="2651125"/>
            <a:ext cx="2777013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76" name="Google Shape;176;p19"/>
          <p:cNvSpPr/>
          <p:nvPr/>
        </p:nvSpPr>
        <p:spPr>
          <a:xfrm>
            <a:off x="567825" y="2651125"/>
            <a:ext cx="2777013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77" name="Google Shape;177;p19"/>
          <p:cNvSpPr txBox="1"/>
          <p:nvPr/>
        </p:nvSpPr>
        <p:spPr>
          <a:xfrm>
            <a:off x="1382850" y="398575"/>
            <a:ext cx="63423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 Entrega de Proyecto</a:t>
            </a:r>
            <a:endParaRPr sz="3500" b="1" i="0" u="none" strike="noStrike" cap="non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19"/>
          <p:cNvSpPr txBox="1"/>
          <p:nvPr/>
        </p:nvSpPr>
        <p:spPr>
          <a:xfrm>
            <a:off x="560125" y="2608475"/>
            <a:ext cx="36966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1. Estructura Básica de HTML.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Estructura semántica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HTML debe estar dividido en las etiquetas semánticas principales: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header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nav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main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section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footer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README.md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Incluir un archivo que explique brevemente el propósito de la página. 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835475" y="2608475"/>
            <a:ext cx="35574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2. Formulario de Contacto.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Formulario funcional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Crear un formulario de contacto con campos para 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nombre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correo electrónico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mensaje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utilizando </a:t>
            </a:r>
            <a:r>
              <a:rPr lang="es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Formspree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manejar el envío de datos.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182" name="Google Shape;182;p19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9"/>
          <p:cNvSpPr/>
          <p:nvPr/>
        </p:nvSpPr>
        <p:spPr>
          <a:xfrm>
            <a:off x="1476175" y="1012550"/>
            <a:ext cx="3742750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85" name="Google Shape;185;p19"/>
          <p:cNvSpPr/>
          <p:nvPr/>
        </p:nvSpPr>
        <p:spPr>
          <a:xfrm>
            <a:off x="1527359" y="1044825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186" name="Google Shape;186;p19"/>
          <p:cNvCxnSpPr/>
          <p:nvPr/>
        </p:nvCxnSpPr>
        <p:spPr>
          <a:xfrm flipH="1">
            <a:off x="4444125" y="25717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9"/>
          <p:cNvSpPr txBox="1"/>
          <p:nvPr/>
        </p:nvSpPr>
        <p:spPr>
          <a:xfrm>
            <a:off x="1903900" y="1033375"/>
            <a:ext cx="2921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48537" y="668181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89" name="Google Shape;189;p19"/>
          <p:cNvSpPr txBox="1"/>
          <p:nvPr/>
        </p:nvSpPr>
        <p:spPr>
          <a:xfrm>
            <a:off x="568525" y="2232288"/>
            <a:ext cx="3679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1800" b="1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sz="1800" i="0" u="none" strike="noStrike" cap="non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538325" y="1556227"/>
            <a:ext cx="7821228" cy="640227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91" name="Google Shape;191;p19"/>
          <p:cNvSpPr txBox="1"/>
          <p:nvPr/>
        </p:nvSpPr>
        <p:spPr>
          <a:xfrm>
            <a:off x="538275" y="1487163"/>
            <a:ext cx="7821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Formato de entrega: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Crear una carpeta en drive (pública) que contenga los archivos y carpetas que conforman tu proyecto.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Compartir el link en el apartado de entrega en el Campus Virtual. También, compartir el link de Github Pages o subida a servidor.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4491900" y="1644625"/>
            <a:ext cx="2942804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97" name="Google Shape;197;p20"/>
          <p:cNvSpPr/>
          <p:nvPr/>
        </p:nvSpPr>
        <p:spPr>
          <a:xfrm>
            <a:off x="488775" y="1644625"/>
            <a:ext cx="2777013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98" name="Google Shape;198;p20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 Entrega de Proyecto</a:t>
            </a:r>
            <a:endParaRPr sz="3500" b="1" i="0" u="none" strike="noStrike" cap="non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551575" y="1515475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0"/>
          <p:cNvSpPr txBox="1"/>
          <p:nvPr/>
        </p:nvSpPr>
        <p:spPr>
          <a:xfrm>
            <a:off x="473200" y="1644625"/>
            <a:ext cx="38406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3. Estilos Básicos Aplicados con CSS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Archivo styles.css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El proyecto debe contar con un archivo CSS externo que incluya: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Estilos básicos aplicados a las secciones de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header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footer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navegación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Fuentes de Google Fonts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correctamente implementadas.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Propiedades de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background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aplicadas en alguna sección de la página (color, imagen, degradado, etc.).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4491900" y="1644625"/>
            <a:ext cx="43989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4. Diseño Responsivo con Flexbox y Grid 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"Productos"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Organizada en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cards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forma responsiva utilizando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Flexbox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"Reseñas"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Organizada utilizando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Grid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, con una distribución lógica y estética.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Sección "Contacto"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Debe ser responsiva mediante el uso de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Media Queries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adaptarse a diferentes tamaños de pantalla.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02" name="Google Shape;202;p20"/>
          <p:cNvGrpSpPr/>
          <p:nvPr/>
        </p:nvGrpSpPr>
        <p:grpSpPr>
          <a:xfrm>
            <a:off x="1527351" y="1003500"/>
            <a:ext cx="4082457" cy="382815"/>
            <a:chOff x="0" y="-9525"/>
            <a:chExt cx="1657918" cy="201641"/>
          </a:xfrm>
        </p:grpSpPr>
        <p:sp>
          <p:nvSpPr>
            <p:cNvPr id="203" name="Google Shape;203;p20"/>
            <p:cNvSpPr/>
            <p:nvPr/>
          </p:nvSpPr>
          <p:spPr>
            <a:xfrm>
              <a:off x="0" y="0"/>
              <a:ext cx="1657918" cy="192116"/>
            </a:xfrm>
            <a:custGeom>
              <a:avLst/>
              <a:gdLst/>
              <a:ahLst/>
              <a:cxnLst/>
              <a:rect l="l" t="t" r="r" b="b"/>
              <a:pathLst>
                <a:path w="1657918" h="192116" extrusionOk="0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1527359" y="1044825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06" name="Google Shape;206;p20"/>
          <p:cNvSpPr txBox="1"/>
          <p:nvPr/>
        </p:nvSpPr>
        <p:spPr>
          <a:xfrm>
            <a:off x="1827550" y="1035300"/>
            <a:ext cx="3679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</a:t>
            </a:r>
            <a:endParaRPr sz="700" i="0" u="none" strike="noStrike" cap="non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07" name="Google Shape;207;p20"/>
          <p:cNvCxnSpPr/>
          <p:nvPr/>
        </p:nvCxnSpPr>
        <p:spPr>
          <a:xfrm flipH="1">
            <a:off x="4398050" y="1737250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oogle Shape;208;p20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209" name="Google Shape;209;p20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0"/>
          <p:cNvSpPr/>
          <p:nvPr/>
        </p:nvSpPr>
        <p:spPr>
          <a:xfrm>
            <a:off x="748537" y="668181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2322163" y="3879750"/>
            <a:ext cx="4161374" cy="558577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1527351" y="1003500"/>
            <a:ext cx="4116610" cy="382815"/>
            <a:chOff x="0" y="-9525"/>
            <a:chExt cx="1657918" cy="201641"/>
          </a:xfrm>
        </p:grpSpPr>
        <p:sp>
          <p:nvSpPr>
            <p:cNvPr id="218" name="Google Shape;218;p21"/>
            <p:cNvSpPr/>
            <p:nvPr/>
          </p:nvSpPr>
          <p:spPr>
            <a:xfrm>
              <a:off x="0" y="0"/>
              <a:ext cx="1657918" cy="192116"/>
            </a:xfrm>
            <a:custGeom>
              <a:avLst/>
              <a:gdLst/>
              <a:ahLst/>
              <a:cxnLst/>
              <a:rect l="l" t="t" r="r" b="b"/>
              <a:pathLst>
                <a:path w="1657918" h="192116" extrusionOk="0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21"/>
          <p:cNvSpPr/>
          <p:nvPr/>
        </p:nvSpPr>
        <p:spPr>
          <a:xfrm>
            <a:off x="4519575" y="1713450"/>
            <a:ext cx="2777013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21" name="Google Shape;221;p21"/>
          <p:cNvSpPr/>
          <p:nvPr/>
        </p:nvSpPr>
        <p:spPr>
          <a:xfrm>
            <a:off x="636325" y="1713450"/>
            <a:ext cx="3547945" cy="364540"/>
          </a:xfrm>
          <a:custGeom>
            <a:avLst/>
            <a:gdLst/>
            <a:ahLst/>
            <a:cxnLst/>
            <a:rect l="l" t="t" r="r" b="b"/>
            <a:pathLst>
              <a:path w="1657918" h="192116" extrusionOk="0">
                <a:moveTo>
                  <a:pt x="0" y="0"/>
                </a:moveTo>
                <a:lnTo>
                  <a:pt x="1657918" y="0"/>
                </a:lnTo>
                <a:lnTo>
                  <a:pt x="1657918" y="192116"/>
                </a:lnTo>
                <a:lnTo>
                  <a:pt x="0" y="192116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22" name="Google Shape;222;p21"/>
          <p:cNvSpPr txBox="1"/>
          <p:nvPr/>
        </p:nvSpPr>
        <p:spPr>
          <a:xfrm>
            <a:off x="1382850" y="398575"/>
            <a:ext cx="47730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 Entrega de Proyecto</a:t>
            </a:r>
            <a:endParaRPr sz="3500" b="1" i="0" u="none" strike="noStrike" cap="non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223" name="Google Shape;223;p21"/>
          <p:cNvCxnSpPr/>
          <p:nvPr/>
        </p:nvCxnSpPr>
        <p:spPr>
          <a:xfrm>
            <a:off x="560125" y="1438700"/>
            <a:ext cx="52374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21"/>
          <p:cNvSpPr txBox="1"/>
          <p:nvPr/>
        </p:nvSpPr>
        <p:spPr>
          <a:xfrm>
            <a:off x="567050" y="1737225"/>
            <a:ext cx="38406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5. Contenido Multimedia y Navegación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Multimedia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deberá incluir archivos multimedia (imagenes, video o iframe) correctamente integrado en la página. 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 navegación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Implementar una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desordenada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con enlaces que simulen una navegación interna (Inicio, Productos, Contacto, etc.).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519575" y="1737225"/>
            <a:ext cx="38406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6. Subida del Proyecto.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debe estar subido a un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hosting gratuito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(Netlify o GitHub Pages), con una </a:t>
            </a:r>
            <a:r>
              <a:rPr lang="es" sz="13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URL funcional</a:t>
            </a: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visualizar el sitio. </a:t>
            </a:r>
            <a:endParaRPr sz="1300"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1527359" y="1044825"/>
            <a:ext cx="300187" cy="300187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227" name="Google Shape;227;p21"/>
          <p:cNvCxnSpPr/>
          <p:nvPr/>
        </p:nvCxnSpPr>
        <p:spPr>
          <a:xfrm flipH="1">
            <a:off x="4398050" y="1578625"/>
            <a:ext cx="9600" cy="2161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1"/>
          <p:cNvSpPr txBox="1"/>
          <p:nvPr/>
        </p:nvSpPr>
        <p:spPr>
          <a:xfrm>
            <a:off x="1827550" y="1035300"/>
            <a:ext cx="3637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" sz="2100">
                <a:latin typeface="Archivo Narrow"/>
                <a:ea typeface="Archivo Narrow"/>
                <a:cs typeface="Archivo Narrow"/>
                <a:sym typeface="Archivo Narrow"/>
              </a:rPr>
              <a:t>Requisitos para la entrega:</a:t>
            </a:r>
            <a:endParaRPr sz="700" i="0" u="none" strike="noStrike" cap="non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633775" y="557100"/>
            <a:ext cx="748983" cy="741681"/>
            <a:chOff x="0" y="0"/>
            <a:chExt cx="1867789" cy="1845437"/>
          </a:xfrm>
        </p:grpSpPr>
        <p:sp>
          <p:nvSpPr>
            <p:cNvPr id="230" name="Google Shape;230;p21"/>
            <p:cNvSpPr/>
            <p:nvPr/>
          </p:nvSpPr>
          <p:spPr>
            <a:xfrm>
              <a:off x="12700" y="12700"/>
              <a:ext cx="1842389" cy="1820037"/>
            </a:xfrm>
            <a:custGeom>
              <a:avLst/>
              <a:gdLst/>
              <a:ahLst/>
              <a:cxnLst/>
              <a:rect l="l" t="t" r="r" b="b"/>
              <a:pathLst>
                <a:path w="1842389" h="1820037" extrusionOk="0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0" y="0"/>
              <a:ext cx="1867789" cy="1845437"/>
            </a:xfrm>
            <a:custGeom>
              <a:avLst/>
              <a:gdLst/>
              <a:ahLst/>
              <a:cxnLst/>
              <a:rect l="l" t="t" r="r" b="b"/>
              <a:pathLst>
                <a:path w="1867789" h="1845437" extrusionOk="0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1"/>
          <p:cNvSpPr/>
          <p:nvPr/>
        </p:nvSpPr>
        <p:spPr>
          <a:xfrm>
            <a:off x="748537" y="668181"/>
            <a:ext cx="519475" cy="519500"/>
          </a:xfrm>
          <a:custGeom>
            <a:avLst/>
            <a:gdLst/>
            <a:ahLst/>
            <a:cxnLst/>
            <a:rect l="l" t="t" r="r" b="b"/>
            <a:pathLst>
              <a:path w="1038950" h="1039000" extrusionOk="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33" name="Google Shape;233;p21"/>
          <p:cNvSpPr txBox="1"/>
          <p:nvPr/>
        </p:nvSpPr>
        <p:spPr>
          <a:xfrm>
            <a:off x="2895150" y="3966588"/>
            <a:ext cx="318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Tendrás 7 días de corrido para realizar la entrega</a:t>
            </a:r>
            <a:endParaRPr sz="13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2387725" y="3960050"/>
            <a:ext cx="450281" cy="384239"/>
          </a:xfrm>
          <a:custGeom>
            <a:avLst/>
            <a:gdLst/>
            <a:ahLst/>
            <a:cxnLst/>
            <a:rect l="l" t="t" r="r" b="b"/>
            <a:pathLst>
              <a:path w="600374" h="600374" extrusionOk="0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1929</Words>
  <Application>Microsoft Macintosh PowerPoint</Application>
  <PresentationFormat>Presentación en pantalla (16:9)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Archivo Medium</vt:lpstr>
      <vt:lpstr>Archivo Narrow</vt:lpstr>
      <vt:lpstr>Calibri</vt:lpstr>
      <vt:lpstr>Archivo Black</vt:lpstr>
      <vt:lpstr>Archivo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Catherin Manrique</dc:creator>
  <cp:lastModifiedBy>Mansilla Julio Esteban</cp:lastModifiedBy>
  <cp:revision>1</cp:revision>
  <dcterms:modified xsi:type="dcterms:W3CDTF">2024-10-07T13:13:01Z</dcterms:modified>
</cp:coreProperties>
</file>