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Archivo Narrow"/>
      <p:regular r:id="rId36"/>
      <p:bold r:id="rId37"/>
      <p:italic r:id="rId38"/>
      <p:boldItalic r:id="rId39"/>
    </p:embeddedFont>
    <p:embeddedFont>
      <p:font typeface="Montserrat"/>
      <p:regular r:id="rId40"/>
      <p:bold r:id="rId41"/>
      <p:italic r:id="rId42"/>
      <p:boldItalic r:id="rId43"/>
    </p:embeddedFont>
    <p:embeddedFont>
      <p:font typeface="Archivo Medium"/>
      <p:regular r:id="rId44"/>
      <p:bold r:id="rId45"/>
      <p:italic r:id="rId46"/>
      <p:boldItalic r:id="rId47"/>
    </p:embeddedFont>
    <p:embeddedFont>
      <p:font typeface="Montserrat Medium"/>
      <p:regular r:id="rId48"/>
      <p:bold r:id="rId49"/>
      <p:italic r:id="rId50"/>
      <p:boldItalic r:id="rId51"/>
    </p:embeddedFont>
    <p:embeddedFont>
      <p:font typeface="Archivo Thin"/>
      <p:regular r:id="rId52"/>
      <p:bold r:id="rId53"/>
      <p:italic r:id="rId54"/>
      <p:boldItalic r:id="rId55"/>
    </p:embeddedFont>
    <p:embeddedFont>
      <p:font typeface="Roboto Mono"/>
      <p:regular r:id="rId56"/>
      <p:bold r:id="rId57"/>
      <p:italic r:id="rId58"/>
      <p:boldItalic r:id="rId59"/>
    </p:embeddedFont>
    <p:embeddedFont>
      <p:font typeface="Archivo"/>
      <p:regular r:id="rId60"/>
      <p:bold r:id="rId61"/>
      <p:italic r:id="rId62"/>
      <p:boldItalic r:id="rId63"/>
    </p:embeddedFont>
    <p:embeddedFont>
      <p:font typeface="Archivo Black"/>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5" roundtripDataSignature="AMtx7mgaQftrkBHz8Pmec2hA+dXAIdzG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96B456-CE19-42E8-9AEB-E6FA78CED5FF}">
  <a:tblStyle styleId="{9296B456-CE19-42E8-9AEB-E6FA78CED5F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ArchivoMedium-regular.fntdata"/><Relationship Id="rId43" Type="http://schemas.openxmlformats.org/officeDocument/2006/relationships/font" Target="fonts/Montserrat-boldItalic.fntdata"/><Relationship Id="rId46" Type="http://schemas.openxmlformats.org/officeDocument/2006/relationships/font" Target="fonts/ArchivoMedium-italic.fntdata"/><Relationship Id="rId45" Type="http://schemas.openxmlformats.org/officeDocument/2006/relationships/font" Target="fonts/Archiv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Medium-regular.fntdata"/><Relationship Id="rId47" Type="http://schemas.openxmlformats.org/officeDocument/2006/relationships/font" Target="fonts/ArchivoMedium-boldItalic.fntdata"/><Relationship Id="rId49" Type="http://schemas.openxmlformats.org/officeDocument/2006/relationships/font" Target="fonts/Montserrat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ArchivoNarrow-bold.fntdata"/><Relationship Id="rId36" Type="http://schemas.openxmlformats.org/officeDocument/2006/relationships/font" Target="fonts/ArchivoNarrow-regular.fntdata"/><Relationship Id="rId39" Type="http://schemas.openxmlformats.org/officeDocument/2006/relationships/font" Target="fonts/ArchivoNarrow-boldItalic.fntdata"/><Relationship Id="rId38" Type="http://schemas.openxmlformats.org/officeDocument/2006/relationships/font" Target="fonts/ArchivoNarrow-italic.fntdata"/><Relationship Id="rId62" Type="http://schemas.openxmlformats.org/officeDocument/2006/relationships/font" Target="fonts/Archivo-italic.fntdata"/><Relationship Id="rId61" Type="http://schemas.openxmlformats.org/officeDocument/2006/relationships/font" Target="fonts/Archivo-bold.fntdata"/><Relationship Id="rId20" Type="http://schemas.openxmlformats.org/officeDocument/2006/relationships/slide" Target="slides/slide14.xml"/><Relationship Id="rId64" Type="http://schemas.openxmlformats.org/officeDocument/2006/relationships/font" Target="fonts/ArchivoBlack-regular.fntdata"/><Relationship Id="rId63" Type="http://schemas.openxmlformats.org/officeDocument/2006/relationships/font" Target="fonts/Archivo-bold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rchiv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Medium-boldItalic.fntdata"/><Relationship Id="rId50" Type="http://schemas.openxmlformats.org/officeDocument/2006/relationships/font" Target="fonts/MontserratMedium-italic.fntdata"/><Relationship Id="rId53" Type="http://schemas.openxmlformats.org/officeDocument/2006/relationships/font" Target="fonts/ArchivoThin-bold.fntdata"/><Relationship Id="rId52" Type="http://schemas.openxmlformats.org/officeDocument/2006/relationships/font" Target="fonts/ArchivoThin-regular.fntdata"/><Relationship Id="rId11" Type="http://schemas.openxmlformats.org/officeDocument/2006/relationships/slide" Target="slides/slide5.xml"/><Relationship Id="rId55" Type="http://schemas.openxmlformats.org/officeDocument/2006/relationships/font" Target="fonts/ArchivoThin-boldItalic.fntdata"/><Relationship Id="rId10" Type="http://schemas.openxmlformats.org/officeDocument/2006/relationships/slide" Target="slides/slide4.xml"/><Relationship Id="rId54" Type="http://schemas.openxmlformats.org/officeDocument/2006/relationships/font" Target="fonts/ArchivoThin-italic.fntdata"/><Relationship Id="rId13" Type="http://schemas.openxmlformats.org/officeDocument/2006/relationships/slide" Target="slides/slide7.xml"/><Relationship Id="rId57" Type="http://schemas.openxmlformats.org/officeDocument/2006/relationships/font" Target="fonts/RobotoMono-bold.fntdata"/><Relationship Id="rId12" Type="http://schemas.openxmlformats.org/officeDocument/2006/relationships/slide" Target="slides/slide6.xml"/><Relationship Id="rId56" Type="http://schemas.openxmlformats.org/officeDocument/2006/relationships/font" Target="fonts/RobotoMono-regular.fntdata"/><Relationship Id="rId15" Type="http://schemas.openxmlformats.org/officeDocument/2006/relationships/slide" Target="slides/slide9.xml"/><Relationship Id="rId59" Type="http://schemas.openxmlformats.org/officeDocument/2006/relationships/font" Target="fonts/RobotoMono-boldItalic.fntdata"/><Relationship Id="rId14" Type="http://schemas.openxmlformats.org/officeDocument/2006/relationships/slide" Target="slides/slide8.xml"/><Relationship Id="rId58"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2fa99d34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d2fa99d34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3ade946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f3ade9467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2fa99d3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d2fa99d34c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2fa99d34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d2fa99d34c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3ade946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f3ade9467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f3ade946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f3ade94671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3ade9467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f3ade9467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3ade9467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f3ade9467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3ade9467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f3ade94671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3ade9467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f3ade94671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3ade9467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f3ade94671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3ade9467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f3ade94671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3ade9467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f3ade94671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f3ade9467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f3ade94671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471039b6e4688e4_1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3" name="Google Shape;383;g3471039b6e4688e4_1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384" name="Google Shape;384;g3471039b6e4688e4_12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3471039b6e4688e4_12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Este formato es para presentar los ejercicios de TODAS LAS CLASES</a:t>
            </a:r>
            <a:endParaRPr/>
          </a:p>
        </p:txBody>
      </p:sp>
      <p:sp>
        <p:nvSpPr>
          <p:cNvPr id="386" name="Google Shape;386;g3471039b6e4688e4_12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7" name="Google Shape;387;g3471039b6e4688e4_12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43b5330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243b53305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00d9ab1fc8_0_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21" name="Google Shape;421;g300d9ab1fc8_0_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1.7.2013</a:t>
            </a:r>
            <a:endParaRPr/>
          </a:p>
        </p:txBody>
      </p:sp>
      <p:sp>
        <p:nvSpPr>
          <p:cNvPr id="422" name="Google Shape;422;g300d9ab1fc8_0_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g300d9ab1fc8_0_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Hoja genérica</a:t>
            </a:r>
            <a:endParaRPr/>
          </a:p>
        </p:txBody>
      </p:sp>
      <p:sp>
        <p:nvSpPr>
          <p:cNvPr id="424" name="Google Shape;424;g300d9ab1fc8_0_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25" name="Google Shape;425;g300d9ab1fc8_0_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243b53305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243b53305e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Este es el formato en el que se mostrara la “Ruta de avance”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471039b6e4688e4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3471039b6e4688e4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cuando sea necesario realizar un cuestionario en campus</a:t>
            </a:r>
            <a:br>
              <a:rPr lang="es"/>
            </a:br>
            <a:r>
              <a:rPr lang="es"/>
              <a:t>Clases 2, 4, 6, 8, 10 ,12,14</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2258739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f22587397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43b53305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243b53305e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Deberá estar ubicada las 2 primeras clases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3" name="Google Shape;93;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94" name="Google Shape;94;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96" name="Google Shape;96;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7" name="Google Shape;97;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3ade946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f3ade9467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3ade9467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f3ade94671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2fa99d34c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9" name="Google Shape;139;g2d2fa99d34c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140" name="Google Shape;140;g2d2fa99d34c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2d2fa99d34c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142" name="Google Shape;142;g2d2fa99d34c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3" name="Google Shape;143;g2d2fa99d34c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3ade946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f3ade9467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hyperlink" Target="https://www.w3schools.com/tags/att_global_style.asp" TargetMode="External"/><Relationship Id="rId5" Type="http://schemas.openxmlformats.org/officeDocument/2006/relationships/hyperlink" Target="https://www.w3schools.com/tags/att_global_class.asp" TargetMode="External"/><Relationship Id="rId6" Type="http://schemas.openxmlformats.org/officeDocument/2006/relationships/hyperlink" Target="https://www.w3schools.com/tags/att_global_id.asp" TargetMode="External"/><Relationship Id="rId7" Type="http://schemas.openxmlformats.org/officeDocument/2006/relationships/hyperlink" Target="https://www.w3schools.com/tags/att_global_title.asp" TargetMode="External"/><Relationship Id="rId8" Type="http://schemas.openxmlformats.org/officeDocument/2006/relationships/hyperlink" Target="https://www.w3schools.com/tags/att_global_hidden.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hyperlink" Target="https://www.w3schools.com/tags/att_global_tabindex.asp" TargetMode="External"/><Relationship Id="rId9" Type="http://schemas.openxmlformats.org/officeDocument/2006/relationships/hyperlink" Target="https://www.w3schools.com/tags/ref_standardattributes.asp" TargetMode="External"/><Relationship Id="rId5" Type="http://schemas.openxmlformats.org/officeDocument/2006/relationships/hyperlink" Target="https://www.w3schools.com/tags/att_global_translate.asp" TargetMode="External"/><Relationship Id="rId6" Type="http://schemas.openxmlformats.org/officeDocument/2006/relationships/hyperlink" Target="https://www.w3schools.com/tags/att_global_lang.asp" TargetMode="External"/><Relationship Id="rId7" Type="http://schemas.openxmlformats.org/officeDocument/2006/relationships/hyperlink" Target="https://www.w3schools.com/tags/att_global_spellcheck.asp" TargetMode="External"/><Relationship Id="rId8" Type="http://schemas.openxmlformats.org/officeDocument/2006/relationships/hyperlink" Target="https://www.w3schools.com/tags/att_global_draggable.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hyperlink" Target="https://www.w3schools.com/tags/tag_span.asp" TargetMode="External"/><Relationship Id="rId5" Type="http://schemas.openxmlformats.org/officeDocument/2006/relationships/hyperlink" Target="https://www.w3schools.com/tags/tag_div.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31.png"/><Relationship Id="rId5" Type="http://schemas.openxmlformats.org/officeDocument/2006/relationships/hyperlink" Target="https://www.w3schools.com/css/css_inline-block.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21.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28.png"/><Relationship Id="rId5" Type="http://schemas.openxmlformats.org/officeDocument/2006/relationships/image" Target="../media/image32.png"/><Relationship Id="rId6"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g"/><Relationship Id="rId4" Type="http://schemas.openxmlformats.org/officeDocument/2006/relationships/image" Target="../media/image28.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631700" y="1806750"/>
            <a:ext cx="58806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118275"/>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04 - “ Introducciòn a CSS”</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2d2fa99d34c_0_13"/>
          <p:cNvSpPr txBox="1"/>
          <p:nvPr/>
        </p:nvSpPr>
        <p:spPr>
          <a:xfrm>
            <a:off x="512125" y="556175"/>
            <a:ext cx="8503200" cy="572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2295"/>
              <a:buFont typeface="Arial"/>
              <a:buNone/>
            </a:pPr>
            <a:r>
              <a:rPr lang="es" sz="3475">
                <a:solidFill>
                  <a:schemeClr val="dk1"/>
                </a:solidFill>
                <a:latin typeface="Archivo Black"/>
                <a:ea typeface="Archivo Black"/>
                <a:cs typeface="Archivo Black"/>
                <a:sym typeface="Archivo Black"/>
              </a:rPr>
              <a:t>Etiqueta style</a:t>
            </a:r>
            <a:r>
              <a:rPr lang="es" sz="3475">
                <a:solidFill>
                  <a:schemeClr val="dk1"/>
                </a:solidFill>
                <a:latin typeface="Archivo Black"/>
                <a:ea typeface="Archivo Black"/>
                <a:cs typeface="Archivo Black"/>
                <a:sym typeface="Archivo Black"/>
              </a:rPr>
              <a:t> </a:t>
            </a:r>
            <a:endParaRPr b="0" i="0" sz="2795" u="none" cap="none" strike="noStrike">
              <a:solidFill>
                <a:srgbClr val="000000"/>
              </a:solidFill>
              <a:latin typeface="Montserrat Medium"/>
              <a:ea typeface="Montserrat Medium"/>
              <a:cs typeface="Montserrat Medium"/>
              <a:sym typeface="Montserrat Medium"/>
            </a:endParaRPr>
          </a:p>
        </p:txBody>
      </p:sp>
      <p:cxnSp>
        <p:nvCxnSpPr>
          <p:cNvPr id="172" name="Google Shape;172;g2d2fa99d34c_0_13"/>
          <p:cNvCxnSpPr/>
          <p:nvPr/>
        </p:nvCxnSpPr>
        <p:spPr>
          <a:xfrm flipH="1" rot="10800000">
            <a:off x="781925" y="1235850"/>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73" name="Google Shape;173;g2d2fa99d34c_0_13"/>
          <p:cNvGrpSpPr/>
          <p:nvPr/>
        </p:nvGrpSpPr>
        <p:grpSpPr>
          <a:xfrm>
            <a:off x="7787125" y="447675"/>
            <a:ext cx="657040" cy="759481"/>
            <a:chOff x="0" y="-9525"/>
            <a:chExt cx="354123" cy="394843"/>
          </a:xfrm>
        </p:grpSpPr>
        <p:sp>
          <p:nvSpPr>
            <p:cNvPr id="174" name="Google Shape;174;g2d2fa99d34c_0_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5" name="Google Shape;175;g2d2fa99d34c_0_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76" name="Google Shape;176;g2d2fa99d34c_0_1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77" name="Google Shape;177;g2d2fa99d34c_0_13"/>
          <p:cNvSpPr txBox="1"/>
          <p:nvPr/>
        </p:nvSpPr>
        <p:spPr>
          <a:xfrm>
            <a:off x="712850" y="1746500"/>
            <a:ext cx="7999200" cy="33180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Incluimos la etiqueta &lt;style&gt; </a:t>
            </a:r>
            <a:endParaRPr>
              <a:solidFill>
                <a:schemeClr val="dk1"/>
              </a:solidFill>
              <a:latin typeface="Archivo Narrow"/>
              <a:ea typeface="Archivo Narrow"/>
              <a:cs typeface="Archivo Narrow"/>
              <a:sym typeface="Archivo Narrow"/>
            </a:endParaRPr>
          </a:p>
          <a:p>
            <a:pPr indent="0" lvl="0" marL="0" marR="0" rtl="0" algn="l">
              <a:lnSpc>
                <a:spcPct val="95000"/>
              </a:lnSpc>
              <a:spcBef>
                <a:spcPts val="120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dentro del &lt;head&gt; en nuestro documento</a:t>
            </a:r>
            <a:endParaRPr i="0" sz="1500" u="none" cap="none" strike="noStrike">
              <a:solidFill>
                <a:schemeClr val="dk1"/>
              </a:solidFill>
              <a:latin typeface="Montserrat"/>
              <a:ea typeface="Montserrat"/>
              <a:cs typeface="Montserrat"/>
              <a:sym typeface="Montserrat"/>
            </a:endParaRPr>
          </a:p>
        </p:txBody>
      </p:sp>
      <p:pic>
        <p:nvPicPr>
          <p:cNvPr id="178" name="Google Shape;178;g2d2fa99d34c_0_13"/>
          <p:cNvPicPr preferRelativeResize="0"/>
          <p:nvPr/>
        </p:nvPicPr>
        <p:blipFill rotWithShape="1">
          <a:blip r:embed="rId5">
            <a:alphaModFix/>
          </a:blip>
          <a:srcRect b="0" l="0" r="0" t="0"/>
          <a:stretch/>
        </p:blipFill>
        <p:spPr>
          <a:xfrm>
            <a:off x="4867175" y="1687350"/>
            <a:ext cx="2767900" cy="1442275"/>
          </a:xfrm>
          <a:prstGeom prst="rect">
            <a:avLst/>
          </a:prstGeom>
          <a:noFill/>
          <a:ln>
            <a:noFill/>
          </a:ln>
        </p:spPr>
      </p:pic>
      <p:pic>
        <p:nvPicPr>
          <p:cNvPr id="179" name="Google Shape;179;g2d2fa99d34c_0_13"/>
          <p:cNvPicPr preferRelativeResize="0"/>
          <p:nvPr/>
        </p:nvPicPr>
        <p:blipFill rotWithShape="1">
          <a:blip r:embed="rId6">
            <a:alphaModFix/>
          </a:blip>
          <a:srcRect b="23750" l="0" r="0" t="17182"/>
          <a:stretch/>
        </p:blipFill>
        <p:spPr>
          <a:xfrm>
            <a:off x="4751125" y="3288600"/>
            <a:ext cx="3637375" cy="487000"/>
          </a:xfrm>
          <a:prstGeom prst="rect">
            <a:avLst/>
          </a:prstGeom>
          <a:noFill/>
          <a:ln>
            <a:noFill/>
          </a:ln>
        </p:spPr>
      </p:pic>
      <p:sp>
        <p:nvSpPr>
          <p:cNvPr id="180" name="Google Shape;180;g2d2fa99d34c_0_13"/>
          <p:cNvSpPr txBox="1"/>
          <p:nvPr/>
        </p:nvSpPr>
        <p:spPr>
          <a:xfrm>
            <a:off x="781925" y="2745625"/>
            <a:ext cx="2974500" cy="11940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Em el ejemplo anterior todas las etiquetas &lt;h1&gt; tendrán color de fuente blanco y  fondo de color rojo.</a:t>
            </a:r>
            <a:endParaRPr b="0" i="1" sz="1300" u="none" cap="none" strike="noStrike">
              <a:solidFill>
                <a:srgbClr val="595959"/>
              </a:solidFill>
              <a:latin typeface="Montserrat"/>
              <a:ea typeface="Montserrat"/>
              <a:cs typeface="Montserrat"/>
              <a:sym typeface="Montserrat"/>
            </a:endParaRPr>
          </a:p>
        </p:txBody>
      </p:sp>
      <p:sp>
        <p:nvSpPr>
          <p:cNvPr id="181" name="Google Shape;181;g2d2fa99d34c_0_13"/>
          <p:cNvSpPr txBox="1"/>
          <p:nvPr/>
        </p:nvSpPr>
        <p:spPr>
          <a:xfrm>
            <a:off x="4428640" y="610813"/>
            <a:ext cx="1811400" cy="433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1200"/>
              </a:spcAft>
              <a:buNone/>
            </a:pPr>
            <a:r>
              <a:rPr b="1" lang="es" sz="1700">
                <a:solidFill>
                  <a:schemeClr val="dk1"/>
                </a:solidFill>
                <a:latin typeface="Archivo Narrow"/>
                <a:ea typeface="Archivo Narrow"/>
                <a:cs typeface="Archivo Narrow"/>
                <a:sym typeface="Archivo Narrow"/>
              </a:rPr>
              <a:t>No recomendable</a:t>
            </a:r>
            <a:endParaRPr b="1" sz="1700"/>
          </a:p>
        </p:txBody>
      </p:sp>
      <p:pic>
        <p:nvPicPr>
          <p:cNvPr id="182" name="Google Shape;182;g2d2fa99d34c_0_13"/>
          <p:cNvPicPr preferRelativeResize="0"/>
          <p:nvPr/>
        </p:nvPicPr>
        <p:blipFill>
          <a:blip r:embed="rId7">
            <a:alphaModFix/>
          </a:blip>
          <a:stretch>
            <a:fillRect/>
          </a:stretch>
        </p:blipFill>
        <p:spPr>
          <a:xfrm>
            <a:off x="6141100" y="670256"/>
            <a:ext cx="314350" cy="31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2f3ade94671_0_19"/>
          <p:cNvSpPr txBox="1"/>
          <p:nvPr/>
        </p:nvSpPr>
        <p:spPr>
          <a:xfrm>
            <a:off x="450950" y="1278525"/>
            <a:ext cx="7272300" cy="31365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En el head del documento HTML tenemos que incluir una referencia al archivo .css dentro del elemento &lt;link&gt;. Es la forma más recomendada.</a:t>
            </a:r>
            <a:endParaRPr>
              <a:solidFill>
                <a:schemeClr val="dk1"/>
              </a:solidFill>
              <a:latin typeface="Archivo Narrow"/>
              <a:ea typeface="Archivo Narrow"/>
              <a:cs typeface="Archivo Narrow"/>
              <a:sym typeface="Archivo Narrow"/>
            </a:endParaRPr>
          </a:p>
        </p:txBody>
      </p:sp>
      <p:pic>
        <p:nvPicPr>
          <p:cNvPr id="188" name="Google Shape;188;g2f3ade94671_0_19"/>
          <p:cNvPicPr preferRelativeResize="0"/>
          <p:nvPr/>
        </p:nvPicPr>
        <p:blipFill rotWithShape="1">
          <a:blip r:embed="rId4">
            <a:alphaModFix/>
          </a:blip>
          <a:srcRect b="0" l="0" r="0" t="0"/>
          <a:stretch/>
        </p:blipFill>
        <p:spPr>
          <a:xfrm>
            <a:off x="2269937" y="1854945"/>
            <a:ext cx="4753038" cy="396805"/>
          </a:xfrm>
          <a:prstGeom prst="rect">
            <a:avLst/>
          </a:prstGeom>
          <a:noFill/>
          <a:ln>
            <a:noFill/>
          </a:ln>
        </p:spPr>
      </p:pic>
      <p:sp>
        <p:nvSpPr>
          <p:cNvPr id="189" name="Google Shape;189;g2f3ade94671_0_19"/>
          <p:cNvSpPr txBox="1"/>
          <p:nvPr/>
        </p:nvSpPr>
        <p:spPr>
          <a:xfrm>
            <a:off x="442415" y="2183122"/>
            <a:ext cx="8095500" cy="22083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La referencia al archivo externo debe incluir la ruta completa, el nombre del archivo y su extensión si se encuentra en alguna subcarpeta dentro del proyecto.</a:t>
            </a:r>
            <a:endParaRPr>
              <a:solidFill>
                <a:schemeClr val="dk1"/>
              </a:solidFill>
              <a:latin typeface="Archivo Narrow"/>
              <a:ea typeface="Archivo Narrow"/>
              <a:cs typeface="Archivo Narrow"/>
              <a:sym typeface="Archivo Narrow"/>
            </a:endParaRPr>
          </a:p>
          <a:p>
            <a:pPr indent="0" lvl="0" marL="0" marR="0" rtl="0" algn="l">
              <a:lnSpc>
                <a:spcPct val="95000"/>
              </a:lnSpc>
              <a:spcBef>
                <a:spcPts val="120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En caso de que el archivo de estilos se encuentre en la misma carpeta que el documento HTML, únicamente se debe incluir el nombre del archivo y su extensión.  Recordemos que es aconsejable mantener estos archivos (CSS y HTML) en carpetas separadas.</a:t>
            </a:r>
            <a:endParaRPr>
              <a:solidFill>
                <a:schemeClr val="dk1"/>
              </a:solidFill>
              <a:latin typeface="Archivo Narrow"/>
              <a:ea typeface="Archivo Narrow"/>
              <a:cs typeface="Archivo Narrow"/>
              <a:sym typeface="Archivo Narrow"/>
            </a:endParaRPr>
          </a:p>
          <a:p>
            <a:pPr indent="0" lvl="0" marL="0" marR="0" rtl="0" algn="l">
              <a:lnSpc>
                <a:spcPct val="95000"/>
              </a:lnSpc>
              <a:spcBef>
                <a:spcPts val="120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Por ejemplo: href="css/estilos.css" o href="estilos.css"</a:t>
            </a:r>
            <a:endParaRPr b="0" i="0" sz="1500" u="none" cap="none" strike="noStrike">
              <a:solidFill>
                <a:srgbClr val="595959"/>
              </a:solidFill>
              <a:latin typeface="Consolas"/>
              <a:ea typeface="Consolas"/>
              <a:cs typeface="Consolas"/>
              <a:sym typeface="Consolas"/>
            </a:endParaRPr>
          </a:p>
        </p:txBody>
      </p:sp>
      <p:grpSp>
        <p:nvGrpSpPr>
          <p:cNvPr id="190" name="Google Shape;190;g2f3ade94671_0_19"/>
          <p:cNvGrpSpPr/>
          <p:nvPr/>
        </p:nvGrpSpPr>
        <p:grpSpPr>
          <a:xfrm>
            <a:off x="7787125" y="447675"/>
            <a:ext cx="657040" cy="759481"/>
            <a:chOff x="0" y="-9525"/>
            <a:chExt cx="354123" cy="394843"/>
          </a:xfrm>
        </p:grpSpPr>
        <p:sp>
          <p:nvSpPr>
            <p:cNvPr id="191" name="Google Shape;191;g2f3ade94671_0_1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92" name="Google Shape;192;g2f3ade94671_0_1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93" name="Google Shape;193;g2f3ade94671_0_19"/>
          <p:cNvPicPr preferRelativeResize="0"/>
          <p:nvPr/>
        </p:nvPicPr>
        <p:blipFill rotWithShape="1">
          <a:blip r:embed="rId5">
            <a:alphaModFix/>
          </a:blip>
          <a:srcRect b="0" l="0" r="0" t="0"/>
          <a:stretch/>
        </p:blipFill>
        <p:spPr>
          <a:xfrm>
            <a:off x="7861920" y="556171"/>
            <a:ext cx="507434" cy="542502"/>
          </a:xfrm>
          <a:prstGeom prst="rect">
            <a:avLst/>
          </a:prstGeom>
          <a:noFill/>
          <a:ln>
            <a:noFill/>
          </a:ln>
        </p:spPr>
      </p:pic>
      <p:sp>
        <p:nvSpPr>
          <p:cNvPr id="194" name="Google Shape;194;g2f3ade94671_0_19"/>
          <p:cNvSpPr txBox="1"/>
          <p:nvPr/>
        </p:nvSpPr>
        <p:spPr>
          <a:xfrm>
            <a:off x="442413" y="544663"/>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CSS Externo</a:t>
            </a:r>
            <a:endParaRPr/>
          </a:p>
        </p:txBody>
      </p:sp>
      <p:cxnSp>
        <p:nvCxnSpPr>
          <p:cNvPr id="195" name="Google Shape;195;g2f3ade94671_0_19"/>
          <p:cNvCxnSpPr/>
          <p:nvPr/>
        </p:nvCxnSpPr>
        <p:spPr>
          <a:xfrm flipH="1" rot="10800000">
            <a:off x="548325" y="1094513"/>
            <a:ext cx="5129700" cy="3300"/>
          </a:xfrm>
          <a:prstGeom prst="straightConnector1">
            <a:avLst/>
          </a:prstGeom>
          <a:noFill/>
          <a:ln cap="rnd" cmpd="sng" w="9525">
            <a:solidFill>
              <a:srgbClr val="9900FF"/>
            </a:solidFill>
            <a:prstDash val="solid"/>
            <a:round/>
            <a:headEnd len="sm" w="sm" type="none"/>
            <a:tailEnd len="sm" w="sm" type="none"/>
          </a:ln>
        </p:spPr>
      </p:cxnSp>
      <p:sp>
        <p:nvSpPr>
          <p:cNvPr id="196" name="Google Shape;196;g2f3ade94671_0_19"/>
          <p:cNvSpPr txBox="1"/>
          <p:nvPr/>
        </p:nvSpPr>
        <p:spPr>
          <a:xfrm>
            <a:off x="4024478" y="556175"/>
            <a:ext cx="1811400" cy="433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1200"/>
              </a:spcAft>
              <a:buNone/>
            </a:pPr>
            <a:r>
              <a:rPr b="1" lang="es" sz="1700">
                <a:solidFill>
                  <a:schemeClr val="dk1"/>
                </a:solidFill>
                <a:latin typeface="Archivo Narrow"/>
                <a:ea typeface="Archivo Narrow"/>
                <a:cs typeface="Archivo Narrow"/>
                <a:sym typeface="Archivo Narrow"/>
              </a:rPr>
              <a:t>R</a:t>
            </a:r>
            <a:r>
              <a:rPr b="1" lang="es" sz="1700">
                <a:solidFill>
                  <a:schemeClr val="dk1"/>
                </a:solidFill>
                <a:latin typeface="Archivo Narrow"/>
                <a:ea typeface="Archivo Narrow"/>
                <a:cs typeface="Archivo Narrow"/>
                <a:sym typeface="Archivo Narrow"/>
              </a:rPr>
              <a:t>ecomendable</a:t>
            </a:r>
            <a:endParaRPr b="1" sz="1700"/>
          </a:p>
        </p:txBody>
      </p:sp>
      <p:pic>
        <p:nvPicPr>
          <p:cNvPr id="197" name="Google Shape;197;g2f3ade94671_0_19"/>
          <p:cNvPicPr preferRelativeResize="0"/>
          <p:nvPr/>
        </p:nvPicPr>
        <p:blipFill>
          <a:blip r:embed="rId6">
            <a:alphaModFix/>
          </a:blip>
          <a:stretch>
            <a:fillRect/>
          </a:stretch>
        </p:blipFill>
        <p:spPr>
          <a:xfrm>
            <a:off x="5490138" y="574387"/>
            <a:ext cx="396777" cy="39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grpSp>
        <p:nvGrpSpPr>
          <p:cNvPr id="202" name="Google Shape;202;g2d2fa99d34c_0_40"/>
          <p:cNvGrpSpPr/>
          <p:nvPr/>
        </p:nvGrpSpPr>
        <p:grpSpPr>
          <a:xfrm>
            <a:off x="2633054" y="1918898"/>
            <a:ext cx="995192" cy="1109627"/>
            <a:chOff x="0" y="-9525"/>
            <a:chExt cx="354123" cy="394843"/>
          </a:xfrm>
        </p:grpSpPr>
        <p:sp>
          <p:nvSpPr>
            <p:cNvPr id="203" name="Google Shape;203;g2d2fa99d34c_0_4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04" name="Google Shape;204;g2d2fa99d34c_0_4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205" name="Google Shape;205;g2d2fa99d34c_0_40"/>
          <p:cNvSpPr txBox="1"/>
          <p:nvPr/>
        </p:nvSpPr>
        <p:spPr>
          <a:xfrm>
            <a:off x="3738728" y="2219775"/>
            <a:ext cx="4259400" cy="5232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lang="es" sz="3400">
                <a:latin typeface="Archivo Black"/>
                <a:ea typeface="Archivo Black"/>
                <a:cs typeface="Archivo Black"/>
                <a:sym typeface="Archivo Black"/>
              </a:rPr>
              <a:t>Selectores</a:t>
            </a:r>
            <a:endParaRPr sz="3400">
              <a:latin typeface="Archivo Black"/>
              <a:ea typeface="Archivo Black"/>
              <a:cs typeface="Archivo Black"/>
              <a:sym typeface="Archivo Black"/>
            </a:endParaRPr>
          </a:p>
        </p:txBody>
      </p:sp>
      <p:grpSp>
        <p:nvGrpSpPr>
          <p:cNvPr id="206" name="Google Shape;206;g2d2fa99d34c_0_40"/>
          <p:cNvGrpSpPr/>
          <p:nvPr/>
        </p:nvGrpSpPr>
        <p:grpSpPr>
          <a:xfrm>
            <a:off x="2855828" y="2219681"/>
            <a:ext cx="554025" cy="566291"/>
            <a:chOff x="5241175" y="4959100"/>
            <a:chExt cx="539775" cy="517775"/>
          </a:xfrm>
        </p:grpSpPr>
        <p:sp>
          <p:nvSpPr>
            <p:cNvPr id="207" name="Google Shape;207;g2d2fa99d34c_0_4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d2fa99d34c_0_4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d2fa99d34c_0_4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d2fa99d34c_0_4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d2fa99d34c_0_4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d2fa99d34c_0_4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cxnSp>
        <p:nvCxnSpPr>
          <p:cNvPr id="217" name="Google Shape;217;g2d2fa99d34c_0_99"/>
          <p:cNvCxnSpPr/>
          <p:nvPr/>
        </p:nvCxnSpPr>
        <p:spPr>
          <a:xfrm flipH="1" rot="10800000">
            <a:off x="574100" y="11027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18" name="Google Shape;218;g2d2fa99d34c_0_99"/>
          <p:cNvGrpSpPr/>
          <p:nvPr/>
        </p:nvGrpSpPr>
        <p:grpSpPr>
          <a:xfrm>
            <a:off x="7822175" y="405023"/>
            <a:ext cx="612172" cy="773261"/>
            <a:chOff x="0" y="-9525"/>
            <a:chExt cx="354123" cy="394843"/>
          </a:xfrm>
        </p:grpSpPr>
        <p:sp>
          <p:nvSpPr>
            <p:cNvPr id="219" name="Google Shape;219;g2d2fa99d34c_0_9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0" name="Google Shape;220;g2d2fa99d34c_0_9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grpSp>
        <p:nvGrpSpPr>
          <p:cNvPr id="221" name="Google Shape;221;g2d2fa99d34c_0_99"/>
          <p:cNvGrpSpPr/>
          <p:nvPr/>
        </p:nvGrpSpPr>
        <p:grpSpPr>
          <a:xfrm>
            <a:off x="7930723" y="645511"/>
            <a:ext cx="395084" cy="292298"/>
            <a:chOff x="5255200" y="3006475"/>
            <a:chExt cx="511700" cy="378575"/>
          </a:xfrm>
        </p:grpSpPr>
        <p:sp>
          <p:nvSpPr>
            <p:cNvPr id="222" name="Google Shape;222;g2d2fa99d34c_0_9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d2fa99d34c_0_9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g2d2fa99d34c_0_99"/>
          <p:cNvSpPr txBox="1"/>
          <p:nvPr/>
        </p:nvSpPr>
        <p:spPr>
          <a:xfrm>
            <a:off x="574100" y="605575"/>
            <a:ext cx="8520600" cy="5727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800"/>
              <a:buFont typeface="Arial"/>
              <a:buNone/>
            </a:pPr>
            <a:r>
              <a:rPr lang="es" sz="3112">
                <a:solidFill>
                  <a:schemeClr val="dk1"/>
                </a:solidFill>
                <a:latin typeface="Archivo Black"/>
                <a:ea typeface="Archivo Black"/>
                <a:cs typeface="Archivo Black"/>
                <a:sym typeface="Archivo Black"/>
              </a:rPr>
              <a:t>Selectores</a:t>
            </a:r>
            <a:r>
              <a:rPr b="1" i="0" lang="es" sz="2800" u="none" cap="none" strike="noStrike">
                <a:solidFill>
                  <a:schemeClr val="dk1"/>
                </a:solidFill>
                <a:latin typeface="Montserrat"/>
                <a:ea typeface="Montserrat"/>
                <a:cs typeface="Montserrat"/>
                <a:sym typeface="Montserrat"/>
              </a:rPr>
              <a:t> </a:t>
            </a:r>
            <a:endParaRPr b="1" i="0" sz="2800" u="none" cap="none" strike="noStrike">
              <a:solidFill>
                <a:schemeClr val="dk1"/>
              </a:solidFill>
              <a:latin typeface="Montserrat"/>
              <a:ea typeface="Montserrat"/>
              <a:cs typeface="Montserrat"/>
              <a:sym typeface="Montserrat"/>
            </a:endParaRPr>
          </a:p>
        </p:txBody>
      </p:sp>
      <p:sp>
        <p:nvSpPr>
          <p:cNvPr id="225" name="Google Shape;225;g2d2fa99d34c_0_99"/>
          <p:cNvSpPr txBox="1"/>
          <p:nvPr/>
        </p:nvSpPr>
        <p:spPr>
          <a:xfrm>
            <a:off x="371425" y="117012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400"/>
              <a:buFont typeface="Arial"/>
              <a:buNone/>
            </a:pPr>
            <a:r>
              <a:rPr lang="es">
                <a:solidFill>
                  <a:schemeClr val="dk1"/>
                </a:solidFill>
                <a:latin typeface="Archivo Narrow"/>
                <a:ea typeface="Archivo Narrow"/>
                <a:cs typeface="Archivo Narrow"/>
                <a:sym typeface="Archivo Narrow"/>
              </a:rPr>
              <a:t>Indican el elemento al que se debe aplicar el estilo. La declaración indica "qué hay que hacer" y el selector indica "a quién hay que aplicarlo". Hay cuatro selectores básicos:</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1200"/>
              </a:spcBef>
              <a:spcAft>
                <a:spcPts val="0"/>
              </a:spcAft>
              <a:buClr>
                <a:schemeClr val="dk1"/>
              </a:buClr>
              <a:buSzPts val="1400"/>
              <a:buFont typeface="Montserrat"/>
              <a:buChar char="●"/>
            </a:pPr>
            <a:r>
              <a:rPr b="1" lang="es">
                <a:solidFill>
                  <a:schemeClr val="dk1"/>
                </a:solidFill>
                <a:latin typeface="Archivo Narrow"/>
                <a:ea typeface="Archivo Narrow"/>
                <a:cs typeface="Archivo Narrow"/>
                <a:sym typeface="Archivo Narrow"/>
              </a:rPr>
              <a:t>Selector universal</a:t>
            </a:r>
            <a:r>
              <a:rPr lang="es">
                <a:solidFill>
                  <a:schemeClr val="dk1"/>
                </a:solidFill>
                <a:latin typeface="Archivo Narrow"/>
                <a:ea typeface="Archivo Narrow"/>
                <a:cs typeface="Archivo Narrow"/>
                <a:sym typeface="Archivo Narrow"/>
              </a:rPr>
              <a:t>: Selecciona todos los elementos de HTML.</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Montserrat"/>
              <a:buChar char="●"/>
            </a:pPr>
            <a:r>
              <a:rPr b="1" lang="es">
                <a:solidFill>
                  <a:schemeClr val="dk1"/>
                </a:solidFill>
                <a:latin typeface="Archivo Narrow"/>
                <a:ea typeface="Archivo Narrow"/>
                <a:cs typeface="Archivo Narrow"/>
                <a:sym typeface="Archivo Narrow"/>
              </a:rPr>
              <a:t>S</a:t>
            </a:r>
            <a:r>
              <a:rPr b="1" lang="es">
                <a:solidFill>
                  <a:schemeClr val="dk1"/>
                </a:solidFill>
                <a:latin typeface="Archivo Narrow"/>
                <a:ea typeface="Archivo Narrow"/>
                <a:cs typeface="Archivo Narrow"/>
                <a:sym typeface="Archivo Narrow"/>
              </a:rPr>
              <a:t>elector de etiqueta o tipo</a:t>
            </a:r>
            <a:r>
              <a:rPr lang="es">
                <a:solidFill>
                  <a:schemeClr val="dk1"/>
                </a:solidFill>
                <a:latin typeface="Archivo Narrow"/>
                <a:ea typeface="Archivo Narrow"/>
                <a:cs typeface="Archivo Narrow"/>
                <a:sym typeface="Archivo Narrow"/>
              </a:rPr>
              <a:t>: Se utiliza para seleccionar una etiqueta específica.</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Montserrat"/>
              <a:buChar char="●"/>
            </a:pPr>
            <a:r>
              <a:rPr b="1" lang="es">
                <a:solidFill>
                  <a:schemeClr val="dk1"/>
                </a:solidFill>
                <a:latin typeface="Archivo Narrow"/>
                <a:ea typeface="Archivo Narrow"/>
                <a:cs typeface="Archivo Narrow"/>
                <a:sym typeface="Archivo Narrow"/>
              </a:rPr>
              <a:t>S</a:t>
            </a:r>
            <a:r>
              <a:rPr b="1" lang="es">
                <a:solidFill>
                  <a:schemeClr val="dk1"/>
                </a:solidFill>
                <a:latin typeface="Archivo Narrow"/>
                <a:ea typeface="Archivo Narrow"/>
                <a:cs typeface="Archivo Narrow"/>
                <a:sym typeface="Archivo Narrow"/>
              </a:rPr>
              <a:t>elector de clase: </a:t>
            </a:r>
            <a:r>
              <a:rPr lang="es">
                <a:solidFill>
                  <a:schemeClr val="dk1"/>
                </a:solidFill>
                <a:latin typeface="Archivo Narrow"/>
                <a:ea typeface="Archivo Narrow"/>
                <a:cs typeface="Archivo Narrow"/>
                <a:sym typeface="Archivo Narrow"/>
              </a:rPr>
              <a:t>Se utiliza agregando el atributo class a los elementos que queramos aplicarles estilos. </a:t>
            </a:r>
            <a:endParaRPr>
              <a:solidFill>
                <a:schemeClr val="dk1"/>
              </a:solidFill>
              <a:latin typeface="Archivo Narrow"/>
              <a:ea typeface="Archivo Narrow"/>
              <a:cs typeface="Archivo Narrow"/>
              <a:sym typeface="Archivo Narrow"/>
            </a:endParaRPr>
          </a:p>
          <a:p>
            <a:pPr indent="-317500" lvl="0" marL="457200" marR="0" rtl="0" algn="l">
              <a:lnSpc>
                <a:spcPct val="115000"/>
              </a:lnSpc>
              <a:spcBef>
                <a:spcPts val="0"/>
              </a:spcBef>
              <a:spcAft>
                <a:spcPts val="0"/>
              </a:spcAft>
              <a:buClr>
                <a:schemeClr val="dk1"/>
              </a:buClr>
              <a:buSzPts val="1400"/>
              <a:buFont typeface="Montserrat"/>
              <a:buChar char="●"/>
            </a:pPr>
            <a:r>
              <a:rPr b="1" lang="es">
                <a:solidFill>
                  <a:schemeClr val="dk1"/>
                </a:solidFill>
                <a:latin typeface="Archivo Narrow"/>
                <a:ea typeface="Archivo Narrow"/>
                <a:cs typeface="Archivo Narrow"/>
                <a:sym typeface="Archivo Narrow"/>
              </a:rPr>
              <a:t>S</a:t>
            </a:r>
            <a:r>
              <a:rPr b="1" lang="es">
                <a:solidFill>
                  <a:schemeClr val="dk1"/>
                </a:solidFill>
                <a:latin typeface="Archivo Narrow"/>
                <a:ea typeface="Archivo Narrow"/>
                <a:cs typeface="Archivo Narrow"/>
                <a:sym typeface="Archivo Narrow"/>
              </a:rPr>
              <a:t>elector de identificador (id)</a:t>
            </a:r>
            <a:r>
              <a:rPr lang="es">
                <a:solidFill>
                  <a:schemeClr val="dk1"/>
                </a:solidFill>
                <a:latin typeface="Archivo Narrow"/>
                <a:ea typeface="Archivo Narrow"/>
                <a:cs typeface="Archivo Narrow"/>
                <a:sym typeface="Archivo Narrow"/>
              </a:rPr>
              <a:t>: Similar a .class pero solo se aplica a una etiqueta individual.</a:t>
            </a:r>
            <a:endParaRPr b="0" i="0" sz="1400" u="none" cap="none" strike="noStrike">
              <a:solidFill>
                <a:schemeClr val="dk1"/>
              </a:solidFill>
              <a:latin typeface="Montserrat"/>
              <a:ea typeface="Montserrat"/>
              <a:cs typeface="Montserrat"/>
              <a:sym typeface="Montserrat"/>
            </a:endParaRPr>
          </a:p>
        </p:txBody>
      </p:sp>
      <p:pic>
        <p:nvPicPr>
          <p:cNvPr id="226" name="Google Shape;226;g2d2fa99d34c_0_99"/>
          <p:cNvPicPr preferRelativeResize="0"/>
          <p:nvPr/>
        </p:nvPicPr>
        <p:blipFill rotWithShape="1">
          <a:blip r:embed="rId4">
            <a:alphaModFix/>
          </a:blip>
          <a:srcRect b="0" l="0" r="0" t="0"/>
          <a:stretch/>
        </p:blipFill>
        <p:spPr>
          <a:xfrm>
            <a:off x="4435525" y="1434697"/>
            <a:ext cx="4260300" cy="30210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g2f3ade94671_0_31"/>
          <p:cNvSpPr txBox="1"/>
          <p:nvPr/>
        </p:nvSpPr>
        <p:spPr>
          <a:xfrm>
            <a:off x="469500" y="2106825"/>
            <a:ext cx="8205000" cy="16182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F92672"/>
                </a:solidFill>
                <a:highlight>
                  <a:srgbClr val="23262E"/>
                </a:highlight>
                <a:latin typeface="Consolas"/>
                <a:ea typeface="Consolas"/>
                <a:cs typeface="Consolas"/>
                <a:sym typeface="Consolas"/>
              </a:rPr>
              <a:t>*</a:t>
            </a:r>
            <a:r>
              <a:rPr b="0" i="0" lang="es" sz="1550" u="none" cap="none" strike="noStrike">
                <a:solidFill>
                  <a:srgbClr val="D5CED9"/>
                </a:solidFill>
                <a:highlight>
                  <a:srgbClr val="23262E"/>
                </a:highlight>
                <a:latin typeface="Consolas"/>
                <a:ea typeface="Consolas"/>
                <a:cs typeface="Consolas"/>
                <a:sym typeface="Consolas"/>
              </a:rPr>
              <a:t> {</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margin: </a:t>
            </a:r>
            <a:r>
              <a:rPr b="0" i="0" lang="es" sz="1550" u="none" cap="none" strike="noStrike">
                <a:solidFill>
                  <a:srgbClr val="F39C12"/>
                </a:solidFill>
                <a:highlight>
                  <a:srgbClr val="23262E"/>
                </a:highlight>
                <a:latin typeface="Consolas"/>
                <a:ea typeface="Consolas"/>
                <a:cs typeface="Consolas"/>
                <a:sym typeface="Consolas"/>
              </a:rPr>
              <a:t>10px</a:t>
            </a:r>
            <a:r>
              <a:rPr b="0" i="0" lang="es" sz="1550" u="none" cap="none" strike="noStrike">
                <a:solidFill>
                  <a:srgbClr val="D5CED9"/>
                </a:solidFill>
                <a:highlight>
                  <a:srgbClr val="23262E"/>
                </a:highlight>
                <a:latin typeface="Consolas"/>
                <a:ea typeface="Consolas"/>
                <a:cs typeface="Consolas"/>
                <a:sym typeface="Consolas"/>
              </a:rPr>
              <a:t>; </a:t>
            </a:r>
            <a:r>
              <a:rPr b="0" i="0" lang="es" sz="1550" u="none" cap="none" strike="noStrike">
                <a:solidFill>
                  <a:srgbClr val="5F6167"/>
                </a:solidFill>
                <a:highlight>
                  <a:srgbClr val="23262E"/>
                </a:highlight>
                <a:latin typeface="Consolas"/>
                <a:ea typeface="Consolas"/>
                <a:cs typeface="Consolas"/>
                <a:sym typeface="Consolas"/>
              </a:rPr>
              <a:t>/*margin establece el margen para los cuatro lados*/</a:t>
            </a:r>
            <a:endParaRPr b="0" i="0" sz="155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padding: </a:t>
            </a:r>
            <a:r>
              <a:rPr b="0" i="0" lang="es" sz="1550" u="none" cap="none" strike="noStrike">
                <a:solidFill>
                  <a:srgbClr val="F39C12"/>
                </a:solidFill>
                <a:highlight>
                  <a:srgbClr val="23262E"/>
                </a:highlight>
                <a:latin typeface="Consolas"/>
                <a:ea typeface="Consolas"/>
                <a:cs typeface="Consolas"/>
                <a:sym typeface="Consolas"/>
              </a:rPr>
              <a:t>5px</a:t>
            </a:r>
            <a:r>
              <a:rPr b="0" i="0" lang="es" sz="1550" u="none" cap="none" strike="noStrike">
                <a:solidFill>
                  <a:srgbClr val="D5CED9"/>
                </a:solidFill>
                <a:highlight>
                  <a:srgbClr val="23262E"/>
                </a:highlight>
                <a:latin typeface="Consolas"/>
                <a:ea typeface="Consolas"/>
                <a:cs typeface="Consolas"/>
                <a:sym typeface="Consolas"/>
              </a:rPr>
              <a:t>; </a:t>
            </a:r>
            <a:r>
              <a:rPr b="0" i="0" lang="es" sz="1550" u="none" cap="none" strike="noStrike">
                <a:solidFill>
                  <a:srgbClr val="5F6167"/>
                </a:solidFill>
                <a:highlight>
                  <a:srgbClr val="23262E"/>
                </a:highlight>
                <a:latin typeface="Consolas"/>
                <a:ea typeface="Consolas"/>
                <a:cs typeface="Consolas"/>
                <a:sym typeface="Consolas"/>
              </a:rPr>
              <a:t>/*padding establece el espacio de relleno*/</a:t>
            </a:r>
            <a:endParaRPr b="0" i="0" sz="155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background-color: </a:t>
            </a:r>
            <a:r>
              <a:rPr b="0" i="0" lang="es" sz="1550" u="none" cap="none" strike="noStrike">
                <a:solidFill>
                  <a:srgbClr val="EE5D43"/>
                </a:solidFill>
                <a:highlight>
                  <a:srgbClr val="23262E"/>
                </a:highlight>
                <a:latin typeface="Consolas"/>
                <a:ea typeface="Consolas"/>
                <a:cs typeface="Consolas"/>
                <a:sym typeface="Consolas"/>
              </a:rPr>
              <a:t>lightgreen</a:t>
            </a:r>
            <a:r>
              <a:rPr b="0" i="0" lang="es" sz="1550" u="none" cap="none" strike="noStrike">
                <a:solidFill>
                  <a:srgbClr val="D5CED9"/>
                </a:solidFill>
                <a:highlight>
                  <a:srgbClr val="23262E"/>
                </a:highlight>
                <a:latin typeface="Consolas"/>
                <a:ea typeface="Consolas"/>
                <a:cs typeface="Consolas"/>
                <a:sym typeface="Consolas"/>
              </a:rPr>
              <a:t>; </a:t>
            </a:r>
            <a:r>
              <a:rPr b="0" i="0" lang="es" sz="1550" u="none" cap="none" strike="noStrike">
                <a:solidFill>
                  <a:srgbClr val="5F6167"/>
                </a:solidFill>
                <a:highlight>
                  <a:srgbClr val="23262E"/>
                </a:highlight>
                <a:latin typeface="Consolas"/>
                <a:ea typeface="Consolas"/>
                <a:cs typeface="Consolas"/>
                <a:sym typeface="Consolas"/>
              </a:rPr>
              <a:t>/*cambia el color de relleno*/</a:t>
            </a:r>
            <a:endParaRPr b="0" i="0" sz="155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font-family: </a:t>
            </a:r>
            <a:r>
              <a:rPr b="0" i="0" lang="es" sz="1550" u="none" cap="none" strike="noStrike">
                <a:solidFill>
                  <a:srgbClr val="EE5D43"/>
                </a:solidFill>
                <a:highlight>
                  <a:srgbClr val="23262E"/>
                </a:highlight>
                <a:latin typeface="Consolas"/>
                <a:ea typeface="Consolas"/>
                <a:cs typeface="Consolas"/>
                <a:sym typeface="Consolas"/>
              </a:rPr>
              <a:t>Verdana</a:t>
            </a:r>
            <a:r>
              <a:rPr b="0" i="0" lang="es" sz="1550" u="none" cap="none" strike="noStrike">
                <a:solidFill>
                  <a:srgbClr val="D5CED9"/>
                </a:solidFill>
                <a:highlight>
                  <a:srgbClr val="23262E"/>
                </a:highlight>
                <a:latin typeface="Consolas"/>
                <a:ea typeface="Consolas"/>
                <a:cs typeface="Consolas"/>
                <a:sym typeface="Consolas"/>
              </a:rPr>
              <a:t>; </a:t>
            </a:r>
            <a:r>
              <a:rPr b="0" i="0" lang="es" sz="1550" u="none" cap="none" strike="noStrike">
                <a:solidFill>
                  <a:srgbClr val="5F6167"/>
                </a:solidFill>
                <a:highlight>
                  <a:srgbClr val="23262E"/>
                </a:highlight>
                <a:latin typeface="Consolas"/>
                <a:ea typeface="Consolas"/>
                <a:cs typeface="Consolas"/>
                <a:sym typeface="Consolas"/>
              </a:rPr>
              <a:t>/*cambia el tipo de letra*/</a:t>
            </a:r>
            <a:endParaRPr b="0" i="0" sz="155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p:txBody>
      </p:sp>
      <p:sp>
        <p:nvSpPr>
          <p:cNvPr id="232" name="Google Shape;232;g2f3ade94671_0_31"/>
          <p:cNvSpPr txBox="1"/>
          <p:nvPr/>
        </p:nvSpPr>
        <p:spPr>
          <a:xfrm>
            <a:off x="469500" y="1417725"/>
            <a:ext cx="8520600" cy="6891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Se indica con un </a:t>
            </a:r>
            <a:r>
              <a:rPr b="1" lang="es">
                <a:solidFill>
                  <a:schemeClr val="dk1"/>
                </a:solidFill>
                <a:latin typeface="Archivo Narrow"/>
                <a:ea typeface="Archivo Narrow"/>
                <a:cs typeface="Archivo Narrow"/>
                <a:sym typeface="Archivo Narrow"/>
              </a:rPr>
              <a:t>*</a:t>
            </a:r>
            <a:r>
              <a:rPr lang="es">
                <a:solidFill>
                  <a:schemeClr val="dk1"/>
                </a:solidFill>
                <a:latin typeface="Archivo Narrow"/>
                <a:ea typeface="Archivo Narrow"/>
                <a:cs typeface="Archivo Narrow"/>
                <a:sym typeface="Archivo Narrow"/>
              </a:rPr>
              <a:t> (asterisco) y aplica el estilo a todos los elementos contenidos en el documento HTML. </a:t>
            </a:r>
            <a:endParaRPr b="0" i="0" sz="1500" u="none" cap="none" strike="noStrike">
              <a:solidFill>
                <a:srgbClr val="595959"/>
              </a:solidFill>
              <a:latin typeface="Montserrat"/>
              <a:ea typeface="Montserrat"/>
              <a:cs typeface="Montserrat"/>
              <a:sym typeface="Montserrat"/>
            </a:endParaRPr>
          </a:p>
        </p:txBody>
      </p:sp>
      <p:grpSp>
        <p:nvGrpSpPr>
          <p:cNvPr id="233" name="Google Shape;233;g2f3ade94671_0_31"/>
          <p:cNvGrpSpPr/>
          <p:nvPr/>
        </p:nvGrpSpPr>
        <p:grpSpPr>
          <a:xfrm>
            <a:off x="7787125" y="447675"/>
            <a:ext cx="657040" cy="759481"/>
            <a:chOff x="0" y="-9525"/>
            <a:chExt cx="354123" cy="394843"/>
          </a:xfrm>
        </p:grpSpPr>
        <p:sp>
          <p:nvSpPr>
            <p:cNvPr id="234" name="Google Shape;234;g2f3ade94671_0_3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35" name="Google Shape;235;g2f3ade94671_0_3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36" name="Google Shape;236;g2f3ade94671_0_31"/>
          <p:cNvGrpSpPr/>
          <p:nvPr/>
        </p:nvGrpSpPr>
        <p:grpSpPr>
          <a:xfrm>
            <a:off x="7907269" y="627533"/>
            <a:ext cx="416760" cy="399774"/>
            <a:chOff x="5241175" y="4959100"/>
            <a:chExt cx="539775" cy="517775"/>
          </a:xfrm>
        </p:grpSpPr>
        <p:sp>
          <p:nvSpPr>
            <p:cNvPr id="237" name="Google Shape;237;g2f3ade94671_0_3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f3ade94671_0_3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f3ade94671_0_3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f3ade94671_0_3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f3ade94671_0_3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f3ade94671_0_3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g2f3ade94671_0_31"/>
          <p:cNvSpPr txBox="1"/>
          <p:nvPr/>
        </p:nvSpPr>
        <p:spPr>
          <a:xfrm>
            <a:off x="506538" y="627513"/>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Selector Universal  </a:t>
            </a:r>
            <a:r>
              <a:rPr lang="es" sz="3112">
                <a:solidFill>
                  <a:srgbClr val="FF0000"/>
                </a:solidFill>
                <a:latin typeface="Archivo Black"/>
                <a:ea typeface="Archivo Black"/>
                <a:cs typeface="Archivo Black"/>
                <a:sym typeface="Archivo Black"/>
              </a:rPr>
              <a:t>*</a:t>
            </a:r>
            <a:endParaRPr>
              <a:solidFill>
                <a:srgbClr val="FF0000"/>
              </a:solidFill>
            </a:endParaRPr>
          </a:p>
        </p:txBody>
      </p:sp>
      <p:cxnSp>
        <p:nvCxnSpPr>
          <p:cNvPr id="244" name="Google Shape;244;g2f3ade94671_0_31"/>
          <p:cNvCxnSpPr/>
          <p:nvPr/>
        </p:nvCxnSpPr>
        <p:spPr>
          <a:xfrm flipH="1" rot="10800000">
            <a:off x="612450" y="1177363"/>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g2f3ade94671_0_37"/>
          <p:cNvSpPr txBox="1"/>
          <p:nvPr/>
        </p:nvSpPr>
        <p:spPr>
          <a:xfrm>
            <a:off x="909150" y="1460750"/>
            <a:ext cx="73257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Este </a:t>
            </a:r>
            <a:r>
              <a:rPr lang="es">
                <a:solidFill>
                  <a:schemeClr val="dk1"/>
                </a:solidFill>
                <a:latin typeface="Archivo Narrow"/>
                <a:ea typeface="Archivo Narrow"/>
                <a:cs typeface="Archivo Narrow"/>
                <a:sym typeface="Archivo Narrow"/>
              </a:rPr>
              <a:t>selector afecta a una etiqueta específica. Esto nos permite ser más precisos a la hora de aplicar estilos a elementos particulares. Por ejemplo, a todas las etiquetas &lt;h1&gt; o &lt;p&gt; del documento.</a:t>
            </a:r>
            <a:endParaRPr b="0" i="0" sz="1500" u="none" cap="none" strike="noStrike">
              <a:solidFill>
                <a:srgbClr val="595959"/>
              </a:solidFill>
              <a:latin typeface="Montserrat"/>
              <a:ea typeface="Montserrat"/>
              <a:cs typeface="Montserrat"/>
              <a:sym typeface="Montserrat"/>
            </a:endParaRPr>
          </a:p>
        </p:txBody>
      </p:sp>
      <p:sp>
        <p:nvSpPr>
          <p:cNvPr id="250" name="Google Shape;250;g2f3ade94671_0_37"/>
          <p:cNvSpPr txBox="1"/>
          <p:nvPr/>
        </p:nvSpPr>
        <p:spPr>
          <a:xfrm>
            <a:off x="1061500" y="2567375"/>
            <a:ext cx="3146700" cy="13848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F92672"/>
                </a:solidFill>
                <a:highlight>
                  <a:srgbClr val="23262E"/>
                </a:highlight>
                <a:latin typeface="Consolas"/>
                <a:ea typeface="Consolas"/>
                <a:cs typeface="Consolas"/>
                <a:sym typeface="Consolas"/>
              </a:rPr>
              <a:t>h1</a:t>
            </a:r>
            <a:r>
              <a:rPr b="0" i="0" lang="es" sz="1550" u="none" cap="none" strike="noStrike">
                <a:solidFill>
                  <a:srgbClr val="D5CED9"/>
                </a:solidFill>
                <a:highlight>
                  <a:srgbClr val="23262E"/>
                </a:highlight>
                <a:latin typeface="Consolas"/>
                <a:ea typeface="Consolas"/>
                <a:cs typeface="Consolas"/>
                <a:sym typeface="Consolas"/>
              </a:rPr>
              <a:t> {</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color: </a:t>
            </a:r>
            <a:r>
              <a:rPr b="0" i="0" lang="es" sz="1550" u="none" cap="none" strike="noStrike">
                <a:solidFill>
                  <a:srgbClr val="EE5D43"/>
                </a:solidFill>
                <a:highlight>
                  <a:srgbClr val="23262E"/>
                </a:highlight>
                <a:latin typeface="Consolas"/>
                <a:ea typeface="Consolas"/>
                <a:cs typeface="Consolas"/>
                <a:sym typeface="Consolas"/>
              </a:rPr>
              <a:t>lightblue</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background-color: </a:t>
            </a:r>
            <a:r>
              <a:rPr b="0" i="0" lang="es" sz="1550" u="none" cap="none" strike="noStrike">
                <a:solidFill>
                  <a:srgbClr val="EE5D43"/>
                </a:solidFill>
                <a:highlight>
                  <a:srgbClr val="23262E"/>
                </a:highlight>
                <a:latin typeface="Consolas"/>
                <a:ea typeface="Consolas"/>
                <a:cs typeface="Consolas"/>
                <a:sym typeface="Consolas"/>
              </a:rPr>
              <a:t>blue</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p:txBody>
      </p:sp>
      <p:sp>
        <p:nvSpPr>
          <p:cNvPr id="251" name="Google Shape;251;g2f3ade94671_0_37"/>
          <p:cNvSpPr txBox="1"/>
          <p:nvPr/>
        </p:nvSpPr>
        <p:spPr>
          <a:xfrm>
            <a:off x="4698175" y="2567375"/>
            <a:ext cx="3079800" cy="13848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F92672"/>
                </a:solidFill>
                <a:highlight>
                  <a:srgbClr val="23262E"/>
                </a:highlight>
                <a:latin typeface="Consolas"/>
                <a:ea typeface="Consolas"/>
                <a:cs typeface="Consolas"/>
                <a:sym typeface="Consolas"/>
              </a:rPr>
              <a:t>p</a:t>
            </a:r>
            <a:r>
              <a:rPr b="0" i="0" lang="es" sz="1550" u="none" cap="none" strike="noStrike">
                <a:solidFill>
                  <a:srgbClr val="D5CED9"/>
                </a:solidFill>
                <a:highlight>
                  <a:srgbClr val="23262E"/>
                </a:highlight>
                <a:latin typeface="Consolas"/>
                <a:ea typeface="Consolas"/>
                <a:cs typeface="Consolas"/>
                <a:sym typeface="Consolas"/>
              </a:rPr>
              <a:t> {</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color: </a:t>
            </a:r>
            <a:r>
              <a:rPr b="0" i="0" lang="es" sz="1550" u="none" cap="none" strike="noStrike">
                <a:solidFill>
                  <a:srgbClr val="EE5D43"/>
                </a:solidFill>
                <a:highlight>
                  <a:srgbClr val="23262E"/>
                </a:highlight>
                <a:latin typeface="Consolas"/>
                <a:ea typeface="Consolas"/>
                <a:cs typeface="Consolas"/>
                <a:sym typeface="Consolas"/>
              </a:rPr>
              <a:t>black</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font-style: </a:t>
            </a:r>
            <a:r>
              <a:rPr b="0" i="0" lang="es" sz="1550" u="none" cap="none" strike="noStrike">
                <a:solidFill>
                  <a:srgbClr val="EE5D43"/>
                </a:solidFill>
                <a:highlight>
                  <a:srgbClr val="23262E"/>
                </a:highlight>
                <a:latin typeface="Consolas"/>
                <a:ea typeface="Consolas"/>
                <a:cs typeface="Consolas"/>
                <a:sym typeface="Consolas"/>
              </a:rPr>
              <a:t>italic</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font-size: </a:t>
            </a:r>
            <a:r>
              <a:rPr b="0" i="0" lang="es" sz="1550" u="none" cap="none" strike="noStrike">
                <a:solidFill>
                  <a:srgbClr val="F39C12"/>
                </a:solidFill>
                <a:highlight>
                  <a:srgbClr val="23262E"/>
                </a:highlight>
                <a:latin typeface="Consolas"/>
                <a:ea typeface="Consolas"/>
                <a:cs typeface="Consolas"/>
                <a:sym typeface="Consolas"/>
              </a:rPr>
              <a:t>130%</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p:txBody>
      </p:sp>
      <p:cxnSp>
        <p:nvCxnSpPr>
          <p:cNvPr id="252" name="Google Shape;252;g2f3ade94671_0_37"/>
          <p:cNvCxnSpPr/>
          <p:nvPr/>
        </p:nvCxnSpPr>
        <p:spPr>
          <a:xfrm flipH="1">
            <a:off x="4443744" y="2111084"/>
            <a:ext cx="18900" cy="2170800"/>
          </a:xfrm>
          <a:prstGeom prst="straightConnector1">
            <a:avLst/>
          </a:prstGeom>
          <a:noFill/>
          <a:ln cap="rnd" cmpd="sng" w="9525">
            <a:solidFill>
              <a:srgbClr val="9900FF"/>
            </a:solidFill>
            <a:prstDash val="solid"/>
            <a:round/>
            <a:headEnd len="sm" w="sm" type="none"/>
            <a:tailEnd len="sm" w="sm" type="none"/>
          </a:ln>
        </p:spPr>
      </p:cxnSp>
      <p:sp>
        <p:nvSpPr>
          <p:cNvPr id="253" name="Google Shape;253;g2f3ade94671_0_37"/>
          <p:cNvSpPr txBox="1"/>
          <p:nvPr/>
        </p:nvSpPr>
        <p:spPr>
          <a:xfrm>
            <a:off x="510838" y="663750"/>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Selector de etiqueta</a:t>
            </a:r>
            <a:endParaRPr/>
          </a:p>
        </p:txBody>
      </p:sp>
      <p:cxnSp>
        <p:nvCxnSpPr>
          <p:cNvPr id="254" name="Google Shape;254;g2f3ade94671_0_37"/>
          <p:cNvCxnSpPr/>
          <p:nvPr/>
        </p:nvCxnSpPr>
        <p:spPr>
          <a:xfrm flipH="1" rot="10800000">
            <a:off x="616750" y="1213600"/>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g2f3ade94671_0_43"/>
          <p:cNvSpPr txBox="1"/>
          <p:nvPr/>
        </p:nvSpPr>
        <p:spPr>
          <a:xfrm>
            <a:off x="532575" y="11573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Se aplica con un punto (.) seguido del nombre que le asignemos al selector. Dentro del documento HTML se lo referencia dentro de la etiqueta usando el atributo  class, con la siguiente estructura: </a:t>
            </a:r>
            <a:r>
              <a:rPr b="1" lang="es">
                <a:solidFill>
                  <a:schemeClr val="dk1"/>
                </a:solidFill>
                <a:latin typeface="Archivo Narrow"/>
                <a:ea typeface="Archivo Narrow"/>
                <a:cs typeface="Archivo Narrow"/>
                <a:sym typeface="Archivo Narrow"/>
              </a:rPr>
              <a:t>class=“</a:t>
            </a:r>
            <a:r>
              <a:rPr lang="es">
                <a:solidFill>
                  <a:schemeClr val="dk1"/>
                </a:solidFill>
                <a:latin typeface="Archivo Narrow"/>
                <a:ea typeface="Archivo Narrow"/>
                <a:cs typeface="Archivo Narrow"/>
                <a:sym typeface="Archivo Narrow"/>
              </a:rPr>
              <a:t>nombredelselector</a:t>
            </a:r>
            <a:r>
              <a:rPr b="1" lang="es">
                <a:solidFill>
                  <a:schemeClr val="dk1"/>
                </a:solidFill>
                <a:latin typeface="Archivo Narrow"/>
                <a:ea typeface="Archivo Narrow"/>
                <a:cs typeface="Archivo Narrow"/>
                <a:sym typeface="Archivo Narrow"/>
              </a:rPr>
              <a:t>”</a:t>
            </a:r>
            <a:r>
              <a:rPr lang="es">
                <a:solidFill>
                  <a:schemeClr val="dk1"/>
                </a:solidFill>
                <a:latin typeface="Archivo Narrow"/>
                <a:ea typeface="Archivo Narrow"/>
                <a:cs typeface="Archivo Narrow"/>
                <a:sym typeface="Archivo Narrow"/>
              </a:rPr>
              <a:t>:</a:t>
            </a:r>
            <a:endParaRPr b="0" i="0" sz="1500" u="none" cap="none" strike="noStrike">
              <a:solidFill>
                <a:srgbClr val="595959"/>
              </a:solidFill>
              <a:latin typeface="Montserrat"/>
              <a:ea typeface="Montserrat"/>
              <a:cs typeface="Montserrat"/>
              <a:sym typeface="Montserrat"/>
            </a:endParaRPr>
          </a:p>
        </p:txBody>
      </p:sp>
      <p:sp>
        <p:nvSpPr>
          <p:cNvPr id="260" name="Google Shape;260;g2f3ade94671_0_43"/>
          <p:cNvSpPr txBox="1"/>
          <p:nvPr/>
        </p:nvSpPr>
        <p:spPr>
          <a:xfrm>
            <a:off x="2638275" y="1937213"/>
            <a:ext cx="3806700" cy="13791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FFE66D"/>
                </a:solidFill>
                <a:highlight>
                  <a:srgbClr val="23262E"/>
                </a:highlight>
                <a:latin typeface="Consolas"/>
                <a:ea typeface="Consolas"/>
                <a:cs typeface="Consolas"/>
                <a:sym typeface="Consolas"/>
              </a:rPr>
              <a:t>.subtitulos</a:t>
            </a:r>
            <a:r>
              <a:rPr b="0" i="0" lang="es" sz="1550" u="none" cap="none" strike="noStrike">
                <a:solidFill>
                  <a:srgbClr val="D5CED9"/>
                </a:solidFill>
                <a:highlight>
                  <a:srgbClr val="23262E"/>
                </a:highlight>
                <a:latin typeface="Consolas"/>
                <a:ea typeface="Consolas"/>
                <a:cs typeface="Consolas"/>
                <a:sym typeface="Consolas"/>
              </a:rPr>
              <a:t> {</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margin-left: </a:t>
            </a:r>
            <a:r>
              <a:rPr b="0" i="0" lang="es" sz="1550" u="none" cap="none" strike="noStrike">
                <a:solidFill>
                  <a:srgbClr val="F39C12"/>
                </a:solidFill>
                <a:highlight>
                  <a:srgbClr val="23262E"/>
                </a:highlight>
                <a:latin typeface="Consolas"/>
                <a:ea typeface="Consolas"/>
                <a:cs typeface="Consolas"/>
                <a:sym typeface="Consolas"/>
              </a:rPr>
              <a:t>50px</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color: </a:t>
            </a:r>
            <a:r>
              <a:rPr b="0" i="0" lang="es" sz="1550" u="none" cap="none" strike="noStrike">
                <a:solidFill>
                  <a:srgbClr val="EE5D43"/>
                </a:solidFill>
                <a:highlight>
                  <a:srgbClr val="23262E"/>
                </a:highlight>
                <a:latin typeface="Consolas"/>
                <a:ea typeface="Consolas"/>
                <a:cs typeface="Consolas"/>
                <a:sym typeface="Consolas"/>
              </a:rPr>
              <a:t>yellowgreen</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    background-color: </a:t>
            </a:r>
            <a:r>
              <a:rPr b="0" i="0" lang="es" sz="1550" u="none" cap="none" strike="noStrike">
                <a:solidFill>
                  <a:srgbClr val="EE5D43"/>
                </a:solidFill>
                <a:highlight>
                  <a:srgbClr val="23262E"/>
                </a:highlight>
                <a:latin typeface="Consolas"/>
                <a:ea typeface="Consolas"/>
                <a:cs typeface="Consolas"/>
                <a:sym typeface="Consolas"/>
              </a:rPr>
              <a:t>olivedrab</a:t>
            </a:r>
            <a:r>
              <a:rPr b="0" i="0" lang="es" sz="1550" u="none" cap="none" strike="noStrike">
                <a:solidFill>
                  <a:srgbClr val="D5CED9"/>
                </a:solidFill>
                <a:highlight>
                  <a:srgbClr val="23262E"/>
                </a:highlight>
                <a:latin typeface="Consolas"/>
                <a:ea typeface="Consolas"/>
                <a:cs typeface="Consolas"/>
                <a:sym typeface="Consolas"/>
              </a:rPr>
              <a:t>;</a:t>
            </a:r>
            <a:endParaRPr b="0" i="0" sz="15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highlight>
                  <a:srgbClr val="23262E"/>
                </a:highlight>
                <a:latin typeface="Consolas"/>
                <a:ea typeface="Consolas"/>
                <a:cs typeface="Consolas"/>
                <a:sym typeface="Consolas"/>
              </a:rPr>
              <a:t>}</a:t>
            </a:r>
            <a:endParaRPr b="0" i="0" sz="1750" u="none" cap="none" strike="noStrike">
              <a:solidFill>
                <a:srgbClr val="D5CED9"/>
              </a:solidFill>
              <a:highlight>
                <a:srgbClr val="23262E"/>
              </a:highlight>
              <a:latin typeface="Consolas"/>
              <a:ea typeface="Consolas"/>
              <a:cs typeface="Consolas"/>
              <a:sym typeface="Consolas"/>
            </a:endParaRPr>
          </a:p>
        </p:txBody>
      </p:sp>
      <p:sp>
        <p:nvSpPr>
          <p:cNvPr id="261" name="Google Shape;261;g2f3ade94671_0_43"/>
          <p:cNvSpPr txBox="1"/>
          <p:nvPr/>
        </p:nvSpPr>
        <p:spPr>
          <a:xfrm>
            <a:off x="1941525" y="3541900"/>
            <a:ext cx="5200200" cy="4089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h3</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class</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"subtitulos"</a:t>
            </a:r>
            <a:r>
              <a:rPr b="0" i="0" lang="es" sz="1500" u="none" cap="none" strike="noStrike">
                <a:solidFill>
                  <a:srgbClr val="D5CED9"/>
                </a:solidFill>
                <a:latin typeface="Consolas"/>
                <a:ea typeface="Consolas"/>
                <a:cs typeface="Consolas"/>
                <a:sym typeface="Consolas"/>
              </a:rPr>
              <a:t>&gt;Selectores de clase&lt;/</a:t>
            </a:r>
            <a:r>
              <a:rPr b="0" i="0" lang="es" sz="1500" u="none" cap="none" strike="noStrike">
                <a:solidFill>
                  <a:srgbClr val="F92672"/>
                </a:solidFill>
                <a:latin typeface="Consolas"/>
                <a:ea typeface="Consolas"/>
                <a:cs typeface="Consolas"/>
                <a:sym typeface="Consolas"/>
              </a:rPr>
              <a:t>h3</a:t>
            </a:r>
            <a:r>
              <a:rPr b="0" i="0" lang="es" sz="1500" u="none" cap="none" strike="noStrike">
                <a:solidFill>
                  <a:srgbClr val="D5CED9"/>
                </a:solidFill>
                <a:latin typeface="Consolas"/>
                <a:ea typeface="Consolas"/>
                <a:cs typeface="Consolas"/>
                <a:sym typeface="Consolas"/>
              </a:rPr>
              <a:t>&gt;</a:t>
            </a:r>
            <a:endParaRPr b="0" i="0" sz="1850" u="none" cap="none" strike="noStrike">
              <a:solidFill>
                <a:srgbClr val="FFE66D"/>
              </a:solidFill>
              <a:highlight>
                <a:srgbClr val="23262E"/>
              </a:highlight>
              <a:latin typeface="Consolas"/>
              <a:ea typeface="Consolas"/>
              <a:cs typeface="Consolas"/>
              <a:sym typeface="Consolas"/>
            </a:endParaRPr>
          </a:p>
        </p:txBody>
      </p:sp>
      <p:sp>
        <p:nvSpPr>
          <p:cNvPr id="262" name="Google Shape;262;g2f3ade94671_0_43"/>
          <p:cNvSpPr/>
          <p:nvPr/>
        </p:nvSpPr>
        <p:spPr>
          <a:xfrm>
            <a:off x="1618625" y="2125825"/>
            <a:ext cx="2127325" cy="2097344"/>
          </a:xfrm>
          <a:custGeom>
            <a:rect b="b" l="l" r="r" t="t"/>
            <a:pathLst>
              <a:path extrusionOk="0" h="90286" w="85093">
                <a:moveTo>
                  <a:pt x="85093" y="75904"/>
                </a:moveTo>
                <a:lnTo>
                  <a:pt x="85093" y="90286"/>
                </a:lnTo>
                <a:lnTo>
                  <a:pt x="0" y="90286"/>
                </a:lnTo>
                <a:lnTo>
                  <a:pt x="0" y="0"/>
                </a:lnTo>
                <a:lnTo>
                  <a:pt x="37153" y="0"/>
                </a:lnTo>
              </a:path>
            </a:pathLst>
          </a:custGeom>
          <a:noFill/>
          <a:ln cap="flat" cmpd="sng" w="19050">
            <a:solidFill>
              <a:srgbClr val="333333"/>
            </a:solidFill>
            <a:prstDash val="solid"/>
            <a:round/>
            <a:headEnd len="sm" w="sm" type="none"/>
            <a:tailEnd len="med" w="med" type="triangle"/>
          </a:ln>
        </p:spPr>
      </p:sp>
      <p:grpSp>
        <p:nvGrpSpPr>
          <p:cNvPr id="263" name="Google Shape;263;g2f3ade94671_0_43"/>
          <p:cNvGrpSpPr/>
          <p:nvPr/>
        </p:nvGrpSpPr>
        <p:grpSpPr>
          <a:xfrm>
            <a:off x="7787125" y="447675"/>
            <a:ext cx="657040" cy="759481"/>
            <a:chOff x="0" y="-9525"/>
            <a:chExt cx="354123" cy="394843"/>
          </a:xfrm>
        </p:grpSpPr>
        <p:sp>
          <p:nvSpPr>
            <p:cNvPr id="264" name="Google Shape;264;g2f3ade94671_0_4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65" name="Google Shape;265;g2f3ade94671_0_4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66" name="Google Shape;266;g2f3ade94671_0_43"/>
          <p:cNvGrpSpPr/>
          <p:nvPr/>
        </p:nvGrpSpPr>
        <p:grpSpPr>
          <a:xfrm>
            <a:off x="7907269" y="627533"/>
            <a:ext cx="416760" cy="399774"/>
            <a:chOff x="5241175" y="4959100"/>
            <a:chExt cx="539775" cy="517775"/>
          </a:xfrm>
        </p:grpSpPr>
        <p:sp>
          <p:nvSpPr>
            <p:cNvPr id="267" name="Google Shape;267;g2f3ade94671_0_4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f3ade94671_0_4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f3ade94671_0_4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f3ade94671_0_4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f3ade94671_0_4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f3ade94671_0_4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g2f3ade94671_0_43"/>
          <p:cNvSpPr txBox="1"/>
          <p:nvPr/>
        </p:nvSpPr>
        <p:spPr>
          <a:xfrm>
            <a:off x="449313" y="544663"/>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Selector de clase .selector</a:t>
            </a:r>
            <a:endParaRPr/>
          </a:p>
        </p:txBody>
      </p:sp>
      <p:cxnSp>
        <p:nvCxnSpPr>
          <p:cNvPr id="274" name="Google Shape;274;g2f3ade94671_0_43"/>
          <p:cNvCxnSpPr/>
          <p:nvPr/>
        </p:nvCxnSpPr>
        <p:spPr>
          <a:xfrm flipH="1" rot="10800000">
            <a:off x="555225" y="1094513"/>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g2f3ade94671_0_49"/>
          <p:cNvSpPr txBox="1"/>
          <p:nvPr/>
        </p:nvSpPr>
        <p:spPr>
          <a:xfrm>
            <a:off x="440725" y="1207150"/>
            <a:ext cx="8280000" cy="3231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600"/>
              <a:buFont typeface="Arial"/>
              <a:buNone/>
            </a:pPr>
            <a:r>
              <a:rPr lang="es">
                <a:solidFill>
                  <a:schemeClr val="dk1"/>
                </a:solidFill>
                <a:latin typeface="Archivo Narrow"/>
                <a:ea typeface="Archivo Narrow"/>
                <a:cs typeface="Archivo Narrow"/>
                <a:sym typeface="Archivo Narrow"/>
              </a:rPr>
              <a:t>Se </a:t>
            </a:r>
            <a:r>
              <a:rPr lang="es">
                <a:solidFill>
                  <a:schemeClr val="dk1"/>
                </a:solidFill>
                <a:latin typeface="Archivo Narrow"/>
                <a:ea typeface="Archivo Narrow"/>
                <a:cs typeface="Archivo Narrow"/>
                <a:sym typeface="Archivo Narrow"/>
              </a:rPr>
              <a:t>coloca con un numeral (#) en CSS y en el documento HTML se hace referencia al selector con id=“nombredelselector”, dentro de la etiqueta a la cual se aplica:</a:t>
            </a:r>
            <a:endParaRPr b="0" i="0" sz="1600" u="none" cap="none" strike="noStrike">
              <a:solidFill>
                <a:srgbClr val="595959"/>
              </a:solidFill>
              <a:latin typeface="Montserrat"/>
              <a:ea typeface="Montserrat"/>
              <a:cs typeface="Montserrat"/>
              <a:sym typeface="Montserrat"/>
            </a:endParaRPr>
          </a:p>
        </p:txBody>
      </p:sp>
      <p:sp>
        <p:nvSpPr>
          <p:cNvPr id="280" name="Google Shape;280;g2f3ade94671_0_49"/>
          <p:cNvSpPr txBox="1"/>
          <p:nvPr/>
        </p:nvSpPr>
        <p:spPr>
          <a:xfrm>
            <a:off x="2546425" y="1844901"/>
            <a:ext cx="3806700" cy="15417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EE5D43"/>
                </a:solidFill>
                <a:latin typeface="Consolas"/>
                <a:ea typeface="Consolas"/>
                <a:cs typeface="Consolas"/>
                <a:sym typeface="Consolas"/>
              </a:rPr>
              <a:t>#texto</a:t>
            </a:r>
            <a:r>
              <a:rPr b="0" i="0" lang="es" sz="1550" u="none" cap="none" strike="noStrike">
                <a:solidFill>
                  <a:srgbClr val="D5CED9"/>
                </a:solidFill>
                <a:latin typeface="Consolas"/>
                <a:ea typeface="Consolas"/>
                <a:cs typeface="Consolas"/>
                <a:sym typeface="Consolas"/>
              </a:rPr>
              <a:t> {</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    color: </a:t>
            </a:r>
            <a:r>
              <a:rPr b="0" i="0" lang="es" sz="1550" u="none" cap="none" strike="noStrike">
                <a:solidFill>
                  <a:srgbClr val="EE5D43"/>
                </a:solidFill>
                <a:latin typeface="Consolas"/>
                <a:ea typeface="Consolas"/>
                <a:cs typeface="Consolas"/>
                <a:sym typeface="Consolas"/>
              </a:rPr>
              <a:t>white</a:t>
            </a: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    background-color: </a:t>
            </a:r>
            <a:r>
              <a:rPr b="0" i="0" lang="es" sz="1550" u="none" cap="none" strike="noStrike">
                <a:solidFill>
                  <a:srgbClr val="EE5D43"/>
                </a:solidFill>
                <a:latin typeface="Consolas"/>
                <a:ea typeface="Consolas"/>
                <a:cs typeface="Consolas"/>
                <a:sym typeface="Consolas"/>
              </a:rPr>
              <a:t>violet</a:t>
            </a: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    text-align: </a:t>
            </a:r>
            <a:r>
              <a:rPr b="0" i="0" lang="es" sz="1550" u="none" cap="none" strike="noStrike">
                <a:solidFill>
                  <a:srgbClr val="EE5D43"/>
                </a:solidFill>
                <a:latin typeface="Consolas"/>
                <a:ea typeface="Consolas"/>
                <a:cs typeface="Consolas"/>
                <a:sym typeface="Consolas"/>
              </a:rPr>
              <a:t>center</a:t>
            </a: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    margin-left: </a:t>
            </a:r>
            <a:r>
              <a:rPr b="0" i="0" lang="es" sz="1550" u="none" cap="none" strike="noStrike">
                <a:solidFill>
                  <a:srgbClr val="F39C12"/>
                </a:solidFill>
                <a:latin typeface="Consolas"/>
                <a:ea typeface="Consolas"/>
                <a:cs typeface="Consolas"/>
                <a:sym typeface="Consolas"/>
              </a:rPr>
              <a:t>100px</a:t>
            </a: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a:t>
            </a:r>
            <a:endParaRPr b="0" i="0" sz="155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rgbClr val="FFE66D"/>
              </a:solidFill>
              <a:highlight>
                <a:srgbClr val="23262E"/>
              </a:highlight>
              <a:latin typeface="Consolas"/>
              <a:ea typeface="Consolas"/>
              <a:cs typeface="Consolas"/>
              <a:sym typeface="Consolas"/>
            </a:endParaRPr>
          </a:p>
        </p:txBody>
      </p:sp>
      <p:sp>
        <p:nvSpPr>
          <p:cNvPr id="281" name="Google Shape;281;g2f3ade94671_0_49"/>
          <p:cNvSpPr txBox="1"/>
          <p:nvPr/>
        </p:nvSpPr>
        <p:spPr>
          <a:xfrm>
            <a:off x="711175" y="3599375"/>
            <a:ext cx="7477200" cy="4089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50"/>
              <a:buFont typeface="Arial"/>
              <a:buNone/>
            </a:pPr>
            <a:r>
              <a:rPr b="0" i="0" lang="es" sz="1550" u="none" cap="none" strike="noStrike">
                <a:solidFill>
                  <a:srgbClr val="D5CED9"/>
                </a:solidFill>
                <a:latin typeface="Consolas"/>
                <a:ea typeface="Consolas"/>
                <a:cs typeface="Consolas"/>
                <a:sym typeface="Consolas"/>
              </a:rPr>
              <a:t>&lt;</a:t>
            </a:r>
            <a:r>
              <a:rPr b="0" i="0" lang="es" sz="1550" u="none" cap="none" strike="noStrike">
                <a:solidFill>
                  <a:srgbClr val="F92672"/>
                </a:solidFill>
                <a:latin typeface="Consolas"/>
                <a:ea typeface="Consolas"/>
                <a:cs typeface="Consolas"/>
                <a:sym typeface="Consolas"/>
              </a:rPr>
              <a:t>div</a:t>
            </a:r>
            <a:r>
              <a:rPr b="0" i="0" lang="es" sz="1550" u="none" cap="none" strike="noStrike">
                <a:solidFill>
                  <a:srgbClr val="D5CED9"/>
                </a:solidFill>
                <a:latin typeface="Consolas"/>
                <a:ea typeface="Consolas"/>
                <a:cs typeface="Consolas"/>
                <a:sym typeface="Consolas"/>
              </a:rPr>
              <a:t> </a:t>
            </a:r>
            <a:r>
              <a:rPr b="0" i="0" lang="es" sz="1550" u="none" cap="none" strike="noStrike">
                <a:solidFill>
                  <a:srgbClr val="FFE66D"/>
                </a:solidFill>
                <a:latin typeface="Consolas"/>
                <a:ea typeface="Consolas"/>
                <a:cs typeface="Consolas"/>
                <a:sym typeface="Consolas"/>
              </a:rPr>
              <a:t>id</a:t>
            </a:r>
            <a:r>
              <a:rPr b="0" i="0" lang="es" sz="1550" u="none" cap="none" strike="noStrike">
                <a:solidFill>
                  <a:srgbClr val="D5CED9"/>
                </a:solidFill>
                <a:latin typeface="Consolas"/>
                <a:ea typeface="Consolas"/>
                <a:cs typeface="Consolas"/>
                <a:sym typeface="Consolas"/>
              </a:rPr>
              <a:t>=</a:t>
            </a:r>
            <a:r>
              <a:rPr b="0" i="0" lang="es" sz="1550" u="none" cap="none" strike="noStrike">
                <a:solidFill>
                  <a:srgbClr val="96E072"/>
                </a:solidFill>
                <a:latin typeface="Consolas"/>
                <a:ea typeface="Consolas"/>
                <a:cs typeface="Consolas"/>
                <a:sym typeface="Consolas"/>
              </a:rPr>
              <a:t>"texto"</a:t>
            </a:r>
            <a:r>
              <a:rPr b="0" i="0" lang="es" sz="1550" u="none" cap="none" strike="noStrike">
                <a:solidFill>
                  <a:srgbClr val="D5CED9"/>
                </a:solidFill>
                <a:latin typeface="Consolas"/>
                <a:ea typeface="Consolas"/>
                <a:cs typeface="Consolas"/>
                <a:sym typeface="Consolas"/>
              </a:rPr>
              <a:t>&gt; Selector de id aplicado a una etiqueta div &lt;/</a:t>
            </a:r>
            <a:r>
              <a:rPr b="0" i="0" lang="es" sz="1550" u="none" cap="none" strike="noStrike">
                <a:solidFill>
                  <a:srgbClr val="F92672"/>
                </a:solidFill>
                <a:latin typeface="Consolas"/>
                <a:ea typeface="Consolas"/>
                <a:cs typeface="Consolas"/>
                <a:sym typeface="Consolas"/>
              </a:rPr>
              <a:t>div</a:t>
            </a:r>
            <a:r>
              <a:rPr b="0" i="0" lang="es" sz="155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p:txBody>
      </p:sp>
      <p:sp>
        <p:nvSpPr>
          <p:cNvPr id="282" name="Google Shape;282;g2f3ade94671_0_49"/>
          <p:cNvSpPr/>
          <p:nvPr/>
        </p:nvSpPr>
        <p:spPr>
          <a:xfrm>
            <a:off x="518050" y="2083425"/>
            <a:ext cx="2017450" cy="2263450"/>
          </a:xfrm>
          <a:custGeom>
            <a:rect b="b" l="l" r="r" t="t"/>
            <a:pathLst>
              <a:path extrusionOk="0" h="90538" w="80698">
                <a:moveTo>
                  <a:pt x="58994" y="76156"/>
                </a:moveTo>
                <a:lnTo>
                  <a:pt x="58994" y="90538"/>
                </a:lnTo>
                <a:lnTo>
                  <a:pt x="0" y="90538"/>
                </a:lnTo>
                <a:lnTo>
                  <a:pt x="0" y="252"/>
                </a:lnTo>
                <a:lnTo>
                  <a:pt x="80698" y="0"/>
                </a:lnTo>
              </a:path>
            </a:pathLst>
          </a:custGeom>
          <a:noFill/>
          <a:ln cap="flat" cmpd="sng" w="19050">
            <a:solidFill>
              <a:srgbClr val="333333"/>
            </a:solidFill>
            <a:prstDash val="solid"/>
            <a:round/>
            <a:headEnd len="sm" w="sm" type="none"/>
            <a:tailEnd len="med" w="med" type="triangle"/>
          </a:ln>
        </p:spPr>
      </p:sp>
      <p:grpSp>
        <p:nvGrpSpPr>
          <p:cNvPr id="283" name="Google Shape;283;g2f3ade94671_0_49"/>
          <p:cNvGrpSpPr/>
          <p:nvPr/>
        </p:nvGrpSpPr>
        <p:grpSpPr>
          <a:xfrm>
            <a:off x="7787125" y="447675"/>
            <a:ext cx="657040" cy="759481"/>
            <a:chOff x="0" y="-9525"/>
            <a:chExt cx="354123" cy="394843"/>
          </a:xfrm>
        </p:grpSpPr>
        <p:sp>
          <p:nvSpPr>
            <p:cNvPr id="284" name="Google Shape;284;g2f3ade94671_0_4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85" name="Google Shape;285;g2f3ade94671_0_4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86" name="Google Shape;286;g2f3ade94671_0_49"/>
          <p:cNvGrpSpPr/>
          <p:nvPr/>
        </p:nvGrpSpPr>
        <p:grpSpPr>
          <a:xfrm>
            <a:off x="7907269" y="627533"/>
            <a:ext cx="416760" cy="399774"/>
            <a:chOff x="5241175" y="4959100"/>
            <a:chExt cx="539775" cy="517775"/>
          </a:xfrm>
        </p:grpSpPr>
        <p:sp>
          <p:nvSpPr>
            <p:cNvPr id="287" name="Google Shape;287;g2f3ade94671_0_4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f3ade94671_0_4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f3ade94671_0_4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f3ade94671_0_4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f3ade94671_0_4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f3ade94671_0_4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g2f3ade94671_0_49"/>
          <p:cNvSpPr txBox="1"/>
          <p:nvPr/>
        </p:nvSpPr>
        <p:spPr>
          <a:xfrm>
            <a:off x="518038" y="544663"/>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Selector de id #selector</a:t>
            </a:r>
            <a:endParaRPr/>
          </a:p>
        </p:txBody>
      </p:sp>
      <p:cxnSp>
        <p:nvCxnSpPr>
          <p:cNvPr id="294" name="Google Shape;294;g2f3ade94671_0_49"/>
          <p:cNvCxnSpPr/>
          <p:nvPr/>
        </p:nvCxnSpPr>
        <p:spPr>
          <a:xfrm flipH="1" rot="10800000">
            <a:off x="623950" y="1094513"/>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g2f3ade94671_0_67"/>
          <p:cNvSpPr txBox="1"/>
          <p:nvPr/>
        </p:nvSpPr>
        <p:spPr>
          <a:xfrm>
            <a:off x="508450" y="588025"/>
            <a:ext cx="8503200" cy="5727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79120"/>
              <a:buFont typeface="Arial"/>
              <a:buNone/>
            </a:pPr>
            <a:r>
              <a:rPr lang="es" sz="3412">
                <a:solidFill>
                  <a:schemeClr val="dk1"/>
                </a:solidFill>
                <a:latin typeface="Archivo Black"/>
                <a:ea typeface="Archivo Black"/>
                <a:cs typeface="Archivo Black"/>
                <a:sym typeface="Archivo Black"/>
              </a:rPr>
              <a:t>Atributos globales</a:t>
            </a:r>
            <a:r>
              <a:rPr lang="es" sz="3412">
                <a:solidFill>
                  <a:schemeClr val="dk1"/>
                </a:solidFill>
                <a:latin typeface="Archivo Black"/>
                <a:ea typeface="Archivo Black"/>
                <a:cs typeface="Archivo Black"/>
                <a:sym typeface="Archivo Black"/>
              </a:rPr>
              <a:t> </a:t>
            </a:r>
            <a:endParaRPr sz="3412">
              <a:solidFill>
                <a:schemeClr val="dk1"/>
              </a:solidFill>
              <a:latin typeface="Archivo Black"/>
              <a:ea typeface="Archivo Black"/>
              <a:cs typeface="Archivo Black"/>
              <a:sym typeface="Archivo Black"/>
            </a:endParaRPr>
          </a:p>
        </p:txBody>
      </p:sp>
      <p:sp>
        <p:nvSpPr>
          <p:cNvPr id="300" name="Google Shape;300;g2f3ade94671_0_67"/>
          <p:cNvSpPr txBox="1"/>
          <p:nvPr/>
        </p:nvSpPr>
        <p:spPr>
          <a:xfrm>
            <a:off x="474325" y="1407250"/>
            <a:ext cx="8280000" cy="3521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500"/>
              <a:buFont typeface="Arial"/>
              <a:buNone/>
            </a:pPr>
            <a:r>
              <a:rPr lang="es" sz="2012">
                <a:solidFill>
                  <a:schemeClr val="dk1"/>
                </a:solidFill>
                <a:latin typeface="Archivo Black"/>
                <a:ea typeface="Archivo Black"/>
                <a:cs typeface="Archivo Black"/>
                <a:sym typeface="Archivo Black"/>
              </a:rPr>
              <a:t>Estos atributos pueden utilizarse con todos los elementos HTML:  </a:t>
            </a:r>
            <a:endParaRPr b="0" i="0" sz="1500" u="none" cap="none" strike="noStrike">
              <a:solidFill>
                <a:srgbClr val="595959"/>
              </a:solidFill>
              <a:latin typeface="Montserrat"/>
              <a:ea typeface="Montserrat"/>
              <a:cs typeface="Montserrat"/>
              <a:sym typeface="Montserrat"/>
            </a:endParaRPr>
          </a:p>
          <a:p>
            <a:pPr indent="-323850" lvl="0" marL="457200" marR="0" rtl="0" algn="l">
              <a:lnSpc>
                <a:spcPct val="115000"/>
              </a:lnSpc>
              <a:spcBef>
                <a:spcPts val="120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style</a:t>
            </a:r>
            <a:r>
              <a:rPr lang="es">
                <a:solidFill>
                  <a:schemeClr val="dk1"/>
                </a:solidFill>
                <a:latin typeface="Archivo Narrow"/>
                <a:ea typeface="Archivo Narrow"/>
                <a:cs typeface="Archivo Narrow"/>
                <a:sym typeface="Archivo Narrow"/>
              </a:rPr>
              <a:t>="estilo CSS": </a:t>
            </a:r>
            <a:r>
              <a:rPr lang="es">
                <a:solidFill>
                  <a:schemeClr val="dk1"/>
                </a:solidFill>
                <a:latin typeface="Archivo Narrow"/>
                <a:ea typeface="Archivo Narrow"/>
                <a:cs typeface="Archivo Narrow"/>
                <a:sym typeface="Archivo Narrow"/>
              </a:rPr>
              <a:t>abarcar </a:t>
            </a:r>
            <a:r>
              <a:rPr lang="es">
                <a:solidFill>
                  <a:schemeClr val="dk1"/>
                </a:solidFill>
                <a:latin typeface="Archivo Narrow"/>
                <a:ea typeface="Archivo Narrow"/>
                <a:cs typeface="Archivo Narrow"/>
                <a:sym typeface="Archivo Narrow"/>
              </a:rPr>
              <a:t>Especifica un estilo CSS conforme al elemento.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class</a:t>
            </a:r>
            <a:r>
              <a:rPr lang="es">
                <a:solidFill>
                  <a:schemeClr val="dk1"/>
                </a:solidFill>
                <a:latin typeface="Archivo Narrow"/>
                <a:ea typeface="Archivo Narrow"/>
                <a:cs typeface="Archivo Narrow"/>
                <a:sym typeface="Archivo Narrow"/>
              </a:rPr>
              <a:t>="texto": Especifica uno o más nombres de clases para un elemento (haciendo referencia a una clase en una hoja de estilo).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id</a:t>
            </a:r>
            <a:r>
              <a:rPr lang="es">
                <a:solidFill>
                  <a:schemeClr val="dk1"/>
                </a:solidFill>
                <a:latin typeface="Archivo Narrow"/>
                <a:ea typeface="Archivo Narrow"/>
                <a:cs typeface="Archivo Narrow"/>
                <a:sym typeface="Archivo Narrow"/>
              </a:rPr>
              <a:t>="texto": Especifica un id único por cada página.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title</a:t>
            </a:r>
            <a:r>
              <a:rPr lang="es">
                <a:solidFill>
                  <a:schemeClr val="dk1"/>
                </a:solidFill>
                <a:latin typeface="Archivo Narrow"/>
                <a:ea typeface="Archivo Narrow"/>
                <a:cs typeface="Archivo Narrow"/>
                <a:sym typeface="Archivo Narrow"/>
              </a:rPr>
              <a:t>="texto": Especifica información extra sobre un elemento (Tooltip Text). </a:t>
            </a:r>
            <a:r>
              <a:rPr lang="es">
                <a:solidFill>
                  <a:schemeClr val="dk1"/>
                </a:solidFill>
                <a:uFill>
                  <a:noFill/>
                </a:uFill>
                <a:latin typeface="Archivo Narrow"/>
                <a:ea typeface="Archivo Narrow"/>
                <a:cs typeface="Archivo Narrow"/>
                <a:sym typeface="Archivo Narrow"/>
                <a:hlinkClick r:id="rId7">
                  <a:extLst>
                    <a:ext uri="{A12FA001-AC4F-418D-AE19-62706E023703}">
                      <ahyp:hlinkClr val="tx"/>
                    </a:ext>
                  </a:extLst>
                </a:hlinkClick>
              </a:rPr>
              <a:t>+info</a:t>
            </a:r>
            <a:r>
              <a:rPr lang="es">
                <a:solidFill>
                  <a:schemeClr val="dk1"/>
                </a:solidFill>
                <a:latin typeface="Archivo Narrow"/>
                <a:ea typeface="Archivo Narrow"/>
                <a:cs typeface="Archivo Narrow"/>
                <a:sym typeface="Archivo Narrow"/>
              </a:rPr>
              <a:t> </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hidden</a:t>
            </a:r>
            <a:r>
              <a:rPr lang="es">
                <a:solidFill>
                  <a:schemeClr val="dk1"/>
                </a:solidFill>
                <a:latin typeface="Archivo Narrow"/>
                <a:ea typeface="Archivo Narrow"/>
                <a:cs typeface="Archivo Narrow"/>
                <a:sym typeface="Archivo Narrow"/>
              </a:rPr>
              <a:t>: Evita que el elemento y sus descendientes se muestran en el navegador. Cualquier control de formulario o de script dentro de la sección hidden será ejecutado, aunque no se muestra al usuario. </a:t>
            </a:r>
            <a:r>
              <a:rPr lang="es">
                <a:solidFill>
                  <a:schemeClr val="dk1"/>
                </a:solidFill>
                <a:uFill>
                  <a:noFill/>
                </a:uFill>
                <a:latin typeface="Archivo Narrow"/>
                <a:ea typeface="Archivo Narrow"/>
                <a:cs typeface="Archivo Narrow"/>
                <a:sym typeface="Archivo Narrow"/>
                <a:hlinkClick r:id="rId8">
                  <a:extLst>
                    <a:ext uri="{A12FA001-AC4F-418D-AE19-62706E023703}">
                      <ahyp:hlinkClr val="tx"/>
                    </a:ext>
                  </a:extLst>
                </a:hlinkClick>
              </a:rPr>
              <a:t>+info</a:t>
            </a:r>
            <a:endParaRPr b="0" i="0" sz="1500" u="none" cap="none" strike="noStrike">
              <a:solidFill>
                <a:srgbClr val="595959"/>
              </a:solidFill>
              <a:latin typeface="Montserrat"/>
              <a:ea typeface="Montserrat"/>
              <a:cs typeface="Montserrat"/>
              <a:sym typeface="Montserrat"/>
            </a:endParaRPr>
          </a:p>
        </p:txBody>
      </p:sp>
      <p:cxnSp>
        <p:nvCxnSpPr>
          <p:cNvPr id="301" name="Google Shape;301;g2f3ade94671_0_67"/>
          <p:cNvCxnSpPr/>
          <p:nvPr/>
        </p:nvCxnSpPr>
        <p:spPr>
          <a:xfrm flipH="1" rot="10800000">
            <a:off x="657625" y="1203850"/>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02" name="Google Shape;302;g2f3ade94671_0_67"/>
          <p:cNvGrpSpPr/>
          <p:nvPr/>
        </p:nvGrpSpPr>
        <p:grpSpPr>
          <a:xfrm>
            <a:off x="7787125" y="447675"/>
            <a:ext cx="657040" cy="759481"/>
            <a:chOff x="0" y="-9525"/>
            <a:chExt cx="354123" cy="394843"/>
          </a:xfrm>
        </p:grpSpPr>
        <p:sp>
          <p:nvSpPr>
            <p:cNvPr id="303" name="Google Shape;303;g2f3ade94671_0_6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4" name="Google Shape;304;g2f3ade94671_0_6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05" name="Google Shape;305;g2f3ade94671_0_67"/>
          <p:cNvGrpSpPr/>
          <p:nvPr/>
        </p:nvGrpSpPr>
        <p:grpSpPr>
          <a:xfrm>
            <a:off x="7945461" y="657229"/>
            <a:ext cx="340380" cy="340380"/>
            <a:chOff x="2594325" y="1627175"/>
            <a:chExt cx="440850" cy="440850"/>
          </a:xfrm>
        </p:grpSpPr>
        <p:sp>
          <p:nvSpPr>
            <p:cNvPr id="306" name="Google Shape;306;g2f3ade94671_0_67"/>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f3ade94671_0_67"/>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f3ade94671_0_67"/>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g2f3ade94671_0_73"/>
          <p:cNvSpPr txBox="1"/>
          <p:nvPr/>
        </p:nvSpPr>
        <p:spPr>
          <a:xfrm>
            <a:off x="432000" y="1270875"/>
            <a:ext cx="8280000" cy="3521700"/>
          </a:xfrm>
          <a:prstGeom prst="rect">
            <a:avLst/>
          </a:prstGeom>
          <a:noFill/>
          <a:ln>
            <a:noFill/>
          </a:ln>
        </p:spPr>
        <p:txBody>
          <a:bodyPr anchorCtr="0" anchor="t" bIns="91425" lIns="91425" spcFirstLastPara="1" rIns="91425" wrap="square" tIns="91425">
            <a:normAutofit/>
          </a:bodyPr>
          <a:lstStyle/>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tabindex</a:t>
            </a:r>
            <a:r>
              <a:rPr lang="es">
                <a:solidFill>
                  <a:schemeClr val="dk1"/>
                </a:solidFill>
                <a:latin typeface="Archivo Narrow"/>
                <a:ea typeface="Archivo Narrow"/>
                <a:cs typeface="Archivo Narrow"/>
                <a:sym typeface="Archivo Narrow"/>
              </a:rPr>
              <a:t>="número":  CSS  Especifica la posición del elemento en el orden de tabulación del documento. Se usa para tabular a través de los links de la página (o campos de un formulario).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translate</a:t>
            </a:r>
            <a:r>
              <a:rPr lang="es">
                <a:solidFill>
                  <a:schemeClr val="dk1"/>
                </a:solidFill>
                <a:latin typeface="Archivo Narrow"/>
                <a:ea typeface="Archivo Narrow"/>
                <a:cs typeface="Archivo Narrow"/>
                <a:sym typeface="Archivo Narrow"/>
              </a:rPr>
              <a:t>="yes|no": Indica si el texto del contenido del elemento y los valores del atributo deben ser traducidos o no. La opción por defecto es yes.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lang</a:t>
            </a:r>
            <a:r>
              <a:rPr lang="es">
                <a:solidFill>
                  <a:schemeClr val="dk1"/>
                </a:solidFill>
                <a:latin typeface="Archivo Narrow"/>
                <a:ea typeface="Archivo Narrow"/>
                <a:cs typeface="Archivo Narrow"/>
                <a:sym typeface="Archivo Narrow"/>
              </a:rPr>
              <a:t>=”es”: Especifica el idioma del contenido del elemento. </a:t>
            </a:r>
            <a:r>
              <a:rPr lang="es">
                <a:solidFill>
                  <a:schemeClr val="dk1"/>
                </a:solidFill>
                <a:uFill>
                  <a:noFill/>
                </a:uFill>
                <a:latin typeface="Archivo Narrow"/>
                <a:ea typeface="Archivo Narrow"/>
                <a:cs typeface="Archivo Narrow"/>
                <a:sym typeface="Archivo Narrow"/>
                <a:hlinkClick r:id="rId6">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spellcheck</a:t>
            </a:r>
            <a:r>
              <a:rPr lang="es">
                <a:solidFill>
                  <a:schemeClr val="dk1"/>
                </a:solidFill>
                <a:latin typeface="Archivo Narrow"/>
                <a:ea typeface="Archivo Narrow"/>
                <a:cs typeface="Archivo Narrow"/>
                <a:sym typeface="Archivo Narrow"/>
              </a:rPr>
              <a:t>="true|false": Especifica si se debe corregir o no la gramática y la ortografía del elemento. </a:t>
            </a:r>
            <a:r>
              <a:rPr lang="es">
                <a:solidFill>
                  <a:schemeClr val="dk1"/>
                </a:solidFill>
                <a:uFill>
                  <a:noFill/>
                </a:uFill>
                <a:latin typeface="Archivo Narrow"/>
                <a:ea typeface="Archivo Narrow"/>
                <a:cs typeface="Archivo Narrow"/>
                <a:sym typeface="Archivo Narrow"/>
                <a:hlinkClick r:id="rId7">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323850" lvl="0" marL="457200" marR="0" rtl="0" algn="l">
              <a:lnSpc>
                <a:spcPct val="115000"/>
              </a:lnSpc>
              <a:spcBef>
                <a:spcPts val="0"/>
              </a:spcBef>
              <a:spcAft>
                <a:spcPts val="0"/>
              </a:spcAft>
              <a:buClr>
                <a:srgbClr val="595959"/>
              </a:buClr>
              <a:buSzPts val="1500"/>
              <a:buFont typeface="Montserrat"/>
              <a:buChar char="●"/>
            </a:pPr>
            <a:r>
              <a:rPr b="1" lang="es">
                <a:solidFill>
                  <a:schemeClr val="dk1"/>
                </a:solidFill>
                <a:latin typeface="Archivo Narrow"/>
                <a:ea typeface="Archivo Narrow"/>
                <a:cs typeface="Archivo Narrow"/>
                <a:sym typeface="Archivo Narrow"/>
              </a:rPr>
              <a:t>draggable</a:t>
            </a:r>
            <a:r>
              <a:rPr lang="es">
                <a:solidFill>
                  <a:schemeClr val="dk1"/>
                </a:solidFill>
                <a:latin typeface="Archivo Narrow"/>
                <a:ea typeface="Archivo Narrow"/>
                <a:cs typeface="Archivo Narrow"/>
                <a:sym typeface="Archivo Narrow"/>
              </a:rPr>
              <a:t>="true|false": Indica si el elemento es arrastrable; se puede mover haciendo click sin soltar, moviéndolo </a:t>
            </a:r>
            <a:r>
              <a:rPr lang="es">
                <a:solidFill>
                  <a:schemeClr val="dk1"/>
                </a:solidFill>
                <a:latin typeface="Archivo Narrow"/>
                <a:ea typeface="Archivo Narrow"/>
                <a:cs typeface="Archivo Narrow"/>
                <a:sym typeface="Archivo Narrow"/>
              </a:rPr>
              <a:t>a una nueva posición en la ventana. </a:t>
            </a:r>
            <a:r>
              <a:rPr lang="es">
                <a:solidFill>
                  <a:schemeClr val="dk1"/>
                </a:solidFill>
                <a:uFill>
                  <a:noFill/>
                </a:uFill>
                <a:latin typeface="Archivo Narrow"/>
                <a:ea typeface="Archivo Narrow"/>
                <a:cs typeface="Archivo Narrow"/>
                <a:sym typeface="Archivo Narrow"/>
                <a:hlinkClick r:id="rId8">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p:txBody>
      </p:sp>
      <p:sp>
        <p:nvSpPr>
          <p:cNvPr id="314" name="Google Shape;314;g2f3ade94671_0_73"/>
          <p:cNvSpPr txBox="1"/>
          <p:nvPr/>
        </p:nvSpPr>
        <p:spPr>
          <a:xfrm>
            <a:off x="6004175" y="3760050"/>
            <a:ext cx="2716500" cy="3744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60"/>
              <a:buFont typeface="Arial"/>
              <a:buNone/>
            </a:pPr>
            <a:r>
              <a:rPr b="0" i="0" lang="es" sz="1560" u="none" cap="none" strike="noStrike">
                <a:solidFill>
                  <a:srgbClr val="595959"/>
                </a:solidFill>
                <a:latin typeface="Montserrat"/>
                <a:ea typeface="Montserrat"/>
                <a:cs typeface="Montserrat"/>
                <a:sym typeface="Montserrat"/>
              </a:rPr>
              <a:t> </a:t>
            </a:r>
            <a:r>
              <a:rPr b="0" i="0" lang="es" sz="1560" u="sng" cap="none" strike="noStrike">
                <a:solidFill>
                  <a:srgbClr val="0097A7"/>
                </a:solidFill>
                <a:latin typeface="Montserrat"/>
                <a:ea typeface="Montserrat"/>
                <a:cs typeface="Montserrat"/>
                <a:sym typeface="Montserrat"/>
                <a:hlinkClick r:id="rId9">
                  <a:extLst>
                    <a:ext uri="{A12FA001-AC4F-418D-AE19-62706E023703}">
                      <ahyp:hlinkClr val="tx"/>
                    </a:ext>
                  </a:extLst>
                </a:hlinkClick>
              </a:rPr>
              <a:t>otros atributos globales</a:t>
            </a:r>
            <a:endParaRPr b="0" i="0" sz="1560" u="none" cap="none" strike="noStrike">
              <a:solidFill>
                <a:srgbClr val="595959"/>
              </a:solidFill>
              <a:latin typeface="Montserrat"/>
              <a:ea typeface="Montserrat"/>
              <a:cs typeface="Montserrat"/>
              <a:sym typeface="Montserrat"/>
            </a:endParaRPr>
          </a:p>
        </p:txBody>
      </p:sp>
      <p:grpSp>
        <p:nvGrpSpPr>
          <p:cNvPr id="315" name="Google Shape;315;g2f3ade94671_0_73"/>
          <p:cNvGrpSpPr/>
          <p:nvPr/>
        </p:nvGrpSpPr>
        <p:grpSpPr>
          <a:xfrm>
            <a:off x="7787125" y="447675"/>
            <a:ext cx="657040" cy="759481"/>
            <a:chOff x="0" y="-9525"/>
            <a:chExt cx="354123" cy="394843"/>
          </a:xfrm>
        </p:grpSpPr>
        <p:sp>
          <p:nvSpPr>
            <p:cNvPr id="316" name="Google Shape;316;g2f3ade94671_0_7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7" name="Google Shape;317;g2f3ade94671_0_7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18" name="Google Shape;318;g2f3ade94671_0_73"/>
          <p:cNvGrpSpPr/>
          <p:nvPr/>
        </p:nvGrpSpPr>
        <p:grpSpPr>
          <a:xfrm>
            <a:off x="7945461" y="657229"/>
            <a:ext cx="340380" cy="340380"/>
            <a:chOff x="2594325" y="1627175"/>
            <a:chExt cx="440850" cy="440850"/>
          </a:xfrm>
        </p:grpSpPr>
        <p:sp>
          <p:nvSpPr>
            <p:cNvPr id="319" name="Google Shape;319;g2f3ade94671_0_73"/>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f3ade94671_0_73"/>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f3ade94671_0_73"/>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g2f3ade94671_0_73"/>
          <p:cNvSpPr txBox="1"/>
          <p:nvPr/>
        </p:nvSpPr>
        <p:spPr>
          <a:xfrm>
            <a:off x="474325" y="474950"/>
            <a:ext cx="8503200" cy="5727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79120"/>
              <a:buFont typeface="Arial"/>
              <a:buNone/>
            </a:pPr>
            <a:r>
              <a:rPr lang="es" sz="3412">
                <a:solidFill>
                  <a:schemeClr val="dk1"/>
                </a:solidFill>
                <a:latin typeface="Archivo Black"/>
                <a:ea typeface="Archivo Black"/>
                <a:cs typeface="Archivo Black"/>
                <a:sym typeface="Archivo Black"/>
              </a:rPr>
              <a:t>Atributos globales </a:t>
            </a:r>
            <a:endParaRPr sz="3412">
              <a:solidFill>
                <a:schemeClr val="dk1"/>
              </a:solidFill>
              <a:latin typeface="Archivo Black"/>
              <a:ea typeface="Archivo Black"/>
              <a:cs typeface="Archivo Black"/>
              <a:sym typeface="Archivo Black"/>
            </a:endParaRPr>
          </a:p>
        </p:txBody>
      </p:sp>
      <p:cxnSp>
        <p:nvCxnSpPr>
          <p:cNvPr id="323" name="Google Shape;323;g2f3ade94671_0_73"/>
          <p:cNvCxnSpPr/>
          <p:nvPr/>
        </p:nvCxnSpPr>
        <p:spPr>
          <a:xfrm flipH="1" rot="10800000">
            <a:off x="623500" y="1090775"/>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g2f3ade94671_0_153"/>
          <p:cNvSpPr txBox="1"/>
          <p:nvPr/>
        </p:nvSpPr>
        <p:spPr>
          <a:xfrm>
            <a:off x="610100" y="365050"/>
            <a:ext cx="8043300" cy="8421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000"/>
              <a:buFont typeface="Arial"/>
              <a:buNone/>
            </a:pPr>
            <a:r>
              <a:rPr lang="es" sz="3412">
                <a:solidFill>
                  <a:schemeClr val="dk1"/>
                </a:solidFill>
                <a:latin typeface="Archivo Black"/>
                <a:ea typeface="Archivo Black"/>
                <a:cs typeface="Archivo Black"/>
                <a:sym typeface="Archivo Black"/>
              </a:rPr>
              <a:t>Especificidad</a:t>
            </a:r>
            <a:r>
              <a:rPr b="1" i="0" lang="es" sz="4000" u="none" cap="none" strike="noStrike">
                <a:solidFill>
                  <a:schemeClr val="dk1"/>
                </a:solidFill>
                <a:latin typeface="Montserrat"/>
                <a:ea typeface="Montserrat"/>
                <a:cs typeface="Montserrat"/>
                <a:sym typeface="Montserrat"/>
              </a:rPr>
              <a:t> </a:t>
            </a:r>
            <a:endParaRPr b="1" i="0" sz="4000" u="none" cap="none" strike="noStrike">
              <a:solidFill>
                <a:schemeClr val="dk1"/>
              </a:solidFill>
              <a:latin typeface="Montserrat"/>
              <a:ea typeface="Montserrat"/>
              <a:cs typeface="Montserrat"/>
              <a:sym typeface="Montserrat"/>
            </a:endParaRPr>
          </a:p>
        </p:txBody>
      </p:sp>
      <p:sp>
        <p:nvSpPr>
          <p:cNvPr id="329" name="Google Shape;329;g2f3ade94671_0_153"/>
          <p:cNvSpPr txBox="1"/>
          <p:nvPr/>
        </p:nvSpPr>
        <p:spPr>
          <a:xfrm>
            <a:off x="550375" y="1578100"/>
            <a:ext cx="80433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445"/>
              <a:buFont typeface="Arial"/>
              <a:buNone/>
            </a:pPr>
            <a:r>
              <a:rPr lang="es">
                <a:solidFill>
                  <a:schemeClr val="dk1"/>
                </a:solidFill>
                <a:latin typeface="Archivo Narrow"/>
                <a:ea typeface="Archivo Narrow"/>
                <a:cs typeface="Archivo Narrow"/>
                <a:sym typeface="Archivo Narrow"/>
              </a:rPr>
              <a:t>La </a:t>
            </a:r>
            <a:r>
              <a:rPr lang="es">
                <a:solidFill>
                  <a:schemeClr val="dk1"/>
                </a:solidFill>
                <a:latin typeface="Archivo Narrow"/>
                <a:ea typeface="Archivo Narrow"/>
                <a:cs typeface="Archivo Narrow"/>
                <a:sym typeface="Archivo Narrow"/>
              </a:rPr>
              <a:t>especificidad es el mecanismo mediante el cual los navegadores deciden qué valores de una propiedad CSS son más relevantes para un elemento. Esto influye en la manera en que los estilos son aplicados. La especificidad está basada en las reglas de coincidencia que están compuestas por diferentes tipos de selectores CSS.</a:t>
            </a:r>
            <a:endParaRPr>
              <a:solidFill>
                <a:schemeClr val="dk1"/>
              </a:solidFill>
              <a:latin typeface="Archivo Narrow"/>
              <a:ea typeface="Archivo Narrow"/>
              <a:cs typeface="Archivo Narrow"/>
              <a:sym typeface="Archivo Narrow"/>
            </a:endParaRPr>
          </a:p>
          <a:p>
            <a:pPr indent="0" lvl="0" marL="0" marR="0" rtl="0" algn="l">
              <a:lnSpc>
                <a:spcPct val="80000"/>
              </a:lnSpc>
              <a:spcBef>
                <a:spcPts val="0"/>
              </a:spcBef>
              <a:spcAft>
                <a:spcPts val="0"/>
              </a:spcAft>
              <a:buClr>
                <a:srgbClr val="000000"/>
              </a:buClr>
              <a:buSzPts val="1445"/>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80000"/>
              </a:lnSpc>
              <a:spcBef>
                <a:spcPts val="0"/>
              </a:spcBef>
              <a:spcAft>
                <a:spcPts val="0"/>
              </a:spcAft>
              <a:buClr>
                <a:srgbClr val="000000"/>
              </a:buClr>
              <a:buSzPts val="1445"/>
              <a:buFont typeface="Arial"/>
              <a:buNone/>
            </a:pPr>
            <a:r>
              <a:rPr lang="es">
                <a:solidFill>
                  <a:schemeClr val="dk1"/>
                </a:solidFill>
                <a:latin typeface="Archivo Narrow"/>
                <a:ea typeface="Archivo Narrow"/>
                <a:cs typeface="Archivo Narrow"/>
                <a:sym typeface="Archivo Narrow"/>
              </a:rPr>
              <a:t>La especificidad sólo se aplica cuando el mismo elemento es objetivo de múltiples declaraciones. Según las reglas de CSS, en caso de que un elemento sea objeto de una declaración directa, está siempre tendrá preferencia sobre las reglas heredadas de su ancestro.</a:t>
            </a:r>
            <a:endParaRPr>
              <a:solidFill>
                <a:schemeClr val="dk1"/>
              </a:solidFill>
              <a:latin typeface="Archivo Narrow"/>
              <a:ea typeface="Archivo Narrow"/>
              <a:cs typeface="Archivo Narrow"/>
              <a:sym typeface="Archivo Narrow"/>
            </a:endParaRPr>
          </a:p>
          <a:p>
            <a:pPr indent="0" lvl="0" marL="0" marR="0" rtl="0" algn="l">
              <a:lnSpc>
                <a:spcPct val="80000"/>
              </a:lnSpc>
              <a:spcBef>
                <a:spcPts val="0"/>
              </a:spcBef>
              <a:spcAft>
                <a:spcPts val="0"/>
              </a:spcAft>
              <a:buClr>
                <a:srgbClr val="000000"/>
              </a:buClr>
              <a:buSzPts val="1445"/>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80000"/>
              </a:lnSpc>
              <a:spcBef>
                <a:spcPts val="0"/>
              </a:spcBef>
              <a:spcAft>
                <a:spcPts val="0"/>
              </a:spcAft>
              <a:buClr>
                <a:srgbClr val="000000"/>
              </a:buClr>
              <a:buSzPts val="1445"/>
              <a:buFont typeface="Arial"/>
              <a:buNone/>
            </a:pPr>
            <a:r>
              <a:rPr lang="es">
                <a:solidFill>
                  <a:schemeClr val="dk1"/>
                </a:solidFill>
                <a:latin typeface="Archivo Narrow"/>
                <a:ea typeface="Archivo Narrow"/>
                <a:cs typeface="Archivo Narrow"/>
                <a:sym typeface="Archivo Narrow"/>
              </a:rPr>
              <a:t>La especificidad hace referencia a la relevancia que tiene un estilo sobre un elemento de la página al cual le están afectando varios estilos de CSS al mismo tiempo. Es decir, hace referencia al grado de importancia de un estilo sobre otro.</a:t>
            </a:r>
            <a:endParaRPr b="0" i="0" sz="1445" u="none" cap="none" strike="noStrike">
              <a:solidFill>
                <a:srgbClr val="595959"/>
              </a:solidFill>
              <a:latin typeface="Montserrat"/>
              <a:ea typeface="Montserrat"/>
              <a:cs typeface="Montserrat"/>
              <a:sym typeface="Montserrat"/>
            </a:endParaRPr>
          </a:p>
        </p:txBody>
      </p:sp>
      <p:cxnSp>
        <p:nvCxnSpPr>
          <p:cNvPr id="330" name="Google Shape;330;g2f3ade94671_0_153"/>
          <p:cNvCxnSpPr/>
          <p:nvPr/>
        </p:nvCxnSpPr>
        <p:spPr>
          <a:xfrm flipH="1" rot="10800000">
            <a:off x="683225" y="1203850"/>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31" name="Google Shape;331;g2f3ade94671_0_153"/>
          <p:cNvGrpSpPr/>
          <p:nvPr/>
        </p:nvGrpSpPr>
        <p:grpSpPr>
          <a:xfrm>
            <a:off x="7787125" y="447675"/>
            <a:ext cx="657040" cy="759481"/>
            <a:chOff x="0" y="-9525"/>
            <a:chExt cx="354123" cy="394843"/>
          </a:xfrm>
        </p:grpSpPr>
        <p:sp>
          <p:nvSpPr>
            <p:cNvPr id="332" name="Google Shape;332;g2f3ade94671_0_15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33" name="Google Shape;333;g2f3ade94671_0_15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34" name="Google Shape;334;g2f3ade94671_0_153"/>
          <p:cNvSpPr/>
          <p:nvPr/>
        </p:nvSpPr>
        <p:spPr>
          <a:xfrm>
            <a:off x="7960527" y="672311"/>
            <a:ext cx="310230" cy="310210"/>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g2f3ade94671_0_159"/>
          <p:cNvSpPr txBox="1"/>
          <p:nvPr/>
        </p:nvSpPr>
        <p:spPr>
          <a:xfrm>
            <a:off x="495750" y="417475"/>
            <a:ext cx="8503200" cy="57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117216"/>
              <a:buFont typeface="Arial"/>
              <a:buNone/>
            </a:pPr>
            <a:r>
              <a:rPr lang="es" sz="3412">
                <a:solidFill>
                  <a:schemeClr val="dk1"/>
                </a:solidFill>
                <a:latin typeface="Archivo Black"/>
                <a:ea typeface="Archivo Black"/>
                <a:cs typeface="Archivo Black"/>
                <a:sym typeface="Archivo Black"/>
              </a:rPr>
              <a:t>Especificidad</a:t>
            </a:r>
            <a:r>
              <a:rPr b="1" lang="es" sz="4000">
                <a:solidFill>
                  <a:schemeClr val="dk1"/>
                </a:solidFill>
                <a:latin typeface="Montserrat"/>
                <a:ea typeface="Montserrat"/>
                <a:cs typeface="Montserrat"/>
                <a:sym typeface="Montserrat"/>
              </a:rPr>
              <a:t> </a:t>
            </a:r>
            <a:endParaRPr b="0" i="0" sz="2700" u="none" cap="none" strike="noStrike">
              <a:solidFill>
                <a:srgbClr val="000000"/>
              </a:solidFill>
              <a:latin typeface="Montserrat Medium"/>
              <a:ea typeface="Montserrat Medium"/>
              <a:cs typeface="Montserrat Medium"/>
              <a:sym typeface="Montserrat Medium"/>
            </a:endParaRPr>
          </a:p>
        </p:txBody>
      </p:sp>
      <p:sp>
        <p:nvSpPr>
          <p:cNvPr id="340" name="Google Shape;340;g2f3ade94671_0_159"/>
          <p:cNvSpPr txBox="1"/>
          <p:nvPr/>
        </p:nvSpPr>
        <p:spPr>
          <a:xfrm>
            <a:off x="626050" y="1055600"/>
            <a:ext cx="8085900" cy="626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La siguiente tabla muestra los niveles de </a:t>
            </a:r>
            <a:r>
              <a:rPr lang="es">
                <a:solidFill>
                  <a:schemeClr val="dk1"/>
                </a:solidFill>
                <a:latin typeface="Archivo Narrow"/>
                <a:ea typeface="Archivo Narrow"/>
                <a:cs typeface="Archivo Narrow"/>
                <a:sym typeface="Archivo Narrow"/>
              </a:rPr>
              <a:t>especificidad </a:t>
            </a:r>
            <a:r>
              <a:rPr lang="es">
                <a:solidFill>
                  <a:schemeClr val="dk1"/>
                </a:solidFill>
                <a:latin typeface="Archivo Narrow"/>
                <a:ea typeface="Archivo Narrow"/>
                <a:cs typeface="Archivo Narrow"/>
                <a:sym typeface="Archivo Narrow"/>
              </a:rPr>
              <a:t>, desde los más específicos a los más generales:</a:t>
            </a:r>
            <a:endParaRPr>
              <a:solidFill>
                <a:schemeClr val="dk1"/>
              </a:solidFill>
              <a:latin typeface="Archivo Narrow"/>
              <a:ea typeface="Archivo Narrow"/>
              <a:cs typeface="Archivo Narrow"/>
              <a:sym typeface="Archivo Narrow"/>
            </a:endParaRPr>
          </a:p>
        </p:txBody>
      </p:sp>
      <p:graphicFrame>
        <p:nvGraphicFramePr>
          <p:cNvPr id="341" name="Google Shape;341;g2f3ade94671_0_159"/>
          <p:cNvGraphicFramePr/>
          <p:nvPr/>
        </p:nvGraphicFramePr>
        <p:xfrm>
          <a:off x="777900" y="1449100"/>
          <a:ext cx="3000000" cy="3000000"/>
        </p:xfrm>
        <a:graphic>
          <a:graphicData uri="http://schemas.openxmlformats.org/drawingml/2006/table">
            <a:tbl>
              <a:tblPr>
                <a:noFill/>
                <a:tableStyleId>{9296B456-CE19-42E8-9AEB-E6FA78CED5FF}</a:tableStyleId>
              </a:tblPr>
              <a:tblGrid>
                <a:gridCol w="1771650"/>
                <a:gridCol w="4086225"/>
                <a:gridCol w="1495425"/>
              </a:tblGrid>
              <a:tr h="1524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Estilo</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Ejemplo</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Nivel (peso)</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r>
              <a:tr h="1524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!important</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cualquier-selector { color: #FF0000!important; }</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1, 0, 0, 0, 0</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inline</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&lt;p style=“color:#FF0000;”&gt;Lorem Ipsum&lt;/p&gt;</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0, 1, 0, 0, 0</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ID</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#parrafo { color: #FF0000; }</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0, 0, 1, 0, 0</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Clases, atributos y pseudoclases</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.parrafo { color: #FF0000; }</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0, 0, 0, 1, 0</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Etiquetas y pseudoelementos</a:t>
                      </a:r>
                      <a:endParaRPr>
                        <a:solidFill>
                          <a:schemeClr val="dk1"/>
                        </a:solidFill>
                        <a:latin typeface="Archivo Narrow"/>
                        <a:ea typeface="Archivo Narrow"/>
                        <a:cs typeface="Archivo Narrow"/>
                        <a:sym typeface="Archivo Narro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66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p { color: #FF0000; }</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s">
                          <a:solidFill>
                            <a:schemeClr val="dk1"/>
                          </a:solidFill>
                          <a:latin typeface="Archivo Narrow"/>
                          <a:ea typeface="Archivo Narrow"/>
                          <a:cs typeface="Archivo Narrow"/>
                          <a:sym typeface="Archivo Narrow"/>
                        </a:rPr>
                        <a:t>0, 0, 0, 0, 1</a:t>
                      </a:r>
                      <a:endParaRPr>
                        <a:solidFill>
                          <a:schemeClr val="dk1"/>
                        </a:solidFill>
                        <a:latin typeface="Archivo Narrow"/>
                        <a:ea typeface="Archivo Narrow"/>
                        <a:cs typeface="Archivo Narrow"/>
                        <a:sym typeface="Archivo Narrow"/>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342" name="Google Shape;342;g2f3ade94671_0_159"/>
          <p:cNvCxnSpPr/>
          <p:nvPr/>
        </p:nvCxnSpPr>
        <p:spPr>
          <a:xfrm flipH="1" rot="10800000">
            <a:off x="626050" y="986875"/>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g2f3ade94671_0_55"/>
          <p:cNvSpPr txBox="1"/>
          <p:nvPr/>
        </p:nvSpPr>
        <p:spPr>
          <a:xfrm>
            <a:off x="468200" y="1836200"/>
            <a:ext cx="8280000" cy="2099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800"/>
              <a:buFont typeface="Arial"/>
              <a:buNone/>
            </a:pPr>
            <a:r>
              <a:rPr b="1" lang="es">
                <a:solidFill>
                  <a:schemeClr val="dk1"/>
                </a:solidFill>
                <a:latin typeface="Archivo Narrow"/>
                <a:ea typeface="Archivo Narrow"/>
                <a:cs typeface="Archivo Narrow"/>
                <a:sym typeface="Archivo Narrow"/>
              </a:rPr>
              <a:t>span </a:t>
            </a:r>
            <a:r>
              <a:rPr lang="es">
                <a:solidFill>
                  <a:schemeClr val="dk1"/>
                </a:solidFill>
                <a:latin typeface="Archivo Narrow"/>
                <a:ea typeface="Archivo Narrow"/>
                <a:cs typeface="Archivo Narrow"/>
                <a:sym typeface="Archivo Narrow"/>
              </a:rPr>
              <a:t>(abarcar): Es un elemento en línea. Sirve para aplicar estilo al texto o agrupar elementos uno a continuación del otro. Sus etiquetas son &lt;span&gt; y &lt;/span&gt; (ambas obligatorias). Crea una caja que puede contener texto y/u otras etiquetas que se adapten al ancho del contenedor. </a:t>
            </a:r>
            <a:r>
              <a:rPr lang="es">
                <a:solidFill>
                  <a:schemeClr val="dk1"/>
                </a:solidFill>
                <a:uFill>
                  <a:noFill/>
                </a:uFill>
                <a:latin typeface="Archivo Narrow"/>
                <a:ea typeface="Archivo Narrow"/>
                <a:cs typeface="Archivo Narrow"/>
                <a:sym typeface="Archivo Narrow"/>
                <a:hlinkClick r:id="rId4">
                  <a:extLst>
                    <a:ext uri="{A12FA001-AC4F-418D-AE19-62706E023703}">
                      <ahyp:hlinkClr val="tx"/>
                    </a:ext>
                  </a:extLst>
                </a:hlinkClick>
              </a:rPr>
              <a:t>+info</a:t>
            </a:r>
            <a:endParaRPr>
              <a:solidFill>
                <a:schemeClr val="dk1"/>
              </a:solidFill>
              <a:latin typeface="Archivo Narrow"/>
              <a:ea typeface="Archivo Narrow"/>
              <a:cs typeface="Archivo Narrow"/>
              <a:sym typeface="Archivo Narrow"/>
            </a:endParaRPr>
          </a:p>
          <a:p>
            <a:pPr indent="0" lvl="0" marL="0" marR="0" rtl="0" algn="l">
              <a:lnSpc>
                <a:spcPct val="115000"/>
              </a:lnSpc>
              <a:spcBef>
                <a:spcPts val="1200"/>
              </a:spcBef>
              <a:spcAft>
                <a:spcPts val="1200"/>
              </a:spcAft>
              <a:buClr>
                <a:srgbClr val="000000"/>
              </a:buClr>
              <a:buSzPts val="1800"/>
              <a:buFont typeface="Arial"/>
              <a:buNone/>
            </a:pPr>
            <a:r>
              <a:rPr b="1" lang="es">
                <a:solidFill>
                  <a:schemeClr val="dk1"/>
                </a:solidFill>
                <a:latin typeface="Archivo Narrow"/>
                <a:ea typeface="Archivo Narrow"/>
                <a:cs typeface="Archivo Narrow"/>
                <a:sym typeface="Archivo Narrow"/>
              </a:rPr>
              <a:t>div </a:t>
            </a:r>
            <a:r>
              <a:rPr lang="es">
                <a:solidFill>
                  <a:schemeClr val="dk1"/>
                </a:solidFill>
                <a:latin typeface="Archivo Narrow"/>
                <a:ea typeface="Archivo Narrow"/>
                <a:cs typeface="Archivo Narrow"/>
                <a:sym typeface="Archivo Narrow"/>
              </a:rPr>
              <a:t>(división): Es un elemento en bloque. Sirve para crear secciones o agrupar contenidos. Sus etiquetas son &lt;div&gt; y &lt;/div&gt; (ambas obligatorias). Crea una caja, que puede contener texto y/u otras etiquetas, que se separa de la caja anterior con un salto a la línea siguiente.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b="0" i="0" sz="1800" u="none" cap="none" strike="noStrike">
              <a:solidFill>
                <a:srgbClr val="595959"/>
              </a:solidFill>
              <a:latin typeface="Montserrat"/>
              <a:ea typeface="Montserrat"/>
              <a:cs typeface="Montserrat"/>
              <a:sym typeface="Montserrat"/>
            </a:endParaRPr>
          </a:p>
        </p:txBody>
      </p:sp>
      <p:sp>
        <p:nvSpPr>
          <p:cNvPr id="348" name="Google Shape;348;g2f3ade94671_0_55"/>
          <p:cNvSpPr txBox="1"/>
          <p:nvPr/>
        </p:nvSpPr>
        <p:spPr>
          <a:xfrm>
            <a:off x="439850" y="1235325"/>
            <a:ext cx="85032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2700"/>
              <a:buFont typeface="Arial"/>
              <a:buNone/>
            </a:pPr>
            <a:r>
              <a:rPr lang="es" sz="2012">
                <a:solidFill>
                  <a:schemeClr val="dk1"/>
                </a:solidFill>
                <a:latin typeface="Archivo Black"/>
                <a:ea typeface="Archivo Black"/>
                <a:cs typeface="Archivo Black"/>
                <a:sym typeface="Archivo Black"/>
              </a:rPr>
              <a:t>C</a:t>
            </a:r>
            <a:r>
              <a:rPr lang="es" sz="2012">
                <a:solidFill>
                  <a:schemeClr val="dk1"/>
                </a:solidFill>
                <a:latin typeface="Archivo Black"/>
                <a:ea typeface="Archivo Black"/>
                <a:cs typeface="Archivo Black"/>
                <a:sym typeface="Archivo Black"/>
              </a:rPr>
              <a:t>ontenedores de información</a:t>
            </a:r>
            <a:endParaRPr sz="2012">
              <a:solidFill>
                <a:schemeClr val="dk1"/>
              </a:solidFill>
              <a:latin typeface="Archivo Black"/>
              <a:ea typeface="Archivo Black"/>
              <a:cs typeface="Archivo Black"/>
              <a:sym typeface="Archivo Black"/>
            </a:endParaRPr>
          </a:p>
        </p:txBody>
      </p:sp>
      <p:grpSp>
        <p:nvGrpSpPr>
          <p:cNvPr id="349" name="Google Shape;349;g2f3ade94671_0_55"/>
          <p:cNvGrpSpPr/>
          <p:nvPr/>
        </p:nvGrpSpPr>
        <p:grpSpPr>
          <a:xfrm>
            <a:off x="7787125" y="447675"/>
            <a:ext cx="657040" cy="759481"/>
            <a:chOff x="0" y="-9525"/>
            <a:chExt cx="354123" cy="394843"/>
          </a:xfrm>
        </p:grpSpPr>
        <p:sp>
          <p:nvSpPr>
            <p:cNvPr id="350" name="Google Shape;350;g2f3ade94671_0_5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51" name="Google Shape;351;g2f3ade94671_0_5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52" name="Google Shape;352;g2f3ade94671_0_55"/>
          <p:cNvGrpSpPr/>
          <p:nvPr/>
        </p:nvGrpSpPr>
        <p:grpSpPr>
          <a:xfrm>
            <a:off x="7945461" y="657229"/>
            <a:ext cx="340380" cy="340380"/>
            <a:chOff x="2594325" y="1627175"/>
            <a:chExt cx="440850" cy="440850"/>
          </a:xfrm>
        </p:grpSpPr>
        <p:sp>
          <p:nvSpPr>
            <p:cNvPr id="353" name="Google Shape;353;g2f3ade94671_0_55"/>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f3ade94671_0_55"/>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2f3ade94671_0_55"/>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g2f3ade94671_0_55"/>
          <p:cNvSpPr txBox="1"/>
          <p:nvPr/>
        </p:nvSpPr>
        <p:spPr>
          <a:xfrm>
            <a:off x="544963" y="544650"/>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Span y Div</a:t>
            </a:r>
            <a:endParaRPr/>
          </a:p>
        </p:txBody>
      </p:sp>
      <p:cxnSp>
        <p:nvCxnSpPr>
          <p:cNvPr id="357" name="Google Shape;357;g2f3ade94671_0_55"/>
          <p:cNvCxnSpPr/>
          <p:nvPr/>
        </p:nvCxnSpPr>
        <p:spPr>
          <a:xfrm flipH="1" rot="10800000">
            <a:off x="650875" y="1094500"/>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g2f3ade94671_0_61"/>
          <p:cNvSpPr txBox="1"/>
          <p:nvPr/>
        </p:nvSpPr>
        <p:spPr>
          <a:xfrm>
            <a:off x="985325" y="1640063"/>
            <a:ext cx="7283100" cy="11127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span</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style</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"color:red"</a:t>
            </a:r>
            <a:r>
              <a:rPr b="0" i="0" lang="es" sz="1500" u="none" cap="none" strike="noStrike">
                <a:solidFill>
                  <a:srgbClr val="D5CED9"/>
                </a:solidFill>
                <a:latin typeface="Consolas"/>
                <a:ea typeface="Consolas"/>
                <a:cs typeface="Consolas"/>
                <a:sym typeface="Consolas"/>
              </a:rPr>
              <a:t>&gt;Un texto en span &lt;/</a:t>
            </a:r>
            <a:r>
              <a:rPr b="0" i="0" lang="es" sz="1500" u="none" cap="none" strike="noStrike">
                <a:solidFill>
                  <a:srgbClr val="F92672"/>
                </a:solidFill>
                <a:latin typeface="Consolas"/>
                <a:ea typeface="Consolas"/>
                <a:cs typeface="Consolas"/>
                <a:sym typeface="Consolas"/>
              </a:rPr>
              <a:t>span</a:t>
            </a:r>
            <a:r>
              <a:rPr b="0" i="0" lang="es" sz="150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span</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style</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"color:blue"</a:t>
            </a:r>
            <a:r>
              <a:rPr b="0" i="0" lang="es" sz="1500" u="none" cap="none" strike="noStrike">
                <a:solidFill>
                  <a:srgbClr val="D5CED9"/>
                </a:solidFill>
                <a:latin typeface="Consolas"/>
                <a:ea typeface="Consolas"/>
                <a:cs typeface="Consolas"/>
                <a:sym typeface="Consolas"/>
              </a:rPr>
              <a:t>&gt;Otro texto en span&lt;/</a:t>
            </a:r>
            <a:r>
              <a:rPr b="0" i="0" lang="es" sz="1500" u="none" cap="none" strike="noStrike">
                <a:solidFill>
                  <a:srgbClr val="F92672"/>
                </a:solidFill>
                <a:latin typeface="Consolas"/>
                <a:ea typeface="Consolas"/>
                <a:cs typeface="Consolas"/>
                <a:sym typeface="Consolas"/>
              </a:rPr>
              <a:t>span</a:t>
            </a:r>
            <a:r>
              <a:rPr b="0" i="0" lang="es" sz="150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style</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"color:darkgreen"</a:t>
            </a:r>
            <a:r>
              <a:rPr b="0" i="0" lang="es" sz="1500" u="none" cap="none" strike="noStrike">
                <a:solidFill>
                  <a:srgbClr val="D5CED9"/>
                </a:solidFill>
                <a:latin typeface="Consolas"/>
                <a:ea typeface="Consolas"/>
                <a:cs typeface="Consolas"/>
                <a:sym typeface="Consolas"/>
              </a:rPr>
              <a:t>&gt;Un texto con div&lt;/</a:t>
            </a: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D5CED9"/>
                </a:solidFill>
                <a:latin typeface="Consolas"/>
                <a:ea typeface="Consolas"/>
                <a:cs typeface="Consolas"/>
                <a:sym typeface="Consolas"/>
              </a:rPr>
              <a:t>&lt;</a:t>
            </a: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FE66D"/>
                </a:solidFill>
                <a:latin typeface="Consolas"/>
                <a:ea typeface="Consolas"/>
                <a:cs typeface="Consolas"/>
                <a:sym typeface="Consolas"/>
              </a:rPr>
              <a:t>style</a:t>
            </a:r>
            <a:r>
              <a:rPr b="0" i="0" lang="es" sz="1500" u="none" cap="none" strike="noStrike">
                <a:solidFill>
                  <a:srgbClr val="D5CED9"/>
                </a:solidFill>
                <a:latin typeface="Consolas"/>
                <a:ea typeface="Consolas"/>
                <a:cs typeface="Consolas"/>
                <a:sym typeface="Consolas"/>
              </a:rPr>
              <a:t>=</a:t>
            </a:r>
            <a:r>
              <a:rPr b="0" i="0" lang="es" sz="1500" u="none" cap="none" strike="noStrike">
                <a:solidFill>
                  <a:srgbClr val="96E072"/>
                </a:solidFill>
                <a:latin typeface="Consolas"/>
                <a:ea typeface="Consolas"/>
                <a:cs typeface="Consolas"/>
                <a:sym typeface="Consolas"/>
              </a:rPr>
              <a:t>"background-color:lightblue"</a:t>
            </a:r>
            <a:r>
              <a:rPr b="0" i="0" lang="es" sz="1500" u="none" cap="none" strike="noStrike">
                <a:solidFill>
                  <a:srgbClr val="D5CED9"/>
                </a:solidFill>
                <a:latin typeface="Consolas"/>
                <a:ea typeface="Consolas"/>
                <a:cs typeface="Consolas"/>
                <a:sym typeface="Consolas"/>
              </a:rPr>
              <a:t>&gt;Otro texto con div&lt;/</a:t>
            </a: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&gt;</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rgbClr val="FFE66D"/>
              </a:solidFill>
              <a:highlight>
                <a:srgbClr val="23262E"/>
              </a:highlight>
              <a:latin typeface="Consolas"/>
              <a:ea typeface="Consolas"/>
              <a:cs typeface="Consolas"/>
              <a:sym typeface="Consolas"/>
            </a:endParaRPr>
          </a:p>
        </p:txBody>
      </p:sp>
      <p:pic>
        <p:nvPicPr>
          <p:cNvPr id="363" name="Google Shape;363;g2f3ade94671_0_61"/>
          <p:cNvPicPr preferRelativeResize="0"/>
          <p:nvPr/>
        </p:nvPicPr>
        <p:blipFill rotWithShape="1">
          <a:blip r:embed="rId4">
            <a:alphaModFix/>
          </a:blip>
          <a:srcRect b="0" l="0" r="0" t="0"/>
          <a:stretch/>
        </p:blipFill>
        <p:spPr>
          <a:xfrm>
            <a:off x="2209975" y="2752763"/>
            <a:ext cx="4042300" cy="733775"/>
          </a:xfrm>
          <a:prstGeom prst="rect">
            <a:avLst/>
          </a:prstGeom>
          <a:noFill/>
          <a:ln>
            <a:noFill/>
          </a:ln>
        </p:spPr>
      </p:pic>
      <p:sp>
        <p:nvSpPr>
          <p:cNvPr id="364" name="Google Shape;364;g2f3ade94671_0_61"/>
          <p:cNvSpPr txBox="1"/>
          <p:nvPr/>
        </p:nvSpPr>
        <p:spPr>
          <a:xfrm>
            <a:off x="486150" y="3486550"/>
            <a:ext cx="8171700" cy="144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Nota: Con display: inline el span no atiende a la propiedades de alto (height) y ancho (width) ya que se adaptará al tamaño del contenido. Cambiando a display: inline-block se permiten estas propiedades, porque se comporta como un div.</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Se puede hacer que un span se comporte como un div si en CSS agrego display: block.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b="0" i="0" sz="15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latin typeface="Montserrat"/>
              <a:ea typeface="Montserrat"/>
              <a:cs typeface="Montserrat"/>
              <a:sym typeface="Montserrat"/>
            </a:endParaRPr>
          </a:p>
        </p:txBody>
      </p:sp>
      <p:grpSp>
        <p:nvGrpSpPr>
          <p:cNvPr id="365" name="Google Shape;365;g2f3ade94671_0_61"/>
          <p:cNvGrpSpPr/>
          <p:nvPr/>
        </p:nvGrpSpPr>
        <p:grpSpPr>
          <a:xfrm>
            <a:off x="7787125" y="447675"/>
            <a:ext cx="657040" cy="759481"/>
            <a:chOff x="0" y="-9525"/>
            <a:chExt cx="354123" cy="394843"/>
          </a:xfrm>
        </p:grpSpPr>
        <p:sp>
          <p:nvSpPr>
            <p:cNvPr id="366" name="Google Shape;366;g2f3ade94671_0_6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7" name="Google Shape;367;g2f3ade94671_0_6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68" name="Google Shape;368;g2f3ade94671_0_61"/>
          <p:cNvGrpSpPr/>
          <p:nvPr/>
        </p:nvGrpSpPr>
        <p:grpSpPr>
          <a:xfrm>
            <a:off x="7945461" y="657229"/>
            <a:ext cx="340380" cy="340380"/>
            <a:chOff x="2594325" y="1627175"/>
            <a:chExt cx="440850" cy="440850"/>
          </a:xfrm>
        </p:grpSpPr>
        <p:sp>
          <p:nvSpPr>
            <p:cNvPr id="369" name="Google Shape;369;g2f3ade94671_0_61"/>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f3ade94671_0_61"/>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f3ade94671_0_61"/>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g2f3ade94671_0_61"/>
          <p:cNvSpPr txBox="1"/>
          <p:nvPr/>
        </p:nvSpPr>
        <p:spPr>
          <a:xfrm>
            <a:off x="439850" y="1235325"/>
            <a:ext cx="85032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2700"/>
              <a:buFont typeface="Arial"/>
              <a:buNone/>
            </a:pPr>
            <a:r>
              <a:rPr lang="es" sz="2012">
                <a:solidFill>
                  <a:schemeClr val="dk1"/>
                </a:solidFill>
                <a:latin typeface="Archivo Black"/>
                <a:ea typeface="Archivo Black"/>
                <a:cs typeface="Archivo Black"/>
                <a:sym typeface="Archivo Black"/>
              </a:rPr>
              <a:t>Contenedores de información</a:t>
            </a:r>
            <a:endParaRPr sz="2012">
              <a:solidFill>
                <a:schemeClr val="dk1"/>
              </a:solidFill>
              <a:latin typeface="Archivo Black"/>
              <a:ea typeface="Archivo Black"/>
              <a:cs typeface="Archivo Black"/>
              <a:sym typeface="Archivo Black"/>
            </a:endParaRPr>
          </a:p>
        </p:txBody>
      </p:sp>
      <p:sp>
        <p:nvSpPr>
          <p:cNvPr id="373" name="Google Shape;373;g2f3ade94671_0_61"/>
          <p:cNvSpPr txBox="1"/>
          <p:nvPr/>
        </p:nvSpPr>
        <p:spPr>
          <a:xfrm>
            <a:off x="468188" y="433450"/>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Span y Div</a:t>
            </a:r>
            <a:endParaRPr/>
          </a:p>
        </p:txBody>
      </p:sp>
      <p:cxnSp>
        <p:nvCxnSpPr>
          <p:cNvPr id="374" name="Google Shape;374;g2f3ade94671_0_61"/>
          <p:cNvCxnSpPr/>
          <p:nvPr/>
        </p:nvCxnSpPr>
        <p:spPr>
          <a:xfrm flipH="1" rot="10800000">
            <a:off x="574100" y="983300"/>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3471039b6e4688e4_123"/>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cxnSp>
        <p:nvCxnSpPr>
          <p:cNvPr id="390" name="Google Shape;390;g3471039b6e4688e4_123"/>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cxnSp>
        <p:nvCxnSpPr>
          <p:cNvPr id="391" name="Google Shape;391;g3471039b6e4688e4_123"/>
          <p:cNvCxnSpPr/>
          <p:nvPr/>
        </p:nvCxnSpPr>
        <p:spPr>
          <a:xfrm flipH="1">
            <a:off x="4574606" y="1643509"/>
            <a:ext cx="18900" cy="2170800"/>
          </a:xfrm>
          <a:prstGeom prst="straightConnector1">
            <a:avLst/>
          </a:prstGeom>
          <a:noFill/>
          <a:ln cap="rnd" cmpd="sng" w="9525">
            <a:solidFill>
              <a:srgbClr val="9900FF"/>
            </a:solidFill>
            <a:prstDash val="solid"/>
            <a:round/>
            <a:headEnd len="sm" w="sm" type="none"/>
            <a:tailEnd len="sm" w="sm" type="none"/>
          </a:ln>
        </p:spPr>
      </p:cxnSp>
      <p:grpSp>
        <p:nvGrpSpPr>
          <p:cNvPr id="392" name="Google Shape;392;g3471039b6e4688e4_123"/>
          <p:cNvGrpSpPr/>
          <p:nvPr/>
        </p:nvGrpSpPr>
        <p:grpSpPr>
          <a:xfrm>
            <a:off x="555362" y="631437"/>
            <a:ext cx="700421" cy="692039"/>
            <a:chOff x="0" y="0"/>
            <a:chExt cx="1867789" cy="1845437"/>
          </a:xfrm>
        </p:grpSpPr>
        <p:sp>
          <p:nvSpPr>
            <p:cNvPr id="393" name="Google Shape;393;g3471039b6e4688e4_123"/>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394" name="Google Shape;394;g3471039b6e4688e4_123"/>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g3471039b6e4688e4_123"/>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4">
              <a:alphaModFix/>
            </a:blip>
            <a:stretch>
              <a:fillRect b="0" l="0" r="0" t="0"/>
            </a:stretch>
          </a:blipFill>
          <a:ln>
            <a:noFill/>
          </a:ln>
        </p:spPr>
      </p:sp>
      <p:sp>
        <p:nvSpPr>
          <p:cNvPr id="396" name="Google Shape;396;g3471039b6e4688e4_123"/>
          <p:cNvSpPr txBox="1"/>
          <p:nvPr/>
        </p:nvSpPr>
        <p:spPr>
          <a:xfrm>
            <a:off x="1342696" y="504825"/>
            <a:ext cx="73890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397" name="Google Shape;397;g3471039b6e4688e4_123"/>
          <p:cNvGrpSpPr/>
          <p:nvPr/>
        </p:nvGrpSpPr>
        <p:grpSpPr>
          <a:xfrm>
            <a:off x="1342698" y="1017800"/>
            <a:ext cx="3890470" cy="382795"/>
            <a:chOff x="0" y="-9525"/>
            <a:chExt cx="1657918" cy="201641"/>
          </a:xfrm>
        </p:grpSpPr>
        <p:sp>
          <p:nvSpPr>
            <p:cNvPr id="398" name="Google Shape;398;g3471039b6e4688e4_123"/>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90"/>
              </a:srgbClr>
            </a:solidFill>
            <a:ln>
              <a:noFill/>
            </a:ln>
          </p:spPr>
        </p:sp>
        <p:sp>
          <p:nvSpPr>
            <p:cNvPr id="399" name="Google Shape;399;g3471039b6e4688e4_123"/>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00" name="Google Shape;400;g3471039b6e4688e4_123"/>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grpSp>
        <p:nvGrpSpPr>
          <p:cNvPr id="401" name="Google Shape;401;g3471039b6e4688e4_123"/>
          <p:cNvGrpSpPr/>
          <p:nvPr/>
        </p:nvGrpSpPr>
        <p:grpSpPr>
          <a:xfrm>
            <a:off x="555369" y="1658241"/>
            <a:ext cx="3638285" cy="297305"/>
            <a:chOff x="0" y="-9525"/>
            <a:chExt cx="1916400" cy="156600"/>
          </a:xfrm>
        </p:grpSpPr>
        <p:sp>
          <p:nvSpPr>
            <p:cNvPr id="402" name="Google Shape;402;g3471039b6e4688e4_123"/>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410"/>
              </a:srgbClr>
            </a:solidFill>
            <a:ln>
              <a:noFill/>
            </a:ln>
          </p:spPr>
        </p:sp>
        <p:sp>
          <p:nvSpPr>
            <p:cNvPr id="403" name="Google Shape;403;g3471039b6e4688e4_123"/>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04" name="Google Shape;404;g3471039b6e4688e4_123"/>
          <p:cNvSpPr txBox="1"/>
          <p:nvPr/>
        </p:nvSpPr>
        <p:spPr>
          <a:xfrm>
            <a:off x="544925" y="2044275"/>
            <a:ext cx="3890400" cy="2549100"/>
          </a:xfrm>
          <a:prstGeom prst="rect">
            <a:avLst/>
          </a:prstGeom>
          <a:noFill/>
          <a:ln>
            <a:noFill/>
          </a:ln>
        </p:spPr>
        <p:txBody>
          <a:bodyPr anchorCtr="0" anchor="t" bIns="0" lIns="0" spcFirstLastPara="1" rIns="0" wrap="square" tIns="0">
            <a:spAutoFit/>
          </a:bodyPr>
          <a:lstStyle/>
          <a:p>
            <a:pPr indent="-304800" lvl="0" marL="457200" rtl="0" algn="l">
              <a:lnSpc>
                <a:spcPct val="120008"/>
              </a:lnSpc>
              <a:spcBef>
                <a:spcPts val="0"/>
              </a:spcBef>
              <a:spcAft>
                <a:spcPts val="0"/>
              </a:spcAft>
              <a:buSzPts val="1200"/>
              <a:buFont typeface="Archivo Narrow"/>
              <a:buAutoNum type="arabicPeriod"/>
            </a:pPr>
            <a:r>
              <a:rPr lang="es" sz="1200">
                <a:latin typeface="Archivo Narrow"/>
                <a:ea typeface="Archivo Narrow"/>
                <a:cs typeface="Archivo Narrow"/>
                <a:sym typeface="Archivo Narrow"/>
              </a:rPr>
              <a:t>Crea un archivo llamado </a:t>
            </a:r>
            <a:r>
              <a:rPr b="1" lang="es" sz="1200">
                <a:latin typeface="Archivo Narrow"/>
                <a:ea typeface="Archivo Narrow"/>
                <a:cs typeface="Archivo Narrow"/>
                <a:sym typeface="Archivo Narrow"/>
              </a:rPr>
              <a:t>styles.css</a:t>
            </a:r>
            <a:r>
              <a:rPr lang="es" sz="1200">
                <a:latin typeface="Archivo Narrow"/>
                <a:ea typeface="Archivo Narrow"/>
                <a:cs typeface="Archivo Narrow"/>
                <a:sym typeface="Archivo Narrow"/>
              </a:rPr>
              <a:t> en la misma carpeta que tu archivo </a:t>
            </a:r>
            <a:r>
              <a:rPr b="1" lang="es" sz="1200">
                <a:latin typeface="Archivo Narrow"/>
                <a:ea typeface="Archivo Narrow"/>
                <a:cs typeface="Archivo Narrow"/>
                <a:sym typeface="Archivo Narrow"/>
              </a:rPr>
              <a:t>HTML</a:t>
            </a:r>
            <a:r>
              <a:rPr lang="es" sz="1200">
                <a:latin typeface="Archivo Narrow"/>
                <a:ea typeface="Archivo Narrow"/>
                <a:cs typeface="Archivo Narrow"/>
                <a:sym typeface="Archivo Narrow"/>
              </a:rPr>
              <a:t>.</a:t>
            </a:r>
            <a:endParaRPr sz="1200">
              <a:latin typeface="Archivo Narrow"/>
              <a:ea typeface="Archivo Narrow"/>
              <a:cs typeface="Archivo Narrow"/>
              <a:sym typeface="Archivo Narrow"/>
            </a:endParaRPr>
          </a:p>
          <a:p>
            <a:pPr indent="0" lvl="0" marL="457200" rtl="0" algn="l">
              <a:lnSpc>
                <a:spcPct val="120008"/>
              </a:lnSpc>
              <a:spcBef>
                <a:spcPts val="0"/>
              </a:spcBef>
              <a:spcAft>
                <a:spcPts val="0"/>
              </a:spcAft>
              <a:buNone/>
            </a:pPr>
            <a:r>
              <a:rPr lang="es" sz="1200">
                <a:latin typeface="Archivo Narrow"/>
                <a:ea typeface="Archivo Narrow"/>
                <a:cs typeface="Archivo Narrow"/>
                <a:sym typeface="Archivo Narrow"/>
              </a:rPr>
              <a:t>Importar styles.css en tu </a:t>
            </a:r>
            <a:r>
              <a:rPr b="1" lang="es" sz="1200">
                <a:latin typeface="Archivo Narrow"/>
                <a:ea typeface="Archivo Narrow"/>
                <a:cs typeface="Archivo Narrow"/>
                <a:sym typeface="Archivo Narrow"/>
              </a:rPr>
              <a:t>HTML</a:t>
            </a:r>
            <a:r>
              <a:rPr lang="es" sz="1200">
                <a:latin typeface="Archivo Narrow"/>
                <a:ea typeface="Archivo Narrow"/>
                <a:cs typeface="Archivo Narrow"/>
                <a:sym typeface="Archivo Narrow"/>
              </a:rPr>
              <a:t> dentro del </a:t>
            </a:r>
            <a:r>
              <a:rPr b="1" lang="es" sz="1200">
                <a:latin typeface="Archivo Narrow"/>
                <a:ea typeface="Archivo Narrow"/>
                <a:cs typeface="Archivo Narrow"/>
                <a:sym typeface="Archivo Narrow"/>
              </a:rPr>
              <a:t>&lt;head&gt;</a:t>
            </a:r>
            <a:r>
              <a:rPr lang="es" sz="1200">
                <a:latin typeface="Archivo Narrow"/>
                <a:ea typeface="Archivo Narrow"/>
                <a:cs typeface="Archivo Narrow"/>
                <a:sym typeface="Archivo Narrow"/>
              </a:rPr>
              <a:t> de tu archivo </a:t>
            </a:r>
            <a:r>
              <a:rPr b="1" lang="es" sz="1200">
                <a:latin typeface="Archivo Narrow"/>
                <a:ea typeface="Archivo Narrow"/>
                <a:cs typeface="Archivo Narrow"/>
                <a:sym typeface="Archivo Narrow"/>
              </a:rPr>
              <a:t>HTML</a:t>
            </a:r>
            <a:r>
              <a:rPr lang="es" sz="1200">
                <a:latin typeface="Archivo Narrow"/>
                <a:ea typeface="Archivo Narrow"/>
                <a:cs typeface="Archivo Narrow"/>
                <a:sym typeface="Archivo Narrow"/>
              </a:rPr>
              <a:t>.</a:t>
            </a:r>
            <a:endParaRPr sz="1200">
              <a:latin typeface="Archivo Narrow"/>
              <a:ea typeface="Archivo Narrow"/>
              <a:cs typeface="Archivo Narrow"/>
              <a:sym typeface="Archivo Narrow"/>
            </a:endParaRPr>
          </a:p>
          <a:p>
            <a:pPr indent="457200" lvl="0" marL="0" rtl="0" algn="l">
              <a:lnSpc>
                <a:spcPct val="120008"/>
              </a:lnSpc>
              <a:spcBef>
                <a:spcPts val="0"/>
              </a:spcBef>
              <a:spcAft>
                <a:spcPts val="0"/>
              </a:spcAft>
              <a:buNone/>
            </a:pPr>
            <a:r>
              <a:rPr b="1" lang="es" sz="1200">
                <a:latin typeface="Archivo Narrow"/>
                <a:ea typeface="Archivo Narrow"/>
                <a:cs typeface="Archivo Narrow"/>
                <a:sym typeface="Archivo Narrow"/>
              </a:rPr>
              <a:t>Ejemplo: </a:t>
            </a:r>
            <a:r>
              <a:rPr b="1" lang="es" sz="1200">
                <a:solidFill>
                  <a:srgbClr val="800000"/>
                </a:solidFill>
                <a:latin typeface="Archivo Narrow"/>
                <a:ea typeface="Archivo Narrow"/>
                <a:cs typeface="Archivo Narrow"/>
                <a:sym typeface="Archivo Narrow"/>
              </a:rPr>
              <a:t>&lt;link</a:t>
            </a:r>
            <a:r>
              <a:rPr b="1" lang="es" sz="1200">
                <a:solidFill>
                  <a:schemeClr val="dk1"/>
                </a:solidFill>
                <a:latin typeface="Archivo Narrow"/>
                <a:ea typeface="Archivo Narrow"/>
                <a:cs typeface="Archivo Narrow"/>
                <a:sym typeface="Archivo Narrow"/>
              </a:rPr>
              <a:t> </a:t>
            </a:r>
            <a:r>
              <a:rPr b="1" lang="es" sz="1200">
                <a:solidFill>
                  <a:srgbClr val="E50000"/>
                </a:solidFill>
                <a:latin typeface="Archivo Narrow"/>
                <a:ea typeface="Archivo Narrow"/>
                <a:cs typeface="Archivo Narrow"/>
                <a:sym typeface="Archivo Narrow"/>
              </a:rPr>
              <a:t>rel</a:t>
            </a:r>
            <a:r>
              <a:rPr b="1" lang="es" sz="1200">
                <a:solidFill>
                  <a:schemeClr val="dk1"/>
                </a:solidFill>
                <a:latin typeface="Archivo Narrow"/>
                <a:ea typeface="Archivo Narrow"/>
                <a:cs typeface="Archivo Narrow"/>
                <a:sym typeface="Archivo Narrow"/>
              </a:rPr>
              <a:t>=</a:t>
            </a:r>
            <a:r>
              <a:rPr b="1" lang="es" sz="1200">
                <a:solidFill>
                  <a:srgbClr val="0000FF"/>
                </a:solidFill>
                <a:latin typeface="Archivo Narrow"/>
                <a:ea typeface="Archivo Narrow"/>
                <a:cs typeface="Archivo Narrow"/>
                <a:sym typeface="Archivo Narrow"/>
              </a:rPr>
              <a:t>"stylesheet"</a:t>
            </a:r>
            <a:r>
              <a:rPr b="1" lang="es" sz="1200">
                <a:solidFill>
                  <a:schemeClr val="dk1"/>
                </a:solidFill>
                <a:latin typeface="Archivo Narrow"/>
                <a:ea typeface="Archivo Narrow"/>
                <a:cs typeface="Archivo Narrow"/>
                <a:sym typeface="Archivo Narrow"/>
              </a:rPr>
              <a:t> </a:t>
            </a:r>
            <a:r>
              <a:rPr b="1" lang="es" sz="1200">
                <a:solidFill>
                  <a:srgbClr val="E50000"/>
                </a:solidFill>
                <a:latin typeface="Archivo Narrow"/>
                <a:ea typeface="Archivo Narrow"/>
                <a:cs typeface="Archivo Narrow"/>
                <a:sym typeface="Archivo Narrow"/>
              </a:rPr>
              <a:t>href</a:t>
            </a:r>
            <a:r>
              <a:rPr b="1" lang="es" sz="1200">
                <a:solidFill>
                  <a:schemeClr val="dk1"/>
                </a:solidFill>
                <a:latin typeface="Archivo Narrow"/>
                <a:ea typeface="Archivo Narrow"/>
                <a:cs typeface="Archivo Narrow"/>
                <a:sym typeface="Archivo Narrow"/>
              </a:rPr>
              <a:t>=</a:t>
            </a:r>
            <a:r>
              <a:rPr b="1" lang="es" sz="1200">
                <a:solidFill>
                  <a:srgbClr val="0000FF"/>
                </a:solidFill>
                <a:latin typeface="Archivo Narrow"/>
                <a:ea typeface="Archivo Narrow"/>
                <a:cs typeface="Archivo Narrow"/>
                <a:sym typeface="Archivo Narrow"/>
              </a:rPr>
              <a:t>"styles.css"</a:t>
            </a:r>
            <a:r>
              <a:rPr b="1" lang="es" sz="1200">
                <a:solidFill>
                  <a:srgbClr val="800000"/>
                </a:solidFill>
                <a:latin typeface="Archivo Narrow"/>
                <a:ea typeface="Archivo Narrow"/>
                <a:cs typeface="Archivo Narrow"/>
                <a:sym typeface="Archivo Narrow"/>
              </a:rPr>
              <a:t>&gt;</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Clr>
                <a:schemeClr val="dk1"/>
              </a:buClr>
              <a:buSzPts val="1200"/>
              <a:buFont typeface="Archivo Narrow"/>
              <a:buAutoNum type="arabicPeriod"/>
            </a:pPr>
            <a:r>
              <a:rPr b="1" lang="es" sz="1200">
                <a:solidFill>
                  <a:schemeClr val="dk1"/>
                </a:solidFill>
                <a:latin typeface="Archivo Narrow"/>
                <a:ea typeface="Archivo Narrow"/>
                <a:cs typeface="Archivo Narrow"/>
                <a:sym typeface="Archivo Narrow"/>
              </a:rPr>
              <a:t>Agregar contenido en el HTML:</a:t>
            </a:r>
            <a:r>
              <a:rPr lang="es" sz="1200">
                <a:solidFill>
                  <a:schemeClr val="dk1"/>
                </a:solidFill>
                <a:latin typeface="Archivo Narrow"/>
                <a:ea typeface="Archivo Narrow"/>
                <a:cs typeface="Archivo Narrow"/>
                <a:sym typeface="Archivo Narrow"/>
              </a:rPr>
              <a:t> asegúrate de tener un header y un footer en tu archivo HTML.</a:t>
            </a:r>
            <a:endParaRPr sz="1200">
              <a:solidFill>
                <a:schemeClr val="dk1"/>
              </a:solidFill>
              <a:latin typeface="Archivo Narrow"/>
              <a:ea typeface="Archivo Narrow"/>
              <a:cs typeface="Archivo Narrow"/>
              <a:sym typeface="Archivo Narrow"/>
            </a:endParaRPr>
          </a:p>
          <a:p>
            <a:pPr indent="-298450" lvl="0" marL="457200" rtl="0" algn="l">
              <a:lnSpc>
                <a:spcPct val="120008"/>
              </a:lnSpc>
              <a:spcBef>
                <a:spcPts val="0"/>
              </a:spcBef>
              <a:spcAft>
                <a:spcPts val="0"/>
              </a:spcAft>
              <a:buSzPts val="1100"/>
              <a:buAutoNum type="arabicPeriod"/>
            </a:pPr>
            <a:r>
              <a:rPr lang="es" sz="1100">
                <a:solidFill>
                  <a:schemeClr val="dk1"/>
                </a:solidFill>
              </a:rPr>
              <a:t>Aplicar estilos en el archivo  </a:t>
            </a:r>
            <a:r>
              <a:rPr lang="es" sz="1100">
                <a:solidFill>
                  <a:srgbClr val="188038"/>
                </a:solidFill>
                <a:latin typeface="Roboto Mono"/>
                <a:ea typeface="Roboto Mono"/>
                <a:cs typeface="Roboto Mono"/>
                <a:sym typeface="Roboto Mono"/>
              </a:rPr>
              <a:t>styles.css</a:t>
            </a:r>
            <a:r>
              <a:rPr lang="es" sz="1100">
                <a:solidFill>
                  <a:schemeClr val="dk1"/>
                </a:solidFill>
              </a:rPr>
              <a:t>: Estilizar el header y el footer, aplicando un color de fondo y cambiando el estilo de la fuente con las propiedades vistas.</a:t>
            </a:r>
            <a:endParaRPr b="1" sz="11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chemeClr val="dk1"/>
              </a:buClr>
              <a:buSzPts val="1200"/>
              <a:buFont typeface="Archivo Narrow"/>
              <a:buAutoNum type="arabicPeriod"/>
            </a:pPr>
            <a:r>
              <a:t/>
            </a:r>
            <a:endParaRPr sz="1200">
              <a:solidFill>
                <a:schemeClr val="dk1"/>
              </a:solidFill>
              <a:latin typeface="Archivo Narrow"/>
              <a:ea typeface="Archivo Narrow"/>
              <a:cs typeface="Archivo Narrow"/>
              <a:sym typeface="Archivo Narrow"/>
            </a:endParaRPr>
          </a:p>
        </p:txBody>
      </p:sp>
      <p:sp>
        <p:nvSpPr>
          <p:cNvPr id="405" name="Google Shape;405;g3471039b6e4688e4_123"/>
          <p:cNvSpPr txBox="1"/>
          <p:nvPr/>
        </p:nvSpPr>
        <p:spPr>
          <a:xfrm>
            <a:off x="555475" y="1691400"/>
            <a:ext cx="38076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b="1" lang="es" sz="1600">
                <a:latin typeface="Archivo Narrow"/>
                <a:ea typeface="Archivo Narrow"/>
                <a:cs typeface="Archivo Narrow"/>
                <a:sym typeface="Archivo Narrow"/>
              </a:rPr>
              <a:t>Incorporar css externo</a:t>
            </a:r>
            <a:endParaRPr b="1" i="0" sz="1600" u="none" cap="none" strike="noStrike">
              <a:solidFill>
                <a:srgbClr val="000000"/>
              </a:solidFill>
              <a:latin typeface="Archivo Narrow"/>
              <a:ea typeface="Archivo Narrow"/>
              <a:cs typeface="Archivo Narrow"/>
              <a:sym typeface="Archivo Narrow"/>
            </a:endParaRPr>
          </a:p>
        </p:txBody>
      </p:sp>
      <p:sp>
        <p:nvSpPr>
          <p:cNvPr id="406" name="Google Shape;406;g3471039b6e4688e4_123"/>
          <p:cNvSpPr txBox="1"/>
          <p:nvPr/>
        </p:nvSpPr>
        <p:spPr>
          <a:xfrm>
            <a:off x="1642900" y="1045725"/>
            <a:ext cx="38559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407" name="Google Shape;407;g3471039b6e4688e4_123"/>
          <p:cNvSpPr txBox="1"/>
          <p:nvPr/>
        </p:nvSpPr>
        <p:spPr>
          <a:xfrm>
            <a:off x="4815575" y="2104000"/>
            <a:ext cx="3572400" cy="27153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200"/>
              </a:spcBef>
              <a:spcAft>
                <a:spcPts val="0"/>
              </a:spcAft>
              <a:buClr>
                <a:schemeClr val="dk1"/>
              </a:buClr>
              <a:buSzPts val="1200"/>
              <a:buFont typeface="Archivo Narrow"/>
              <a:buAutoNum type="arabicPeriod"/>
            </a:pPr>
            <a:r>
              <a:rPr lang="es" sz="1200">
                <a:solidFill>
                  <a:schemeClr val="dk1"/>
                </a:solidFill>
                <a:latin typeface="Archivo Narrow"/>
                <a:ea typeface="Archivo Narrow"/>
                <a:cs typeface="Archivo Narrow"/>
                <a:sym typeface="Archivo Narrow"/>
              </a:rPr>
              <a:t>Asegurate de tener una lista de navegación.</a:t>
            </a:r>
            <a:endParaRPr b="1" sz="1200">
              <a:solidFill>
                <a:srgbClr val="188038"/>
              </a:solidFill>
              <a:latin typeface="Archivo Narrow"/>
              <a:ea typeface="Archivo Narrow"/>
              <a:cs typeface="Archivo Narrow"/>
              <a:sym typeface="Archivo Narrow"/>
            </a:endParaRPr>
          </a:p>
          <a:p>
            <a:pPr indent="-304800" lvl="0" marL="457200" rtl="0" algn="l">
              <a:lnSpc>
                <a:spcPct val="115000"/>
              </a:lnSpc>
              <a:spcBef>
                <a:spcPts val="0"/>
              </a:spcBef>
              <a:spcAft>
                <a:spcPts val="0"/>
              </a:spcAft>
              <a:buSzPts val="1200"/>
              <a:buFont typeface="Archivo Narrow"/>
              <a:buAutoNum type="arabicPeriod"/>
            </a:pPr>
            <a:r>
              <a:rPr lang="es" sz="1200">
                <a:solidFill>
                  <a:schemeClr val="dk1"/>
                </a:solidFill>
                <a:latin typeface="Archivo Narrow"/>
                <a:ea typeface="Archivo Narrow"/>
                <a:cs typeface="Archivo Narrow"/>
                <a:sym typeface="Archivo Narrow"/>
              </a:rPr>
              <a:t>Aplica los siguientes estilos en </a:t>
            </a:r>
            <a:r>
              <a:rPr lang="es" sz="1200">
                <a:solidFill>
                  <a:srgbClr val="188038"/>
                </a:solidFill>
                <a:latin typeface="Archivo Narrow"/>
                <a:ea typeface="Archivo Narrow"/>
                <a:cs typeface="Archivo Narrow"/>
                <a:sym typeface="Archivo Narrow"/>
              </a:rPr>
              <a:t>styles.css</a:t>
            </a:r>
            <a:r>
              <a:rPr lang="es" sz="1200">
                <a:solidFill>
                  <a:schemeClr val="dk1"/>
                </a:solidFill>
                <a:latin typeface="Archivo Narrow"/>
                <a:ea typeface="Archivo Narrow"/>
                <a:cs typeface="Archivo Narrow"/>
                <a:sym typeface="Archivo Narrow"/>
              </a:rPr>
              <a:t>:</a:t>
            </a:r>
            <a:endParaRPr sz="1200">
              <a:solidFill>
                <a:schemeClr val="dk1"/>
              </a:solidFill>
              <a:latin typeface="Archivo Narrow"/>
              <a:ea typeface="Archivo Narrow"/>
              <a:cs typeface="Archivo Narrow"/>
              <a:sym typeface="Archivo Narrow"/>
            </a:endParaRPr>
          </a:p>
          <a:p>
            <a:pPr indent="-304800" lvl="0" marL="914400" rtl="0" algn="l">
              <a:lnSpc>
                <a:spcPct val="115000"/>
              </a:lnSpc>
              <a:spcBef>
                <a:spcPts val="0"/>
              </a:spcBef>
              <a:spcAft>
                <a:spcPts val="0"/>
              </a:spcAft>
              <a:buClr>
                <a:schemeClr val="dk1"/>
              </a:buClr>
              <a:buSzPts val="1200"/>
              <a:buChar char="●"/>
            </a:pPr>
            <a:r>
              <a:rPr lang="es" sz="1200">
                <a:solidFill>
                  <a:schemeClr val="dk1"/>
                </a:solidFill>
                <a:latin typeface="Archivo Narrow"/>
                <a:ea typeface="Archivo Narrow"/>
                <a:cs typeface="Archivo Narrow"/>
                <a:sym typeface="Archivo Narrow"/>
              </a:rPr>
              <a:t>Utilizá la propiedad</a:t>
            </a:r>
            <a:r>
              <a:rPr b="1" lang="es" sz="1200">
                <a:solidFill>
                  <a:schemeClr val="dk1"/>
                </a:solidFill>
                <a:latin typeface="Archivo Narrow"/>
                <a:ea typeface="Archivo Narrow"/>
                <a:cs typeface="Archivo Narrow"/>
                <a:sym typeface="Archivo Narrow"/>
              </a:rPr>
              <a:t> “list-style” </a:t>
            </a:r>
            <a:r>
              <a:rPr lang="es" sz="1200">
                <a:solidFill>
                  <a:schemeClr val="dk1"/>
                </a:solidFill>
                <a:latin typeface="Archivo Narrow"/>
                <a:ea typeface="Archivo Narrow"/>
                <a:cs typeface="Archivo Narrow"/>
                <a:sym typeface="Archivo Narrow"/>
              </a:rPr>
              <a:t>y el valor</a:t>
            </a:r>
            <a:r>
              <a:rPr b="1" lang="es" sz="1200">
                <a:solidFill>
                  <a:schemeClr val="dk1"/>
                </a:solidFill>
                <a:latin typeface="Archivo Narrow"/>
                <a:ea typeface="Archivo Narrow"/>
                <a:cs typeface="Archivo Narrow"/>
                <a:sym typeface="Archivo Narrow"/>
              </a:rPr>
              <a:t> “none”</a:t>
            </a:r>
            <a:r>
              <a:rPr lang="es" sz="1200">
                <a:solidFill>
                  <a:schemeClr val="dk1"/>
                </a:solidFill>
                <a:latin typeface="Archivo Narrow"/>
                <a:ea typeface="Archivo Narrow"/>
                <a:cs typeface="Archivo Narrow"/>
                <a:sym typeface="Archivo Narrow"/>
              </a:rPr>
              <a:t> para quitarle la viñeta a la lista desordenada.</a:t>
            </a:r>
            <a:endParaRPr sz="1200">
              <a:solidFill>
                <a:schemeClr val="dk1"/>
              </a:solidFill>
              <a:latin typeface="Archivo Narrow"/>
              <a:ea typeface="Archivo Narrow"/>
              <a:cs typeface="Archivo Narrow"/>
              <a:sym typeface="Archivo Narrow"/>
            </a:endParaRPr>
          </a:p>
          <a:p>
            <a:pPr indent="-304800" lvl="0" marL="914400" rtl="0" algn="l">
              <a:lnSpc>
                <a:spcPct val="115000"/>
              </a:lnSpc>
              <a:spcBef>
                <a:spcPts val="0"/>
              </a:spcBef>
              <a:spcAft>
                <a:spcPts val="0"/>
              </a:spcAft>
              <a:buClr>
                <a:schemeClr val="dk1"/>
              </a:buClr>
              <a:buSzPts val="1200"/>
              <a:buChar char="●"/>
            </a:pPr>
            <a:r>
              <a:rPr lang="es" sz="1200">
                <a:solidFill>
                  <a:schemeClr val="dk1"/>
                </a:solidFill>
                <a:latin typeface="Archivo Narrow"/>
                <a:ea typeface="Archivo Narrow"/>
                <a:cs typeface="Archivo Narrow"/>
                <a:sym typeface="Archivo Narrow"/>
              </a:rPr>
              <a:t>Utilizá la propiedad “</a:t>
            </a:r>
            <a:r>
              <a:rPr b="1" lang="es" sz="1200">
                <a:solidFill>
                  <a:schemeClr val="dk1"/>
                </a:solidFill>
                <a:latin typeface="Archivo Narrow"/>
                <a:ea typeface="Archivo Narrow"/>
                <a:cs typeface="Archivo Narrow"/>
                <a:sym typeface="Archivo Narrow"/>
              </a:rPr>
              <a:t>text-decoration</a:t>
            </a:r>
            <a:r>
              <a:rPr lang="es" sz="1200">
                <a:solidFill>
                  <a:schemeClr val="dk1"/>
                </a:solidFill>
                <a:latin typeface="Archivo Narrow"/>
                <a:ea typeface="Archivo Narrow"/>
                <a:cs typeface="Archivo Narrow"/>
                <a:sym typeface="Archivo Narrow"/>
              </a:rPr>
              <a:t>” y el valor “</a:t>
            </a:r>
            <a:r>
              <a:rPr b="1" lang="es" sz="1200">
                <a:solidFill>
                  <a:schemeClr val="dk1"/>
                </a:solidFill>
                <a:latin typeface="Archivo Narrow"/>
                <a:ea typeface="Archivo Narrow"/>
                <a:cs typeface="Archivo Narrow"/>
                <a:sym typeface="Archivo Narrow"/>
              </a:rPr>
              <a:t>none</a:t>
            </a:r>
            <a:r>
              <a:rPr lang="es" sz="1200">
                <a:solidFill>
                  <a:schemeClr val="dk1"/>
                </a:solidFill>
                <a:latin typeface="Archivo Narrow"/>
                <a:ea typeface="Archivo Narrow"/>
                <a:cs typeface="Archivo Narrow"/>
                <a:sym typeface="Archivo Narrow"/>
              </a:rPr>
              <a:t>” para quitarle la apariencia de enlace al anchor dentro de la lista. Utiliza la propiedad color para modificar el color del texto dentro del enlace.</a:t>
            </a:r>
            <a:endParaRPr b="1" sz="1200">
              <a:solidFill>
                <a:srgbClr val="188038"/>
              </a:solidFill>
              <a:latin typeface="Archivo Narrow"/>
              <a:ea typeface="Archivo Narrow"/>
              <a:cs typeface="Archivo Narrow"/>
              <a:sym typeface="Archivo Narrow"/>
            </a:endParaRPr>
          </a:p>
          <a:p>
            <a:pPr indent="0" lvl="0" marL="0" rtl="0" algn="l">
              <a:lnSpc>
                <a:spcPct val="120008"/>
              </a:lnSpc>
              <a:spcBef>
                <a:spcPts val="1200"/>
              </a:spcBef>
              <a:spcAft>
                <a:spcPts val="0"/>
              </a:spcAft>
              <a:buNone/>
            </a:pPr>
            <a:r>
              <a:t/>
            </a:r>
            <a:endParaRPr sz="1200">
              <a:solidFill>
                <a:schemeClr val="dk1"/>
              </a:solidFill>
              <a:latin typeface="Archivo Narrow"/>
              <a:ea typeface="Archivo Narrow"/>
              <a:cs typeface="Archivo Narrow"/>
              <a:sym typeface="Archivo Narrow"/>
            </a:endParaRPr>
          </a:p>
          <a:p>
            <a:pPr indent="0" lvl="0" marL="0" rtl="0" algn="l">
              <a:lnSpc>
                <a:spcPct val="120008"/>
              </a:lnSpc>
              <a:spcBef>
                <a:spcPts val="0"/>
              </a:spcBef>
              <a:spcAft>
                <a:spcPts val="0"/>
              </a:spcAft>
              <a:buClr>
                <a:schemeClr val="dk1"/>
              </a:buClr>
              <a:buSzPts val="1400"/>
              <a:buFont typeface="Arial"/>
              <a:buNone/>
            </a:pPr>
            <a:r>
              <a:t/>
            </a:r>
            <a:endParaRPr>
              <a:solidFill>
                <a:schemeClr val="dk1"/>
              </a:solidFill>
              <a:latin typeface="Archivo Narrow"/>
              <a:ea typeface="Archivo Narrow"/>
              <a:cs typeface="Archivo Narrow"/>
              <a:sym typeface="Archivo Narrow"/>
            </a:endParaRPr>
          </a:p>
        </p:txBody>
      </p:sp>
      <p:grpSp>
        <p:nvGrpSpPr>
          <p:cNvPr id="408" name="Google Shape;408;g3471039b6e4688e4_123"/>
          <p:cNvGrpSpPr/>
          <p:nvPr/>
        </p:nvGrpSpPr>
        <p:grpSpPr>
          <a:xfrm>
            <a:off x="4749807" y="1658241"/>
            <a:ext cx="3638285" cy="297305"/>
            <a:chOff x="0" y="-9525"/>
            <a:chExt cx="1916400" cy="156600"/>
          </a:xfrm>
        </p:grpSpPr>
        <p:sp>
          <p:nvSpPr>
            <p:cNvPr id="409" name="Google Shape;409;g3471039b6e4688e4_123"/>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9410"/>
              </a:srgbClr>
            </a:solidFill>
            <a:ln>
              <a:noFill/>
            </a:ln>
          </p:spPr>
        </p:sp>
        <p:sp>
          <p:nvSpPr>
            <p:cNvPr id="410" name="Google Shape;410;g3471039b6e4688e4_123"/>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11" name="Google Shape;411;g3471039b6e4688e4_123"/>
          <p:cNvSpPr txBox="1"/>
          <p:nvPr/>
        </p:nvSpPr>
        <p:spPr>
          <a:xfrm>
            <a:off x="4749894" y="1691397"/>
            <a:ext cx="3638100" cy="246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600"/>
              <a:buFont typeface="Arial"/>
              <a:buNone/>
            </a:pPr>
            <a:r>
              <a:rPr b="1" lang="es" sz="1600">
                <a:solidFill>
                  <a:schemeClr val="dk1"/>
                </a:solidFill>
                <a:latin typeface="Archivo Narrow"/>
                <a:ea typeface="Archivo Narrow"/>
                <a:cs typeface="Archivo Narrow"/>
                <a:sym typeface="Archivo Narrow"/>
              </a:rPr>
              <a:t>Modificar el navbar</a:t>
            </a:r>
            <a:endParaRPr b="1" sz="1600">
              <a:latin typeface="Archivo Narrow"/>
              <a:ea typeface="Archivo Narrow"/>
              <a:cs typeface="Archivo Narrow"/>
              <a:sym typeface="Archivo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g2243b53305e_1_0"/>
          <p:cNvSpPr txBox="1"/>
          <p:nvPr/>
        </p:nvSpPr>
        <p:spPr>
          <a:xfrm>
            <a:off x="508950" y="1934525"/>
            <a:ext cx="82569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6000">
                <a:solidFill>
                  <a:schemeClr val="lt1"/>
                </a:solidFill>
                <a:latin typeface="Archivo"/>
                <a:ea typeface="Archivo"/>
                <a:cs typeface="Archivo"/>
                <a:sym typeface="Archivo"/>
              </a:rPr>
              <a:t>Ruta de aprendizaje</a:t>
            </a:r>
            <a:endParaRPr b="1" i="0" sz="6000" u="none" cap="none" strike="noStrike">
              <a:solidFill>
                <a:schemeClr val="lt1"/>
              </a:solidFill>
              <a:latin typeface="Archivo"/>
              <a:ea typeface="Archivo"/>
              <a:cs typeface="Archivo"/>
              <a:sym typeface="Archivo"/>
            </a:endParaRPr>
          </a:p>
        </p:txBody>
      </p:sp>
      <p:sp>
        <p:nvSpPr>
          <p:cNvPr id="417" name="Google Shape;417;g2243b53305e_1_0"/>
          <p:cNvSpPr txBox="1"/>
          <p:nvPr/>
        </p:nvSpPr>
        <p:spPr>
          <a:xfrm>
            <a:off x="2434650" y="3127250"/>
            <a:ext cx="4274700" cy="4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rPr lang="es" sz="1800">
                <a:solidFill>
                  <a:schemeClr val="lt1"/>
                </a:solidFill>
                <a:latin typeface="Archivo Medium"/>
                <a:ea typeface="Archivo Medium"/>
                <a:cs typeface="Archivo Medium"/>
                <a:sym typeface="Archivo Medium"/>
              </a:rPr>
              <a:t>Clase 04 - “Introducción a CSS”</a:t>
            </a:r>
            <a:endParaRPr b="0" i="0" sz="1800" u="none" cap="none" strike="noStrike">
              <a:solidFill>
                <a:schemeClr val="lt1"/>
              </a:solidFill>
              <a:latin typeface="Archivo Medium"/>
              <a:ea typeface="Archivo Medium"/>
              <a:cs typeface="Archivo Medium"/>
              <a:sym typeface="Archivo Medium"/>
            </a:endParaRPr>
          </a:p>
        </p:txBody>
      </p:sp>
      <p:sp>
        <p:nvSpPr>
          <p:cNvPr id="418" name="Google Shape;418;g2243b53305e_1_0"/>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300d9ab1fc8_0_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428" name="Google Shape;428;g300d9ab1fc8_0_6"/>
          <p:cNvSpPr txBox="1"/>
          <p:nvPr/>
        </p:nvSpPr>
        <p:spPr>
          <a:xfrm>
            <a:off x="1344432" y="504825"/>
            <a:ext cx="39339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s" sz="3500" u="none" cap="none" strike="noStrike">
                <a:solidFill>
                  <a:srgbClr val="000000"/>
                </a:solidFill>
                <a:latin typeface="Archivo Black"/>
                <a:ea typeface="Archivo Black"/>
                <a:cs typeface="Archivo Black"/>
                <a:sym typeface="Archivo Black"/>
              </a:rPr>
              <a:t>Ruta de Avance</a:t>
            </a:r>
            <a:endParaRPr sz="700"/>
          </a:p>
        </p:txBody>
      </p:sp>
      <p:cxnSp>
        <p:nvCxnSpPr>
          <p:cNvPr id="429" name="Google Shape;429;g300d9ab1fc8_0_6"/>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
        <p:nvSpPr>
          <p:cNvPr id="430" name="Google Shape;430;g300d9ab1fc8_0_6"/>
          <p:cNvSpPr txBox="1"/>
          <p:nvPr/>
        </p:nvSpPr>
        <p:spPr>
          <a:xfrm>
            <a:off x="762181" y="1615806"/>
            <a:ext cx="34944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1500" u="none" cap="none" strike="noStrike">
                <a:solidFill>
                  <a:srgbClr val="000000"/>
                </a:solidFill>
                <a:latin typeface="Archivo Narrow"/>
                <a:ea typeface="Archivo Narrow"/>
                <a:cs typeface="Archivo Narrow"/>
                <a:sym typeface="Archivo Narrow"/>
              </a:rPr>
              <a:t>Guía estructurada para tu Proyecto Final </a:t>
            </a:r>
            <a:endParaRPr b="1" sz="700">
              <a:latin typeface="Archivo Narrow"/>
              <a:ea typeface="Archivo Narrow"/>
              <a:cs typeface="Archivo Narrow"/>
              <a:sym typeface="Archivo Narrow"/>
            </a:endParaRPr>
          </a:p>
        </p:txBody>
      </p:sp>
      <p:sp>
        <p:nvSpPr>
          <p:cNvPr id="431" name="Google Shape;431;g300d9ab1fc8_0_6"/>
          <p:cNvSpPr txBox="1"/>
          <p:nvPr/>
        </p:nvSpPr>
        <p:spPr>
          <a:xfrm>
            <a:off x="762156" y="1983706"/>
            <a:ext cx="3494400" cy="5757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s" sz="1100" u="none" cap="none" strike="noStrike">
                <a:solidFill>
                  <a:srgbClr val="000000"/>
                </a:solidFill>
                <a:latin typeface="Archivo Narrow"/>
                <a:ea typeface="Archivo Narrow"/>
                <a:cs typeface="Archivo Narrow"/>
                <a:sym typeface="Archivo Narrow"/>
              </a:rPr>
              <a:t>La </a:t>
            </a:r>
            <a:r>
              <a:rPr b="1" i="0" lang="es" sz="1100" u="none" cap="none" strike="noStrike">
                <a:solidFill>
                  <a:srgbClr val="000000"/>
                </a:solidFill>
                <a:latin typeface="Archivo Narrow"/>
                <a:ea typeface="Archivo Narrow"/>
                <a:cs typeface="Archivo Narrow"/>
                <a:sym typeface="Archivo Narrow"/>
              </a:rPr>
              <a:t>Ruta de Aprendizaje</a:t>
            </a:r>
            <a:r>
              <a:rPr b="0" i="0" lang="es" sz="1100" u="none" cap="none" strike="noStrike">
                <a:solidFill>
                  <a:srgbClr val="000000"/>
                </a:solidFill>
                <a:latin typeface="Archivo Narrow"/>
                <a:ea typeface="Archivo Narrow"/>
                <a:cs typeface="Archivo Narrow"/>
                <a:sym typeface="Archivo Narrow"/>
              </a:rPr>
              <a:t> te proporcionará directrices claras y paso a paso para avanzar en tu proyecto integrador final, ayudándote a mantenerte enfocado y alineado con los objetivos del curso.</a:t>
            </a:r>
            <a:endParaRPr sz="1100"/>
          </a:p>
        </p:txBody>
      </p:sp>
      <p:cxnSp>
        <p:nvCxnSpPr>
          <p:cNvPr id="432" name="Google Shape;432;g300d9ab1fc8_0_6"/>
          <p:cNvCxnSpPr/>
          <p:nvPr/>
        </p:nvCxnSpPr>
        <p:spPr>
          <a:xfrm rot="5429930">
            <a:off x="3393721" y="2817888"/>
            <a:ext cx="2170882" cy="0"/>
          </a:xfrm>
          <a:prstGeom prst="straightConnector1">
            <a:avLst/>
          </a:prstGeom>
          <a:noFill/>
          <a:ln cap="rnd" cmpd="sng" w="9525">
            <a:solidFill>
              <a:srgbClr val="9900FF"/>
            </a:solidFill>
            <a:prstDash val="solid"/>
            <a:round/>
            <a:headEnd len="sm" w="sm" type="none"/>
            <a:tailEnd len="sm" w="sm" type="none"/>
          </a:ln>
        </p:spPr>
      </p:cxnSp>
      <p:sp>
        <p:nvSpPr>
          <p:cNvPr id="433" name="Google Shape;433;g300d9ab1fc8_0_6"/>
          <p:cNvSpPr txBox="1"/>
          <p:nvPr/>
        </p:nvSpPr>
        <p:spPr>
          <a:xfrm>
            <a:off x="4805319" y="2019044"/>
            <a:ext cx="3494400" cy="7788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s" sz="1100" u="none" cap="none" strike="noStrike">
                <a:solidFill>
                  <a:srgbClr val="000000"/>
                </a:solidFill>
                <a:latin typeface="Archivo Narrow"/>
                <a:ea typeface="Archivo Narrow"/>
                <a:cs typeface="Archivo Narrow"/>
                <a:sym typeface="Archivo Narrow"/>
              </a:rPr>
              <a:t>Cada 4 clases, recibirás sugerencias sobre los avances que deberías hacer en tu proyecto, en línea con los temas y habilidades que hemos desarrollado en las clases anteriores. Esto te permitirá integrar de manera efectiva los conocimientos adquiridos.</a:t>
            </a:r>
            <a:endParaRPr sz="1100"/>
          </a:p>
        </p:txBody>
      </p:sp>
      <p:grpSp>
        <p:nvGrpSpPr>
          <p:cNvPr id="434" name="Google Shape;434;g300d9ab1fc8_0_6"/>
          <p:cNvGrpSpPr/>
          <p:nvPr/>
        </p:nvGrpSpPr>
        <p:grpSpPr>
          <a:xfrm>
            <a:off x="555362" y="632162"/>
            <a:ext cx="700421" cy="692039"/>
            <a:chOff x="0" y="0"/>
            <a:chExt cx="1867789" cy="1845437"/>
          </a:xfrm>
        </p:grpSpPr>
        <p:sp>
          <p:nvSpPr>
            <p:cNvPr id="435" name="Google Shape;435;g300d9ab1fc8_0_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36" name="Google Shape;436;g300d9ab1fc8_0_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437" name="Google Shape;437;g300d9ab1fc8_0_6"/>
          <p:cNvSpPr/>
          <p:nvPr/>
        </p:nvSpPr>
        <p:spPr>
          <a:xfrm>
            <a:off x="660636" y="702687"/>
            <a:ext cx="489875" cy="489875"/>
          </a:xfrm>
          <a:custGeom>
            <a:rect b="b" l="l" r="r" t="t"/>
            <a:pathLst>
              <a:path extrusionOk="0" h="979750" w="979750">
                <a:moveTo>
                  <a:pt x="0" y="0"/>
                </a:moveTo>
                <a:lnTo>
                  <a:pt x="979750" y="0"/>
                </a:lnTo>
                <a:lnTo>
                  <a:pt x="979750" y="979750"/>
                </a:lnTo>
                <a:lnTo>
                  <a:pt x="0" y="979750"/>
                </a:lnTo>
                <a:lnTo>
                  <a:pt x="0" y="0"/>
                </a:lnTo>
                <a:close/>
              </a:path>
            </a:pathLst>
          </a:custGeom>
          <a:blipFill rotWithShape="1">
            <a:blip r:embed="rId4">
              <a:alphaModFix/>
            </a:blip>
            <a:stretch>
              <a:fillRect b="0" l="0" r="0" t="0"/>
            </a:stretch>
          </a:blipFill>
          <a:ln>
            <a:noFill/>
          </a:ln>
        </p:spPr>
      </p:sp>
      <p:grpSp>
        <p:nvGrpSpPr>
          <p:cNvPr id="438" name="Google Shape;438;g300d9ab1fc8_0_6"/>
          <p:cNvGrpSpPr/>
          <p:nvPr/>
        </p:nvGrpSpPr>
        <p:grpSpPr>
          <a:xfrm>
            <a:off x="1349151" y="992125"/>
            <a:ext cx="3330838" cy="382795"/>
            <a:chOff x="0" y="-9525"/>
            <a:chExt cx="1577400" cy="201641"/>
          </a:xfrm>
        </p:grpSpPr>
        <p:sp>
          <p:nvSpPr>
            <p:cNvPr id="439" name="Google Shape;439;g300d9ab1fc8_0_6"/>
            <p:cNvSpPr/>
            <p:nvPr/>
          </p:nvSpPr>
          <p:spPr>
            <a:xfrm>
              <a:off x="0" y="0"/>
              <a:ext cx="1577336" cy="192116"/>
            </a:xfrm>
            <a:custGeom>
              <a:rect b="b" l="l" r="r" t="t"/>
              <a:pathLst>
                <a:path extrusionOk="0" h="192116" w="1577336">
                  <a:moveTo>
                    <a:pt x="0" y="0"/>
                  </a:moveTo>
                  <a:lnTo>
                    <a:pt x="1577336" y="0"/>
                  </a:lnTo>
                  <a:lnTo>
                    <a:pt x="1577336" y="192116"/>
                  </a:lnTo>
                  <a:lnTo>
                    <a:pt x="0" y="192116"/>
                  </a:lnTo>
                  <a:close/>
                </a:path>
              </a:pathLst>
            </a:custGeom>
            <a:solidFill>
              <a:srgbClr val="FFAB40">
                <a:alpha val="50590"/>
              </a:srgbClr>
            </a:solidFill>
            <a:ln>
              <a:noFill/>
            </a:ln>
          </p:spPr>
        </p:sp>
        <p:sp>
          <p:nvSpPr>
            <p:cNvPr id="440" name="Google Shape;440;g300d9ab1fc8_0_6"/>
            <p:cNvSpPr txBox="1"/>
            <p:nvPr/>
          </p:nvSpPr>
          <p:spPr>
            <a:xfrm>
              <a:off x="0" y="-9525"/>
              <a:ext cx="15774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1" name="Google Shape;441;g300d9ab1fc8_0_6"/>
          <p:cNvSpPr txBox="1"/>
          <p:nvPr/>
        </p:nvSpPr>
        <p:spPr>
          <a:xfrm>
            <a:off x="1649325" y="1022000"/>
            <a:ext cx="29880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2100" u="none" cap="none" strike="noStrike">
                <a:solidFill>
                  <a:srgbClr val="000000"/>
                </a:solidFill>
                <a:latin typeface="Archivo Narrow"/>
                <a:ea typeface="Archivo Narrow"/>
                <a:cs typeface="Archivo Narrow"/>
                <a:sym typeface="Archivo Narrow"/>
              </a:rPr>
              <a:t>Optativos | No entregables</a:t>
            </a:r>
            <a:endParaRPr b="1" sz="700"/>
          </a:p>
        </p:txBody>
      </p:sp>
      <p:sp>
        <p:nvSpPr>
          <p:cNvPr id="442" name="Google Shape;442;g300d9ab1fc8_0_6"/>
          <p:cNvSpPr/>
          <p:nvPr/>
        </p:nvSpPr>
        <p:spPr>
          <a:xfrm>
            <a:off x="1349140" y="1031522"/>
            <a:ext cx="300187" cy="300187"/>
          </a:xfrm>
          <a:custGeom>
            <a:rect b="b" l="l" r="r" t="t"/>
            <a:pathLst>
              <a:path extrusionOk="0" h="600374" w="600374">
                <a:moveTo>
                  <a:pt x="0" y="0"/>
                </a:moveTo>
                <a:lnTo>
                  <a:pt x="600373" y="0"/>
                </a:lnTo>
                <a:lnTo>
                  <a:pt x="600373" y="600374"/>
                </a:lnTo>
                <a:lnTo>
                  <a:pt x="0" y="600374"/>
                </a:lnTo>
                <a:lnTo>
                  <a:pt x="0" y="0"/>
                </a:lnTo>
                <a:close/>
              </a:path>
            </a:pathLst>
          </a:custGeom>
          <a:blipFill rotWithShape="1">
            <a:blip r:embed="rId5">
              <a:alphaModFix/>
            </a:blip>
            <a:stretch>
              <a:fillRect b="0" l="0" r="0" t="0"/>
            </a:stretch>
          </a:blipFill>
          <a:ln>
            <a:noFill/>
          </a:ln>
        </p:spPr>
      </p:sp>
      <p:sp>
        <p:nvSpPr>
          <p:cNvPr id="443" name="Google Shape;443;g300d9ab1fc8_0_6"/>
          <p:cNvSpPr txBox="1"/>
          <p:nvPr/>
        </p:nvSpPr>
        <p:spPr>
          <a:xfrm>
            <a:off x="4805319" y="1615806"/>
            <a:ext cx="34026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1500" u="none" cap="none" strike="noStrike">
                <a:solidFill>
                  <a:srgbClr val="000000"/>
                </a:solidFill>
                <a:latin typeface="Archivo Narrow"/>
                <a:ea typeface="Archivo Narrow"/>
                <a:cs typeface="Archivo Narrow"/>
                <a:sym typeface="Archivo Narrow"/>
              </a:rPr>
              <a:t>Establecimiento de Objetivos a Corto Plazo</a:t>
            </a:r>
            <a:endParaRPr b="1" sz="700">
              <a:latin typeface="Archivo Narrow"/>
              <a:ea typeface="Archivo Narrow"/>
              <a:cs typeface="Archivo Narrow"/>
              <a:sym typeface="Archivo Narrow"/>
            </a:endParaRPr>
          </a:p>
        </p:txBody>
      </p:sp>
      <p:grpSp>
        <p:nvGrpSpPr>
          <p:cNvPr id="444" name="Google Shape;444;g300d9ab1fc8_0_6"/>
          <p:cNvGrpSpPr/>
          <p:nvPr/>
        </p:nvGrpSpPr>
        <p:grpSpPr>
          <a:xfrm>
            <a:off x="658606" y="3971829"/>
            <a:ext cx="3424704" cy="353691"/>
            <a:chOff x="0" y="-9525"/>
            <a:chExt cx="1803900" cy="186300"/>
          </a:xfrm>
        </p:grpSpPr>
        <p:sp>
          <p:nvSpPr>
            <p:cNvPr id="445" name="Google Shape;445;g300d9ab1fc8_0_6"/>
            <p:cNvSpPr/>
            <p:nvPr/>
          </p:nvSpPr>
          <p:spPr>
            <a:xfrm>
              <a:off x="0" y="0"/>
              <a:ext cx="1803793" cy="176721"/>
            </a:xfrm>
            <a:custGeom>
              <a:rect b="b" l="l" r="r" t="t"/>
              <a:pathLst>
                <a:path extrusionOk="0" h="176721" w="1803793">
                  <a:moveTo>
                    <a:pt x="0" y="0"/>
                  </a:moveTo>
                  <a:lnTo>
                    <a:pt x="1803793" y="0"/>
                  </a:lnTo>
                  <a:lnTo>
                    <a:pt x="1803793" y="176721"/>
                  </a:lnTo>
                  <a:lnTo>
                    <a:pt x="0" y="176721"/>
                  </a:lnTo>
                  <a:close/>
                </a:path>
              </a:pathLst>
            </a:custGeom>
            <a:solidFill>
              <a:srgbClr val="FFAB40">
                <a:alpha val="50590"/>
              </a:srgbClr>
            </a:solidFill>
            <a:ln>
              <a:noFill/>
            </a:ln>
          </p:spPr>
        </p:sp>
        <p:sp>
          <p:nvSpPr>
            <p:cNvPr id="446" name="Google Shape;446;g300d9ab1fc8_0_6"/>
            <p:cNvSpPr txBox="1"/>
            <p:nvPr/>
          </p:nvSpPr>
          <p:spPr>
            <a:xfrm>
              <a:off x="0" y="-9525"/>
              <a:ext cx="1803900" cy="186300"/>
            </a:xfrm>
            <a:prstGeom prst="rect">
              <a:avLst/>
            </a:prstGeom>
            <a:noFill/>
            <a:ln>
              <a:noFill/>
            </a:ln>
          </p:spPr>
          <p:txBody>
            <a:bodyPr anchorCtr="0" anchor="ctr" bIns="25400" lIns="25400" spcFirstLastPara="1" rIns="25400" wrap="square" tIns="25400">
              <a:noAutofit/>
            </a:bodyPr>
            <a:lstStyle/>
            <a:p>
              <a:pPr indent="0" lvl="0" marL="0" marR="0" rtl="0" algn="ctr">
                <a:lnSpc>
                  <a:spcPct val="133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7" name="Google Shape;447;g300d9ab1fc8_0_6"/>
          <p:cNvSpPr/>
          <p:nvPr/>
        </p:nvSpPr>
        <p:spPr>
          <a:xfrm>
            <a:off x="696916" y="4018788"/>
            <a:ext cx="277743" cy="277743"/>
          </a:xfrm>
          <a:custGeom>
            <a:rect b="b" l="l" r="r" t="t"/>
            <a:pathLst>
              <a:path extrusionOk="0" h="555487" w="555487">
                <a:moveTo>
                  <a:pt x="0" y="0"/>
                </a:moveTo>
                <a:lnTo>
                  <a:pt x="555487" y="0"/>
                </a:lnTo>
                <a:lnTo>
                  <a:pt x="555487" y="555487"/>
                </a:lnTo>
                <a:lnTo>
                  <a:pt x="0" y="555487"/>
                </a:lnTo>
                <a:lnTo>
                  <a:pt x="0" y="0"/>
                </a:lnTo>
                <a:close/>
              </a:path>
            </a:pathLst>
          </a:custGeom>
          <a:blipFill rotWithShape="1">
            <a:blip r:embed="rId6">
              <a:alphaModFix/>
            </a:blip>
            <a:stretch>
              <a:fillRect b="0" l="0" r="0" t="0"/>
            </a:stretch>
          </a:blipFill>
          <a:ln>
            <a:noFill/>
          </a:ln>
        </p:spPr>
      </p:sp>
      <p:sp>
        <p:nvSpPr>
          <p:cNvPr id="448" name="Google Shape;448;g300d9ab1fc8_0_6"/>
          <p:cNvSpPr txBox="1"/>
          <p:nvPr/>
        </p:nvSpPr>
        <p:spPr>
          <a:xfrm>
            <a:off x="1080724" y="4038598"/>
            <a:ext cx="29001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1500" u="none" cap="none" strike="noStrike">
                <a:solidFill>
                  <a:srgbClr val="000000"/>
                </a:solidFill>
                <a:latin typeface="Archivo Narrow"/>
                <a:ea typeface="Archivo Narrow"/>
                <a:cs typeface="Archivo Narrow"/>
                <a:sym typeface="Archivo Narrow"/>
              </a:rPr>
              <a:t>Frecuencia:</a:t>
            </a:r>
            <a:r>
              <a:rPr b="0" i="0" lang="es" sz="1500" u="none" cap="none" strike="noStrike">
                <a:solidFill>
                  <a:srgbClr val="000000"/>
                </a:solidFill>
                <a:latin typeface="Archivo Narrow"/>
                <a:ea typeface="Archivo Narrow"/>
                <a:cs typeface="Archivo Narrow"/>
                <a:sym typeface="Archivo Narrow"/>
              </a:rPr>
              <a:t> Cada 4 clases (4, 8, 12, 16)</a:t>
            </a:r>
            <a:endParaRPr sz="700"/>
          </a:p>
        </p:txBody>
      </p:sp>
      <p:sp>
        <p:nvSpPr>
          <p:cNvPr id="449" name="Google Shape;449;g300d9ab1fc8_0_6"/>
          <p:cNvSpPr txBox="1"/>
          <p:nvPr/>
        </p:nvSpPr>
        <p:spPr>
          <a:xfrm>
            <a:off x="762144" y="3099556"/>
            <a:ext cx="3494400" cy="7788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0" i="0" lang="es" sz="1100" u="none" cap="none" strike="noStrike">
                <a:solidFill>
                  <a:srgbClr val="000000"/>
                </a:solidFill>
                <a:latin typeface="Archivo Narrow"/>
                <a:ea typeface="Archivo Narrow"/>
                <a:cs typeface="Archivo Narrow"/>
                <a:sym typeface="Archivo Narrow"/>
              </a:rPr>
              <a:t>La Ruta de Aprendizaje te permitirá monitorear tu progreso de manera constante, asegurándote de que mantengas el ritmo adecuado y cumplas con los hitos establecidos para finalizar tu proyecto con éxito.</a:t>
            </a:r>
            <a:endParaRPr sz="1100"/>
          </a:p>
        </p:txBody>
      </p:sp>
      <p:sp>
        <p:nvSpPr>
          <p:cNvPr id="450" name="Google Shape;450;g300d9ab1fc8_0_6"/>
          <p:cNvSpPr txBox="1"/>
          <p:nvPr/>
        </p:nvSpPr>
        <p:spPr>
          <a:xfrm>
            <a:off x="762144" y="2793810"/>
            <a:ext cx="2775000" cy="231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s" sz="1500" u="none" cap="none" strike="noStrike">
                <a:solidFill>
                  <a:srgbClr val="000000"/>
                </a:solidFill>
                <a:latin typeface="Archivo Narrow"/>
                <a:ea typeface="Archivo Narrow"/>
                <a:cs typeface="Archivo Narrow"/>
                <a:sym typeface="Archivo Narrow"/>
              </a:rPr>
              <a:t>Mantenimiento del Ritmo:</a:t>
            </a:r>
            <a:endParaRPr b="1" sz="700">
              <a:latin typeface="Archivo Narrow"/>
              <a:ea typeface="Archivo Narrow"/>
              <a:cs typeface="Archivo Narrow"/>
              <a:sym typeface="Archivo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g2243b53305e_1_6"/>
          <p:cNvSpPr txBox="1"/>
          <p:nvPr/>
        </p:nvSpPr>
        <p:spPr>
          <a:xfrm>
            <a:off x="1382850" y="398575"/>
            <a:ext cx="4090500" cy="7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b="1" i="0" lang="es" sz="3500" u="none" cap="none" strike="noStrike">
                <a:solidFill>
                  <a:schemeClr val="dk1"/>
                </a:solidFill>
                <a:latin typeface="Archivo Black"/>
                <a:ea typeface="Archivo Black"/>
                <a:cs typeface="Archivo Black"/>
                <a:sym typeface="Archivo Black"/>
              </a:rPr>
              <a:t>Ruta de Avance</a:t>
            </a:r>
            <a:endParaRPr b="1" i="0" sz="3500" u="none" cap="none" strike="noStrike">
              <a:solidFill>
                <a:schemeClr val="dk1"/>
              </a:solidFill>
              <a:latin typeface="Archivo Black"/>
              <a:ea typeface="Archivo Black"/>
              <a:cs typeface="Archivo Black"/>
              <a:sym typeface="Archivo Black"/>
            </a:endParaRPr>
          </a:p>
        </p:txBody>
      </p:sp>
      <p:cxnSp>
        <p:nvCxnSpPr>
          <p:cNvPr id="456" name="Google Shape;456;g2243b53305e_1_6"/>
          <p:cNvCxnSpPr/>
          <p:nvPr/>
        </p:nvCxnSpPr>
        <p:spPr>
          <a:xfrm>
            <a:off x="560125" y="1438700"/>
            <a:ext cx="5237400" cy="0"/>
          </a:xfrm>
          <a:prstGeom prst="straightConnector1">
            <a:avLst/>
          </a:prstGeom>
          <a:noFill/>
          <a:ln cap="flat" cmpd="sng" w="9525">
            <a:solidFill>
              <a:srgbClr val="9900FF"/>
            </a:solidFill>
            <a:prstDash val="solid"/>
            <a:round/>
            <a:headEnd len="sm" w="sm" type="none"/>
            <a:tailEnd len="sm" w="sm" type="none"/>
          </a:ln>
        </p:spPr>
      </p:cxnSp>
      <p:sp>
        <p:nvSpPr>
          <p:cNvPr id="457" name="Google Shape;457;g2243b53305e_1_6"/>
          <p:cNvSpPr txBox="1"/>
          <p:nvPr/>
        </p:nvSpPr>
        <p:spPr>
          <a:xfrm>
            <a:off x="889525" y="1491075"/>
            <a:ext cx="34425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s" sz="1600">
                <a:solidFill>
                  <a:schemeClr val="dk1"/>
                </a:solidFill>
                <a:latin typeface="Archivo Narrow"/>
                <a:ea typeface="Archivo Narrow"/>
                <a:cs typeface="Archivo Narrow"/>
                <a:sym typeface="Archivo Narrow"/>
              </a:rPr>
              <a:t>Estructura básica HTML</a:t>
            </a:r>
            <a:endParaRPr b="1" sz="1600">
              <a:solidFill>
                <a:schemeClr val="dk1"/>
              </a:solidFill>
              <a:latin typeface="Archivo Narrow"/>
              <a:ea typeface="Archivo Narrow"/>
              <a:cs typeface="Archivo Narrow"/>
              <a:sym typeface="Archivo Narrow"/>
            </a:endParaRPr>
          </a:p>
        </p:txBody>
      </p:sp>
      <p:sp>
        <p:nvSpPr>
          <p:cNvPr id="458" name="Google Shape;458;g2243b53305e_1_6"/>
          <p:cNvSpPr txBox="1"/>
          <p:nvPr/>
        </p:nvSpPr>
        <p:spPr>
          <a:xfrm>
            <a:off x="569450" y="1832200"/>
            <a:ext cx="3914400" cy="13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El proyecto debe de poseer una estructura básica </a:t>
            </a:r>
            <a:r>
              <a:rPr b="1" lang="es">
                <a:solidFill>
                  <a:schemeClr val="dk1"/>
                </a:solidFill>
                <a:latin typeface="Archivo Narrow"/>
                <a:ea typeface="Archivo Narrow"/>
                <a:cs typeface="Archivo Narrow"/>
                <a:sym typeface="Archivo Narrow"/>
              </a:rPr>
              <a:t>HTML</a:t>
            </a:r>
            <a:r>
              <a:rPr lang="es">
                <a:solidFill>
                  <a:schemeClr val="dk1"/>
                </a:solidFill>
                <a:latin typeface="Archivo Narrow"/>
                <a:ea typeface="Archivo Narrow"/>
                <a:cs typeface="Archivo Narrow"/>
                <a:sym typeface="Archivo Narrow"/>
              </a:rPr>
              <a:t> haciendo uso de las etiquetas semánticas estructurales vistas hasta el momento.</a:t>
            </a:r>
            <a:endParaRPr>
              <a:solidFill>
                <a:schemeClr val="dk1"/>
              </a:solidFill>
              <a:latin typeface="Archivo Narrow"/>
              <a:ea typeface="Archivo Narrow"/>
              <a:cs typeface="Archivo Narrow"/>
              <a:sym typeface="Archivo Narrow"/>
            </a:endParaRPr>
          </a:p>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Hacer uso de</a:t>
            </a:r>
            <a:r>
              <a:rPr lang="es">
                <a:solidFill>
                  <a:schemeClr val="dk1"/>
                </a:solidFill>
                <a:latin typeface="Archivo Narrow"/>
                <a:ea typeface="Archivo Narrow"/>
                <a:cs typeface="Archivo Narrow"/>
                <a:sym typeface="Archivo Narrow"/>
              </a:rPr>
              <a:t> u</a:t>
            </a:r>
            <a:r>
              <a:rPr lang="es">
                <a:solidFill>
                  <a:schemeClr val="dk1"/>
                </a:solidFill>
                <a:latin typeface="Archivo Narrow"/>
                <a:ea typeface="Archivo Narrow"/>
                <a:cs typeface="Archivo Narrow"/>
                <a:sym typeface="Archivo Narrow"/>
              </a:rPr>
              <a:t>n archivo</a:t>
            </a:r>
            <a:r>
              <a:rPr b="1" lang="es">
                <a:solidFill>
                  <a:schemeClr val="dk1"/>
                </a:solidFill>
                <a:latin typeface="Archivo Narrow"/>
                <a:ea typeface="Archivo Narrow"/>
                <a:cs typeface="Archivo Narrow"/>
                <a:sym typeface="Archivo Narrow"/>
              </a:rPr>
              <a:t> README.md</a:t>
            </a:r>
            <a:r>
              <a:rPr lang="es">
                <a:solidFill>
                  <a:schemeClr val="dk1"/>
                </a:solidFill>
                <a:latin typeface="Archivo Narrow"/>
                <a:ea typeface="Archivo Narrow"/>
                <a:cs typeface="Archivo Narrow"/>
                <a:sym typeface="Archivo Narrow"/>
              </a:rPr>
              <a:t> que explique brevemente el propósito de la página.</a:t>
            </a:r>
            <a:endParaRPr>
              <a:solidFill>
                <a:schemeClr val="dk1"/>
              </a:solidFill>
              <a:latin typeface="Archivo Narrow"/>
              <a:ea typeface="Archivo Narrow"/>
              <a:cs typeface="Archivo Narrow"/>
              <a:sym typeface="Archivo Narrow"/>
            </a:endParaRPr>
          </a:p>
        </p:txBody>
      </p:sp>
      <p:sp>
        <p:nvSpPr>
          <p:cNvPr id="459" name="Google Shape;459;g2243b53305e_1_6"/>
          <p:cNvSpPr txBox="1"/>
          <p:nvPr/>
        </p:nvSpPr>
        <p:spPr>
          <a:xfrm>
            <a:off x="4746950" y="1550125"/>
            <a:ext cx="4189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600">
                <a:solidFill>
                  <a:schemeClr val="dk1"/>
                </a:solidFill>
                <a:latin typeface="Archivo Narrow"/>
                <a:ea typeface="Archivo Narrow"/>
                <a:cs typeface="Archivo Narrow"/>
                <a:sym typeface="Archivo Narrow"/>
              </a:rPr>
              <a:t>Contenido Multimedia y Navegación</a:t>
            </a:r>
            <a:endParaRPr b="1" sz="1600">
              <a:solidFill>
                <a:schemeClr val="dk1"/>
              </a:solidFill>
              <a:latin typeface="Archivo Narrow"/>
              <a:ea typeface="Archivo Narrow"/>
              <a:cs typeface="Archivo Narrow"/>
              <a:sym typeface="Archivo Narrow"/>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600"/>
              <a:buFont typeface="Arial"/>
              <a:buNone/>
            </a:pPr>
            <a:r>
              <a:t/>
            </a:r>
            <a:endParaRPr b="1" sz="1600">
              <a:solidFill>
                <a:schemeClr val="dk1"/>
              </a:solidFill>
              <a:latin typeface="Archivo Narrow"/>
              <a:ea typeface="Archivo Narrow"/>
              <a:cs typeface="Archivo Narrow"/>
              <a:sym typeface="Archivo Narrow"/>
            </a:endParaRPr>
          </a:p>
        </p:txBody>
      </p:sp>
      <p:sp>
        <p:nvSpPr>
          <p:cNvPr id="460" name="Google Shape;460;g2243b53305e_1_6"/>
          <p:cNvSpPr txBox="1"/>
          <p:nvPr/>
        </p:nvSpPr>
        <p:spPr>
          <a:xfrm>
            <a:off x="4391750" y="1919425"/>
            <a:ext cx="4398900" cy="13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I</a:t>
            </a:r>
            <a:r>
              <a:rPr lang="es">
                <a:solidFill>
                  <a:schemeClr val="dk1"/>
                </a:solidFill>
                <a:latin typeface="Archivo Narrow"/>
                <a:ea typeface="Archivo Narrow"/>
                <a:cs typeface="Archivo Narrow"/>
                <a:sym typeface="Archivo Narrow"/>
              </a:rPr>
              <a:t>ncluir</a:t>
            </a:r>
            <a:r>
              <a:rPr b="1" lang="es">
                <a:solidFill>
                  <a:schemeClr val="dk1"/>
                </a:solidFill>
                <a:latin typeface="Archivo Narrow"/>
                <a:ea typeface="Archivo Narrow"/>
                <a:cs typeface="Archivo Narrow"/>
                <a:sym typeface="Archivo Narrow"/>
              </a:rPr>
              <a:t> archivos multimedia</a:t>
            </a:r>
            <a:r>
              <a:rPr lang="es">
                <a:solidFill>
                  <a:schemeClr val="dk1"/>
                </a:solidFill>
                <a:latin typeface="Archivo Narrow"/>
                <a:ea typeface="Archivo Narrow"/>
                <a:cs typeface="Archivo Narrow"/>
                <a:sym typeface="Archivo Narrow"/>
              </a:rPr>
              <a:t> (</a:t>
            </a:r>
            <a:r>
              <a:rPr lang="es">
                <a:solidFill>
                  <a:schemeClr val="dk1"/>
                </a:solidFill>
                <a:latin typeface="Archivo Narrow"/>
                <a:ea typeface="Archivo Narrow"/>
                <a:cs typeface="Archivo Narrow"/>
                <a:sym typeface="Archivo Narrow"/>
              </a:rPr>
              <a:t>imágenes</a:t>
            </a:r>
            <a:r>
              <a:rPr lang="es">
                <a:solidFill>
                  <a:schemeClr val="dk1"/>
                </a:solidFill>
                <a:latin typeface="Archivo Narrow"/>
                <a:ea typeface="Archivo Narrow"/>
                <a:cs typeface="Archivo Narrow"/>
                <a:sym typeface="Archivo Narrow"/>
              </a:rPr>
              <a:t>, video o audio) a tu página/sitio web.</a:t>
            </a:r>
            <a:endParaRPr>
              <a:solidFill>
                <a:schemeClr val="dk1"/>
              </a:solidFill>
              <a:latin typeface="Archivo Narrow"/>
              <a:ea typeface="Archivo Narrow"/>
              <a:cs typeface="Archivo Narrow"/>
              <a:sym typeface="Archivo Narrow"/>
            </a:endParaRPr>
          </a:p>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Implementación de una </a:t>
            </a:r>
            <a:r>
              <a:rPr b="1" lang="es">
                <a:solidFill>
                  <a:schemeClr val="dk1"/>
                </a:solidFill>
                <a:latin typeface="Archivo Narrow"/>
                <a:ea typeface="Archivo Narrow"/>
                <a:cs typeface="Archivo Narrow"/>
                <a:sym typeface="Archivo Narrow"/>
              </a:rPr>
              <a:t>lista de enlaces </a:t>
            </a:r>
            <a:r>
              <a:rPr lang="es">
                <a:solidFill>
                  <a:schemeClr val="dk1"/>
                </a:solidFill>
                <a:latin typeface="Archivo Narrow"/>
                <a:ea typeface="Archivo Narrow"/>
                <a:cs typeface="Archivo Narrow"/>
                <a:sym typeface="Archivo Narrow"/>
              </a:rPr>
              <a:t>que simule una navegación interna en la página (Inicio, Productos, Contacto, etc.).</a:t>
            </a:r>
            <a:endParaRPr>
              <a:solidFill>
                <a:schemeClr val="dk1"/>
              </a:solidFill>
              <a:latin typeface="Archivo Narrow"/>
              <a:ea typeface="Archivo Narrow"/>
              <a:cs typeface="Archivo Narrow"/>
              <a:sym typeface="Archivo Narrow"/>
            </a:endParaRPr>
          </a:p>
        </p:txBody>
      </p:sp>
      <p:grpSp>
        <p:nvGrpSpPr>
          <p:cNvPr id="461" name="Google Shape;461;g2243b53305e_1_6"/>
          <p:cNvGrpSpPr/>
          <p:nvPr/>
        </p:nvGrpSpPr>
        <p:grpSpPr>
          <a:xfrm>
            <a:off x="633775" y="616800"/>
            <a:ext cx="748983" cy="741681"/>
            <a:chOff x="0" y="0"/>
            <a:chExt cx="1867789" cy="1845437"/>
          </a:xfrm>
        </p:grpSpPr>
        <p:sp>
          <p:nvSpPr>
            <p:cNvPr id="462" name="Google Shape;462;g2243b53305e_1_6"/>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463" name="Google Shape;463;g2243b53305e_1_6"/>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g2243b53305e_1_6"/>
          <p:cNvSpPr/>
          <p:nvPr/>
        </p:nvSpPr>
        <p:spPr>
          <a:xfrm>
            <a:off x="746366" y="692366"/>
            <a:ext cx="524166" cy="524166"/>
          </a:xfrm>
          <a:custGeom>
            <a:rect b="b" l="l" r="r" t="t"/>
            <a:pathLst>
              <a:path extrusionOk="0" h="979750" w="979750">
                <a:moveTo>
                  <a:pt x="0" y="0"/>
                </a:moveTo>
                <a:lnTo>
                  <a:pt x="979750" y="0"/>
                </a:lnTo>
                <a:lnTo>
                  <a:pt x="979750" y="979750"/>
                </a:lnTo>
                <a:lnTo>
                  <a:pt x="0" y="979750"/>
                </a:lnTo>
                <a:lnTo>
                  <a:pt x="0" y="0"/>
                </a:lnTo>
                <a:close/>
              </a:path>
            </a:pathLst>
          </a:custGeom>
          <a:blipFill rotWithShape="1">
            <a:blip r:embed="rId4">
              <a:alphaModFix/>
            </a:blip>
            <a:stretch>
              <a:fillRect b="0" l="0" r="0" t="0"/>
            </a:stretch>
          </a:blipFill>
          <a:ln>
            <a:noFill/>
          </a:ln>
        </p:spPr>
      </p:sp>
      <p:grpSp>
        <p:nvGrpSpPr>
          <p:cNvPr id="465" name="Google Shape;465;g2243b53305e_1_6"/>
          <p:cNvGrpSpPr/>
          <p:nvPr/>
        </p:nvGrpSpPr>
        <p:grpSpPr>
          <a:xfrm>
            <a:off x="1527359" y="1003509"/>
            <a:ext cx="3147557" cy="382815"/>
            <a:chOff x="0" y="-9525"/>
            <a:chExt cx="1657918" cy="201641"/>
          </a:xfrm>
        </p:grpSpPr>
        <p:sp>
          <p:nvSpPr>
            <p:cNvPr id="466" name="Google Shape;466;g2243b53305e_1_6"/>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590"/>
              </a:srgbClr>
            </a:solidFill>
            <a:ln>
              <a:noFill/>
            </a:ln>
          </p:spPr>
        </p:sp>
        <p:sp>
          <p:nvSpPr>
            <p:cNvPr id="467" name="Google Shape;467;g2243b53305e_1_6"/>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68" name="Google Shape;468;g2243b53305e_1_6"/>
          <p:cNvSpPr/>
          <p:nvPr/>
        </p:nvSpPr>
        <p:spPr>
          <a:xfrm>
            <a:off x="1527359" y="1044825"/>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5">
              <a:alphaModFix/>
            </a:blip>
            <a:stretch>
              <a:fillRect b="0" l="0" r="0" t="0"/>
            </a:stretch>
          </a:blipFill>
          <a:ln>
            <a:noFill/>
          </a:ln>
        </p:spPr>
      </p:sp>
      <p:sp>
        <p:nvSpPr>
          <p:cNvPr id="469" name="Google Shape;469;g2243b53305e_1_6"/>
          <p:cNvSpPr txBox="1"/>
          <p:nvPr/>
        </p:nvSpPr>
        <p:spPr>
          <a:xfrm>
            <a:off x="1827546" y="1035301"/>
            <a:ext cx="28473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470" name="Google Shape;470;g2243b53305e_1_6"/>
          <p:cNvSpPr txBox="1"/>
          <p:nvPr/>
        </p:nvSpPr>
        <p:spPr>
          <a:xfrm>
            <a:off x="958225" y="3043125"/>
            <a:ext cx="34425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s" sz="1600">
                <a:solidFill>
                  <a:schemeClr val="dk1"/>
                </a:solidFill>
                <a:latin typeface="Archivo Narrow"/>
                <a:ea typeface="Archivo Narrow"/>
                <a:cs typeface="Archivo Narrow"/>
                <a:sym typeface="Archivo Narrow"/>
              </a:rPr>
              <a:t>Formulario de contacto</a:t>
            </a:r>
            <a:endParaRPr b="1" sz="1600">
              <a:solidFill>
                <a:schemeClr val="dk1"/>
              </a:solidFill>
              <a:latin typeface="Archivo Narrow"/>
              <a:ea typeface="Archivo Narrow"/>
              <a:cs typeface="Archivo Narrow"/>
              <a:sym typeface="Archivo Narrow"/>
            </a:endParaRPr>
          </a:p>
        </p:txBody>
      </p:sp>
      <p:sp>
        <p:nvSpPr>
          <p:cNvPr id="471" name="Google Shape;471;g2243b53305e_1_6"/>
          <p:cNvSpPr txBox="1"/>
          <p:nvPr/>
        </p:nvSpPr>
        <p:spPr>
          <a:xfrm>
            <a:off x="560125" y="3357700"/>
            <a:ext cx="3840600" cy="13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Incluir </a:t>
            </a:r>
            <a:r>
              <a:rPr lang="es">
                <a:solidFill>
                  <a:schemeClr val="dk1"/>
                </a:solidFill>
                <a:latin typeface="Archivo Narrow"/>
                <a:ea typeface="Archivo Narrow"/>
                <a:cs typeface="Archivo Narrow"/>
                <a:sym typeface="Archivo Narrow"/>
              </a:rPr>
              <a:t>un formulario de contacto de </a:t>
            </a:r>
            <a:r>
              <a:rPr b="1" lang="es">
                <a:solidFill>
                  <a:schemeClr val="dk1"/>
                </a:solidFill>
                <a:latin typeface="Archivo Narrow"/>
                <a:ea typeface="Archivo Narrow"/>
                <a:cs typeface="Archivo Narrow"/>
                <a:sym typeface="Archivo Narrow"/>
              </a:rPr>
              <a:t>Formspree</a:t>
            </a:r>
            <a:r>
              <a:rPr lang="es">
                <a:solidFill>
                  <a:schemeClr val="dk1"/>
                </a:solidFill>
                <a:latin typeface="Archivo Narrow"/>
                <a:ea typeface="Archivo Narrow"/>
                <a:cs typeface="Archivo Narrow"/>
                <a:sym typeface="Archivo Narrow"/>
              </a:rPr>
              <a:t> </a:t>
            </a:r>
            <a:r>
              <a:rPr lang="es">
                <a:solidFill>
                  <a:schemeClr val="dk1"/>
                </a:solidFill>
                <a:latin typeface="Archivo Narrow"/>
                <a:ea typeface="Archivo Narrow"/>
                <a:cs typeface="Archivo Narrow"/>
                <a:sym typeface="Archivo Narrow"/>
              </a:rPr>
              <a:t>con al menos los campos de nombre, correo electrónico y mensaje, utilizando.</a:t>
            </a:r>
            <a:endParaRPr>
              <a:solidFill>
                <a:schemeClr val="dk1"/>
              </a:solidFill>
              <a:latin typeface="Archivo Narrow"/>
              <a:ea typeface="Archivo Narrow"/>
              <a:cs typeface="Archivo Narrow"/>
              <a:sym typeface="Archivo Narrow"/>
            </a:endParaRPr>
          </a:p>
        </p:txBody>
      </p:sp>
      <p:sp>
        <p:nvSpPr>
          <p:cNvPr id="472" name="Google Shape;472;g2243b53305e_1_6"/>
          <p:cNvSpPr txBox="1"/>
          <p:nvPr/>
        </p:nvSpPr>
        <p:spPr>
          <a:xfrm>
            <a:off x="4674925" y="3043125"/>
            <a:ext cx="3442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600">
                <a:solidFill>
                  <a:schemeClr val="dk1"/>
                </a:solidFill>
                <a:latin typeface="Archivo Narrow"/>
                <a:ea typeface="Archivo Narrow"/>
                <a:cs typeface="Archivo Narrow"/>
                <a:sym typeface="Archivo Narrow"/>
              </a:rPr>
              <a:t>Subida del Proyecto</a:t>
            </a:r>
            <a:endParaRPr b="1" sz="1600">
              <a:solidFill>
                <a:schemeClr val="dk1"/>
              </a:solidFill>
              <a:latin typeface="Archivo Narrow"/>
              <a:ea typeface="Archivo Narrow"/>
              <a:cs typeface="Archivo Narrow"/>
              <a:sym typeface="Archivo Narrow"/>
            </a:endParaRPr>
          </a:p>
          <a:p>
            <a:pPr indent="0" lvl="0" marL="0" rtl="0" algn="l">
              <a:spcBef>
                <a:spcPts val="0"/>
              </a:spcBef>
              <a:spcAft>
                <a:spcPts val="0"/>
              </a:spcAft>
              <a:buClr>
                <a:schemeClr val="dk1"/>
              </a:buClr>
              <a:buSzPts val="1100"/>
              <a:buFont typeface="Arial"/>
              <a:buNone/>
            </a:pPr>
            <a:r>
              <a:t/>
            </a:r>
            <a:endParaRPr b="1" sz="1600">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600"/>
              <a:buFont typeface="Arial"/>
              <a:buNone/>
            </a:pPr>
            <a:r>
              <a:t/>
            </a:r>
            <a:endParaRPr b="1" sz="1600">
              <a:solidFill>
                <a:schemeClr val="dk1"/>
              </a:solidFill>
              <a:latin typeface="Archivo Narrow"/>
              <a:ea typeface="Archivo Narrow"/>
              <a:cs typeface="Archivo Narrow"/>
              <a:sym typeface="Archivo Narrow"/>
            </a:endParaRPr>
          </a:p>
        </p:txBody>
      </p:sp>
      <p:sp>
        <p:nvSpPr>
          <p:cNvPr id="473" name="Google Shape;473;g2243b53305e_1_6"/>
          <p:cNvSpPr txBox="1"/>
          <p:nvPr/>
        </p:nvSpPr>
        <p:spPr>
          <a:xfrm>
            <a:off x="4400725" y="3357700"/>
            <a:ext cx="4237200" cy="135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Narrow"/>
              <a:buAutoNum type="arabicPeriod"/>
            </a:pPr>
            <a:r>
              <a:rPr lang="es">
                <a:solidFill>
                  <a:schemeClr val="dk1"/>
                </a:solidFill>
                <a:latin typeface="Archivo Narrow"/>
                <a:ea typeface="Archivo Narrow"/>
                <a:cs typeface="Archivo Narrow"/>
                <a:sym typeface="Archivo Narrow"/>
              </a:rPr>
              <a:t>El proyecto debe ser subido a un </a:t>
            </a:r>
            <a:r>
              <a:rPr b="1" lang="es">
                <a:solidFill>
                  <a:schemeClr val="dk1"/>
                </a:solidFill>
                <a:latin typeface="Archivo Narrow"/>
                <a:ea typeface="Archivo Narrow"/>
                <a:cs typeface="Archivo Narrow"/>
                <a:sym typeface="Archivo Narrow"/>
              </a:rPr>
              <a:t>hosting</a:t>
            </a:r>
            <a:r>
              <a:rPr lang="es">
                <a:solidFill>
                  <a:schemeClr val="dk1"/>
                </a:solidFill>
                <a:latin typeface="Archivo Narrow"/>
                <a:ea typeface="Archivo Narrow"/>
                <a:cs typeface="Archivo Narrow"/>
                <a:sym typeface="Archivo Narrow"/>
              </a:rPr>
              <a:t> gratuito (Netlify o GitHub Pages), con una URL funcional.</a:t>
            </a:r>
            <a:endParaRPr>
              <a:solidFill>
                <a:schemeClr val="dk1"/>
              </a:solidFill>
              <a:latin typeface="Archivo Narrow"/>
              <a:ea typeface="Archivo Narrow"/>
              <a:cs typeface="Archivo Narrow"/>
              <a:sym typeface="Archivo Narrow"/>
            </a:endParaRPr>
          </a:p>
        </p:txBody>
      </p:sp>
      <p:cxnSp>
        <p:nvCxnSpPr>
          <p:cNvPr id="474" name="Google Shape;474;g2243b53305e_1_6"/>
          <p:cNvCxnSpPr/>
          <p:nvPr/>
        </p:nvCxnSpPr>
        <p:spPr>
          <a:xfrm flipH="1">
            <a:off x="4474250" y="1737250"/>
            <a:ext cx="9600" cy="2161200"/>
          </a:xfrm>
          <a:prstGeom prst="straightConnector1">
            <a:avLst/>
          </a:prstGeom>
          <a:noFill/>
          <a:ln cap="flat" cmpd="sng" w="9525">
            <a:solidFill>
              <a:srgbClr val="9900FF"/>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g3471039b6e4688e4_153"/>
          <p:cNvSpPr txBox="1"/>
          <p:nvPr/>
        </p:nvSpPr>
        <p:spPr>
          <a:xfrm>
            <a:off x="2743475" y="1163400"/>
            <a:ext cx="5582100" cy="155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t/>
            </a:r>
            <a:endParaRPr b="1" i="0" sz="3100" u="none" cap="none" strike="noStrike">
              <a:solidFill>
                <a:srgbClr val="434343"/>
              </a:solidFill>
              <a:latin typeface="Archivo Narrow"/>
              <a:ea typeface="Archivo Narrow"/>
              <a:cs typeface="Archivo Narrow"/>
              <a:sym typeface="Archivo Narrow"/>
            </a:endParaRPr>
          </a:p>
        </p:txBody>
      </p:sp>
      <p:sp>
        <p:nvSpPr>
          <p:cNvPr id="480" name="Google Shape;480;g3471039b6e4688e4_153"/>
          <p:cNvSpPr/>
          <p:nvPr/>
        </p:nvSpPr>
        <p:spPr>
          <a:xfrm>
            <a:off x="2136450" y="3185400"/>
            <a:ext cx="4871100" cy="882600"/>
          </a:xfrm>
          <a:prstGeom prst="rect">
            <a:avLst/>
          </a:prstGeom>
          <a:solidFill>
            <a:schemeClr val="lt2"/>
          </a:solidFill>
          <a:ln cap="flat" cmpd="sng" w="952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a:latin typeface="Archivo Narrow"/>
                <a:ea typeface="Archivo Narrow"/>
                <a:cs typeface="Archivo Narrow"/>
                <a:sym typeface="Archivo Narrow"/>
              </a:rPr>
              <a:t>La resolución del cuestionario es de carácter obligatorio para desbloquear los contenidos de las próximas 2 clases</a:t>
            </a:r>
            <a:endParaRPr i="0" sz="1400" u="none" cap="none" strike="noStrike">
              <a:solidFill>
                <a:srgbClr val="000000"/>
              </a:solidFill>
              <a:latin typeface="Archivo Narrow"/>
              <a:ea typeface="Archivo Narrow"/>
              <a:cs typeface="Archivo Narrow"/>
              <a:sym typeface="Archivo Narrow"/>
            </a:endParaRPr>
          </a:p>
        </p:txBody>
      </p:sp>
      <p:grpSp>
        <p:nvGrpSpPr>
          <p:cNvPr id="481" name="Google Shape;481;g3471039b6e4688e4_153"/>
          <p:cNvGrpSpPr/>
          <p:nvPr/>
        </p:nvGrpSpPr>
        <p:grpSpPr>
          <a:xfrm>
            <a:off x="973026" y="1099650"/>
            <a:ext cx="1614234" cy="1678793"/>
            <a:chOff x="0" y="-9525"/>
            <a:chExt cx="354123" cy="394843"/>
          </a:xfrm>
        </p:grpSpPr>
        <p:sp>
          <p:nvSpPr>
            <p:cNvPr id="482" name="Google Shape;482;g3471039b6e4688e4_15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83" name="Google Shape;483;g3471039b6e4688e4_153"/>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484" name="Google Shape;484;g3471039b6e4688e4_153"/>
          <p:cNvPicPr preferRelativeResize="0"/>
          <p:nvPr/>
        </p:nvPicPr>
        <p:blipFill>
          <a:blip r:embed="rId4">
            <a:alphaModFix/>
          </a:blip>
          <a:stretch>
            <a:fillRect/>
          </a:stretch>
        </p:blipFill>
        <p:spPr>
          <a:xfrm>
            <a:off x="1259821" y="1356952"/>
            <a:ext cx="1040684" cy="1164193"/>
          </a:xfrm>
          <a:prstGeom prst="rect">
            <a:avLst/>
          </a:prstGeom>
          <a:noFill/>
          <a:ln>
            <a:noFill/>
          </a:ln>
        </p:spPr>
      </p:pic>
      <p:sp>
        <p:nvSpPr>
          <p:cNvPr id="485" name="Google Shape;485;g3471039b6e4688e4_153"/>
          <p:cNvSpPr txBox="1"/>
          <p:nvPr/>
        </p:nvSpPr>
        <p:spPr>
          <a:xfrm>
            <a:off x="2743473" y="1420050"/>
            <a:ext cx="5913300" cy="948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s" sz="2800">
                <a:latin typeface="Archivo Black"/>
                <a:ea typeface="Archivo Black"/>
                <a:cs typeface="Archivo Black"/>
                <a:sym typeface="Archivo Black"/>
              </a:rPr>
              <a:t>¡NUEVO CUESTIONARIO EN CAMPUS!</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f22587397b_2_15"/>
          <p:cNvSpPr txBox="1"/>
          <p:nvPr/>
        </p:nvSpPr>
        <p:spPr>
          <a:xfrm>
            <a:off x="1061375" y="1116725"/>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a:t>
            </a:r>
            <a:endParaRPr b="0" i="0" sz="2500" u="none" cap="none" strike="noStrike">
              <a:solidFill>
                <a:srgbClr val="FFFFFF"/>
              </a:solidFill>
              <a:latin typeface="Archivo Thin"/>
              <a:ea typeface="Archivo Thin"/>
              <a:cs typeface="Archivo Thin"/>
              <a:sym typeface="Archivo Thin"/>
            </a:endParaRPr>
          </a:p>
        </p:txBody>
      </p:sp>
      <p:sp>
        <p:nvSpPr>
          <p:cNvPr id="70" name="Google Shape;70;g2f22587397b_2_15"/>
          <p:cNvSpPr txBox="1"/>
          <p:nvPr/>
        </p:nvSpPr>
        <p:spPr>
          <a:xfrm>
            <a:off x="2044200" y="1078175"/>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FFFFFF"/>
                </a:solidFill>
                <a:latin typeface="Archivo Black"/>
                <a:ea typeface="Archivo Black"/>
                <a:cs typeface="Archivo Black"/>
                <a:sym typeface="Archivo Black"/>
              </a:rPr>
              <a:t>03.</a:t>
            </a:r>
            <a:endParaRPr b="0" i="0" sz="3000" u="none" cap="none" strike="noStrike">
              <a:solidFill>
                <a:srgbClr val="FFFFFF"/>
              </a:solidFill>
              <a:latin typeface="Archivo Black"/>
              <a:ea typeface="Archivo Black"/>
              <a:cs typeface="Archivo Black"/>
              <a:sym typeface="Archivo Black"/>
            </a:endParaRPr>
          </a:p>
        </p:txBody>
      </p:sp>
      <p:sp>
        <p:nvSpPr>
          <p:cNvPr id="71" name="Google Shape;71;g2f22587397b_2_15"/>
          <p:cNvSpPr txBox="1"/>
          <p:nvPr/>
        </p:nvSpPr>
        <p:spPr>
          <a:xfrm>
            <a:off x="568476" y="2378875"/>
            <a:ext cx="2434500" cy="1359900"/>
          </a:xfrm>
          <a:prstGeom prst="rect">
            <a:avLst/>
          </a:prstGeom>
          <a:noFill/>
          <a:ln>
            <a:noFill/>
          </a:ln>
        </p:spPr>
        <p:txBody>
          <a:bodyPr anchorCtr="0" anchor="t" bIns="91425" lIns="91425" spcFirstLastPara="1" rIns="91425" wrap="square" tIns="91425">
            <a:noAutofit/>
          </a:bodyPr>
          <a:lstStyle/>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 Formularios y sus atributos</a:t>
            </a:r>
            <a:endParaRPr sz="1000">
              <a:solidFill>
                <a:schemeClr val="lt1"/>
              </a:solidFill>
              <a:latin typeface="Archivo Thin"/>
              <a:ea typeface="Archivo Thin"/>
              <a:cs typeface="Archivo Thin"/>
              <a:sym typeface="Archivo Thin"/>
            </a:endParaRPr>
          </a:p>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Formspree</a:t>
            </a:r>
            <a:endParaRPr sz="1000">
              <a:solidFill>
                <a:schemeClr val="lt1"/>
              </a:solidFill>
              <a:latin typeface="Archivo Thin"/>
              <a:ea typeface="Archivo Thin"/>
              <a:cs typeface="Archivo Thin"/>
              <a:sym typeface="Archivo Thin"/>
            </a:endParaRPr>
          </a:p>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Herramientas de inspección</a:t>
            </a:r>
            <a:endParaRPr sz="1000">
              <a:solidFill>
                <a:schemeClr val="lt1"/>
              </a:solidFill>
              <a:latin typeface="Archivo Thin"/>
              <a:ea typeface="Archivo Thin"/>
              <a:cs typeface="Archivo Thin"/>
              <a:sym typeface="Archivo Thin"/>
            </a:endParaRPr>
          </a:p>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Deploy en un hosting gratuito</a:t>
            </a:r>
            <a:endParaRPr sz="1000">
              <a:solidFill>
                <a:schemeClr val="lt1"/>
              </a:solidFill>
              <a:latin typeface="Archivo Thin"/>
              <a:ea typeface="Archivo Thin"/>
              <a:cs typeface="Archivo Thin"/>
              <a:sym typeface="Archivo Thin"/>
            </a:endParaRPr>
          </a:p>
          <a:p>
            <a:pPr indent="-192249" lvl="0" marL="352799" marR="0" rtl="0" algn="l">
              <a:lnSpc>
                <a:spcPct val="100000"/>
              </a:lnSpc>
              <a:spcBef>
                <a:spcPts val="0"/>
              </a:spcBef>
              <a:spcAft>
                <a:spcPts val="0"/>
              </a:spcAft>
              <a:buClr>
                <a:srgbClr val="FFFFFF"/>
              </a:buClr>
              <a:buSzPts val="1100"/>
              <a:buFont typeface="Archivo"/>
              <a:buAutoNum type="arabicPeriod"/>
            </a:pPr>
            <a:r>
              <a:rPr lang="es" sz="1000">
                <a:solidFill>
                  <a:schemeClr val="lt1"/>
                </a:solidFill>
                <a:latin typeface="Archivo Thin"/>
                <a:ea typeface="Archivo Thin"/>
                <a:cs typeface="Archivo Thin"/>
                <a:sym typeface="Archivo Thin"/>
              </a:rPr>
              <a:t>Netlify / Github Pages</a:t>
            </a:r>
            <a:endParaRPr b="0" i="0" sz="1100" u="none" cap="none" strike="noStrike">
              <a:solidFill>
                <a:srgbClr val="FFFFFF"/>
              </a:solidFill>
              <a:latin typeface="Archivo"/>
              <a:ea typeface="Archivo"/>
              <a:cs typeface="Archivo"/>
              <a:sym typeface="Archivo"/>
            </a:endParaRPr>
          </a:p>
        </p:txBody>
      </p:sp>
      <p:sp>
        <p:nvSpPr>
          <p:cNvPr id="72" name="Google Shape;72;g2f22587397b_2_15"/>
          <p:cNvSpPr txBox="1"/>
          <p:nvPr/>
        </p:nvSpPr>
        <p:spPr>
          <a:xfrm>
            <a:off x="996250" y="1686125"/>
            <a:ext cx="1795800" cy="5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600">
                <a:solidFill>
                  <a:schemeClr val="lt1"/>
                </a:solidFill>
                <a:latin typeface="Archivo Thin"/>
                <a:ea typeface="Archivo Thin"/>
                <a:cs typeface="Archivo Thin"/>
                <a:sym typeface="Archivo Thin"/>
              </a:rPr>
              <a:t>Formularios y subida al servidor</a:t>
            </a:r>
            <a:endParaRPr sz="1600">
              <a:solidFill>
                <a:schemeClr val="lt1"/>
              </a:solidFill>
              <a:latin typeface="Archivo Thin"/>
              <a:ea typeface="Archivo Thin"/>
              <a:cs typeface="Archivo Thin"/>
              <a:sym typeface="Archivo Thin"/>
            </a:endParaRPr>
          </a:p>
        </p:txBody>
      </p:sp>
      <p:sp>
        <p:nvSpPr>
          <p:cNvPr id="73" name="Google Shape;73;g2f22587397b_2_15"/>
          <p:cNvSpPr txBox="1"/>
          <p:nvPr/>
        </p:nvSpPr>
        <p:spPr>
          <a:xfrm>
            <a:off x="3760850" y="1116725"/>
            <a:ext cx="1337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a:t>
            </a:r>
            <a:endParaRPr b="0" i="0" sz="2500" u="none" cap="none" strike="noStrike">
              <a:solidFill>
                <a:srgbClr val="FFFFFF"/>
              </a:solidFill>
              <a:latin typeface="Archivo Thin"/>
              <a:ea typeface="Archivo Thin"/>
              <a:cs typeface="Archivo Thin"/>
              <a:sym typeface="Archivo Thin"/>
            </a:endParaRPr>
          </a:p>
        </p:txBody>
      </p:sp>
      <p:sp>
        <p:nvSpPr>
          <p:cNvPr id="74" name="Google Shape;74;g2f22587397b_2_15"/>
          <p:cNvSpPr txBox="1"/>
          <p:nvPr/>
        </p:nvSpPr>
        <p:spPr>
          <a:xfrm>
            <a:off x="4743675" y="1078175"/>
            <a:ext cx="857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FFFFFF"/>
                </a:solidFill>
                <a:latin typeface="Archivo Black"/>
                <a:ea typeface="Archivo Black"/>
                <a:cs typeface="Archivo Black"/>
                <a:sym typeface="Archivo Black"/>
              </a:rPr>
              <a:t>04.</a:t>
            </a:r>
            <a:endParaRPr b="0" i="0" sz="3000" u="none" cap="none" strike="noStrike">
              <a:solidFill>
                <a:srgbClr val="FFFFFF"/>
              </a:solidFill>
              <a:latin typeface="Archivo Black"/>
              <a:ea typeface="Archivo Black"/>
              <a:cs typeface="Archivo Black"/>
              <a:sym typeface="Archivo Black"/>
            </a:endParaRPr>
          </a:p>
        </p:txBody>
      </p:sp>
      <p:sp>
        <p:nvSpPr>
          <p:cNvPr id="75" name="Google Shape;75;g2f22587397b_2_15"/>
          <p:cNvSpPr txBox="1"/>
          <p:nvPr/>
        </p:nvSpPr>
        <p:spPr>
          <a:xfrm>
            <a:off x="3239350" y="2205733"/>
            <a:ext cx="2302800" cy="228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rgbClr val="FFFFFF"/>
              </a:buClr>
              <a:buSzPts val="1000"/>
              <a:buFont typeface="Archivo"/>
              <a:buAutoNum type="arabicPeriod"/>
            </a:pPr>
            <a:r>
              <a:rPr lang="es" sz="1000">
                <a:solidFill>
                  <a:schemeClr val="lt1"/>
                </a:solidFill>
                <a:latin typeface="Archivo Thin"/>
                <a:ea typeface="Archivo Thin"/>
                <a:cs typeface="Archivo Thin"/>
                <a:sym typeface="Archivo Thin"/>
              </a:rPr>
              <a:t>Bases del CSS </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rgbClr val="FFFFFF"/>
              </a:buClr>
              <a:buSzPts val="1000"/>
              <a:buFont typeface="Archivo"/>
              <a:buAutoNum type="arabicPeriod"/>
            </a:pPr>
            <a:r>
              <a:rPr lang="es" sz="1000">
                <a:solidFill>
                  <a:schemeClr val="lt1"/>
                </a:solidFill>
                <a:latin typeface="Archivo Thin"/>
                <a:ea typeface="Archivo Thin"/>
                <a:cs typeface="Archivo Thin"/>
                <a:sym typeface="Archivo Thin"/>
              </a:rPr>
              <a:t>CSS externo, interno y en línea</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rgbClr val="FFFFFF"/>
              </a:buClr>
              <a:buSzPts val="1000"/>
              <a:buFont typeface="Archivo"/>
              <a:buAutoNum type="arabicPeriod"/>
            </a:pPr>
            <a:r>
              <a:rPr lang="es" sz="1000">
                <a:solidFill>
                  <a:schemeClr val="lt1"/>
                </a:solidFill>
                <a:latin typeface="Archivo Thin"/>
                <a:ea typeface="Archivo Thin"/>
                <a:cs typeface="Archivo Thin"/>
                <a:sym typeface="Archivo Thin"/>
              </a:rPr>
              <a:t>Selectores básicos (id, clase, etiqueta, universal)</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rgbClr val="FFFFFF"/>
              </a:buClr>
              <a:buSzPts val="1000"/>
              <a:buFont typeface="Archivo"/>
              <a:buAutoNum type="arabicPeriod"/>
            </a:pPr>
            <a:r>
              <a:rPr lang="es" sz="1000">
                <a:solidFill>
                  <a:schemeClr val="lt1"/>
                </a:solidFill>
                <a:latin typeface="Archivo Thin"/>
                <a:ea typeface="Archivo Thin"/>
                <a:cs typeface="Archivo Thin"/>
                <a:sym typeface="Archivo Thin"/>
              </a:rPr>
              <a:t>Especificidad, Herencia, Cascada y Orden de las reglas en CSS</a:t>
            </a:r>
            <a:endParaRPr b="1" i="0" sz="1000" u="none" cap="none" strike="noStrike">
              <a:solidFill>
                <a:srgbClr val="FFFFFF"/>
              </a:solidFill>
              <a:latin typeface="Archivo"/>
              <a:ea typeface="Archivo"/>
              <a:cs typeface="Archivo"/>
              <a:sym typeface="Archivo"/>
            </a:endParaRPr>
          </a:p>
        </p:txBody>
      </p:sp>
      <p:sp>
        <p:nvSpPr>
          <p:cNvPr id="76" name="Google Shape;76;g2f22587397b_2_15"/>
          <p:cNvSpPr txBox="1"/>
          <p:nvPr/>
        </p:nvSpPr>
        <p:spPr>
          <a:xfrm>
            <a:off x="3695725" y="1686125"/>
            <a:ext cx="1795800" cy="5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600">
                <a:solidFill>
                  <a:schemeClr val="lt1"/>
                </a:solidFill>
                <a:latin typeface="Archivo Thin"/>
                <a:ea typeface="Archivo Thin"/>
                <a:cs typeface="Archivo Thin"/>
                <a:sym typeface="Archivo Thin"/>
              </a:rPr>
              <a:t>CSS 1: Intro. a Css</a:t>
            </a:r>
            <a:endParaRPr sz="1600">
              <a:solidFill>
                <a:schemeClr val="lt1"/>
              </a:solidFill>
              <a:latin typeface="Archivo Thin"/>
              <a:ea typeface="Archivo Thin"/>
              <a:cs typeface="Archivo Thin"/>
              <a:sym typeface="Archivo Thin"/>
            </a:endParaRPr>
          </a:p>
        </p:txBody>
      </p:sp>
      <p:sp>
        <p:nvSpPr>
          <p:cNvPr id="77" name="Google Shape;77;g2f22587397b_2_15"/>
          <p:cNvSpPr txBox="1"/>
          <p:nvPr/>
        </p:nvSpPr>
        <p:spPr>
          <a:xfrm>
            <a:off x="6259200" y="11167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05.</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8" name="Google Shape;78;g2f22587397b_2_15"/>
          <p:cNvSpPr txBox="1"/>
          <p:nvPr/>
        </p:nvSpPr>
        <p:spPr>
          <a:xfrm>
            <a:off x="5778525" y="230773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sz="1000">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chemeClr val="lt1"/>
              </a:buClr>
              <a:buSzPts val="1000"/>
              <a:buFont typeface="Archivo"/>
              <a:buAutoNum type="arabicPeriod"/>
            </a:pPr>
            <a:r>
              <a:rPr lang="es" sz="1000">
                <a:solidFill>
                  <a:schemeClr val="lt1"/>
                </a:solidFill>
                <a:latin typeface="Archivo Thin"/>
                <a:ea typeface="Archivo Thin"/>
                <a:cs typeface="Archivo Thin"/>
                <a:sym typeface="Archivo Thin"/>
              </a:rPr>
              <a:t>    Unidades de medida</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Colores CSS</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Fondos en CSS</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Fuentes y tipografías</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Estilos para textos y listas</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lang="es" sz="1000">
                <a:solidFill>
                  <a:schemeClr val="lt1"/>
                </a:solidFill>
                <a:latin typeface="Archivo Thin"/>
                <a:ea typeface="Archivo Thin"/>
                <a:cs typeface="Archivo Thin"/>
                <a:sym typeface="Archivo Thin"/>
              </a:rPr>
              <a:t>Íconos</a:t>
            </a:r>
            <a:endParaRPr b="0" i="0" sz="1000" u="none" cap="none" strike="noStrike">
              <a:solidFill>
                <a:schemeClr val="lt1"/>
              </a:solidFill>
              <a:latin typeface="Archivo Thin"/>
              <a:ea typeface="Archivo Thin"/>
              <a:cs typeface="Archivo Thin"/>
              <a:sym typeface="Archivo Thin"/>
            </a:endParaRPr>
          </a:p>
        </p:txBody>
      </p:sp>
      <p:sp>
        <p:nvSpPr>
          <p:cNvPr id="79" name="Google Shape;79;g2f22587397b_2_15"/>
          <p:cNvSpPr txBox="1"/>
          <p:nvPr/>
        </p:nvSpPr>
        <p:spPr>
          <a:xfrm>
            <a:off x="6194075" y="1686125"/>
            <a:ext cx="18609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a:solidFill>
                  <a:schemeClr val="lt1"/>
                </a:solidFill>
                <a:latin typeface="Archivo Thin"/>
                <a:ea typeface="Archivo Thin"/>
                <a:cs typeface="Archivo Thin"/>
                <a:sym typeface="Archivo Thin"/>
              </a:rPr>
              <a:t>CSS 2:  Medidas, Colores, Fondos, Fuentes e Iconos</a:t>
            </a:r>
            <a:endParaRPr>
              <a:solidFill>
                <a:schemeClr val="lt1"/>
              </a:solidFill>
              <a:latin typeface="Archivo Thin"/>
              <a:ea typeface="Archivo Thin"/>
              <a:cs typeface="Archivo Thin"/>
              <a:sym typeface="Archivo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g2243b53305e_3_0"/>
          <p:cNvSpPr txBox="1"/>
          <p:nvPr/>
        </p:nvSpPr>
        <p:spPr>
          <a:xfrm>
            <a:off x="718000" y="649725"/>
            <a:ext cx="5523000" cy="7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0"/>
              <a:buFont typeface="Arial"/>
              <a:buNone/>
            </a:pPr>
            <a:r>
              <a:rPr lang="es" sz="3700">
                <a:solidFill>
                  <a:srgbClr val="434343"/>
                </a:solidFill>
                <a:latin typeface="Archivo Narrow"/>
                <a:ea typeface="Archivo Narrow"/>
                <a:cs typeface="Archivo Narrow"/>
                <a:sym typeface="Archivo Narrow"/>
              </a:rPr>
              <a:t>Pero antes…</a:t>
            </a:r>
            <a:endParaRPr b="1" i="0" sz="3800" u="none" cap="none" strike="noStrike">
              <a:solidFill>
                <a:srgbClr val="434343"/>
              </a:solidFill>
              <a:latin typeface="Archivo Narrow"/>
              <a:ea typeface="Archivo Narrow"/>
              <a:cs typeface="Archivo Narrow"/>
              <a:sym typeface="Archivo Narrow"/>
            </a:endParaRPr>
          </a:p>
        </p:txBody>
      </p:sp>
      <p:sp>
        <p:nvSpPr>
          <p:cNvPr id="85" name="Google Shape;85;g2243b53305e_3_0"/>
          <p:cNvSpPr/>
          <p:nvPr/>
        </p:nvSpPr>
        <p:spPr>
          <a:xfrm>
            <a:off x="2622338" y="2196450"/>
            <a:ext cx="5984700" cy="8826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 sz="3000">
                <a:solidFill>
                  <a:srgbClr val="434343"/>
                </a:solidFill>
                <a:latin typeface="Archivo Narrow"/>
                <a:ea typeface="Archivo Narrow"/>
                <a:cs typeface="Archivo Narrow"/>
                <a:sym typeface="Archivo Narrow"/>
              </a:rPr>
              <a:t>¡Resolvamos los “</a:t>
            </a:r>
            <a:r>
              <a:rPr b="1" lang="es" sz="3000">
                <a:solidFill>
                  <a:srgbClr val="434343"/>
                </a:solidFill>
                <a:latin typeface="Archivo Narrow"/>
                <a:ea typeface="Archivo Narrow"/>
                <a:cs typeface="Archivo Narrow"/>
                <a:sym typeface="Archivo Narrow"/>
              </a:rPr>
              <a:t>Ejercicios Prácticos</a:t>
            </a:r>
            <a:r>
              <a:rPr lang="es" sz="3000">
                <a:solidFill>
                  <a:srgbClr val="434343"/>
                </a:solidFill>
                <a:latin typeface="Archivo Narrow"/>
                <a:ea typeface="Archivo Narrow"/>
                <a:cs typeface="Archivo Narrow"/>
                <a:sym typeface="Archivo Narrow"/>
              </a:rPr>
              <a:t>” de la clase anterior!</a:t>
            </a:r>
            <a:endParaRPr sz="3000">
              <a:solidFill>
                <a:srgbClr val="434343"/>
              </a:solidFill>
              <a:latin typeface="Archivo Narrow"/>
              <a:ea typeface="Archivo Narrow"/>
              <a:cs typeface="Archivo Narrow"/>
              <a:sym typeface="Archivo Narrow"/>
            </a:endParaRPr>
          </a:p>
        </p:txBody>
      </p:sp>
      <p:grpSp>
        <p:nvGrpSpPr>
          <p:cNvPr id="86" name="Google Shape;86;g2243b53305e_3_0"/>
          <p:cNvGrpSpPr/>
          <p:nvPr/>
        </p:nvGrpSpPr>
        <p:grpSpPr>
          <a:xfrm>
            <a:off x="896513" y="1877400"/>
            <a:ext cx="1614234" cy="1678793"/>
            <a:chOff x="0" y="-9525"/>
            <a:chExt cx="354123" cy="394843"/>
          </a:xfrm>
        </p:grpSpPr>
        <p:sp>
          <p:nvSpPr>
            <p:cNvPr id="87" name="Google Shape;87;g2243b53305e_3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8" name="Google Shape;88;g2243b53305e_3_0"/>
            <p:cNvSpPr txBox="1"/>
            <p:nvPr/>
          </p:nvSpPr>
          <p:spPr>
            <a:xfrm>
              <a:off x="0" y="-9525"/>
              <a:ext cx="354000" cy="394800"/>
            </a:xfrm>
            <a:prstGeom prst="rect">
              <a:avLst/>
            </a:prstGeom>
            <a:solidFill>
              <a:srgbClr val="D2A6F4"/>
            </a:solid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89" name="Google Shape;89;g2243b53305e_3_0"/>
          <p:cNvPicPr preferRelativeResize="0"/>
          <p:nvPr/>
        </p:nvPicPr>
        <p:blipFill>
          <a:blip r:embed="rId4">
            <a:alphaModFix/>
          </a:blip>
          <a:stretch>
            <a:fillRect/>
          </a:stretch>
        </p:blipFill>
        <p:spPr>
          <a:xfrm>
            <a:off x="1094025" y="2107200"/>
            <a:ext cx="1219200" cy="1219200"/>
          </a:xfrm>
          <a:prstGeom prst="rect">
            <a:avLst/>
          </a:prstGeom>
          <a:noFill/>
          <a:ln>
            <a:noFill/>
          </a:ln>
        </p:spPr>
      </p:pic>
      <p:cxnSp>
        <p:nvCxnSpPr>
          <p:cNvPr id="90" name="Google Shape;90;g2243b53305e_3_0"/>
          <p:cNvCxnSpPr/>
          <p:nvPr/>
        </p:nvCxnSpPr>
        <p:spPr>
          <a:xfrm rot="6290">
            <a:off x="555358" y="1438738"/>
            <a:ext cx="5247009" cy="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00" name="Google Shape;100;g3471039b6e4688e4_60"/>
          <p:cNvGrpSpPr/>
          <p:nvPr/>
        </p:nvGrpSpPr>
        <p:grpSpPr>
          <a:xfrm>
            <a:off x="2202487" y="1904098"/>
            <a:ext cx="995192" cy="1109627"/>
            <a:chOff x="0" y="-9525"/>
            <a:chExt cx="354123" cy="394843"/>
          </a:xfrm>
        </p:grpSpPr>
        <p:sp>
          <p:nvSpPr>
            <p:cNvPr id="101" name="Google Shape;101;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2" name="Google Shape;102;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03" name="Google Shape;103;g3471039b6e4688e4_60"/>
          <p:cNvSpPr txBox="1"/>
          <p:nvPr/>
        </p:nvSpPr>
        <p:spPr>
          <a:xfrm>
            <a:off x="3301578" y="2243350"/>
            <a:ext cx="4470900" cy="431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2800">
                <a:solidFill>
                  <a:schemeClr val="dk1"/>
                </a:solidFill>
                <a:latin typeface="Archivo Black"/>
                <a:ea typeface="Archivo Black"/>
                <a:cs typeface="Archivo Black"/>
                <a:sym typeface="Archivo Black"/>
              </a:rPr>
              <a:t>Introducción</a:t>
            </a:r>
            <a:r>
              <a:rPr lang="es" sz="2800">
                <a:solidFill>
                  <a:schemeClr val="dk1"/>
                </a:solidFill>
                <a:latin typeface="Archivo Black"/>
                <a:ea typeface="Archivo Black"/>
                <a:cs typeface="Archivo Black"/>
                <a:sym typeface="Archivo Black"/>
              </a:rPr>
              <a:t> a Css</a:t>
            </a:r>
            <a:endParaRPr b="0" i="0" sz="700" u="none" cap="none" strike="noStrike">
              <a:solidFill>
                <a:srgbClr val="000000"/>
              </a:solidFill>
              <a:latin typeface="Arial"/>
              <a:ea typeface="Arial"/>
              <a:cs typeface="Arial"/>
              <a:sym typeface="Arial"/>
            </a:endParaRPr>
          </a:p>
        </p:txBody>
      </p:sp>
      <p:pic>
        <p:nvPicPr>
          <p:cNvPr id="104" name="Google Shape;104;g3471039b6e4688e4_60"/>
          <p:cNvPicPr preferRelativeResize="0"/>
          <p:nvPr/>
        </p:nvPicPr>
        <p:blipFill rotWithShape="1">
          <a:blip r:embed="rId4">
            <a:alphaModFix/>
          </a:blip>
          <a:srcRect b="0" l="0" r="0" t="0"/>
          <a:stretch/>
        </p:blipFill>
        <p:spPr>
          <a:xfrm>
            <a:off x="2315776" y="2062612"/>
            <a:ext cx="768596"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g2f3ade94671_0_7"/>
          <p:cNvSpPr txBox="1"/>
          <p:nvPr/>
        </p:nvSpPr>
        <p:spPr>
          <a:xfrm>
            <a:off x="1120700" y="510325"/>
            <a:ext cx="7967700" cy="936600"/>
          </a:xfrm>
          <a:prstGeom prst="rect">
            <a:avLst/>
          </a:prstGeom>
          <a:noFill/>
          <a:ln>
            <a:noFill/>
          </a:ln>
        </p:spPr>
        <p:txBody>
          <a:bodyPr anchorCtr="0" anchor="b"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a:t>
            </a:r>
            <a:endParaRPr b="1" i="0" sz="4000" u="none" cap="none" strike="noStrike">
              <a:solidFill>
                <a:srgbClr val="0000FF"/>
              </a:solidFill>
              <a:latin typeface="Montserrat"/>
              <a:ea typeface="Montserrat"/>
              <a:cs typeface="Montserrat"/>
              <a:sym typeface="Montserrat"/>
            </a:endParaRPr>
          </a:p>
        </p:txBody>
      </p:sp>
      <p:sp>
        <p:nvSpPr>
          <p:cNvPr id="110" name="Google Shape;110;g2f3ade94671_0_7"/>
          <p:cNvSpPr txBox="1"/>
          <p:nvPr/>
        </p:nvSpPr>
        <p:spPr>
          <a:xfrm>
            <a:off x="1704100" y="1578100"/>
            <a:ext cx="5702100" cy="2649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700"/>
              <a:buFont typeface="Arial"/>
              <a:buNone/>
            </a:pPr>
            <a:r>
              <a:rPr lang="es">
                <a:solidFill>
                  <a:schemeClr val="dk1"/>
                </a:solidFill>
                <a:latin typeface="Archivo Narrow"/>
                <a:ea typeface="Archivo Narrow"/>
                <a:cs typeface="Archivo Narrow"/>
                <a:sym typeface="Archivo Narrow"/>
              </a:rPr>
              <a:t>Es un lenguaje de diseño que nos permite darle estilos a los componentes de un documento en función de una jerarquía. Se ocupa de la estética, el aspecto.</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700"/>
              <a:buFont typeface="Arial"/>
              <a:buNone/>
            </a:pPr>
            <a:r>
              <a:rPr b="1" lang="es">
                <a:solidFill>
                  <a:schemeClr val="dk1"/>
                </a:solidFill>
                <a:latin typeface="Archivo Narrow"/>
                <a:ea typeface="Archivo Narrow"/>
                <a:cs typeface="Archivo Narrow"/>
                <a:sym typeface="Archivo Narrow"/>
              </a:rPr>
              <a:t>CSS </a:t>
            </a:r>
            <a:r>
              <a:rPr lang="es">
                <a:solidFill>
                  <a:schemeClr val="dk1"/>
                </a:solidFill>
                <a:latin typeface="Archivo Narrow"/>
                <a:ea typeface="Archivo Narrow"/>
                <a:cs typeface="Archivo Narrow"/>
                <a:sym typeface="Archivo Narrow"/>
              </a:rPr>
              <a:t>es una sigla que proviene de </a:t>
            </a:r>
            <a:r>
              <a:rPr b="1" lang="es">
                <a:solidFill>
                  <a:schemeClr val="dk1"/>
                </a:solidFill>
                <a:latin typeface="Archivo Narrow"/>
                <a:ea typeface="Archivo Narrow"/>
                <a:cs typeface="Archivo Narrow"/>
                <a:sym typeface="Archivo Narrow"/>
              </a:rPr>
              <a:t>Cascading Style Sheets</a:t>
            </a:r>
            <a:r>
              <a:rPr lang="es">
                <a:solidFill>
                  <a:schemeClr val="dk1"/>
                </a:solidFill>
                <a:latin typeface="Archivo Narrow"/>
                <a:ea typeface="Archivo Narrow"/>
                <a:cs typeface="Archivo Narrow"/>
                <a:sym typeface="Archivo Narrow"/>
              </a:rPr>
              <a:t> (Hojas de Estilo en Cascada, en español). La palabra cascada hace referencia a una propiedad muy importante de</a:t>
            </a:r>
            <a:r>
              <a:rPr b="1" lang="es">
                <a:solidFill>
                  <a:schemeClr val="dk1"/>
                </a:solidFill>
                <a:latin typeface="Archivo Narrow"/>
                <a:ea typeface="Archivo Narrow"/>
                <a:cs typeface="Archivo Narrow"/>
                <a:sym typeface="Archivo Narrow"/>
              </a:rPr>
              <a:t> CSS</a:t>
            </a:r>
            <a:r>
              <a:rPr lang="es">
                <a:solidFill>
                  <a:schemeClr val="dk1"/>
                </a:solidFill>
                <a:latin typeface="Archivo Narrow"/>
                <a:ea typeface="Archivo Narrow"/>
                <a:cs typeface="Archivo Narrow"/>
                <a:sym typeface="Archivo Narrow"/>
              </a:rPr>
              <a:t>, y es la forma en que se comporta cuando entran en conflicto dos o más reglas de estilo.</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700"/>
              <a:buFont typeface="Arial"/>
              <a:buNone/>
            </a:pPr>
            <a:r>
              <a:rPr lang="es">
                <a:solidFill>
                  <a:schemeClr val="dk1"/>
                </a:solidFill>
                <a:latin typeface="Archivo Narrow"/>
                <a:ea typeface="Archivo Narrow"/>
                <a:cs typeface="Archivo Narrow"/>
                <a:sym typeface="Archivo Narrow"/>
              </a:rPr>
              <a:t>Cuando diseñamos un sitio web profesional, con un equipo de trabajo, mantener los estilos separados de la estructura y contenido (HTML) facilita la división de tareas entre los desarrolladores.</a:t>
            </a:r>
            <a:endParaRPr b="0" i="0" sz="1700" u="none" cap="none" strike="noStrike">
              <a:solidFill>
                <a:srgbClr val="595959"/>
              </a:solidFill>
              <a:latin typeface="Montserrat"/>
              <a:ea typeface="Montserrat"/>
              <a:cs typeface="Montserrat"/>
              <a:sym typeface="Montserrat"/>
            </a:endParaRPr>
          </a:p>
        </p:txBody>
      </p:sp>
      <p:cxnSp>
        <p:nvCxnSpPr>
          <p:cNvPr id="111" name="Google Shape;111;g2f3ade94671_0_7"/>
          <p:cNvCxnSpPr/>
          <p:nvPr/>
        </p:nvCxnSpPr>
        <p:spPr>
          <a:xfrm flipH="1" rot="10800000">
            <a:off x="1184575" y="14436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12" name="Google Shape;112;g2f3ade94671_0_7"/>
          <p:cNvGrpSpPr/>
          <p:nvPr/>
        </p:nvGrpSpPr>
        <p:grpSpPr>
          <a:xfrm>
            <a:off x="7787125" y="447675"/>
            <a:ext cx="657040" cy="759481"/>
            <a:chOff x="0" y="-9525"/>
            <a:chExt cx="354123" cy="394843"/>
          </a:xfrm>
        </p:grpSpPr>
        <p:sp>
          <p:nvSpPr>
            <p:cNvPr id="113" name="Google Shape;113;g2f3ade94671_0_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4" name="Google Shape;114;g2f3ade94671_0_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5" name="Google Shape;115;g2f3ade94671_0_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2f3ade94671_0_25"/>
          <p:cNvSpPr txBox="1"/>
          <p:nvPr/>
        </p:nvSpPr>
        <p:spPr>
          <a:xfrm>
            <a:off x="468188" y="552875"/>
            <a:ext cx="8446500" cy="5655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700"/>
              <a:buFont typeface="Arial"/>
              <a:buNone/>
            </a:pPr>
            <a:r>
              <a:rPr lang="es" sz="3112">
                <a:solidFill>
                  <a:schemeClr val="dk1"/>
                </a:solidFill>
                <a:latin typeface="Archivo Black"/>
                <a:ea typeface="Archivo Black"/>
                <a:cs typeface="Archivo Black"/>
                <a:sym typeface="Archivo Black"/>
              </a:rPr>
              <a:t>Sintaxis de CSS</a:t>
            </a:r>
            <a:endParaRPr/>
          </a:p>
        </p:txBody>
      </p:sp>
      <p:sp>
        <p:nvSpPr>
          <p:cNvPr id="121" name="Google Shape;121;g2f3ade94671_0_25"/>
          <p:cNvSpPr txBox="1"/>
          <p:nvPr/>
        </p:nvSpPr>
        <p:spPr>
          <a:xfrm>
            <a:off x="459600" y="1233975"/>
            <a:ext cx="8224800" cy="31587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rgbClr val="000000"/>
              </a:buClr>
              <a:buSzPts val="1500"/>
              <a:buFont typeface="Arial"/>
              <a:buNone/>
            </a:pPr>
            <a:r>
              <a:rPr b="1" lang="es">
                <a:solidFill>
                  <a:schemeClr val="dk1"/>
                </a:solidFill>
                <a:latin typeface="Archivo Narrow"/>
                <a:ea typeface="Archivo Narrow"/>
                <a:cs typeface="Archivo Narrow"/>
                <a:sym typeface="Archivo Narrow"/>
              </a:rPr>
              <a:t>Selector (1): </a:t>
            </a:r>
            <a:r>
              <a:rPr lang="es">
                <a:solidFill>
                  <a:schemeClr val="dk1"/>
                </a:solidFill>
                <a:latin typeface="Archivo Narrow"/>
                <a:ea typeface="Archivo Narrow"/>
                <a:cs typeface="Archivo Narrow"/>
                <a:sym typeface="Archivo Narrow"/>
              </a:rPr>
              <a:t>Indica el elemento al cual vamos a aplicar una regla de estilo.</a:t>
            </a:r>
            <a:endParaRPr>
              <a:solidFill>
                <a:schemeClr val="dk1"/>
              </a:solidFill>
              <a:latin typeface="Archivo Narrow"/>
              <a:ea typeface="Archivo Narrow"/>
              <a:cs typeface="Archivo Narrow"/>
              <a:sym typeface="Archivo Narrow"/>
            </a:endParaRPr>
          </a:p>
          <a:p>
            <a:pPr indent="0" lvl="0" marL="0" marR="0" rtl="0" algn="l">
              <a:lnSpc>
                <a:spcPct val="95000"/>
              </a:lnSpc>
              <a:spcBef>
                <a:spcPts val="0"/>
              </a:spcBef>
              <a:spcAft>
                <a:spcPts val="0"/>
              </a:spcAft>
              <a:buClr>
                <a:srgbClr val="000000"/>
              </a:buClr>
              <a:buSzPts val="1500"/>
              <a:buFont typeface="Arial"/>
              <a:buNone/>
            </a:pPr>
            <a:r>
              <a:rPr b="1" lang="es">
                <a:solidFill>
                  <a:schemeClr val="dk1"/>
                </a:solidFill>
                <a:latin typeface="Archivo Narrow"/>
                <a:ea typeface="Archivo Narrow"/>
                <a:cs typeface="Archivo Narrow"/>
                <a:sym typeface="Archivo Narrow"/>
              </a:rPr>
              <a:t>Propiedad (2) y Valor (3):</a:t>
            </a:r>
            <a:r>
              <a:rPr lang="es">
                <a:solidFill>
                  <a:schemeClr val="dk1"/>
                </a:solidFill>
                <a:latin typeface="Archivo Narrow"/>
                <a:ea typeface="Archivo Narrow"/>
                <a:cs typeface="Archivo Narrow"/>
                <a:sym typeface="Archivo Narrow"/>
              </a:rPr>
              <a:t> Especifica qué característica voy a afectar de un elemento y qué valor tomará.</a:t>
            </a:r>
            <a:endParaRPr>
              <a:solidFill>
                <a:schemeClr val="dk1"/>
              </a:solidFill>
              <a:latin typeface="Archivo Narrow"/>
              <a:ea typeface="Archivo Narrow"/>
              <a:cs typeface="Archivo Narrow"/>
              <a:sym typeface="Archivo Narrow"/>
            </a:endParaRPr>
          </a:p>
          <a:p>
            <a:pPr indent="0" lvl="0" marL="0" marR="0" rtl="0" algn="l">
              <a:lnSpc>
                <a:spcPct val="95000"/>
              </a:lnSpc>
              <a:spcBef>
                <a:spcPts val="0"/>
              </a:spcBef>
              <a:spcAft>
                <a:spcPts val="0"/>
              </a:spcAft>
              <a:buClr>
                <a:srgbClr val="000000"/>
              </a:buClr>
              <a:buSzPts val="1500"/>
              <a:buFont typeface="Arial"/>
              <a:buNone/>
            </a:pPr>
            <a:r>
              <a:rPr b="1" lang="es">
                <a:solidFill>
                  <a:schemeClr val="dk1"/>
                </a:solidFill>
                <a:latin typeface="Archivo Narrow"/>
                <a:ea typeface="Archivo Narrow"/>
                <a:cs typeface="Archivo Narrow"/>
                <a:sym typeface="Archivo Narrow"/>
              </a:rPr>
              <a:t>Bloque de declaración (4):</a:t>
            </a:r>
            <a:r>
              <a:rPr lang="es">
                <a:solidFill>
                  <a:schemeClr val="dk1"/>
                </a:solidFill>
                <a:latin typeface="Archivo Narrow"/>
                <a:ea typeface="Archivo Narrow"/>
                <a:cs typeface="Archivo Narrow"/>
                <a:sym typeface="Archivo Narrow"/>
              </a:rPr>
              <a:t> Indica el estilo que le daremos al selector.</a:t>
            </a:r>
            <a:endParaRPr>
              <a:solidFill>
                <a:schemeClr val="dk1"/>
              </a:solidFill>
              <a:latin typeface="Archivo Narrow"/>
              <a:ea typeface="Archivo Narrow"/>
              <a:cs typeface="Archivo Narrow"/>
              <a:sym typeface="Archivo Narrow"/>
            </a:endParaRPr>
          </a:p>
        </p:txBody>
      </p:sp>
      <p:pic>
        <p:nvPicPr>
          <p:cNvPr id="122" name="Google Shape;122;g2f3ade94671_0_25"/>
          <p:cNvPicPr preferRelativeResize="0"/>
          <p:nvPr/>
        </p:nvPicPr>
        <p:blipFill rotWithShape="1">
          <a:blip r:embed="rId4">
            <a:alphaModFix/>
          </a:blip>
          <a:srcRect b="0" l="0" r="0" t="0"/>
          <a:stretch/>
        </p:blipFill>
        <p:spPr>
          <a:xfrm>
            <a:off x="1281749" y="2105369"/>
            <a:ext cx="3415597" cy="1570626"/>
          </a:xfrm>
          <a:prstGeom prst="rect">
            <a:avLst/>
          </a:prstGeom>
          <a:noFill/>
          <a:ln>
            <a:noFill/>
          </a:ln>
        </p:spPr>
      </p:pic>
      <p:pic>
        <p:nvPicPr>
          <p:cNvPr id="123" name="Google Shape;123;g2f3ade94671_0_25"/>
          <p:cNvPicPr preferRelativeResize="0"/>
          <p:nvPr/>
        </p:nvPicPr>
        <p:blipFill rotWithShape="1">
          <a:blip r:embed="rId5">
            <a:alphaModFix/>
          </a:blip>
          <a:srcRect b="0" l="0" r="0" t="0"/>
          <a:stretch/>
        </p:blipFill>
        <p:spPr>
          <a:xfrm>
            <a:off x="4987622" y="2174401"/>
            <a:ext cx="2989830" cy="1203833"/>
          </a:xfrm>
          <a:prstGeom prst="rect">
            <a:avLst/>
          </a:prstGeom>
          <a:noFill/>
          <a:ln>
            <a:noFill/>
          </a:ln>
        </p:spPr>
      </p:pic>
      <p:sp>
        <p:nvSpPr>
          <p:cNvPr id="124" name="Google Shape;124;g2f3ade94671_0_25"/>
          <p:cNvSpPr txBox="1"/>
          <p:nvPr/>
        </p:nvSpPr>
        <p:spPr>
          <a:xfrm>
            <a:off x="853871" y="2113120"/>
            <a:ext cx="543300" cy="3573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0"/>
              </a:spcAft>
              <a:buClr>
                <a:srgbClr val="000000"/>
              </a:buClr>
              <a:buSzPts val="1500"/>
              <a:buFont typeface="Arial"/>
              <a:buNone/>
            </a:pPr>
            <a:r>
              <a:rPr b="1" i="0" lang="es" sz="1500" u="none" cap="none" strike="noStrike">
                <a:solidFill>
                  <a:srgbClr val="595959"/>
                </a:solidFill>
                <a:latin typeface="Montserrat"/>
                <a:ea typeface="Montserrat"/>
                <a:cs typeface="Montserrat"/>
                <a:sym typeface="Montserrat"/>
              </a:rPr>
              <a:t>(1)</a:t>
            </a:r>
            <a:endParaRPr b="1" i="0" sz="1500" u="none" cap="none" strike="noStrike">
              <a:solidFill>
                <a:srgbClr val="595959"/>
              </a:solidFill>
              <a:latin typeface="Montserrat"/>
              <a:ea typeface="Montserrat"/>
              <a:cs typeface="Montserrat"/>
              <a:sym typeface="Montserrat"/>
            </a:endParaRPr>
          </a:p>
        </p:txBody>
      </p:sp>
      <p:sp>
        <p:nvSpPr>
          <p:cNvPr id="125" name="Google Shape;125;g2f3ade94671_0_25"/>
          <p:cNvSpPr txBox="1"/>
          <p:nvPr/>
        </p:nvSpPr>
        <p:spPr>
          <a:xfrm>
            <a:off x="2137355" y="2113120"/>
            <a:ext cx="543300" cy="3573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0"/>
              </a:spcAft>
              <a:buClr>
                <a:srgbClr val="000000"/>
              </a:buClr>
              <a:buSzPts val="1500"/>
              <a:buFont typeface="Arial"/>
              <a:buNone/>
            </a:pPr>
            <a:r>
              <a:rPr lang="es" sz="1500">
                <a:solidFill>
                  <a:schemeClr val="lt1"/>
                </a:solidFill>
                <a:latin typeface="Archivo Narrow"/>
                <a:ea typeface="Archivo Narrow"/>
                <a:cs typeface="Archivo Narrow"/>
                <a:sym typeface="Archivo Narrow"/>
              </a:rPr>
              <a:t>(2)</a:t>
            </a:r>
            <a:endParaRPr sz="1500">
              <a:solidFill>
                <a:schemeClr val="lt1"/>
              </a:solidFill>
              <a:latin typeface="Archivo Narrow"/>
              <a:ea typeface="Archivo Narrow"/>
              <a:cs typeface="Archivo Narrow"/>
              <a:sym typeface="Archivo Narrow"/>
            </a:endParaRPr>
          </a:p>
        </p:txBody>
      </p:sp>
      <p:sp>
        <p:nvSpPr>
          <p:cNvPr id="126" name="Google Shape;126;g2f3ade94671_0_25"/>
          <p:cNvSpPr txBox="1"/>
          <p:nvPr/>
        </p:nvSpPr>
        <p:spPr>
          <a:xfrm>
            <a:off x="3109604" y="2113120"/>
            <a:ext cx="543300" cy="3573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0"/>
              </a:spcAft>
              <a:buClr>
                <a:srgbClr val="000000"/>
              </a:buClr>
              <a:buSzPts val="1500"/>
              <a:buFont typeface="Arial"/>
              <a:buNone/>
            </a:pPr>
            <a:r>
              <a:rPr lang="es" sz="1500">
                <a:solidFill>
                  <a:schemeClr val="lt1"/>
                </a:solidFill>
                <a:latin typeface="Archivo Narrow"/>
                <a:ea typeface="Archivo Narrow"/>
                <a:cs typeface="Archivo Narrow"/>
                <a:sym typeface="Archivo Narrow"/>
              </a:rPr>
              <a:t>(3)</a:t>
            </a:r>
            <a:endParaRPr sz="1500">
              <a:solidFill>
                <a:schemeClr val="lt1"/>
              </a:solidFill>
              <a:latin typeface="Archivo Narrow"/>
              <a:ea typeface="Archivo Narrow"/>
              <a:cs typeface="Archivo Narrow"/>
              <a:sym typeface="Archivo Narrow"/>
            </a:endParaRPr>
          </a:p>
        </p:txBody>
      </p:sp>
      <p:sp>
        <p:nvSpPr>
          <p:cNvPr id="127" name="Google Shape;127;g2f3ade94671_0_25"/>
          <p:cNvSpPr txBox="1"/>
          <p:nvPr/>
        </p:nvSpPr>
        <p:spPr>
          <a:xfrm>
            <a:off x="1226122" y="2716839"/>
            <a:ext cx="543300" cy="3573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0"/>
              </a:spcAft>
              <a:buClr>
                <a:srgbClr val="000000"/>
              </a:buClr>
              <a:buSzPts val="1500"/>
              <a:buFont typeface="Arial"/>
              <a:buNone/>
            </a:pPr>
            <a:r>
              <a:rPr b="1" i="0" lang="es" sz="1500" u="none" cap="none" strike="noStrike">
                <a:solidFill>
                  <a:srgbClr val="FFFFFF"/>
                </a:solidFill>
                <a:latin typeface="Archivo Narrow"/>
                <a:ea typeface="Archivo Narrow"/>
                <a:cs typeface="Archivo Narrow"/>
                <a:sym typeface="Archivo Narrow"/>
              </a:rPr>
              <a:t>(4)</a:t>
            </a:r>
            <a:endParaRPr b="1" i="0" sz="1500" u="none" cap="none" strike="noStrike">
              <a:solidFill>
                <a:srgbClr val="FFFFFF"/>
              </a:solidFill>
              <a:latin typeface="Archivo Narrow"/>
              <a:ea typeface="Archivo Narrow"/>
              <a:cs typeface="Archivo Narrow"/>
              <a:sym typeface="Archivo Narrow"/>
            </a:endParaRPr>
          </a:p>
        </p:txBody>
      </p:sp>
      <p:sp>
        <p:nvSpPr>
          <p:cNvPr id="128" name="Google Shape;128;g2f3ade94671_0_25"/>
          <p:cNvSpPr/>
          <p:nvPr/>
        </p:nvSpPr>
        <p:spPr>
          <a:xfrm rot="10800000">
            <a:off x="1707377" y="2543595"/>
            <a:ext cx="158700" cy="670200"/>
          </a:xfrm>
          <a:prstGeom prst="rightBrace">
            <a:avLst>
              <a:gd fmla="val 50000" name="adj1"/>
              <a:gd fmla="val 50000"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2f3ade94671_0_25"/>
          <p:cNvSpPr txBox="1"/>
          <p:nvPr/>
        </p:nvSpPr>
        <p:spPr>
          <a:xfrm>
            <a:off x="468210" y="3584612"/>
            <a:ext cx="8327100" cy="8079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rgbClr val="000000"/>
              </a:buClr>
              <a:buSzPts val="1500"/>
              <a:buFont typeface="Arial"/>
              <a:buNone/>
            </a:pPr>
            <a:r>
              <a:rPr lang="es">
                <a:solidFill>
                  <a:schemeClr val="dk1"/>
                </a:solidFill>
                <a:latin typeface="Archivo Narrow"/>
                <a:ea typeface="Archivo Narrow"/>
                <a:cs typeface="Archivo Narrow"/>
                <a:sym typeface="Archivo Narrow"/>
              </a:rPr>
              <a:t>Los estilos se heredan de una etiqueta a otra. Si tenemos declarado en el &lt;body&gt; unos estilos, en muchos casos, estas declaraciones también afectarán a etiquetas que estén dentro del body.</a:t>
            </a:r>
            <a:endParaRPr>
              <a:solidFill>
                <a:schemeClr val="dk1"/>
              </a:solidFill>
              <a:latin typeface="Archivo Narrow"/>
              <a:ea typeface="Archivo Narrow"/>
              <a:cs typeface="Archivo Narrow"/>
              <a:sym typeface="Archivo Narrow"/>
            </a:endParaRPr>
          </a:p>
          <a:p>
            <a:pPr indent="0" lvl="0" marL="0" marR="0" rtl="0" algn="l">
              <a:lnSpc>
                <a:spcPct val="95000"/>
              </a:lnSpc>
              <a:spcBef>
                <a:spcPts val="0"/>
              </a:spcBef>
              <a:spcAft>
                <a:spcPts val="0"/>
              </a:spcAft>
              <a:buClr>
                <a:srgbClr val="000000"/>
              </a:buClr>
              <a:buSzPts val="1500"/>
              <a:buFont typeface="Arial"/>
              <a:buNone/>
            </a:pPr>
            <a:r>
              <a:t/>
            </a:r>
            <a:endParaRPr>
              <a:solidFill>
                <a:schemeClr val="dk1"/>
              </a:solidFill>
              <a:latin typeface="Archivo Narrow"/>
              <a:ea typeface="Archivo Narrow"/>
              <a:cs typeface="Archivo Narrow"/>
              <a:sym typeface="Archivo Narrow"/>
            </a:endParaRPr>
          </a:p>
        </p:txBody>
      </p:sp>
      <p:cxnSp>
        <p:nvCxnSpPr>
          <p:cNvPr id="130" name="Google Shape;130;g2f3ade94671_0_25"/>
          <p:cNvCxnSpPr/>
          <p:nvPr/>
        </p:nvCxnSpPr>
        <p:spPr>
          <a:xfrm flipH="1" rot="10800000">
            <a:off x="574100" y="110272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1" name="Google Shape;131;g2f3ade94671_0_25"/>
          <p:cNvGrpSpPr/>
          <p:nvPr/>
        </p:nvGrpSpPr>
        <p:grpSpPr>
          <a:xfrm>
            <a:off x="7822175" y="405023"/>
            <a:ext cx="612172" cy="773261"/>
            <a:chOff x="0" y="-9525"/>
            <a:chExt cx="354123" cy="394843"/>
          </a:xfrm>
        </p:grpSpPr>
        <p:sp>
          <p:nvSpPr>
            <p:cNvPr id="132" name="Google Shape;132;g2f3ade94671_0_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3" name="Google Shape;133;g2f3ade94671_0_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grpSp>
        <p:nvGrpSpPr>
          <p:cNvPr id="134" name="Google Shape;134;g2f3ade94671_0_25"/>
          <p:cNvGrpSpPr/>
          <p:nvPr/>
        </p:nvGrpSpPr>
        <p:grpSpPr>
          <a:xfrm>
            <a:off x="7930723" y="645511"/>
            <a:ext cx="395084" cy="292298"/>
            <a:chOff x="5255200" y="3006475"/>
            <a:chExt cx="511700" cy="378575"/>
          </a:xfrm>
        </p:grpSpPr>
        <p:sp>
          <p:nvSpPr>
            <p:cNvPr id="135" name="Google Shape;135;g2f3ade94671_0_25"/>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f3ade94671_0_25"/>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d2fa99d34c_0_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46" name="Google Shape;146;g2d2fa99d34c_0_0"/>
          <p:cNvGrpSpPr/>
          <p:nvPr/>
        </p:nvGrpSpPr>
        <p:grpSpPr>
          <a:xfrm>
            <a:off x="2202487" y="1904098"/>
            <a:ext cx="995192" cy="1109627"/>
            <a:chOff x="0" y="-9525"/>
            <a:chExt cx="354123" cy="394843"/>
          </a:xfrm>
        </p:grpSpPr>
        <p:sp>
          <p:nvSpPr>
            <p:cNvPr id="147" name="Google Shape;147;g2d2fa99d34c_0_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8" name="Google Shape;148;g2d2fa99d34c_0_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49" name="Google Shape;149;g2d2fa99d34c_0_0"/>
          <p:cNvSpPr txBox="1"/>
          <p:nvPr/>
        </p:nvSpPr>
        <p:spPr>
          <a:xfrm>
            <a:off x="3327150" y="2204950"/>
            <a:ext cx="4415100" cy="5079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300">
                <a:solidFill>
                  <a:schemeClr val="dk1"/>
                </a:solidFill>
                <a:latin typeface="Archivo Black"/>
                <a:ea typeface="Archivo Black"/>
                <a:cs typeface="Archivo Black"/>
                <a:sym typeface="Archivo Black"/>
              </a:rPr>
              <a:t>Incorporando CSS</a:t>
            </a:r>
            <a:endParaRPr b="0" i="0" sz="3800" u="none" cap="none" strike="noStrike">
              <a:solidFill>
                <a:srgbClr val="000000"/>
              </a:solidFill>
              <a:latin typeface="Arial"/>
              <a:ea typeface="Arial"/>
              <a:cs typeface="Arial"/>
              <a:sym typeface="Arial"/>
            </a:endParaRPr>
          </a:p>
        </p:txBody>
      </p:sp>
      <p:pic>
        <p:nvPicPr>
          <p:cNvPr id="150" name="Google Shape;150;g2d2fa99d34c_0_0"/>
          <p:cNvPicPr preferRelativeResize="0"/>
          <p:nvPr/>
        </p:nvPicPr>
        <p:blipFill rotWithShape="1">
          <a:blip r:embed="rId4">
            <a:alphaModFix/>
          </a:blip>
          <a:srcRect b="0" l="0" r="0" t="0"/>
          <a:stretch/>
        </p:blipFill>
        <p:spPr>
          <a:xfrm>
            <a:off x="2315776" y="2062612"/>
            <a:ext cx="768596"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g2f3ade94671_0_13"/>
          <p:cNvSpPr txBox="1"/>
          <p:nvPr/>
        </p:nvSpPr>
        <p:spPr>
          <a:xfrm>
            <a:off x="512125" y="556175"/>
            <a:ext cx="8503200" cy="572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2295"/>
              <a:buFont typeface="Arial"/>
              <a:buNone/>
            </a:pPr>
            <a:r>
              <a:rPr lang="es" sz="3475">
                <a:solidFill>
                  <a:schemeClr val="dk1"/>
                </a:solidFill>
                <a:latin typeface="Archivo Black"/>
                <a:ea typeface="Archivo Black"/>
                <a:cs typeface="Archivo Black"/>
                <a:sym typeface="Archivo Black"/>
              </a:rPr>
              <a:t>CSS en Línea</a:t>
            </a:r>
            <a:endParaRPr b="0" i="0" sz="2795" u="none" cap="none" strike="noStrike">
              <a:solidFill>
                <a:srgbClr val="000000"/>
              </a:solidFill>
              <a:latin typeface="Montserrat Medium"/>
              <a:ea typeface="Montserrat Medium"/>
              <a:cs typeface="Montserrat Medium"/>
              <a:sym typeface="Montserrat Medium"/>
            </a:endParaRPr>
          </a:p>
        </p:txBody>
      </p:sp>
      <p:sp>
        <p:nvSpPr>
          <p:cNvPr id="156" name="Google Shape;156;g2f3ade94671_0_13"/>
          <p:cNvSpPr txBox="1"/>
          <p:nvPr/>
        </p:nvSpPr>
        <p:spPr>
          <a:xfrm>
            <a:off x="423300" y="1384275"/>
            <a:ext cx="8280000" cy="33180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00"/>
              <a:buFont typeface="Arial"/>
              <a:buNone/>
            </a:pPr>
            <a:r>
              <a:rPr b="1" lang="es">
                <a:solidFill>
                  <a:schemeClr val="dk1"/>
                </a:solidFill>
                <a:latin typeface="Archivo Narrow"/>
                <a:ea typeface="Archivo Narrow"/>
                <a:cs typeface="Archivo Narrow"/>
                <a:sym typeface="Archivo Narrow"/>
              </a:rPr>
              <a:t>Css en Línea: </a:t>
            </a:r>
            <a:r>
              <a:rPr lang="es">
                <a:solidFill>
                  <a:schemeClr val="dk1"/>
                </a:solidFill>
                <a:latin typeface="Archivo Narrow"/>
                <a:ea typeface="Archivo Narrow"/>
                <a:cs typeface="Archivo Narrow"/>
                <a:sym typeface="Archivo Narrow"/>
              </a:rPr>
              <a:t>Dentro del atributo style=”” incorporamos los estilos que se van a aplicar solo en esa misma etiqueta. Opción no recomendable.</a:t>
            </a:r>
            <a:endParaRPr>
              <a:solidFill>
                <a:schemeClr val="dk1"/>
              </a:solidFill>
              <a:latin typeface="Archivo Narrow"/>
              <a:ea typeface="Archivo Narrow"/>
              <a:cs typeface="Archivo Narrow"/>
              <a:sym typeface="Archivo Narrow"/>
            </a:endParaRPr>
          </a:p>
        </p:txBody>
      </p:sp>
      <p:pic>
        <p:nvPicPr>
          <p:cNvPr id="157" name="Google Shape;157;g2f3ade94671_0_13"/>
          <p:cNvPicPr preferRelativeResize="0"/>
          <p:nvPr/>
        </p:nvPicPr>
        <p:blipFill rotWithShape="1">
          <a:blip r:embed="rId4">
            <a:alphaModFix/>
          </a:blip>
          <a:srcRect b="23839" l="0" r="0" t="33623"/>
          <a:stretch/>
        </p:blipFill>
        <p:spPr>
          <a:xfrm>
            <a:off x="3126050" y="2594397"/>
            <a:ext cx="2309869" cy="364088"/>
          </a:xfrm>
          <a:prstGeom prst="rect">
            <a:avLst/>
          </a:prstGeom>
          <a:noFill/>
          <a:ln>
            <a:noFill/>
          </a:ln>
        </p:spPr>
      </p:pic>
      <p:sp>
        <p:nvSpPr>
          <p:cNvPr id="158" name="Google Shape;158;g2f3ade94671_0_13"/>
          <p:cNvSpPr txBox="1"/>
          <p:nvPr/>
        </p:nvSpPr>
        <p:spPr>
          <a:xfrm>
            <a:off x="512125" y="3082050"/>
            <a:ext cx="7960200" cy="6423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1200"/>
              </a:spcAft>
              <a:buClr>
                <a:srgbClr val="000000"/>
              </a:buClr>
              <a:buSzPts val="1500"/>
              <a:buFont typeface="Arial"/>
              <a:buNone/>
            </a:pPr>
            <a:r>
              <a:rPr lang="es">
                <a:solidFill>
                  <a:schemeClr val="dk1"/>
                </a:solidFill>
                <a:latin typeface="Archivo Narrow"/>
                <a:ea typeface="Archivo Narrow"/>
                <a:cs typeface="Archivo Narrow"/>
                <a:sym typeface="Archivo Narrow"/>
              </a:rPr>
              <a:t>Utilizando el atributo style dentro de la etiqueta le proporcionamos estilo al párrafo. Se pueden utilizar a la vez varias parejas de: propiedad: valor.</a:t>
            </a:r>
            <a:endParaRPr>
              <a:solidFill>
                <a:schemeClr val="dk1"/>
              </a:solidFill>
              <a:latin typeface="Archivo Narrow"/>
              <a:ea typeface="Archivo Narrow"/>
              <a:cs typeface="Archivo Narrow"/>
              <a:sym typeface="Archivo Narrow"/>
            </a:endParaRPr>
          </a:p>
        </p:txBody>
      </p:sp>
      <p:pic>
        <p:nvPicPr>
          <p:cNvPr id="159" name="Google Shape;159;g2f3ade94671_0_13"/>
          <p:cNvPicPr preferRelativeResize="0"/>
          <p:nvPr/>
        </p:nvPicPr>
        <p:blipFill rotWithShape="1">
          <a:blip r:embed="rId5">
            <a:alphaModFix/>
          </a:blip>
          <a:srcRect b="0" l="0" r="0" t="0"/>
          <a:stretch/>
        </p:blipFill>
        <p:spPr>
          <a:xfrm>
            <a:off x="512125" y="2077550"/>
            <a:ext cx="7960201" cy="311225"/>
          </a:xfrm>
          <a:prstGeom prst="rect">
            <a:avLst/>
          </a:prstGeom>
          <a:noFill/>
          <a:ln>
            <a:noFill/>
          </a:ln>
        </p:spPr>
      </p:pic>
      <p:cxnSp>
        <p:nvCxnSpPr>
          <p:cNvPr id="160" name="Google Shape;160;g2f3ade94671_0_13"/>
          <p:cNvCxnSpPr/>
          <p:nvPr/>
        </p:nvCxnSpPr>
        <p:spPr>
          <a:xfrm flipH="1" rot="10800000">
            <a:off x="781925" y="1235850"/>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61" name="Google Shape;161;g2f3ade94671_0_13"/>
          <p:cNvGrpSpPr/>
          <p:nvPr/>
        </p:nvGrpSpPr>
        <p:grpSpPr>
          <a:xfrm>
            <a:off x="7787125" y="447675"/>
            <a:ext cx="657040" cy="759481"/>
            <a:chOff x="0" y="-9525"/>
            <a:chExt cx="354123" cy="394843"/>
          </a:xfrm>
        </p:grpSpPr>
        <p:sp>
          <p:nvSpPr>
            <p:cNvPr id="162" name="Google Shape;162;g2f3ade94671_0_1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63" name="Google Shape;163;g2f3ade94671_0_1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4" name="Google Shape;164;g2f3ade94671_0_13"/>
          <p:cNvPicPr preferRelativeResize="0"/>
          <p:nvPr/>
        </p:nvPicPr>
        <p:blipFill rotWithShape="1">
          <a:blip r:embed="rId6">
            <a:alphaModFix/>
          </a:blip>
          <a:srcRect b="0" l="0" r="0" t="0"/>
          <a:stretch/>
        </p:blipFill>
        <p:spPr>
          <a:xfrm>
            <a:off x="7861920" y="556171"/>
            <a:ext cx="507434" cy="542502"/>
          </a:xfrm>
          <a:prstGeom prst="rect">
            <a:avLst/>
          </a:prstGeom>
          <a:noFill/>
          <a:ln>
            <a:noFill/>
          </a:ln>
        </p:spPr>
      </p:pic>
      <p:sp>
        <p:nvSpPr>
          <p:cNvPr id="165" name="Google Shape;165;g2f3ade94671_0_13"/>
          <p:cNvSpPr txBox="1"/>
          <p:nvPr/>
        </p:nvSpPr>
        <p:spPr>
          <a:xfrm>
            <a:off x="4348865" y="610800"/>
            <a:ext cx="1811400" cy="433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1200"/>
              </a:spcAft>
              <a:buNone/>
            </a:pPr>
            <a:r>
              <a:rPr b="1" lang="es" sz="1700">
                <a:solidFill>
                  <a:schemeClr val="dk1"/>
                </a:solidFill>
                <a:latin typeface="Archivo Narrow"/>
                <a:ea typeface="Archivo Narrow"/>
                <a:cs typeface="Archivo Narrow"/>
                <a:sym typeface="Archivo Narrow"/>
              </a:rPr>
              <a:t>No </a:t>
            </a:r>
            <a:r>
              <a:rPr b="1" lang="es" sz="1700">
                <a:solidFill>
                  <a:schemeClr val="dk1"/>
                </a:solidFill>
                <a:latin typeface="Archivo Narrow"/>
                <a:ea typeface="Archivo Narrow"/>
                <a:cs typeface="Archivo Narrow"/>
                <a:sym typeface="Archivo Narrow"/>
              </a:rPr>
              <a:t>recomendable</a:t>
            </a:r>
            <a:endParaRPr b="1" sz="1700"/>
          </a:p>
        </p:txBody>
      </p:sp>
      <p:pic>
        <p:nvPicPr>
          <p:cNvPr id="166" name="Google Shape;166;g2f3ade94671_0_13"/>
          <p:cNvPicPr preferRelativeResize="0"/>
          <p:nvPr/>
        </p:nvPicPr>
        <p:blipFill>
          <a:blip r:embed="rId7">
            <a:alphaModFix/>
          </a:blip>
          <a:stretch>
            <a:fillRect/>
          </a:stretch>
        </p:blipFill>
        <p:spPr>
          <a:xfrm>
            <a:off x="6061325" y="670244"/>
            <a:ext cx="314350" cy="31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