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Archivo Narrow"/>
      <p:regular r:id="rId49"/>
      <p:bold r:id="rId50"/>
      <p:italic r:id="rId51"/>
      <p:boldItalic r:id="rId52"/>
    </p:embeddedFont>
    <p:embeddedFont>
      <p:font typeface="Montserrat"/>
      <p:regular r:id="rId53"/>
      <p:bold r:id="rId54"/>
      <p:italic r:id="rId55"/>
      <p:boldItalic r:id="rId56"/>
    </p:embeddedFont>
    <p:embeddedFont>
      <p:font typeface="Archivo Medium"/>
      <p:regular r:id="rId57"/>
      <p:bold r:id="rId58"/>
      <p:italic r:id="rId59"/>
      <p:boldItalic r:id="rId60"/>
    </p:embeddedFont>
    <p:embeddedFont>
      <p:font typeface="Archivo Thin"/>
      <p:regular r:id="rId61"/>
      <p:bold r:id="rId62"/>
      <p:italic r:id="rId63"/>
      <p:boldItalic r:id="rId64"/>
    </p:embeddedFont>
    <p:embeddedFont>
      <p:font typeface="Archivo"/>
      <p:regular r:id="rId65"/>
      <p:bold r:id="rId66"/>
      <p:italic r:id="rId67"/>
      <p:boldItalic r:id="rId68"/>
    </p:embeddedFont>
    <p:embeddedFont>
      <p:font typeface="Archivo Black"/>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0" roundtripDataSignature="AMtx7mjb0LNbn9g1pKQQKroldpjUXOlO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D8A634-CF19-4D0C-9028-6B69EF6794F7}">
  <a:tblStyle styleId="{1AD8A634-CF19-4D0C-9028-6B69EF6794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0BF2DA-47A6-4859-88D6-1514F1540327}" styleName="Table_1">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chivo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Thin-bold.fntdata"/><Relationship Id="rId61" Type="http://schemas.openxmlformats.org/officeDocument/2006/relationships/font" Target="fonts/ArchivoThin-regular.fntdata"/><Relationship Id="rId20" Type="http://schemas.openxmlformats.org/officeDocument/2006/relationships/slide" Target="slides/slide14.xml"/><Relationship Id="rId64" Type="http://schemas.openxmlformats.org/officeDocument/2006/relationships/font" Target="fonts/ArchivoThin-boldItalic.fntdata"/><Relationship Id="rId63" Type="http://schemas.openxmlformats.org/officeDocument/2006/relationships/font" Target="fonts/ArchivoThin-italic.fntdata"/><Relationship Id="rId22" Type="http://schemas.openxmlformats.org/officeDocument/2006/relationships/slide" Target="slides/slide16.xml"/><Relationship Id="rId66" Type="http://schemas.openxmlformats.org/officeDocument/2006/relationships/font" Target="fonts/Archivo-bold.fntdata"/><Relationship Id="rId21" Type="http://schemas.openxmlformats.org/officeDocument/2006/relationships/slide" Target="slides/slide15.xml"/><Relationship Id="rId65" Type="http://schemas.openxmlformats.org/officeDocument/2006/relationships/font" Target="fonts/Archivo-regular.fntdata"/><Relationship Id="rId24" Type="http://schemas.openxmlformats.org/officeDocument/2006/relationships/slide" Target="slides/slide18.xml"/><Relationship Id="rId68" Type="http://schemas.openxmlformats.org/officeDocument/2006/relationships/font" Target="fonts/Archivo-boldItalic.fntdata"/><Relationship Id="rId23" Type="http://schemas.openxmlformats.org/officeDocument/2006/relationships/slide" Target="slides/slide17.xml"/><Relationship Id="rId67" Type="http://schemas.openxmlformats.org/officeDocument/2006/relationships/font" Target="fonts/Archivo-italic.fntdata"/><Relationship Id="rId60" Type="http://schemas.openxmlformats.org/officeDocument/2006/relationships/font" Target="fonts/ArchivoMedium-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chivoBlack-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chivoNarrow-italic.fntdata"/><Relationship Id="rId50" Type="http://schemas.openxmlformats.org/officeDocument/2006/relationships/font" Target="fonts/ArchivoNarrow-bold.fntdata"/><Relationship Id="rId53" Type="http://schemas.openxmlformats.org/officeDocument/2006/relationships/font" Target="fonts/Montserrat-regular.fntdata"/><Relationship Id="rId52" Type="http://schemas.openxmlformats.org/officeDocument/2006/relationships/font" Target="fonts/ArchivoNarrow-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Archivo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ArchivoMedium-italic.fntdata"/><Relationship Id="rId14" Type="http://schemas.openxmlformats.org/officeDocument/2006/relationships/slide" Target="slides/slide8.xml"/><Relationship Id="rId58" Type="http://schemas.openxmlformats.org/officeDocument/2006/relationships/font" Target="fonts/Archivo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426a5763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2426a57638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426a57638_0_17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8" name="Google Shape;168;g22426a57638_0_17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9" name="Google Shape;169;g22426a57638_0_17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2426a57638_0_17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71" name="Google Shape;171;g22426a57638_0_17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g22426a57638_0_17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426a576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2426a57638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426a5763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426a5763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426a57638_0_27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7" name="Google Shape;207;g22426a57638_0_27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8" name="Google Shape;208;g22426a57638_0_27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2426a57638_0_27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10" name="Google Shape;210;g22426a57638_0_27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1" name="Google Shape;211;g22426a57638_0_27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426a5763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2426a57638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426a5763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2426a57638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426a5763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2426a57638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426a576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426a57638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426a57638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2426a57638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426a57638_0_3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5" name="Google Shape;285;g22426a57638_0_3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6" name="Google Shape;286;g22426a57638_0_3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2426a57638_0_3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288" name="Google Shape;288;g22426a57638_0_3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9" name="Google Shape;289;g22426a57638_0_3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426a5763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2426a57638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426a5763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2426a57638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426a5763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2426a57638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426a5763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2426a57638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426a5763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2426a57638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426a5763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2426a57638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426a5763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2426a57638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426a57638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2426a57638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426a5763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2426a57638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26a57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26a57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426a57638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2426a57638_0_6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2426a57638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2426a57638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2426a5763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2426a57638_0_7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426a57638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2426a57638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426a5763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2426a57638_0_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2426a5763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2426a57638_0_8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426a5763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22426a57638_0_8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426a57638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2426a57638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2426a57638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22426a57638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26a57638_0_6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22426a57638_0_6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22426a57638_0_63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22426a57638_0_63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22426a57638_0_63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22426a57638_0_63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471039b6e4688e4_1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28" name="Google Shape;528;g3471039b6e4688e4_1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29" name="Google Shape;529;g3471039b6e4688e4_1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3471039b6e4688e4_1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31" name="Google Shape;531;g3471039b6e4688e4_1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32" name="Google Shape;532;g3471039b6e4688e4_1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d3a9bbec3e_0_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3" name="Google Shape;553;g2d3a9bbec3e_0_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554" name="Google Shape;554;g2d3a9bbec3e_0_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2d3a9bbec3e_0_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556" name="Google Shape;556;g2d3a9bbec3e_0_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557" name="Google Shape;557;g2d3a9bbec3e_0_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471039b6e4688e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3471039b6e4688e4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426a5763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426a5763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426a57638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2426a57638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7" name="Google Shape;117;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8" name="Google Shape;118;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20" name="Google Shape;120;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1" name="Google Shape;121;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426a576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2426a5763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w3schools.com/css/css_padding.asp" TargetMode="External"/><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hyperlink" Target="https://www.w3schools.com/css/css_border.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w3schools.com/cssref/css_initial.asp" TargetMode="External"/><Relationship Id="rId6" Type="http://schemas.openxmlformats.org/officeDocument/2006/relationships/hyperlink" Target="https://www.w3schools.com/cssref/css_inherit.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w3schools.com/css/css3_box-sizing.asp" TargetMode="External"/><Relationship Id="rId6"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lenguajecss.com/css/maquetacion-y-colocacion/flexbox/" TargetMode="External"/><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40.png"/><Relationship Id="rId6"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41.png"/><Relationship Id="rId6"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jpg"/><Relationship Id="rId4" Type="http://schemas.openxmlformats.org/officeDocument/2006/relationships/image" Target="../media/image33.png"/><Relationship Id="rId5"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jpg"/><Relationship Id="rId4" Type="http://schemas.openxmlformats.org/officeDocument/2006/relationships/image" Target="../media/image33.png"/><Relationship Id="rId5"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jp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w3schools.com/css/tryit.asp?filename=trycss_grouping" TargetMode="External"/><Relationship Id="rId6" Type="http://schemas.openxmlformats.org/officeDocument/2006/relationships/hyperlink" Target="https://www.w3schools.com/css/tryit.asp?filename=trycss_sel_element_element" TargetMode="External"/><Relationship Id="rId7" Type="http://schemas.openxmlformats.org/officeDocument/2006/relationships/hyperlink" Target="https://www.w3schools.com/css/tryit.asp?filename=trycss_sel_element_g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www.w3schools.com/css/tryit.asp?filename=trycss_sel_element_pluss" TargetMode="External"/><Relationship Id="rId6" Type="http://schemas.openxmlformats.org/officeDocument/2006/relationships/hyperlink" Target="https://www.w3schools.com/css/tryit.asp?filename=trycss_sel_element_til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63350" y="1778500"/>
            <a:ext cx="58173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359900" y="3139825"/>
            <a:ext cx="45294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300" u="none" cap="none" strike="noStrike">
                <a:solidFill>
                  <a:schemeClr val="lt1"/>
                </a:solidFill>
                <a:latin typeface="Archivo"/>
                <a:ea typeface="Archivo"/>
                <a:cs typeface="Archivo"/>
                <a:sym typeface="Archivo"/>
              </a:rPr>
              <a:t>Clase 0</a:t>
            </a:r>
            <a:r>
              <a:rPr b="1" lang="es" sz="1300">
                <a:solidFill>
                  <a:schemeClr val="lt1"/>
                </a:solidFill>
                <a:latin typeface="Archivo"/>
                <a:ea typeface="Archivo"/>
                <a:cs typeface="Archivo"/>
                <a:sym typeface="Archivo"/>
              </a:rPr>
              <a:t>6</a:t>
            </a:r>
            <a:r>
              <a:rPr b="1" i="0" lang="es" sz="1300" u="none" cap="none" strike="noStrike">
                <a:solidFill>
                  <a:schemeClr val="lt1"/>
                </a:solidFill>
                <a:latin typeface="Archivo"/>
                <a:ea typeface="Archivo"/>
                <a:cs typeface="Archivo"/>
                <a:sym typeface="Archivo"/>
              </a:rPr>
              <a:t> - “</a:t>
            </a:r>
            <a:r>
              <a:rPr b="1" lang="es" sz="1300">
                <a:solidFill>
                  <a:schemeClr val="lt1"/>
                </a:solidFill>
                <a:latin typeface="Archivo"/>
                <a:ea typeface="Archivo"/>
                <a:cs typeface="Archivo"/>
                <a:sym typeface="Archivo"/>
              </a:rPr>
              <a:t>Modelo de Caja y Flexbox</a:t>
            </a:r>
            <a:r>
              <a:rPr b="1" lang="es" sz="1300">
                <a:solidFill>
                  <a:schemeClr val="lt1"/>
                </a:solidFill>
                <a:latin typeface="Archivo"/>
                <a:ea typeface="Archivo"/>
                <a:cs typeface="Archivo"/>
                <a:sym typeface="Archivo"/>
              </a:rPr>
              <a:t>”</a:t>
            </a:r>
            <a:endParaRPr b="1" sz="1300">
              <a:solidFill>
                <a:schemeClr val="lt1"/>
              </a:solidFill>
              <a:latin typeface="Archivo"/>
              <a:ea typeface="Archivo"/>
              <a:cs typeface="Archivo"/>
              <a:sym typeface="Archivo"/>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grpSp>
        <p:nvGrpSpPr>
          <p:cNvPr id="157" name="Google Shape;157;g22426a57638_0_115"/>
          <p:cNvGrpSpPr/>
          <p:nvPr/>
        </p:nvGrpSpPr>
        <p:grpSpPr>
          <a:xfrm>
            <a:off x="7787125" y="447675"/>
            <a:ext cx="657040" cy="759481"/>
            <a:chOff x="0" y="-9525"/>
            <a:chExt cx="354123" cy="394843"/>
          </a:xfrm>
        </p:grpSpPr>
        <p:sp>
          <p:nvSpPr>
            <p:cNvPr id="158" name="Google Shape;158;g22426a57638_0_11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9" name="Google Shape;159;g22426a57638_0_11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0" name="Google Shape;160;g22426a57638_0_11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61" name="Google Shape;161;g22426a57638_0_115"/>
          <p:cNvSpPr txBox="1"/>
          <p:nvPr/>
        </p:nvSpPr>
        <p:spPr>
          <a:xfrm>
            <a:off x="432000" y="10986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representación básica del Modelo de caja es la siguiente, donde podemos observar varios conceptos importantes a diferenciar:</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60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borde (border). En negro, es el límite que separa el interior del exterior del elemento.</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margen (margin). En naranja, es la parte exterior del elemento, por fuera del borde.</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relleno (padding). En verde, es la parte interior del elemento, entre el contenido y el borde.</a:t>
            </a:r>
            <a:endParaRPr>
              <a:solidFill>
                <a:schemeClr val="dk1"/>
              </a:solidFill>
              <a:latin typeface="Archivo Narrow"/>
              <a:ea typeface="Archivo Narrow"/>
              <a:cs typeface="Archivo Narrow"/>
              <a:sym typeface="Archivo Narrow"/>
            </a:endParaRPr>
          </a:p>
          <a:p>
            <a:pPr indent="-314325" lvl="0" marL="457200" rtl="0" algn="l">
              <a:lnSpc>
                <a:spcPct val="115000"/>
              </a:lnSpc>
              <a:spcBef>
                <a:spcPts val="0"/>
              </a:spcBef>
              <a:spcAft>
                <a:spcPts val="0"/>
              </a:spcAft>
              <a:buClr>
                <a:srgbClr val="595959"/>
              </a:buClr>
              <a:buSzPts val="1350"/>
              <a:buFont typeface="Montserrat"/>
              <a:buChar char="●"/>
            </a:pPr>
            <a:r>
              <a:rPr lang="es">
                <a:solidFill>
                  <a:schemeClr val="dk1"/>
                </a:solidFill>
                <a:latin typeface="Archivo Narrow"/>
                <a:ea typeface="Archivo Narrow"/>
                <a:cs typeface="Archivo Narrow"/>
                <a:sym typeface="Archivo Narrow"/>
              </a:rPr>
              <a:t>El contenido (content). En azul, es la parte interior del elemento, excluyendo el relleno.</a:t>
            </a:r>
            <a:endParaRPr>
              <a:solidFill>
                <a:schemeClr val="dk1"/>
              </a:solidFill>
              <a:latin typeface="Archivo Narrow"/>
              <a:ea typeface="Archivo Narrow"/>
              <a:cs typeface="Archivo Narrow"/>
              <a:sym typeface="Archivo Narrow"/>
            </a:endParaRPr>
          </a:p>
        </p:txBody>
      </p:sp>
      <p:pic>
        <p:nvPicPr>
          <p:cNvPr id="162" name="Google Shape;162;g22426a57638_0_115"/>
          <p:cNvPicPr preferRelativeResize="0"/>
          <p:nvPr/>
        </p:nvPicPr>
        <p:blipFill>
          <a:blip r:embed="rId5">
            <a:alphaModFix/>
          </a:blip>
          <a:stretch>
            <a:fillRect/>
          </a:stretch>
        </p:blipFill>
        <p:spPr>
          <a:xfrm>
            <a:off x="1609650" y="2884675"/>
            <a:ext cx="1465487" cy="1382851"/>
          </a:xfrm>
          <a:prstGeom prst="rect">
            <a:avLst/>
          </a:prstGeom>
          <a:noFill/>
          <a:ln>
            <a:noFill/>
          </a:ln>
        </p:spPr>
      </p:pic>
      <p:pic>
        <p:nvPicPr>
          <p:cNvPr id="163" name="Google Shape;163;g22426a57638_0_115"/>
          <p:cNvPicPr preferRelativeResize="0"/>
          <p:nvPr/>
        </p:nvPicPr>
        <p:blipFill>
          <a:blip r:embed="rId6">
            <a:alphaModFix/>
          </a:blip>
          <a:stretch>
            <a:fillRect/>
          </a:stretch>
        </p:blipFill>
        <p:spPr>
          <a:xfrm>
            <a:off x="3212175" y="2884670"/>
            <a:ext cx="4404601" cy="1382855"/>
          </a:xfrm>
          <a:prstGeom prst="rect">
            <a:avLst/>
          </a:prstGeom>
          <a:noFill/>
          <a:ln>
            <a:noFill/>
          </a:ln>
        </p:spPr>
      </p:pic>
      <p:sp>
        <p:nvSpPr>
          <p:cNvPr id="164" name="Google Shape;164;g22426a57638_0_11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65" name="Google Shape;165;g22426a57638_0_11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426a57638_0_17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75" name="Google Shape;175;g22426a57638_0_176"/>
          <p:cNvGrpSpPr/>
          <p:nvPr/>
        </p:nvGrpSpPr>
        <p:grpSpPr>
          <a:xfrm>
            <a:off x="2202487" y="1904098"/>
            <a:ext cx="995192" cy="1109627"/>
            <a:chOff x="0" y="-9525"/>
            <a:chExt cx="354123" cy="394843"/>
          </a:xfrm>
        </p:grpSpPr>
        <p:sp>
          <p:nvSpPr>
            <p:cNvPr id="176" name="Google Shape;176;g22426a57638_0_17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7" name="Google Shape;177;g22426a57638_0_17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78" name="Google Shape;178;g22426a57638_0_176"/>
          <p:cNvSpPr txBox="1"/>
          <p:nvPr/>
        </p:nvSpPr>
        <p:spPr>
          <a:xfrm>
            <a:off x="3422250" y="1984775"/>
            <a:ext cx="5249700" cy="9483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Dimensiones y desbordamiento</a:t>
            </a:r>
            <a:endParaRPr b="0" i="0" sz="700" u="none" cap="none" strike="noStrike">
              <a:solidFill>
                <a:srgbClr val="000000"/>
              </a:solidFill>
              <a:latin typeface="Arial"/>
              <a:ea typeface="Arial"/>
              <a:cs typeface="Arial"/>
              <a:sym typeface="Arial"/>
            </a:endParaRPr>
          </a:p>
        </p:txBody>
      </p:sp>
      <p:pic>
        <p:nvPicPr>
          <p:cNvPr id="179" name="Google Shape;179;g22426a57638_0_176"/>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grpSp>
        <p:nvGrpSpPr>
          <p:cNvPr id="184" name="Google Shape;184;g22426a57638_0_133"/>
          <p:cNvGrpSpPr/>
          <p:nvPr/>
        </p:nvGrpSpPr>
        <p:grpSpPr>
          <a:xfrm>
            <a:off x="7787125" y="447675"/>
            <a:ext cx="657040" cy="759481"/>
            <a:chOff x="0" y="-9525"/>
            <a:chExt cx="354123" cy="394843"/>
          </a:xfrm>
        </p:grpSpPr>
        <p:sp>
          <p:nvSpPr>
            <p:cNvPr id="185" name="Google Shape;185;g22426a57638_0_13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6" name="Google Shape;186;g22426a57638_0_13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7" name="Google Shape;187;g22426a57638_0_13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88" name="Google Shape;188;g22426a57638_0_13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Dimensiones (alto y ancho)</a:t>
            </a:r>
            <a:endParaRPr b="1" i="0" sz="4000" u="none" cap="none" strike="noStrike">
              <a:solidFill>
                <a:srgbClr val="0000FF"/>
              </a:solidFill>
              <a:latin typeface="Montserrat"/>
              <a:ea typeface="Montserrat"/>
              <a:cs typeface="Montserrat"/>
              <a:sym typeface="Montserrat"/>
            </a:endParaRPr>
          </a:p>
        </p:txBody>
      </p:sp>
      <p:cxnSp>
        <p:nvCxnSpPr>
          <p:cNvPr id="189" name="Google Shape;189;g22426a57638_0_13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90" name="Google Shape;190;g22426a57638_0_133"/>
          <p:cNvSpPr txBox="1"/>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Proporcionamos tamaños específicos a los diferentes elementos de un documento HTML asignando valores a las propiedades width (ancho) y height (alto).</a:t>
            </a:r>
            <a:endParaRPr>
              <a:solidFill>
                <a:schemeClr val="dk1"/>
              </a:solidFill>
              <a:latin typeface="Archivo Narrow"/>
              <a:ea typeface="Archivo Narrow"/>
              <a:cs typeface="Archivo Narrow"/>
              <a:sym typeface="Archivo Narrow"/>
            </a:endParaRPr>
          </a:p>
        </p:txBody>
      </p:sp>
      <p:pic>
        <p:nvPicPr>
          <p:cNvPr id="191" name="Google Shape;191;g22426a57638_0_133"/>
          <p:cNvPicPr preferRelativeResize="0"/>
          <p:nvPr/>
        </p:nvPicPr>
        <p:blipFill>
          <a:blip r:embed="rId5">
            <a:alphaModFix/>
          </a:blip>
          <a:stretch>
            <a:fillRect/>
          </a:stretch>
        </p:blipFill>
        <p:spPr>
          <a:xfrm>
            <a:off x="1534938" y="2037300"/>
            <a:ext cx="6056725" cy="982950"/>
          </a:xfrm>
          <a:prstGeom prst="rect">
            <a:avLst/>
          </a:prstGeom>
          <a:noFill/>
          <a:ln>
            <a:noFill/>
          </a:ln>
        </p:spPr>
      </p:pic>
      <p:sp>
        <p:nvSpPr>
          <p:cNvPr id="192" name="Google Shape;192;g22426a57638_0_133"/>
          <p:cNvSpPr txBox="1"/>
          <p:nvPr/>
        </p:nvSpPr>
        <p:spPr>
          <a:xfrm>
            <a:off x="432025" y="3020250"/>
            <a:ext cx="8382900" cy="1538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En el caso de utilizar el valor auto en las propiedades anteriores (valor por defecto), el navegador se encarga de calcular el ancho o alto necesario, dependiendo del contenido del elemento. El tamaño automático dado a un elemento depende del tipo de elemento que se trate (en bloque o en línea).</a:t>
            </a:r>
            <a:endParaRPr sz="1550">
              <a:solidFill>
                <a:srgbClr val="59595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grpSp>
        <p:nvGrpSpPr>
          <p:cNvPr id="197" name="Google Shape;197;g22426a57638_0_142"/>
          <p:cNvGrpSpPr/>
          <p:nvPr/>
        </p:nvGrpSpPr>
        <p:grpSpPr>
          <a:xfrm>
            <a:off x="7787125" y="447675"/>
            <a:ext cx="657040" cy="759481"/>
            <a:chOff x="0" y="-9525"/>
            <a:chExt cx="354123" cy="394843"/>
          </a:xfrm>
        </p:grpSpPr>
        <p:sp>
          <p:nvSpPr>
            <p:cNvPr id="198" name="Google Shape;198;g22426a57638_0_14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9" name="Google Shape;199;g22426a57638_0_14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0" name="Google Shape;200;g22426a57638_0_14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01" name="Google Shape;201;g22426a57638_0_14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Dimensiones</a:t>
            </a:r>
            <a:endParaRPr b="1" i="0" sz="4000" u="none" cap="none" strike="noStrike">
              <a:solidFill>
                <a:srgbClr val="0000FF"/>
              </a:solidFill>
              <a:latin typeface="Montserrat"/>
              <a:ea typeface="Montserrat"/>
              <a:cs typeface="Montserrat"/>
              <a:sym typeface="Montserrat"/>
            </a:endParaRPr>
          </a:p>
        </p:txBody>
      </p:sp>
      <p:cxnSp>
        <p:nvCxnSpPr>
          <p:cNvPr id="202" name="Google Shape;202;g22426a57638_0_14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03" name="Google Shape;203;g22426a57638_0_142"/>
          <p:cNvSpPr txBox="1"/>
          <p:nvPr/>
        </p:nvSpPr>
        <p:spPr>
          <a:xfrm>
            <a:off x="550375" y="1723975"/>
            <a:ext cx="3999900" cy="2111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Si  en lugar de utilizar la opción auto, o simplemente no indicamos valores para ancho y alto, el tamaño de la caja suele acomodarse al contenido sin problemas. Pero cuando asignamos valores a estos atributos, forzamos al elemento a tener un aspecto concreto, obteniendo resultados inesperados si su contenido es más grande que el tamaño que hemos definido.</a:t>
            </a:r>
            <a:endParaRPr sz="1550">
              <a:solidFill>
                <a:srgbClr val="595959"/>
              </a:solidFill>
              <a:latin typeface="Montserrat"/>
              <a:ea typeface="Montserrat"/>
              <a:cs typeface="Montserrat"/>
              <a:sym typeface="Montserrat"/>
            </a:endParaRPr>
          </a:p>
          <a:p>
            <a:pPr indent="0" lvl="0" marL="114300" rtl="0" algn="l">
              <a:lnSpc>
                <a:spcPct val="115000"/>
              </a:lnSpc>
              <a:spcBef>
                <a:spcPts val="600"/>
              </a:spcBef>
              <a:spcAft>
                <a:spcPts val="0"/>
              </a:spcAft>
              <a:buNone/>
            </a:pPr>
            <a:r>
              <a:t/>
            </a:r>
            <a:endParaRPr sz="1550">
              <a:solidFill>
                <a:srgbClr val="595959"/>
              </a:solidFill>
              <a:latin typeface="Montserrat"/>
              <a:ea typeface="Montserrat"/>
              <a:cs typeface="Montserrat"/>
              <a:sym typeface="Montserrat"/>
            </a:endParaRPr>
          </a:p>
          <a:p>
            <a:pPr indent="0" lvl="0" marL="0" rtl="0" algn="l">
              <a:lnSpc>
                <a:spcPct val="115000"/>
              </a:lnSpc>
              <a:spcBef>
                <a:spcPts val="600"/>
              </a:spcBef>
              <a:spcAft>
                <a:spcPts val="1200"/>
              </a:spcAft>
              <a:buNone/>
            </a:pPr>
            <a:r>
              <a:t/>
            </a:r>
            <a:endParaRPr sz="1550">
              <a:solidFill>
                <a:srgbClr val="595959"/>
              </a:solidFill>
              <a:latin typeface="Montserrat"/>
              <a:ea typeface="Montserrat"/>
              <a:cs typeface="Montserrat"/>
              <a:sym typeface="Montserrat"/>
            </a:endParaRPr>
          </a:p>
        </p:txBody>
      </p:sp>
      <p:pic>
        <p:nvPicPr>
          <p:cNvPr id="204" name="Google Shape;204;g22426a57638_0_142"/>
          <p:cNvPicPr preferRelativeResize="0"/>
          <p:nvPr/>
        </p:nvPicPr>
        <p:blipFill>
          <a:blip r:embed="rId5">
            <a:alphaModFix/>
          </a:blip>
          <a:stretch>
            <a:fillRect/>
          </a:stretch>
        </p:blipFill>
        <p:spPr>
          <a:xfrm>
            <a:off x="4776725" y="1617350"/>
            <a:ext cx="3508900" cy="244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2426a57638_0_27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14" name="Google Shape;214;g22426a57638_0_277"/>
          <p:cNvGrpSpPr/>
          <p:nvPr/>
        </p:nvGrpSpPr>
        <p:grpSpPr>
          <a:xfrm>
            <a:off x="1282637" y="1893373"/>
            <a:ext cx="995192" cy="1109627"/>
            <a:chOff x="0" y="-9525"/>
            <a:chExt cx="354123" cy="394843"/>
          </a:xfrm>
        </p:grpSpPr>
        <p:sp>
          <p:nvSpPr>
            <p:cNvPr id="215" name="Google Shape;215;g22426a57638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6" name="Google Shape;216;g22426a57638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17" name="Google Shape;217;g22426a57638_0_277"/>
          <p:cNvSpPr txBox="1"/>
          <p:nvPr/>
        </p:nvSpPr>
        <p:spPr>
          <a:xfrm>
            <a:off x="2428600" y="2155675"/>
            <a:ext cx="6763800" cy="585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800">
                <a:solidFill>
                  <a:schemeClr val="dk1"/>
                </a:solidFill>
                <a:latin typeface="Archivo Black"/>
                <a:ea typeface="Archivo Black"/>
                <a:cs typeface="Archivo Black"/>
                <a:sym typeface="Archivo Black"/>
              </a:rPr>
              <a:t>Márgenes</a:t>
            </a:r>
            <a:r>
              <a:rPr lang="es" sz="3800">
                <a:solidFill>
                  <a:schemeClr val="dk1"/>
                </a:solidFill>
                <a:latin typeface="Archivo Black"/>
                <a:ea typeface="Archivo Black"/>
                <a:cs typeface="Archivo Black"/>
                <a:sym typeface="Archivo Black"/>
              </a:rPr>
              <a:t> y Relleno</a:t>
            </a:r>
            <a:endParaRPr sz="3800">
              <a:solidFill>
                <a:schemeClr val="dk1"/>
              </a:solidFill>
              <a:latin typeface="Archivo Black"/>
              <a:ea typeface="Archivo Black"/>
              <a:cs typeface="Archivo Black"/>
              <a:sym typeface="Archivo Black"/>
            </a:endParaRPr>
          </a:p>
        </p:txBody>
      </p:sp>
      <p:pic>
        <p:nvPicPr>
          <p:cNvPr id="218" name="Google Shape;218;g22426a57638_0_277"/>
          <p:cNvPicPr preferRelativeResize="0"/>
          <p:nvPr/>
        </p:nvPicPr>
        <p:blipFill rotWithShape="1">
          <a:blip r:embed="rId4">
            <a:alphaModFix/>
          </a:blip>
          <a:srcRect b="0" l="0" r="0" t="0"/>
          <a:stretch/>
        </p:blipFill>
        <p:spPr>
          <a:xfrm>
            <a:off x="1395926" y="2051887"/>
            <a:ext cx="768596"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grpSp>
        <p:nvGrpSpPr>
          <p:cNvPr id="223" name="Google Shape;223;g22426a57638_0_225"/>
          <p:cNvGrpSpPr/>
          <p:nvPr/>
        </p:nvGrpSpPr>
        <p:grpSpPr>
          <a:xfrm>
            <a:off x="7787125" y="447675"/>
            <a:ext cx="657040" cy="759481"/>
            <a:chOff x="0" y="-9525"/>
            <a:chExt cx="354123" cy="394843"/>
          </a:xfrm>
        </p:grpSpPr>
        <p:sp>
          <p:nvSpPr>
            <p:cNvPr id="224" name="Google Shape;224;g22426a57638_0_2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5" name="Google Shape;225;g22426a57638_0_2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6" name="Google Shape;226;g22426a57638_0_2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27" name="Google Shape;227;g22426a57638_0_22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Márgenes</a:t>
            </a:r>
            <a:r>
              <a:rPr lang="es" sz="3500">
                <a:solidFill>
                  <a:schemeClr val="dk1"/>
                </a:solidFill>
                <a:latin typeface="Archivo Black"/>
                <a:ea typeface="Archivo Black"/>
                <a:cs typeface="Archivo Black"/>
                <a:sym typeface="Archivo Black"/>
              </a:rPr>
              <a:t> (margin)</a:t>
            </a:r>
            <a:endParaRPr b="1" i="0" sz="4000" u="none" cap="none" strike="noStrike">
              <a:solidFill>
                <a:srgbClr val="0000FF"/>
              </a:solidFill>
              <a:latin typeface="Montserrat"/>
              <a:ea typeface="Montserrat"/>
              <a:cs typeface="Montserrat"/>
              <a:sym typeface="Montserrat"/>
            </a:endParaRPr>
          </a:p>
        </p:txBody>
      </p:sp>
      <p:cxnSp>
        <p:nvCxnSpPr>
          <p:cNvPr id="228" name="Google Shape;228;g22426a57638_0_2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29" name="Google Shape;229;g22426a57638_0_225"/>
          <p:cNvSpPr txBox="1"/>
          <p:nvPr/>
        </p:nvSpPr>
        <p:spPr>
          <a:xfrm>
            <a:off x="430525" y="1296900"/>
            <a:ext cx="42027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 utilizan para crear espacio alrededor de los elementos, fuera de los bordes definidos. Margin especifica el espacio que existe entre el borde de un elemento y el borde de otros elementos adyacentes. 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margin-left</a:t>
            </a:r>
            <a:endParaRPr sz="1550">
              <a:solidFill>
                <a:srgbClr val="595959"/>
              </a:solidFill>
              <a:latin typeface="Montserrat"/>
              <a:ea typeface="Montserrat"/>
              <a:cs typeface="Montserrat"/>
              <a:sym typeface="Montserrat"/>
            </a:endParaRPr>
          </a:p>
        </p:txBody>
      </p:sp>
      <p:pic>
        <p:nvPicPr>
          <p:cNvPr id="230" name="Google Shape;230;g22426a57638_0_225"/>
          <p:cNvPicPr preferRelativeResize="0"/>
          <p:nvPr/>
        </p:nvPicPr>
        <p:blipFill>
          <a:blip r:embed="rId5">
            <a:alphaModFix/>
          </a:blip>
          <a:stretch>
            <a:fillRect/>
          </a:stretch>
        </p:blipFill>
        <p:spPr>
          <a:xfrm>
            <a:off x="4728100" y="1436225"/>
            <a:ext cx="4028000" cy="2423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grpSp>
        <p:nvGrpSpPr>
          <p:cNvPr id="235" name="Google Shape;235;g22426a57638_0_241"/>
          <p:cNvGrpSpPr/>
          <p:nvPr/>
        </p:nvGrpSpPr>
        <p:grpSpPr>
          <a:xfrm>
            <a:off x="7787125" y="447675"/>
            <a:ext cx="657040" cy="759481"/>
            <a:chOff x="0" y="-9525"/>
            <a:chExt cx="354123" cy="394843"/>
          </a:xfrm>
        </p:grpSpPr>
        <p:sp>
          <p:nvSpPr>
            <p:cNvPr id="236" name="Google Shape;236;g22426a57638_0_24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7" name="Google Shape;237;g22426a57638_0_24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38" name="Google Shape;238;g22426a57638_0_24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39" name="Google Shape;239;g22426a57638_0_24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40" name="Google Shape;240;g22426a57638_0_24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Márgenes</a:t>
            </a:r>
            <a:r>
              <a:rPr lang="es" sz="3500">
                <a:solidFill>
                  <a:schemeClr val="dk1"/>
                </a:solidFill>
                <a:latin typeface="Archivo Black"/>
                <a:ea typeface="Archivo Black"/>
                <a:cs typeface="Archivo Black"/>
                <a:sym typeface="Archivo Black"/>
              </a:rPr>
              <a:t> (margin)</a:t>
            </a:r>
            <a:endParaRPr b="1" i="0" sz="4000" u="none" cap="none" strike="noStrike">
              <a:solidFill>
                <a:srgbClr val="0000FF"/>
              </a:solidFill>
              <a:latin typeface="Montserrat"/>
              <a:ea typeface="Montserrat"/>
              <a:cs typeface="Montserrat"/>
              <a:sym typeface="Montserrat"/>
            </a:endParaRPr>
          </a:p>
        </p:txBody>
      </p:sp>
      <p:sp>
        <p:nvSpPr>
          <p:cNvPr id="241" name="Google Shape;241;g22426a57638_0_241"/>
          <p:cNvSpPr txBox="1"/>
          <p:nvPr/>
        </p:nvSpPr>
        <p:spPr>
          <a:xfrm>
            <a:off x="432000"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Se puede aplicar en conjunto o de forma concreta a cada una de las zonas del elemento. Estas son las propiedades específicas de cada zona:</a:t>
            </a:r>
            <a:endParaRPr>
              <a:solidFill>
                <a:schemeClr val="dk1"/>
              </a:solidFill>
              <a:latin typeface="Archivo Narrow"/>
              <a:ea typeface="Archivo Narrow"/>
              <a:cs typeface="Archivo Narrow"/>
              <a:sym typeface="Archivo Narrow"/>
            </a:endParaRPr>
          </a:p>
        </p:txBody>
      </p:sp>
      <p:pic>
        <p:nvPicPr>
          <p:cNvPr id="242" name="Google Shape;242;g22426a57638_0_241"/>
          <p:cNvPicPr preferRelativeResize="0"/>
          <p:nvPr/>
        </p:nvPicPr>
        <p:blipFill>
          <a:blip r:embed="rId5">
            <a:alphaModFix/>
          </a:blip>
          <a:stretch>
            <a:fillRect/>
          </a:stretch>
        </p:blipFill>
        <p:spPr>
          <a:xfrm>
            <a:off x="1768025" y="1995225"/>
            <a:ext cx="5590550" cy="1509700"/>
          </a:xfrm>
          <a:prstGeom prst="rect">
            <a:avLst/>
          </a:prstGeom>
          <a:noFill/>
          <a:ln>
            <a:noFill/>
          </a:ln>
        </p:spPr>
      </p:pic>
      <p:sp>
        <p:nvSpPr>
          <p:cNvPr id="243" name="Google Shape;243;g22426a57638_0_241"/>
          <p:cNvSpPr txBox="1"/>
          <p:nvPr/>
        </p:nvSpPr>
        <p:spPr>
          <a:xfrm>
            <a:off x="550375" y="3581125"/>
            <a:ext cx="80412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Podemos aplicar diferentes márgenes a cada zona de un elemento utilizando cada una de estas propiedades, o dejando al navegador que lo haga de forma automática indicando el valor auto.</a:t>
            </a:r>
            <a:endParaRPr sz="155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grpSp>
        <p:nvGrpSpPr>
          <p:cNvPr id="248" name="Google Shape;248;g22426a57638_0_259"/>
          <p:cNvGrpSpPr/>
          <p:nvPr/>
        </p:nvGrpSpPr>
        <p:grpSpPr>
          <a:xfrm>
            <a:off x="7787125" y="447675"/>
            <a:ext cx="657040" cy="759481"/>
            <a:chOff x="0" y="-9525"/>
            <a:chExt cx="354123" cy="394843"/>
          </a:xfrm>
        </p:grpSpPr>
        <p:sp>
          <p:nvSpPr>
            <p:cNvPr id="249" name="Google Shape;249;g22426a57638_0_2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0" name="Google Shape;250;g22426a57638_0_2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1" name="Google Shape;251;g22426a57638_0_25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52" name="Google Shape;252;g22426a57638_0_25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53" name="Google Shape;253;g22426a57638_0_25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Relleno</a:t>
            </a:r>
            <a:r>
              <a:rPr lang="es" sz="3500">
                <a:solidFill>
                  <a:schemeClr val="dk1"/>
                </a:solidFill>
                <a:latin typeface="Archivo Black"/>
                <a:ea typeface="Archivo Black"/>
                <a:cs typeface="Archivo Black"/>
                <a:sym typeface="Archivo Black"/>
              </a:rPr>
              <a:t> (padding)</a:t>
            </a:r>
            <a:endParaRPr b="1" i="0" sz="4000" u="none" cap="none" strike="noStrike">
              <a:solidFill>
                <a:srgbClr val="0000FF"/>
              </a:solidFill>
              <a:latin typeface="Montserrat"/>
              <a:ea typeface="Montserrat"/>
              <a:cs typeface="Montserrat"/>
              <a:sym typeface="Montserrat"/>
            </a:endParaRPr>
          </a:p>
        </p:txBody>
      </p:sp>
      <p:sp>
        <p:nvSpPr>
          <p:cNvPr id="254" name="Google Shape;254;g22426a57638_0_259"/>
          <p:cNvSpPr txBox="1"/>
          <p:nvPr/>
        </p:nvSpPr>
        <p:spPr>
          <a:xfrm>
            <a:off x="5403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extLst>
                  <a:ext uri="http://customooxmlschemas.google.com/">
                    <go:slidesCustomData xmlns:go="http://customooxmlschemas.google.com/" textRoundtripDataId="0"/>
                  </a:ext>
                </a:extLst>
              </a:rPr>
              <a:t>Los rellenos (padding) son los espacios que hay entre los bordes del elemento en cuestión y el contenido (por la parte interior)</a:t>
            </a: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0"/>
              </a:spcAft>
              <a:buNone/>
            </a:pPr>
            <a:r>
              <a:rPr lang="es">
                <a:solidFill>
                  <a:schemeClr val="dk1"/>
                </a:solidFill>
                <a:latin typeface="Archivo Narrow"/>
                <a:ea typeface="Archivo Narrow"/>
                <a:cs typeface="Archivo Narrow"/>
                <a:sym typeface="Archivo Narrow"/>
              </a:rPr>
              <a:t>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padding-left</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600"/>
              </a:spcAft>
              <a:buNone/>
            </a:pPr>
            <a:r>
              <a:t/>
            </a:r>
            <a:endParaRPr sz="1550">
              <a:solidFill>
                <a:srgbClr val="000000"/>
              </a:solidFill>
              <a:latin typeface="Montserrat"/>
              <a:ea typeface="Montserrat"/>
              <a:cs typeface="Montserrat"/>
              <a:sym typeface="Montserrat"/>
            </a:endParaRPr>
          </a:p>
        </p:txBody>
      </p:sp>
      <p:pic>
        <p:nvPicPr>
          <p:cNvPr id="255" name="Google Shape;255;g22426a57638_0_259"/>
          <p:cNvPicPr preferRelativeResize="0"/>
          <p:nvPr/>
        </p:nvPicPr>
        <p:blipFill>
          <a:blip r:embed="rId5">
            <a:alphaModFix/>
          </a:blip>
          <a:stretch>
            <a:fillRect/>
          </a:stretch>
        </p:blipFill>
        <p:spPr>
          <a:xfrm>
            <a:off x="4651900" y="1360025"/>
            <a:ext cx="4028000" cy="2423449"/>
          </a:xfrm>
          <a:prstGeom prst="rect">
            <a:avLst/>
          </a:prstGeom>
          <a:noFill/>
          <a:ln>
            <a:noFill/>
          </a:ln>
        </p:spPr>
      </p:pic>
      <p:sp>
        <p:nvSpPr>
          <p:cNvPr id="256" name="Google Shape;256;g22426a57638_0_259"/>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a:solidFill>
                <a:srgbClr val="59595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grpSp>
        <p:nvGrpSpPr>
          <p:cNvPr id="261" name="Google Shape;261;g22426a57638_0_268"/>
          <p:cNvGrpSpPr/>
          <p:nvPr/>
        </p:nvGrpSpPr>
        <p:grpSpPr>
          <a:xfrm>
            <a:off x="7787125" y="447675"/>
            <a:ext cx="657040" cy="759481"/>
            <a:chOff x="0" y="-9525"/>
            <a:chExt cx="354123" cy="394843"/>
          </a:xfrm>
        </p:grpSpPr>
        <p:sp>
          <p:nvSpPr>
            <p:cNvPr id="262" name="Google Shape;262;g22426a57638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3" name="Google Shape;263;g22426a57638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64" name="Google Shape;264;g22426a57638_0_26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265" name="Google Shape;265;g22426a57638_0_26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266" name="Google Shape;266;g22426a57638_0_26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Relleno (padding)</a:t>
            </a:r>
            <a:endParaRPr b="1" i="0" sz="4000" u="none" cap="none" strike="noStrike">
              <a:solidFill>
                <a:srgbClr val="0000FF"/>
              </a:solidFill>
              <a:latin typeface="Montserrat"/>
              <a:ea typeface="Montserrat"/>
              <a:cs typeface="Montserrat"/>
              <a:sym typeface="Montserrat"/>
            </a:endParaRPr>
          </a:p>
        </p:txBody>
      </p:sp>
      <p:sp>
        <p:nvSpPr>
          <p:cNvPr id="267" name="Google Shape;267;g22426a57638_0_268"/>
          <p:cNvSpPr txBox="1"/>
          <p:nvPr/>
        </p:nvSpPr>
        <p:spPr>
          <a:xfrm>
            <a:off x="432025" y="1207150"/>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Al igual que con los márgenes, los rellenos tienen varias propiedades para indicar cada zona:</a:t>
            </a:r>
            <a:endParaRPr>
              <a:solidFill>
                <a:schemeClr val="dk1"/>
              </a:solidFill>
              <a:latin typeface="Archivo Narrow"/>
              <a:ea typeface="Archivo Narrow"/>
              <a:cs typeface="Archivo Narrow"/>
              <a:sym typeface="Archivo Narrow"/>
            </a:endParaRPr>
          </a:p>
        </p:txBody>
      </p:sp>
      <p:sp>
        <p:nvSpPr>
          <p:cNvPr id="268" name="Google Shape;268;g22426a57638_0_268"/>
          <p:cNvSpPr txBox="1"/>
          <p:nvPr/>
        </p:nvSpPr>
        <p:spPr>
          <a:xfrm>
            <a:off x="432025" y="3352525"/>
            <a:ext cx="8280000" cy="9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Como se puede ver en la tabla, por defecto no hay relleno (el relleno está en cero), aunque puede modificarse tanto con las propiedades anteriores como la propiedad de atajo: Modelo de caja (en la siguiente página)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600"/>
              </a:spcAft>
              <a:buNone/>
            </a:pPr>
            <a:r>
              <a:t/>
            </a:r>
            <a:endParaRPr>
              <a:solidFill>
                <a:schemeClr val="dk1"/>
              </a:solidFill>
              <a:latin typeface="Archivo Narrow"/>
              <a:ea typeface="Archivo Narrow"/>
              <a:cs typeface="Archivo Narrow"/>
              <a:sym typeface="Archivo Narrow"/>
            </a:endParaRPr>
          </a:p>
        </p:txBody>
      </p:sp>
      <p:pic>
        <p:nvPicPr>
          <p:cNvPr id="269" name="Google Shape;269;g22426a57638_0_268"/>
          <p:cNvPicPr preferRelativeResize="0"/>
          <p:nvPr/>
        </p:nvPicPr>
        <p:blipFill>
          <a:blip r:embed="rId6">
            <a:alphaModFix/>
          </a:blip>
          <a:stretch>
            <a:fillRect/>
          </a:stretch>
        </p:blipFill>
        <p:spPr>
          <a:xfrm>
            <a:off x="1659399" y="1676150"/>
            <a:ext cx="5825201" cy="167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grpSp>
        <p:nvGrpSpPr>
          <p:cNvPr id="274" name="Google Shape;274;g22426a57638_0_307"/>
          <p:cNvGrpSpPr/>
          <p:nvPr/>
        </p:nvGrpSpPr>
        <p:grpSpPr>
          <a:xfrm>
            <a:off x="7787125" y="447675"/>
            <a:ext cx="657040" cy="759481"/>
            <a:chOff x="0" y="-9525"/>
            <a:chExt cx="354123" cy="394843"/>
          </a:xfrm>
        </p:grpSpPr>
        <p:sp>
          <p:nvSpPr>
            <p:cNvPr id="275" name="Google Shape;275;g22426a57638_0_30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6" name="Google Shape;276;g22426a57638_0_30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7" name="Google Shape;277;g22426a57638_0_30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78" name="Google Shape;278;g22426a57638_0_30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Modelo de caja - Atajos</a:t>
            </a:r>
            <a:endParaRPr b="1" i="0" sz="4000" u="none" cap="none" strike="noStrike">
              <a:solidFill>
                <a:srgbClr val="0000FF"/>
              </a:solidFill>
              <a:latin typeface="Montserrat"/>
              <a:ea typeface="Montserrat"/>
              <a:cs typeface="Montserrat"/>
              <a:sym typeface="Montserrat"/>
            </a:endParaRPr>
          </a:p>
        </p:txBody>
      </p:sp>
      <p:cxnSp>
        <p:nvCxnSpPr>
          <p:cNvPr id="279" name="Google Shape;279;g22426a57638_0_307"/>
          <p:cNvCxnSpPr/>
          <p:nvPr/>
        </p:nvCxnSpPr>
        <p:spPr>
          <a:xfrm>
            <a:off x="614250" y="1098675"/>
            <a:ext cx="5868000" cy="0"/>
          </a:xfrm>
          <a:prstGeom prst="straightConnector1">
            <a:avLst/>
          </a:prstGeom>
          <a:noFill/>
          <a:ln cap="rnd" cmpd="sng" w="9525">
            <a:solidFill>
              <a:srgbClr val="9900FF"/>
            </a:solidFill>
            <a:prstDash val="solid"/>
            <a:round/>
            <a:headEnd len="sm" w="sm" type="none"/>
            <a:tailEnd len="sm" w="sm" type="none"/>
          </a:ln>
        </p:spPr>
      </p:cxnSp>
      <p:sp>
        <p:nvSpPr>
          <p:cNvPr id="280" name="Google Shape;280;g22426a57638_0_307"/>
          <p:cNvSpPr txBox="1"/>
          <p:nvPr/>
        </p:nvSpPr>
        <p:spPr>
          <a:xfrm>
            <a:off x="432025" y="10762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CSS proporciona atajos para los márgenes y los rellenos:</a:t>
            </a:r>
            <a:endParaRPr>
              <a:solidFill>
                <a:schemeClr val="dk1"/>
              </a:solidFill>
              <a:latin typeface="Archivo Narrow"/>
              <a:ea typeface="Archivo Narrow"/>
              <a:cs typeface="Archivo Narrow"/>
              <a:sym typeface="Archivo Narrow"/>
            </a:endParaRPr>
          </a:p>
        </p:txBody>
      </p:sp>
      <p:pic>
        <p:nvPicPr>
          <p:cNvPr id="281" name="Google Shape;281;g22426a57638_0_307"/>
          <p:cNvPicPr preferRelativeResize="0"/>
          <p:nvPr/>
        </p:nvPicPr>
        <p:blipFill>
          <a:blip r:embed="rId5">
            <a:alphaModFix/>
          </a:blip>
          <a:stretch>
            <a:fillRect/>
          </a:stretch>
        </p:blipFill>
        <p:spPr>
          <a:xfrm>
            <a:off x="2178588" y="1483250"/>
            <a:ext cx="4786824" cy="1332825"/>
          </a:xfrm>
          <a:prstGeom prst="rect">
            <a:avLst/>
          </a:prstGeom>
          <a:noFill/>
          <a:ln>
            <a:noFill/>
          </a:ln>
        </p:spPr>
      </p:pic>
      <p:graphicFrame>
        <p:nvGraphicFramePr>
          <p:cNvPr id="282" name="Google Shape;282;g22426a57638_0_307"/>
          <p:cNvGraphicFramePr/>
          <p:nvPr/>
        </p:nvGraphicFramePr>
        <p:xfrm>
          <a:off x="1808563" y="2816065"/>
          <a:ext cx="3000000" cy="3000000"/>
        </p:xfrm>
        <a:graphic>
          <a:graphicData uri="http://schemas.openxmlformats.org/drawingml/2006/table">
            <a:tbl>
              <a:tblPr bandRow="1" firstRow="1">
                <a:noFill/>
                <a:tableStyleId>{670BF2DA-47A6-4859-88D6-1514F1540327}</a:tableStyleId>
              </a:tblPr>
              <a:tblGrid>
                <a:gridCol w="1105375"/>
                <a:gridCol w="1105375"/>
                <a:gridCol w="1105375"/>
                <a:gridCol w="1105375"/>
                <a:gridCol w="1105375"/>
              </a:tblGrid>
              <a:tr h="254125">
                <a:tc rowSpan="4">
                  <a:txBody>
                    <a:bodyPr/>
                    <a:lstStyle/>
                    <a:p>
                      <a:pPr indent="0" lvl="0" marL="26670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rPr>
                        <a:t>margin o padding:</a:t>
                      </a:r>
                      <a:endParaRPr b="0" sz="10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4">
                  <a:txBody>
                    <a:bodyPr/>
                    <a:lstStyle/>
                    <a:p>
                      <a:pPr indent="0" lvl="0" marL="0" marR="0" rtl="0" algn="l">
                        <a:lnSpc>
                          <a:spcPct val="100000"/>
                        </a:lnSpc>
                        <a:spcBef>
                          <a:spcPts val="0"/>
                        </a:spcBef>
                        <a:spcAft>
                          <a:spcPts val="0"/>
                        </a:spcAft>
                        <a:buClr>
                          <a:srgbClr val="000000"/>
                        </a:buClr>
                        <a:buSzPts val="1200"/>
                        <a:buFont typeface="Arial"/>
                        <a:buNone/>
                      </a:pPr>
                      <a:r>
                        <a:rPr b="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1"/>
                            </a:ext>
                          </a:extLst>
                        </a:rPr>
                        <a:t>10px; </a:t>
                      </a:r>
                      <a:r>
                        <a:rPr i="0" lang="es" sz="1000" u="none" cap="none" strike="noStrike">
                          <a:solidFill>
                            <a:srgbClr val="05ADD5"/>
                          </a:solidFill>
                          <a:latin typeface="Montserrat"/>
                          <a:ea typeface="Montserrat"/>
                          <a:cs typeface="Montserrat"/>
                          <a:sym typeface="Montserrat"/>
                          <a:extLst>
                            <a:ext uri="http://customooxmlschemas.google.com/">
                              <go:slidesCustomData xmlns:go="http://customooxmlschemas.google.com/" textRoundtripDataId="2"/>
                            </a:ext>
                          </a:extLst>
                        </a:rPr>
                        <a:t>top/</a:t>
                      </a:r>
                      <a:r>
                        <a:rPr i="0" lang="es" sz="1000" u="none" cap="none" strike="noStrike">
                          <a:solidFill>
                            <a:srgbClr val="CC0099"/>
                          </a:solidFill>
                          <a:latin typeface="Montserrat"/>
                          <a:ea typeface="Montserrat"/>
                          <a:cs typeface="Montserrat"/>
                          <a:sym typeface="Montserrat"/>
                          <a:extLst>
                            <a:ext uri="http://customooxmlschemas.google.com/">
                              <go:slidesCustomData xmlns:go="http://customooxmlschemas.google.com/" textRoundtripDataId="3"/>
                            </a:ext>
                          </a:extLst>
                        </a:rPr>
                        <a:t>right</a:t>
                      </a:r>
                      <a:r>
                        <a:rPr i="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4"/>
                            </a:ext>
                          </a:extLst>
                        </a:rPr>
                        <a:t>/</a:t>
                      </a:r>
                      <a:r>
                        <a:rPr i="0" lang="es" sz="1000" u="none" cap="none" strike="noStrike">
                          <a:solidFill>
                            <a:srgbClr val="002060"/>
                          </a:solidFill>
                          <a:latin typeface="Montserrat"/>
                          <a:ea typeface="Montserrat"/>
                          <a:cs typeface="Montserrat"/>
                          <a:sym typeface="Montserrat"/>
                          <a:extLst>
                            <a:ext uri="http://customooxmlschemas.google.com/">
                              <go:slidesCustomData xmlns:go="http://customooxmlschemas.google.com/" textRoundtripDataId="5"/>
                            </a:ext>
                          </a:extLst>
                        </a:rPr>
                        <a:t>bottom</a:t>
                      </a:r>
                      <a:r>
                        <a:rPr i="0" lang="es" sz="1000" u="none" cap="none" strike="noStrike">
                          <a:solidFill>
                            <a:srgbClr val="000000"/>
                          </a:solidFill>
                          <a:latin typeface="Montserrat"/>
                          <a:ea typeface="Montserrat"/>
                          <a:cs typeface="Montserrat"/>
                          <a:sym typeface="Montserrat"/>
                          <a:extLst>
                            <a:ext uri="http://customooxmlschemas.google.com/">
                              <go:slidesCustomData xmlns:go="http://customooxmlschemas.google.com/" textRoundtripDataId="6"/>
                            </a:ext>
                          </a:extLst>
                        </a:rPr>
                        <a:t>/</a:t>
                      </a:r>
                      <a:r>
                        <a:rPr i="0" lang="es" sz="1000" u="none" cap="none" strike="noStrike">
                          <a:solidFill>
                            <a:srgbClr val="31078C"/>
                          </a:solidFill>
                          <a:latin typeface="Montserrat"/>
                          <a:ea typeface="Montserrat"/>
                          <a:cs typeface="Montserrat"/>
                          <a:sym typeface="Montserrat"/>
                          <a:extLst>
                            <a:ext uri="http://customooxmlschemas.google.com/">
                              <go:slidesCustomData xmlns:go="http://customooxmlschemas.google.com/" textRoundtripDataId="7"/>
                            </a:ext>
                          </a:extLst>
                        </a:rPr>
                        <a:t>left</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r>
                        <a:rPr b="1" i="0" lang="es" sz="1000" u="none" cap="none" strike="noStrike">
                          <a:solidFill>
                            <a:srgbClr val="000000"/>
                          </a:solidFill>
                          <a:latin typeface="Montserrat"/>
                          <a:ea typeface="Montserrat"/>
                          <a:cs typeface="Montserrat"/>
                          <a:sym typeface="Montserrat"/>
                        </a:rPr>
                        <a:t>/</a:t>
                      </a: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20px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latin typeface="Montserrat"/>
                          <a:ea typeface="Montserrat"/>
                          <a:cs typeface="Montserrat"/>
                          <a:sym typeface="Montserrat"/>
                        </a:rPr>
                        <a:t>10px;</a:t>
                      </a:r>
                      <a:endParaRPr sz="1000" u="none" cap="none" strike="noStrike">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12950">
                <a:tc vMerge="1"/>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5ADD5"/>
                          </a:solidFill>
                          <a:latin typeface="Montserrat"/>
                          <a:ea typeface="Montserrat"/>
                          <a:cs typeface="Montserrat"/>
                          <a:sym typeface="Montserrat"/>
                        </a:rPr>
                        <a:t>top</a:t>
                      </a:r>
                      <a:endParaRPr sz="10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CC0099"/>
                          </a:solidFill>
                          <a:latin typeface="Montserrat"/>
                          <a:ea typeface="Montserrat"/>
                          <a:cs typeface="Montserrat"/>
                          <a:sym typeface="Montserrat"/>
                        </a:rPr>
                        <a:t>right</a:t>
                      </a:r>
                      <a:endParaRPr b="1" i="0" sz="1000" u="none" cap="none" strike="noStrike">
                        <a:solidFill>
                          <a:srgbClr val="CC009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002060"/>
                          </a:solidFill>
                          <a:latin typeface="Montserrat"/>
                          <a:ea typeface="Montserrat"/>
                          <a:cs typeface="Montserrat"/>
                          <a:sym typeface="Montserrat"/>
                        </a:rPr>
                        <a:t>bottom</a:t>
                      </a:r>
                      <a:endParaRPr b="1" i="0" sz="1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10px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rgbClr val="31078C"/>
                          </a:solidFill>
                          <a:latin typeface="Montserrat"/>
                          <a:ea typeface="Montserrat"/>
                          <a:cs typeface="Montserrat"/>
                          <a:sym typeface="Montserrat"/>
                        </a:rPr>
                        <a:t>left</a:t>
                      </a:r>
                      <a:endParaRPr b="1" i="0" sz="1000" u="none" cap="none" strike="noStrike">
                        <a:solidFill>
                          <a:srgbClr val="31078C"/>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lang="es" sz="1000" u="none" cap="none" strike="noStrike">
                          <a:solidFill>
                            <a:srgbClr val="000000"/>
                          </a:solidFill>
                          <a:latin typeface="Montserrat"/>
                          <a:ea typeface="Montserrat"/>
                          <a:cs typeface="Montserrat"/>
                          <a:sym typeface="Montserrat"/>
                        </a:rPr>
                        <a:t>20px;</a:t>
                      </a:r>
                      <a:endParaRPr sz="1000" u="none" cap="none" strike="noStrike">
                        <a:solidFill>
                          <a:srgbClr val="000000"/>
                        </a:solidFill>
                        <a:latin typeface="Montserrat"/>
                        <a:ea typeface="Montserrat"/>
                        <a:cs typeface="Montserrat"/>
                        <a:sym typeface="Montserra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2426a57638_0_35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92" name="Google Shape;292;g22426a57638_0_359"/>
          <p:cNvGrpSpPr/>
          <p:nvPr/>
        </p:nvGrpSpPr>
        <p:grpSpPr>
          <a:xfrm>
            <a:off x="2738387" y="1899748"/>
            <a:ext cx="995192" cy="1109627"/>
            <a:chOff x="0" y="-9525"/>
            <a:chExt cx="354123" cy="394843"/>
          </a:xfrm>
        </p:grpSpPr>
        <p:sp>
          <p:nvSpPr>
            <p:cNvPr id="293" name="Google Shape;293;g22426a57638_0_3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94" name="Google Shape;294;g22426a57638_0_3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295" name="Google Shape;295;g22426a57638_0_359"/>
          <p:cNvSpPr txBox="1"/>
          <p:nvPr/>
        </p:nvSpPr>
        <p:spPr>
          <a:xfrm>
            <a:off x="3802100" y="2162050"/>
            <a:ext cx="4731300" cy="5850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800">
                <a:solidFill>
                  <a:schemeClr val="dk1"/>
                </a:solidFill>
                <a:latin typeface="Archivo Black"/>
                <a:ea typeface="Archivo Black"/>
                <a:cs typeface="Archivo Black"/>
                <a:sym typeface="Archivo Black"/>
              </a:rPr>
              <a:t>Bordes</a:t>
            </a:r>
            <a:endParaRPr sz="3800">
              <a:solidFill>
                <a:schemeClr val="dk1"/>
              </a:solidFill>
              <a:latin typeface="Archivo Black"/>
              <a:ea typeface="Archivo Black"/>
              <a:cs typeface="Archivo Black"/>
              <a:sym typeface="Archivo Black"/>
            </a:endParaRPr>
          </a:p>
        </p:txBody>
      </p:sp>
      <p:pic>
        <p:nvPicPr>
          <p:cNvPr id="296" name="Google Shape;296;g22426a57638_0_359"/>
          <p:cNvPicPr preferRelativeResize="0"/>
          <p:nvPr/>
        </p:nvPicPr>
        <p:blipFill rotWithShape="1">
          <a:blip r:embed="rId4">
            <a:alphaModFix/>
          </a:blip>
          <a:srcRect b="0" l="0" r="0" t="0"/>
          <a:stretch/>
        </p:blipFill>
        <p:spPr>
          <a:xfrm>
            <a:off x="2851676" y="2058262"/>
            <a:ext cx="768596"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grpSp>
        <p:nvGrpSpPr>
          <p:cNvPr id="301" name="Google Shape;301;g22426a57638_0_316"/>
          <p:cNvGrpSpPr/>
          <p:nvPr/>
        </p:nvGrpSpPr>
        <p:grpSpPr>
          <a:xfrm>
            <a:off x="7787125" y="447675"/>
            <a:ext cx="657040" cy="759481"/>
            <a:chOff x="0" y="-9525"/>
            <a:chExt cx="354123" cy="394843"/>
          </a:xfrm>
        </p:grpSpPr>
        <p:sp>
          <p:nvSpPr>
            <p:cNvPr id="302" name="Google Shape;302;g22426a57638_0_31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3" name="Google Shape;303;g22426a57638_0_31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04" name="Google Shape;304;g22426a57638_0_31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05" name="Google Shape;305;g22426a57638_0_31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06" name="Google Shape;306;g22426a57638_0_31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07" name="Google Shape;307;g22426a57638_0_316"/>
          <p:cNvSpPr txBox="1"/>
          <p:nvPr/>
        </p:nvSpPr>
        <p:spPr>
          <a:xfrm>
            <a:off x="5403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Establece un límite entre la parte interior y la parte exterior de la caja. Se pueden especificar estilo, ancho y color. Las opciones son:</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60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 (aplica a todos los lados)</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border-top</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border-right</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border-bottom</a:t>
            </a:r>
            <a:endParaRPr>
              <a:solidFill>
                <a:schemeClr val="dk1"/>
              </a:solidFill>
              <a:latin typeface="Archivo Narrow"/>
              <a:ea typeface="Archivo Narrow"/>
              <a:cs typeface="Archivo Narrow"/>
              <a:sym typeface="Archivo Narrow"/>
            </a:endParaRPr>
          </a:p>
          <a:p>
            <a:pPr indent="-327025" lvl="0" marL="457200" rtl="0" algn="l">
              <a:lnSpc>
                <a:spcPct val="115000"/>
              </a:lnSpc>
              <a:spcBef>
                <a:spcPts val="0"/>
              </a:spcBef>
              <a:spcAft>
                <a:spcPts val="0"/>
              </a:spcAft>
              <a:buClr>
                <a:srgbClr val="595959"/>
              </a:buClr>
              <a:buSzPts val="1550"/>
              <a:buFont typeface="Montserrat"/>
              <a:buChar char="●"/>
            </a:pPr>
            <a:r>
              <a:rPr lang="es">
                <a:solidFill>
                  <a:schemeClr val="dk1"/>
                </a:solidFill>
                <a:latin typeface="Archivo Narrow"/>
                <a:ea typeface="Archivo Narrow"/>
                <a:cs typeface="Archivo Narrow"/>
                <a:sym typeface="Archivo Narrow"/>
              </a:rPr>
              <a:t>border-left</a:t>
            </a:r>
            <a:endParaRPr sz="1550">
              <a:solidFill>
                <a:srgbClr val="000000"/>
              </a:solidFill>
              <a:latin typeface="Montserrat"/>
              <a:ea typeface="Montserrat"/>
              <a:cs typeface="Montserrat"/>
              <a:sym typeface="Montserrat"/>
            </a:endParaRPr>
          </a:p>
        </p:txBody>
      </p:sp>
      <p:pic>
        <p:nvPicPr>
          <p:cNvPr id="308" name="Google Shape;308;g22426a57638_0_316"/>
          <p:cNvPicPr preferRelativeResize="0"/>
          <p:nvPr/>
        </p:nvPicPr>
        <p:blipFill>
          <a:blip r:embed="rId5">
            <a:alphaModFix/>
          </a:blip>
          <a:stretch>
            <a:fillRect/>
          </a:stretch>
        </p:blipFill>
        <p:spPr>
          <a:xfrm>
            <a:off x="4651900" y="1360025"/>
            <a:ext cx="4028000" cy="2423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grpSp>
        <p:nvGrpSpPr>
          <p:cNvPr id="313" name="Google Shape;313;g22426a57638_0_325"/>
          <p:cNvGrpSpPr/>
          <p:nvPr/>
        </p:nvGrpSpPr>
        <p:grpSpPr>
          <a:xfrm>
            <a:off x="7787125" y="447675"/>
            <a:ext cx="657040" cy="759481"/>
            <a:chOff x="0" y="-9525"/>
            <a:chExt cx="354123" cy="394843"/>
          </a:xfrm>
        </p:grpSpPr>
        <p:sp>
          <p:nvSpPr>
            <p:cNvPr id="314" name="Google Shape;314;g22426a57638_0_3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5" name="Google Shape;315;g22426a57638_0_3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6" name="Google Shape;316;g22426a57638_0_3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17" name="Google Shape;317;g22426a57638_0_32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18" name="Google Shape;318;g22426a57638_0_3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19" name="Google Shape;319;g22426a57638_0_325"/>
          <p:cNvSpPr txBox="1"/>
          <p:nvPr/>
        </p:nvSpPr>
        <p:spPr>
          <a:xfrm>
            <a:off x="6606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Las  propiedades básicas y específicas de los bordes en CSS son las siguientes:</a:t>
            </a:r>
            <a:endParaRPr>
              <a:solidFill>
                <a:schemeClr val="dk1"/>
              </a:solidFill>
              <a:latin typeface="Archivo Narrow"/>
              <a:ea typeface="Archivo Narrow"/>
              <a:cs typeface="Archivo Narrow"/>
              <a:sym typeface="Archivo Narrow"/>
            </a:endParaRPr>
          </a:p>
        </p:txBody>
      </p:sp>
      <p:pic>
        <p:nvPicPr>
          <p:cNvPr id="320" name="Google Shape;320;g22426a57638_0_325"/>
          <p:cNvPicPr preferRelativeResize="0"/>
          <p:nvPr/>
        </p:nvPicPr>
        <p:blipFill>
          <a:blip r:embed="rId5">
            <a:alphaModFix/>
          </a:blip>
          <a:stretch>
            <a:fillRect/>
          </a:stretch>
        </p:blipFill>
        <p:spPr>
          <a:xfrm>
            <a:off x="1313949" y="1800000"/>
            <a:ext cx="6363701" cy="1442850"/>
          </a:xfrm>
          <a:prstGeom prst="rect">
            <a:avLst/>
          </a:prstGeom>
          <a:noFill/>
          <a:ln>
            <a:noFill/>
          </a:ln>
        </p:spPr>
      </p:pic>
      <p:sp>
        <p:nvSpPr>
          <p:cNvPr id="321" name="Google Shape;321;g22426a57638_0_325"/>
          <p:cNvSpPr txBox="1"/>
          <p:nvPr/>
        </p:nvSpPr>
        <p:spPr>
          <a:xfrm>
            <a:off x="614250" y="3376650"/>
            <a:ext cx="8097900" cy="9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El estilo de borde más frecuente es solid (borde liso y continuo), y que además es la opción por defecto. Pueden utilizarse cualquiera de los estilos indicados en la tabla anterior e incluso combinar con otras propiedades.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sz="1550">
              <a:solidFill>
                <a:srgbClr val="59595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grpSp>
        <p:nvGrpSpPr>
          <p:cNvPr id="326" name="Google Shape;326;g22426a57638_0_334"/>
          <p:cNvGrpSpPr/>
          <p:nvPr/>
        </p:nvGrpSpPr>
        <p:grpSpPr>
          <a:xfrm>
            <a:off x="7787125" y="447675"/>
            <a:ext cx="657040" cy="759481"/>
            <a:chOff x="0" y="-9525"/>
            <a:chExt cx="354123" cy="394843"/>
          </a:xfrm>
        </p:grpSpPr>
        <p:sp>
          <p:nvSpPr>
            <p:cNvPr id="327" name="Google Shape;327;g22426a57638_0_33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8" name="Google Shape;328;g22426a57638_0_33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9" name="Google Shape;329;g22426a57638_0_334"/>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30" name="Google Shape;330;g22426a57638_0_334"/>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Border</a:t>
            </a:r>
            <a:endParaRPr b="1" i="0" sz="4000" u="none" cap="none" strike="noStrike">
              <a:solidFill>
                <a:srgbClr val="0000FF"/>
              </a:solidFill>
              <a:latin typeface="Montserrat"/>
              <a:ea typeface="Montserrat"/>
              <a:cs typeface="Montserrat"/>
              <a:sym typeface="Montserrat"/>
            </a:endParaRPr>
          </a:p>
        </p:txBody>
      </p:sp>
      <p:cxnSp>
        <p:nvCxnSpPr>
          <p:cNvPr id="331" name="Google Shape;331;g22426a57638_0_334"/>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32" name="Google Shape;332;g22426a57638_0_334"/>
          <p:cNvSpPr txBox="1"/>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hidden</a:t>
            </a:r>
            <a:r>
              <a:rPr lang="es">
                <a:solidFill>
                  <a:schemeClr val="dk1"/>
                </a:solidFill>
                <a:latin typeface="Archivo Narrow"/>
                <a:ea typeface="Archivo Narrow"/>
                <a:cs typeface="Archivo Narrow"/>
                <a:sym typeface="Archivo Narrow"/>
              </a:rPr>
              <a:t>: Oculto. Idéntico a none, salvo para conflictos con tablas.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dotted</a:t>
            </a:r>
            <a:r>
              <a:rPr lang="es">
                <a:solidFill>
                  <a:schemeClr val="dk1"/>
                </a:solidFill>
                <a:latin typeface="Archivo Narrow"/>
                <a:ea typeface="Archivo Narrow"/>
                <a:cs typeface="Archivo Narrow"/>
                <a:sym typeface="Archivo Narrow"/>
              </a:rPr>
              <a:t>: Borde basado en puntos.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dashed</a:t>
            </a:r>
            <a:r>
              <a:rPr lang="es">
                <a:solidFill>
                  <a:schemeClr val="dk1"/>
                </a:solidFill>
                <a:latin typeface="Archivo Narrow"/>
                <a:ea typeface="Archivo Narrow"/>
                <a:cs typeface="Archivo Narrow"/>
                <a:sym typeface="Archivo Narrow"/>
              </a:rPr>
              <a:t>: Borde basado en rayas (línea discontinua).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solid</a:t>
            </a:r>
            <a:r>
              <a:rPr lang="es">
                <a:solidFill>
                  <a:schemeClr val="dk1"/>
                </a:solidFill>
                <a:latin typeface="Archivo Narrow"/>
                <a:ea typeface="Archivo Narrow"/>
                <a:cs typeface="Archivo Narrow"/>
                <a:sym typeface="Archivo Narrow"/>
              </a:rPr>
              <a:t>: Borde sólido (línea continua).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double</a:t>
            </a:r>
            <a:r>
              <a:rPr lang="es">
                <a:solidFill>
                  <a:schemeClr val="dk1"/>
                </a:solidFill>
                <a:latin typeface="Archivo Narrow"/>
                <a:ea typeface="Archivo Narrow"/>
                <a:cs typeface="Archivo Narrow"/>
                <a:sym typeface="Archivo Narrow"/>
              </a:rPr>
              <a:t>: Borde doble (dos líneas continuas).</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groove</a:t>
            </a:r>
            <a:r>
              <a:rPr lang="es">
                <a:solidFill>
                  <a:schemeClr val="dk1"/>
                </a:solidFill>
                <a:latin typeface="Archivo Narrow"/>
                <a:ea typeface="Archivo Narrow"/>
                <a:cs typeface="Archivo Narrow"/>
                <a:sym typeface="Archivo Narrow"/>
              </a:rPr>
              <a:t>: Borde biselado con luz desde arriba.</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ridge</a:t>
            </a:r>
            <a:r>
              <a:rPr lang="es">
                <a:solidFill>
                  <a:schemeClr val="dk1"/>
                </a:solidFill>
                <a:latin typeface="Archivo Narrow"/>
                <a:ea typeface="Archivo Narrow"/>
                <a:cs typeface="Archivo Narrow"/>
                <a:sym typeface="Archivo Narrow"/>
              </a:rPr>
              <a:t>: Borde biselado con luz desde abajo. Opuesto a groove.</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inset</a:t>
            </a:r>
            <a:r>
              <a:rPr lang="es">
                <a:solidFill>
                  <a:schemeClr val="dk1"/>
                </a:solidFill>
                <a:latin typeface="Archivo Narrow"/>
                <a:ea typeface="Archivo Narrow"/>
                <a:cs typeface="Archivo Narrow"/>
                <a:sym typeface="Archivo Narrow"/>
              </a:rPr>
              <a:t>: Borde con profundidad «hacia dentro».</a:t>
            </a:r>
            <a:endParaRPr>
              <a:solidFill>
                <a:schemeClr val="dk1"/>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Clr>
                <a:srgbClr val="595959"/>
              </a:buClr>
              <a:buSzPts val="1200"/>
              <a:buFont typeface="Montserrat"/>
              <a:buChar char="●"/>
            </a:pPr>
            <a:r>
              <a:rPr b="1" lang="es">
                <a:solidFill>
                  <a:schemeClr val="dk1"/>
                </a:solidFill>
                <a:latin typeface="Archivo Narrow"/>
                <a:ea typeface="Archivo Narrow"/>
                <a:cs typeface="Archivo Narrow"/>
                <a:sym typeface="Archivo Narrow"/>
              </a:rPr>
              <a:t>outset</a:t>
            </a:r>
            <a:r>
              <a:rPr lang="es">
                <a:solidFill>
                  <a:schemeClr val="dk1"/>
                </a:solidFill>
                <a:latin typeface="Archivo Narrow"/>
                <a:ea typeface="Archivo Narrow"/>
                <a:cs typeface="Archivo Narrow"/>
                <a:sym typeface="Archivo Narrow"/>
              </a:rPr>
              <a:t>: Borde con profundidad «hacia fuera». Opuesto a inset.</a:t>
            </a:r>
            <a:endParaRPr sz="1200">
              <a:solidFill>
                <a:srgbClr val="595959"/>
              </a:solidFill>
              <a:latin typeface="Montserrat"/>
              <a:ea typeface="Montserrat"/>
              <a:cs typeface="Montserrat"/>
              <a:sym typeface="Montserrat"/>
            </a:endParaRPr>
          </a:p>
        </p:txBody>
      </p:sp>
      <p:pic>
        <p:nvPicPr>
          <p:cNvPr id="333" name="Google Shape;333;g22426a57638_0_334"/>
          <p:cNvPicPr preferRelativeResize="0"/>
          <p:nvPr/>
        </p:nvPicPr>
        <p:blipFill>
          <a:blip r:embed="rId5">
            <a:alphaModFix/>
          </a:blip>
          <a:stretch>
            <a:fillRect/>
          </a:stretch>
        </p:blipFill>
        <p:spPr>
          <a:xfrm>
            <a:off x="4832397" y="1170125"/>
            <a:ext cx="2856271" cy="339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grpSp>
        <p:nvGrpSpPr>
          <p:cNvPr id="338" name="Google Shape;338;g22426a57638_0_388"/>
          <p:cNvGrpSpPr/>
          <p:nvPr/>
        </p:nvGrpSpPr>
        <p:grpSpPr>
          <a:xfrm>
            <a:off x="7787125" y="447675"/>
            <a:ext cx="657040" cy="759481"/>
            <a:chOff x="0" y="-9525"/>
            <a:chExt cx="354123" cy="394843"/>
          </a:xfrm>
        </p:grpSpPr>
        <p:sp>
          <p:nvSpPr>
            <p:cNvPr id="339" name="Google Shape;339;g22426a57638_0_38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0" name="Google Shape;340;g22426a57638_0_38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1" name="Google Shape;341;g22426a57638_0_38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42" name="Google Shape;342;g22426a57638_0_38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Bordes - Atajos</a:t>
            </a:r>
            <a:endParaRPr b="1" i="0" sz="4000" u="none" cap="none" strike="noStrike">
              <a:solidFill>
                <a:srgbClr val="0000FF"/>
              </a:solidFill>
              <a:latin typeface="Montserrat"/>
              <a:ea typeface="Montserrat"/>
              <a:cs typeface="Montserrat"/>
              <a:sym typeface="Montserrat"/>
            </a:endParaRPr>
          </a:p>
        </p:txBody>
      </p:sp>
      <p:cxnSp>
        <p:nvCxnSpPr>
          <p:cNvPr id="343" name="Google Shape;343;g22426a57638_0_38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44" name="Google Shape;344;g22426a57638_0_388"/>
          <p:cNvSpPr txBox="1"/>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Con tantas propiedades, incluso para hacer algo sencillo necesitamos varias líneas de código. Pero podemos utilizar la propiedad de atajo border, con la que podemos hacer un resumen sin necesidad de indicar múltiples propiedades individuales por separado, realizando el proceso de forma más corta:</a:t>
            </a:r>
            <a:endParaRPr>
              <a:solidFill>
                <a:schemeClr val="dk1"/>
              </a:solidFill>
              <a:latin typeface="Archivo Narrow"/>
              <a:ea typeface="Archivo Narrow"/>
              <a:cs typeface="Archivo Narrow"/>
              <a:sym typeface="Archivo Narrow"/>
            </a:endParaRPr>
          </a:p>
        </p:txBody>
      </p:sp>
      <p:pic>
        <p:nvPicPr>
          <p:cNvPr id="345" name="Google Shape;345;g22426a57638_0_388"/>
          <p:cNvPicPr preferRelativeResize="0"/>
          <p:nvPr/>
        </p:nvPicPr>
        <p:blipFill>
          <a:blip r:embed="rId5">
            <a:alphaModFix/>
          </a:blip>
          <a:stretch>
            <a:fillRect/>
          </a:stretch>
        </p:blipFill>
        <p:spPr>
          <a:xfrm>
            <a:off x="1501538" y="2254475"/>
            <a:ext cx="6140975" cy="787675"/>
          </a:xfrm>
          <a:prstGeom prst="rect">
            <a:avLst/>
          </a:prstGeom>
          <a:noFill/>
          <a:ln>
            <a:noFill/>
          </a:ln>
        </p:spPr>
      </p:pic>
      <p:pic>
        <p:nvPicPr>
          <p:cNvPr id="346" name="Google Shape;346;g22426a57638_0_388"/>
          <p:cNvPicPr preferRelativeResize="0"/>
          <p:nvPr/>
        </p:nvPicPr>
        <p:blipFill>
          <a:blip r:embed="rId6">
            <a:alphaModFix/>
          </a:blip>
          <a:stretch>
            <a:fillRect/>
          </a:stretch>
        </p:blipFill>
        <p:spPr>
          <a:xfrm>
            <a:off x="4357600" y="3227663"/>
            <a:ext cx="3765139" cy="847875"/>
          </a:xfrm>
          <a:prstGeom prst="rect">
            <a:avLst/>
          </a:prstGeom>
          <a:noFill/>
          <a:ln>
            <a:noFill/>
          </a:ln>
        </p:spPr>
      </p:pic>
      <p:sp>
        <p:nvSpPr>
          <p:cNvPr id="347" name="Google Shape;347;g22426a57638_0_388"/>
          <p:cNvSpPr txBox="1"/>
          <p:nvPr/>
        </p:nvSpPr>
        <p:spPr>
          <a:xfrm>
            <a:off x="625575" y="3204450"/>
            <a:ext cx="3651000" cy="894300"/>
          </a:xfrm>
          <a:prstGeom prst="rect">
            <a:avLst/>
          </a:prstGeom>
          <a:solidFill>
            <a:srgbClr val="23262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00">
                <a:solidFill>
                  <a:srgbClr val="F92672"/>
                </a:solidFill>
                <a:latin typeface="Consolas"/>
                <a:ea typeface="Consolas"/>
                <a:cs typeface="Consolas"/>
                <a:sym typeface="Consolas"/>
              </a:rPr>
              <a:t>div</a:t>
            </a:r>
            <a:r>
              <a:rPr lang="es" sz="1600">
                <a:solidFill>
                  <a:srgbClr val="D5CED9"/>
                </a:solidFill>
                <a:latin typeface="Consolas"/>
                <a:ea typeface="Consolas"/>
                <a:cs typeface="Consolas"/>
                <a:sym typeface="Consolas"/>
              </a:rPr>
              <a:t> {</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    border: </a:t>
            </a:r>
            <a:r>
              <a:rPr lang="es" sz="1600">
                <a:solidFill>
                  <a:srgbClr val="F39C12"/>
                </a:solidFill>
                <a:latin typeface="Consolas"/>
                <a:ea typeface="Consolas"/>
                <a:cs typeface="Consolas"/>
                <a:sym typeface="Consolas"/>
              </a:rPr>
              <a:t>1px</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solid</a:t>
            </a:r>
            <a:r>
              <a:rPr lang="es" sz="1600">
                <a:solidFill>
                  <a:srgbClr val="D5CED9"/>
                </a:solidFill>
                <a:latin typeface="Consolas"/>
                <a:ea typeface="Consolas"/>
                <a:cs typeface="Consolas"/>
                <a:sym typeface="Consolas"/>
              </a:rPr>
              <a:t> </a:t>
            </a:r>
            <a:r>
              <a:rPr lang="es" sz="1600">
                <a:solidFill>
                  <a:srgbClr val="EE5D43"/>
                </a:solidFill>
                <a:latin typeface="Consolas"/>
                <a:ea typeface="Consolas"/>
                <a:cs typeface="Consolas"/>
                <a:sym typeface="Consolas"/>
              </a:rPr>
              <a:t>#000000</a:t>
            </a: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rPr lang="es" sz="1600">
                <a:solidFill>
                  <a:srgbClr val="D5CED9"/>
                </a:solidFill>
                <a:latin typeface="Consolas"/>
                <a:ea typeface="Consolas"/>
                <a:cs typeface="Consolas"/>
                <a:sym typeface="Consolas"/>
              </a:rPr>
              <a:t>}</a:t>
            </a:r>
            <a:endParaRPr sz="1600">
              <a:solidFill>
                <a:srgbClr val="D5CED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F92672"/>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grpSp>
        <p:nvGrpSpPr>
          <p:cNvPr id="352" name="Google Shape;352;g22426a57638_0_406"/>
          <p:cNvGrpSpPr/>
          <p:nvPr/>
        </p:nvGrpSpPr>
        <p:grpSpPr>
          <a:xfrm>
            <a:off x="7787125" y="447675"/>
            <a:ext cx="657040" cy="759481"/>
            <a:chOff x="0" y="-9525"/>
            <a:chExt cx="354123" cy="394843"/>
          </a:xfrm>
        </p:grpSpPr>
        <p:sp>
          <p:nvSpPr>
            <p:cNvPr id="353" name="Google Shape;353;g22426a57638_0_40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4" name="Google Shape;354;g22426a57638_0_40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55" name="Google Shape;355;g22426a57638_0_40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56" name="Google Shape;356;g22426a57638_0_40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Box-sizing</a:t>
            </a:r>
            <a:endParaRPr b="1" i="0" sz="4000" u="none" cap="none" strike="noStrike">
              <a:solidFill>
                <a:srgbClr val="0000FF"/>
              </a:solidFill>
              <a:latin typeface="Montserrat"/>
              <a:ea typeface="Montserrat"/>
              <a:cs typeface="Montserrat"/>
              <a:sym typeface="Montserrat"/>
            </a:endParaRPr>
          </a:p>
        </p:txBody>
      </p:sp>
      <p:cxnSp>
        <p:nvCxnSpPr>
          <p:cNvPr id="357" name="Google Shape;357;g22426a57638_0_40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58" name="Google Shape;358;g22426a57638_0_406"/>
          <p:cNvSpPr txBox="1"/>
          <p:nvPr/>
        </p:nvSpPr>
        <p:spPr>
          <a:xfrm>
            <a:off x="614250" y="1304875"/>
            <a:ext cx="80979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Indica cómo se debe calcular el ancho y el alto total de un elemento. Acepta los valores:</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120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content-box: Es el valor que cualquier caja tiene asignada por defecto. Las propiedades width y height no incluyen el borde, padding o margin.</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border-box: Las propiedades width y height incluyen el contenido, padding y borde pero no el margin.</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initial: Establece esta propiedad en su valor predeterminado.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42900" lvl="0" marL="457200" rtl="0" algn="l">
              <a:lnSpc>
                <a:spcPct val="115000"/>
              </a:lnSpc>
              <a:spcBef>
                <a:spcPts val="0"/>
              </a:spcBef>
              <a:spcAft>
                <a:spcPts val="0"/>
              </a:spcAft>
              <a:buClr>
                <a:srgbClr val="595959"/>
              </a:buClr>
              <a:buSzPts val="1800"/>
              <a:buFont typeface="Montserrat"/>
              <a:buChar char="●"/>
            </a:pPr>
            <a:r>
              <a:rPr lang="es">
                <a:solidFill>
                  <a:schemeClr val="dk1"/>
                </a:solidFill>
                <a:latin typeface="Archivo Narrow"/>
                <a:ea typeface="Archivo Narrow"/>
                <a:cs typeface="Archivo Narrow"/>
                <a:sym typeface="Archivo Narrow"/>
              </a:rPr>
              <a:t>box-sizing: inherit: Hereda esta propiedad de su elemento padre.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En el modelo de caja CSS “clásico”, el borde y los márgenes interior y exterior se añaden al tamaño del elemento definido con las propiedades width y height.</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grpSp>
        <p:nvGrpSpPr>
          <p:cNvPr id="363" name="Google Shape;363;g22426a57638_0_415"/>
          <p:cNvGrpSpPr/>
          <p:nvPr/>
        </p:nvGrpSpPr>
        <p:grpSpPr>
          <a:xfrm>
            <a:off x="7787125" y="447675"/>
            <a:ext cx="657040" cy="759481"/>
            <a:chOff x="0" y="-9525"/>
            <a:chExt cx="354123" cy="394843"/>
          </a:xfrm>
        </p:grpSpPr>
        <p:sp>
          <p:nvSpPr>
            <p:cNvPr id="364" name="Google Shape;364;g22426a57638_0_41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5" name="Google Shape;365;g22426a57638_0_41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6" name="Google Shape;366;g22426a57638_0_41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367" name="Google Shape;367;g22426a57638_0_41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68" name="Google Shape;368;g22426a57638_0_415"/>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Box-sizing</a:t>
            </a:r>
            <a:endParaRPr b="1" i="0" sz="4000" u="none" cap="none" strike="noStrike">
              <a:solidFill>
                <a:srgbClr val="0000FF"/>
              </a:solidFill>
              <a:latin typeface="Montserrat"/>
              <a:ea typeface="Montserrat"/>
              <a:cs typeface="Montserrat"/>
              <a:sym typeface="Montserrat"/>
            </a:endParaRPr>
          </a:p>
        </p:txBody>
      </p:sp>
      <p:sp>
        <p:nvSpPr>
          <p:cNvPr id="369" name="Google Shape;369;g22426a57638_0_415"/>
          <p:cNvSpPr txBox="1"/>
          <p:nvPr/>
        </p:nvSpPr>
        <p:spPr>
          <a:xfrm>
            <a:off x="540300" y="1609675"/>
            <a:ext cx="39999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None/>
            </a:pPr>
            <a:r>
              <a:rPr lang="es">
                <a:solidFill>
                  <a:schemeClr val="dk1"/>
                </a:solidFill>
                <a:latin typeface="Archivo Narrow"/>
                <a:ea typeface="Archivo Narrow"/>
                <a:cs typeface="Archivo Narrow"/>
                <a:sym typeface="Archivo Narrow"/>
              </a:rPr>
              <a:t>La  propiedad box-sizing, permite modificar este comportamiento y hacer que el borde y los márgenes interior y exterior se puedan incluir en el interior del tamaño definido con las propiedades width y height. En este caso  se reducirá el espacio disponible para el contenido.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sz="1500">
              <a:solidFill>
                <a:srgbClr val="595959"/>
              </a:solidFill>
              <a:latin typeface="Montserrat"/>
              <a:ea typeface="Montserrat"/>
              <a:cs typeface="Montserrat"/>
              <a:sym typeface="Montserrat"/>
            </a:endParaRPr>
          </a:p>
        </p:txBody>
      </p:sp>
      <p:pic>
        <p:nvPicPr>
          <p:cNvPr id="370" name="Google Shape;370;g22426a57638_0_415"/>
          <p:cNvPicPr preferRelativeResize="0"/>
          <p:nvPr/>
        </p:nvPicPr>
        <p:blipFill>
          <a:blip r:embed="rId6">
            <a:alphaModFix/>
          </a:blip>
          <a:stretch>
            <a:fillRect/>
          </a:stretch>
        </p:blipFill>
        <p:spPr>
          <a:xfrm>
            <a:off x="4603800" y="1609675"/>
            <a:ext cx="3999900" cy="21957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grpSp>
        <p:nvGrpSpPr>
          <p:cNvPr id="375" name="Google Shape;375;g22426a57638_0_601"/>
          <p:cNvGrpSpPr/>
          <p:nvPr/>
        </p:nvGrpSpPr>
        <p:grpSpPr>
          <a:xfrm>
            <a:off x="7787125" y="447675"/>
            <a:ext cx="657040" cy="759481"/>
            <a:chOff x="0" y="-9525"/>
            <a:chExt cx="354123" cy="394843"/>
          </a:xfrm>
        </p:grpSpPr>
        <p:sp>
          <p:nvSpPr>
            <p:cNvPr id="376" name="Google Shape;376;g22426a57638_0_60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7" name="Google Shape;377;g22426a57638_0_60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8" name="Google Shape;378;g22426a57638_0_60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79" name="Google Shape;379;g22426a57638_0_601"/>
          <p:cNvSpPr txBox="1"/>
          <p:nvPr/>
        </p:nvSpPr>
        <p:spPr>
          <a:xfrm>
            <a:off x="588150" y="35912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¿Qué es Flexbox?</a:t>
            </a:r>
            <a:endParaRPr b="1" i="0" sz="4000" u="none" cap="none" strike="noStrike">
              <a:solidFill>
                <a:srgbClr val="0000FF"/>
              </a:solidFill>
              <a:latin typeface="Montserrat"/>
              <a:ea typeface="Montserrat"/>
              <a:cs typeface="Montserrat"/>
              <a:sym typeface="Montserrat"/>
            </a:endParaRPr>
          </a:p>
        </p:txBody>
      </p:sp>
      <p:cxnSp>
        <p:nvCxnSpPr>
          <p:cNvPr id="380" name="Google Shape;380;g22426a57638_0_601"/>
          <p:cNvCxnSpPr/>
          <p:nvPr/>
        </p:nvCxnSpPr>
        <p:spPr>
          <a:xfrm flipH="1" rot="10800000">
            <a:off x="652025" y="1292425"/>
            <a:ext cx="5129700" cy="3300"/>
          </a:xfrm>
          <a:prstGeom prst="straightConnector1">
            <a:avLst/>
          </a:prstGeom>
          <a:noFill/>
          <a:ln cap="rnd" cmpd="sng" w="9525">
            <a:solidFill>
              <a:srgbClr val="9900FF"/>
            </a:solidFill>
            <a:prstDash val="solid"/>
            <a:round/>
            <a:headEnd len="sm" w="sm" type="none"/>
            <a:tailEnd len="sm" w="sm" type="none"/>
          </a:ln>
        </p:spPr>
      </p:cxnSp>
      <p:sp>
        <p:nvSpPr>
          <p:cNvPr id="381" name="Google Shape;381;g22426a57638_0_601"/>
          <p:cNvSpPr txBox="1"/>
          <p:nvPr/>
        </p:nvSpPr>
        <p:spPr>
          <a:xfrm>
            <a:off x="652025" y="1511200"/>
            <a:ext cx="4061400" cy="264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Flexbox es un sistema de elementos flexibles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estructuras de una sola dimensión.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p:txBody>
      </p:sp>
      <p:pic>
        <p:nvPicPr>
          <p:cNvPr id="382" name="Google Shape;382;g22426a57638_0_601"/>
          <p:cNvPicPr preferRelativeResize="0"/>
          <p:nvPr/>
        </p:nvPicPr>
        <p:blipFill>
          <a:blip r:embed="rId6">
            <a:alphaModFix/>
          </a:blip>
          <a:stretch>
            <a:fillRect/>
          </a:stretch>
        </p:blipFill>
        <p:spPr>
          <a:xfrm>
            <a:off x="4895875" y="1891675"/>
            <a:ext cx="3548300" cy="188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 name="Shape 386"/>
        <p:cNvGrpSpPr/>
        <p:nvPr/>
      </p:nvGrpSpPr>
      <p:grpSpPr>
        <a:xfrm>
          <a:off x="0" y="0"/>
          <a:ext cx="0" cy="0"/>
          <a:chOff x="0" y="0"/>
          <a:chExt cx="0" cy="0"/>
        </a:xfrm>
      </p:grpSpPr>
      <p:grpSp>
        <p:nvGrpSpPr>
          <p:cNvPr id="387" name="Google Shape;387;g22426a57638_0_610"/>
          <p:cNvGrpSpPr/>
          <p:nvPr/>
        </p:nvGrpSpPr>
        <p:grpSpPr>
          <a:xfrm>
            <a:off x="7787125" y="447675"/>
            <a:ext cx="657040" cy="759481"/>
            <a:chOff x="0" y="-9525"/>
            <a:chExt cx="354123" cy="394843"/>
          </a:xfrm>
        </p:grpSpPr>
        <p:sp>
          <p:nvSpPr>
            <p:cNvPr id="388" name="Google Shape;388;g22426a57638_0_61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89" name="Google Shape;389;g22426a57638_0_61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0" name="Google Shape;390;g22426a57638_0_61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91" name="Google Shape;391;g22426a57638_0_61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cxnSp>
        <p:nvCxnSpPr>
          <p:cNvPr id="392" name="Google Shape;392;g22426a57638_0_61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393" name="Google Shape;393;g22426a57638_0_610"/>
          <p:cNvSpPr txBox="1"/>
          <p:nvPr/>
        </p:nvSpPr>
        <p:spPr>
          <a:xfrm>
            <a:off x="432025" y="771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b="1" lang="es" sz="1600">
                <a:solidFill>
                  <a:schemeClr val="dk1"/>
                </a:solidFill>
                <a:latin typeface="Archivo Narrow"/>
                <a:ea typeface="Archivo Narrow"/>
                <a:cs typeface="Archivo Narrow"/>
                <a:sym typeface="Archivo Narrow"/>
              </a:rPr>
              <a:t>Elementos básicos de Flexbox:</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Contenedor: </a:t>
            </a:r>
            <a:r>
              <a:rPr lang="es">
                <a:solidFill>
                  <a:schemeClr val="dk1"/>
                </a:solidFill>
                <a:latin typeface="Archivo Narrow"/>
                <a:ea typeface="Archivo Narrow"/>
                <a:cs typeface="Archivo Narrow"/>
                <a:sym typeface="Archivo Narrow"/>
              </a:rPr>
              <a:t>Es el elemento padre que tendrá en su interior cada uno de los ítems flexibles. </a:t>
            </a:r>
            <a:endParaRPr>
              <a:solidFill>
                <a:schemeClr val="dk1"/>
              </a:solidFill>
              <a:latin typeface="Archivo Narrow"/>
              <a:ea typeface="Archivo Narrow"/>
              <a:cs typeface="Archivo Narrow"/>
              <a:sym typeface="Archivo Narrow"/>
            </a:endParaRPr>
          </a:p>
          <a:p>
            <a:pPr indent="-317500" lvl="1" marL="9144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Eje principal: Los contenedores flexibles tienen una orientación principal específica. Por defecto es el eje horizontal.</a:t>
            </a:r>
            <a:endParaRPr>
              <a:solidFill>
                <a:schemeClr val="dk1"/>
              </a:solidFill>
              <a:latin typeface="Archivo Narrow"/>
              <a:ea typeface="Archivo Narrow"/>
              <a:cs typeface="Archivo Narrow"/>
              <a:sym typeface="Archivo Narrow"/>
            </a:endParaRPr>
          </a:p>
          <a:p>
            <a:pPr indent="-317500" lvl="1" marL="914400" rtl="0" algn="l">
              <a:lnSpc>
                <a:spcPct val="115000"/>
              </a:lnSpc>
              <a:spcBef>
                <a:spcPts val="0"/>
              </a:spcBef>
              <a:spcAft>
                <a:spcPts val="0"/>
              </a:spcAft>
              <a:buClr>
                <a:srgbClr val="595959"/>
              </a:buClr>
              <a:buSzPts val="1400"/>
              <a:buFont typeface="Montserrat"/>
              <a:buChar char="○"/>
            </a:pPr>
            <a:r>
              <a:rPr lang="es">
                <a:solidFill>
                  <a:schemeClr val="dk1"/>
                </a:solidFill>
                <a:latin typeface="Archivo Narrow"/>
                <a:ea typeface="Archivo Narrow"/>
                <a:cs typeface="Archivo Narrow"/>
                <a:sym typeface="Archivo Narrow"/>
              </a:rPr>
              <a:t>Eje secundario:  La orientación secundaria es perpendicular a la principal.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Ítem: Son los elementos hijos flexibles del contenedor.</a:t>
            </a:r>
            <a:endParaRPr>
              <a:solidFill>
                <a:schemeClr val="dk1"/>
              </a:solidFill>
              <a:latin typeface="Archivo Narrow"/>
              <a:ea typeface="Archivo Narrow"/>
              <a:cs typeface="Archivo Narrow"/>
              <a:sym typeface="Archivo Narrow"/>
            </a:endParaRPr>
          </a:p>
        </p:txBody>
      </p:sp>
      <p:pic>
        <p:nvPicPr>
          <p:cNvPr descr="Flexbox CSS: ¿Cómo funciona?" id="394" name="Google Shape;394;g22426a57638_0_610"/>
          <p:cNvPicPr preferRelativeResize="0"/>
          <p:nvPr/>
        </p:nvPicPr>
        <p:blipFill rotWithShape="1">
          <a:blip r:embed="rId5">
            <a:alphaModFix/>
          </a:blip>
          <a:srcRect b="0" l="0" r="0" t="0"/>
          <a:stretch/>
        </p:blipFill>
        <p:spPr>
          <a:xfrm>
            <a:off x="3388665" y="1363237"/>
            <a:ext cx="3890720" cy="9726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grpSp>
        <p:nvGrpSpPr>
          <p:cNvPr id="399" name="Google Shape;399;g22426a57638_0_619"/>
          <p:cNvGrpSpPr/>
          <p:nvPr/>
        </p:nvGrpSpPr>
        <p:grpSpPr>
          <a:xfrm>
            <a:off x="7787125" y="447675"/>
            <a:ext cx="657040" cy="759481"/>
            <a:chOff x="0" y="-9525"/>
            <a:chExt cx="354123" cy="394843"/>
          </a:xfrm>
        </p:grpSpPr>
        <p:sp>
          <p:nvSpPr>
            <p:cNvPr id="400" name="Google Shape;400;g22426a57638_0_6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1" name="Google Shape;401;g22426a57638_0_6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2" name="Google Shape;402;g22426a57638_0_61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03" name="Google Shape;403;g22426a57638_0_61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04" name="Google Shape;404;g22426a57638_0_61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sp>
        <p:nvSpPr>
          <p:cNvPr id="405" name="Google Shape;405;g22426a57638_0_61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sz="1600">
                <a:solidFill>
                  <a:schemeClr val="dk1"/>
                </a:solidFill>
                <a:latin typeface="Archivo Narrow"/>
                <a:ea typeface="Archivo Narrow"/>
                <a:cs typeface="Archivo Narrow"/>
                <a:sym typeface="Archivo Narrow"/>
              </a:rPr>
              <a:t>Imaginemos el siguiente escenario:</a:t>
            </a:r>
            <a:endParaRPr b="1" sz="16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Para activar el modo flexbox, hemos utilizado sobre el elemento contenedor la propiedad display y especificamos el valor flex o inline-flex (dependiendo de cómo queramos que se comporte el contenedor)</a:t>
            </a:r>
            <a:endParaRPr>
              <a:solidFill>
                <a:schemeClr val="dk1"/>
              </a:solidFill>
              <a:latin typeface="Archivo Narrow"/>
              <a:ea typeface="Archivo Narrow"/>
              <a:cs typeface="Archivo Narrow"/>
              <a:sym typeface="Archivo Narrow"/>
            </a:endParaRPr>
          </a:p>
        </p:txBody>
      </p:sp>
      <p:sp>
        <p:nvSpPr>
          <p:cNvPr id="406" name="Google Shape;406;g22426a57638_0_619"/>
          <p:cNvSpPr/>
          <p:nvPr/>
        </p:nvSpPr>
        <p:spPr>
          <a:xfrm>
            <a:off x="1512750" y="1986900"/>
            <a:ext cx="61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"container"</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container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item-1"</a:t>
            </a:r>
            <a:r>
              <a:rPr b="0" i="0" lang="es" sz="1400" u="none" cap="none" strike="noStrike">
                <a:solidFill>
                  <a:srgbClr val="D5CED9"/>
                </a:solidFill>
                <a:latin typeface="Consolas"/>
                <a:ea typeface="Consolas"/>
                <a:cs typeface="Consolas"/>
                <a:sym typeface="Consolas"/>
              </a:rPr>
              <a:t>&gt;1&lt;/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 </a:t>
            </a:r>
            <a:r>
              <a:rPr b="0" i="0" lang="es" sz="1400" u="none" cap="none" strike="noStrike">
                <a:solidFill>
                  <a:srgbClr val="5F6167"/>
                </a:solidFill>
                <a:latin typeface="Consolas"/>
                <a:ea typeface="Consolas"/>
                <a:cs typeface="Consolas"/>
                <a:sym typeface="Consolas"/>
              </a:rPr>
              <a:t>&lt;!-- Flex items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item-2"</a:t>
            </a:r>
            <a:r>
              <a:rPr b="0" i="0" lang="es" sz="1400" u="none" cap="none" strike="noStrike">
                <a:solidFill>
                  <a:srgbClr val="D5CED9"/>
                </a:solidFill>
                <a:latin typeface="Consolas"/>
                <a:ea typeface="Consolas"/>
                <a:cs typeface="Consolas"/>
                <a:sym typeface="Consolas"/>
              </a:rPr>
              <a:t>&gt;2&lt;/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class</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"item item-3"</a:t>
            </a:r>
            <a:r>
              <a:rPr b="0" i="0" lang="es" sz="1400" u="none" cap="none" strike="noStrike">
                <a:solidFill>
                  <a:srgbClr val="D5CED9"/>
                </a:solidFill>
                <a:latin typeface="Consolas"/>
                <a:ea typeface="Consolas"/>
                <a:cs typeface="Consolas"/>
                <a:sym typeface="Consolas"/>
              </a:rPr>
              <a:t>&gt;3&lt;/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26a57638_0_0"/>
          <p:cNvSpPr txBox="1"/>
          <p:nvPr/>
        </p:nvSpPr>
        <p:spPr>
          <a:xfrm>
            <a:off x="3712975" y="11056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6</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26a57638_0_0"/>
          <p:cNvSpPr txBox="1"/>
          <p:nvPr/>
        </p:nvSpPr>
        <p:spPr>
          <a:xfrm>
            <a:off x="3191475" y="21946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i="0" sz="1000" u="none" cap="none" strike="noStrike">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i="0" lang="es" sz="1000" u="none" cap="none" strike="noStrike">
                <a:solidFill>
                  <a:schemeClr val="lt1"/>
                </a:solidFill>
                <a:latin typeface="Archivo Thin"/>
                <a:ea typeface="Archivo Thin"/>
                <a:cs typeface="Archivo Thin"/>
                <a:sym typeface="Archivo Thin"/>
              </a:rPr>
              <a:t>    </a:t>
            </a:r>
            <a:r>
              <a:rPr lang="es" sz="1000">
                <a:solidFill>
                  <a:schemeClr val="lt1"/>
                </a:solidFill>
                <a:latin typeface="Archivo Thin"/>
                <a:ea typeface="Archivo Thin"/>
                <a:cs typeface="Archivo Thin"/>
                <a:sym typeface="Archivo Thin"/>
              </a:rPr>
              <a:t>Modelo de caja y propiedades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Selectores avanzados</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¿Qué es Flexbox?</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Propiedades para el contenedor Flex y los Flex items</a:t>
            </a:r>
            <a:endParaRPr sz="1000">
              <a:solidFill>
                <a:schemeClr val="lt1"/>
              </a:solidFill>
              <a:latin typeface="Archivo Thin"/>
              <a:ea typeface="Archivo Thin"/>
              <a:cs typeface="Archivo Thin"/>
              <a:sym typeface="Archivo Thin"/>
            </a:endParaRPr>
          </a:p>
        </p:txBody>
      </p:sp>
      <p:sp>
        <p:nvSpPr>
          <p:cNvPr id="71" name="Google Shape;71;g22426a57638_0_0"/>
          <p:cNvSpPr txBox="1"/>
          <p:nvPr/>
        </p:nvSpPr>
        <p:spPr>
          <a:xfrm>
            <a:off x="3647850" y="16750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CSS 3:  Modelo de Caja, Posicionamiento y Flexbox</a:t>
            </a:r>
            <a:endParaRPr b="1" sz="1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p:txBody>
      </p:sp>
      <p:sp>
        <p:nvSpPr>
          <p:cNvPr id="72" name="Google Shape;72;g22426a57638_0_0"/>
          <p:cNvSpPr txBox="1"/>
          <p:nvPr/>
        </p:nvSpPr>
        <p:spPr>
          <a:xfrm>
            <a:off x="1079763" y="1144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rgbClr val="FFFFFF"/>
                </a:solidFill>
                <a:latin typeface="Archivo Black"/>
                <a:ea typeface="Archivo Black"/>
                <a:cs typeface="Archivo Black"/>
                <a:sym typeface="Archivo Black"/>
              </a:rPr>
              <a:t>05.</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26a57638_0_0"/>
          <p:cNvSpPr txBox="1"/>
          <p:nvPr/>
        </p:nvSpPr>
        <p:spPr>
          <a:xfrm>
            <a:off x="599088" y="2335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rgbClr val="FFFFFF"/>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rgbClr val="FFFFFF"/>
              </a:buClr>
              <a:buSzPts val="1000"/>
              <a:buFont typeface="Archivo"/>
              <a:buAutoNum type="arabicPeriod"/>
            </a:pPr>
            <a:r>
              <a:rPr lang="es" sz="1000">
                <a:solidFill>
                  <a:srgbClr val="FFFFFF"/>
                </a:solidFill>
                <a:latin typeface="Archivo Thin"/>
                <a:ea typeface="Archivo Thin"/>
                <a:cs typeface="Archivo Thin"/>
                <a:sym typeface="Archivo Thin"/>
              </a:rPr>
              <a:t>    Unidades de medida</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Colores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Fondos en CSS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Fuentes y tipografías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Estilos para textos y listas</a:t>
            </a:r>
            <a:endParaRPr sz="1000">
              <a:solidFill>
                <a:srgbClr val="FFFFFF"/>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rgbClr val="FFFFFF"/>
              </a:buClr>
              <a:buSzPts val="1100"/>
              <a:buFont typeface="Arial"/>
              <a:buAutoNum type="arabicPeriod"/>
            </a:pPr>
            <a:r>
              <a:rPr lang="es" sz="1000">
                <a:solidFill>
                  <a:srgbClr val="FFFFFF"/>
                </a:solidFill>
                <a:latin typeface="Archivo Thin"/>
                <a:ea typeface="Archivo Thin"/>
                <a:cs typeface="Archivo Thin"/>
                <a:sym typeface="Archivo Thin"/>
              </a:rPr>
              <a:t>Íconos</a:t>
            </a:r>
            <a:endParaRPr b="0" i="0" sz="1000" u="none" cap="none" strike="noStrike">
              <a:solidFill>
                <a:srgbClr val="FFFFFF"/>
              </a:solidFill>
              <a:latin typeface="Archivo Thin"/>
              <a:ea typeface="Archivo Thin"/>
              <a:cs typeface="Archivo Thin"/>
              <a:sym typeface="Archivo Thin"/>
            </a:endParaRPr>
          </a:p>
        </p:txBody>
      </p:sp>
      <p:sp>
        <p:nvSpPr>
          <p:cNvPr id="74" name="Google Shape;74;g22426a57638_0_0"/>
          <p:cNvSpPr txBox="1"/>
          <p:nvPr/>
        </p:nvSpPr>
        <p:spPr>
          <a:xfrm>
            <a:off x="1014638" y="1713575"/>
            <a:ext cx="18609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a:solidFill>
                  <a:srgbClr val="FFFFFF"/>
                </a:solidFill>
                <a:latin typeface="Archivo Thin"/>
                <a:ea typeface="Archivo Thin"/>
                <a:cs typeface="Archivo Thin"/>
                <a:sym typeface="Archivo Thin"/>
              </a:rPr>
              <a:t>CSS 2:  Medidas, Colores, Fondos, Fuentes e Iconos</a:t>
            </a:r>
            <a:endParaRPr>
              <a:solidFill>
                <a:srgbClr val="FFFFFF"/>
              </a:solidFill>
              <a:latin typeface="Archivo Thin"/>
              <a:ea typeface="Archivo Thin"/>
              <a:cs typeface="Archivo Thin"/>
              <a:sym typeface="Archivo Thin"/>
            </a:endParaRPr>
          </a:p>
        </p:txBody>
      </p:sp>
      <p:sp>
        <p:nvSpPr>
          <p:cNvPr id="75" name="Google Shape;75;g22426a57638_0_0"/>
          <p:cNvSpPr txBox="1"/>
          <p:nvPr/>
        </p:nvSpPr>
        <p:spPr>
          <a:xfrm>
            <a:off x="6410375" y="1144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a:t>
            </a:r>
            <a:r>
              <a:rPr lang="es" sz="3000">
                <a:solidFill>
                  <a:schemeClr val="lt1"/>
                </a:solidFill>
                <a:latin typeface="Archivo Black"/>
                <a:ea typeface="Archivo Black"/>
                <a:cs typeface="Archivo Black"/>
                <a:sym typeface="Archivo Black"/>
              </a:rPr>
              <a:t>7</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26a57638_0_0"/>
          <p:cNvSpPr txBox="1"/>
          <p:nvPr/>
        </p:nvSpPr>
        <p:spPr>
          <a:xfrm>
            <a:off x="5888875" y="2233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900" lvl="0" marL="352799" marR="0" rtl="0" algn="l">
              <a:lnSpc>
                <a:spcPct val="100000"/>
              </a:lnSpc>
              <a:spcBef>
                <a:spcPts val="0"/>
              </a:spcBef>
              <a:spcAft>
                <a:spcPts val="0"/>
              </a:spcAft>
              <a:buClr>
                <a:schemeClr val="lt1"/>
              </a:buClr>
              <a:buSzPts val="1000"/>
              <a:buFont typeface="Archivo"/>
              <a:buAutoNum type="arabicPeriod"/>
            </a:pPr>
            <a:r>
              <a:rPr lang="es" sz="1000">
                <a:solidFill>
                  <a:schemeClr val="lt1"/>
                </a:solidFill>
                <a:latin typeface="Archivo Thin"/>
                <a:ea typeface="Archivo Thin"/>
                <a:cs typeface="Archivo Thin"/>
                <a:sym typeface="Archivo Thin"/>
              </a:rPr>
              <a:t>  ¿Qué es Grid?</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Implementación de Grid</a:t>
            </a:r>
            <a:endParaRPr sz="1000">
              <a:solidFill>
                <a:schemeClr val="lt1"/>
              </a:solidFill>
              <a:latin typeface="Archivo Thin"/>
              <a:ea typeface="Archivo Thin"/>
              <a:cs typeface="Archivo Thin"/>
              <a:sym typeface="Archivo Thin"/>
            </a:endParaRPr>
          </a:p>
          <a:p>
            <a:pPr indent="-292100" lvl="0" marL="457200" rtl="0" algn="l">
              <a:lnSpc>
                <a:spcPct val="115000"/>
              </a:lnSpc>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Maquetado con Flex y Grid</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Media Queries</a:t>
            </a:r>
            <a:endParaRPr sz="1000">
              <a:solidFill>
                <a:schemeClr val="lt1"/>
              </a:solidFill>
              <a:latin typeface="Archivo Thin"/>
              <a:ea typeface="Archivo Thin"/>
              <a:cs typeface="Archivo Thin"/>
              <a:sym typeface="Archivo Thin"/>
            </a:endParaRPr>
          </a:p>
        </p:txBody>
      </p:sp>
      <p:sp>
        <p:nvSpPr>
          <p:cNvPr id="77" name="Google Shape;77;g22426a57638_0_0"/>
          <p:cNvSpPr txBox="1"/>
          <p:nvPr/>
        </p:nvSpPr>
        <p:spPr>
          <a:xfrm>
            <a:off x="6345250" y="171357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CSS 4:  Grid y Media Queries</a:t>
            </a:r>
            <a:endParaRPr b="1" sz="1100">
              <a:solidFill>
                <a:schemeClr val="dk1"/>
              </a:solidFill>
            </a:endParaRPr>
          </a:p>
          <a:p>
            <a:pPr indent="0" lvl="0" marL="0" marR="0" rtl="0" algn="l">
              <a:lnSpc>
                <a:spcPct val="100000"/>
              </a:lnSpc>
              <a:spcBef>
                <a:spcPts val="0"/>
              </a:spcBef>
              <a:spcAft>
                <a:spcPts val="0"/>
              </a:spcAft>
              <a:buClr>
                <a:srgbClr val="000000"/>
              </a:buClr>
              <a:buSzPts val="1600"/>
              <a:buFont typeface="Arial"/>
              <a:buNone/>
            </a:pPr>
            <a:r>
              <a:t/>
            </a:r>
            <a:endParaRPr sz="1200">
              <a:solidFill>
                <a:srgbClr val="FFFFFF"/>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grpSp>
        <p:nvGrpSpPr>
          <p:cNvPr id="411" name="Google Shape;411;g22426a57638_0_672"/>
          <p:cNvGrpSpPr/>
          <p:nvPr/>
        </p:nvGrpSpPr>
        <p:grpSpPr>
          <a:xfrm>
            <a:off x="7787125" y="447675"/>
            <a:ext cx="657040" cy="759481"/>
            <a:chOff x="0" y="-9525"/>
            <a:chExt cx="354123" cy="394843"/>
          </a:xfrm>
        </p:grpSpPr>
        <p:sp>
          <p:nvSpPr>
            <p:cNvPr id="412" name="Google Shape;412;g22426a57638_0_67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3" name="Google Shape;413;g22426a57638_0_67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14" name="Google Shape;414;g22426a57638_0_67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15" name="Google Shape;415;g22426a57638_0_67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16" name="Google Shape;416;g22426a57638_0_67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Flexbox | Conceptos</a:t>
            </a:r>
            <a:endParaRPr b="1" i="0" sz="4000" u="none" cap="none" strike="noStrike">
              <a:solidFill>
                <a:srgbClr val="0000FF"/>
              </a:solidFill>
              <a:latin typeface="Montserrat"/>
              <a:ea typeface="Montserrat"/>
              <a:cs typeface="Montserrat"/>
              <a:sym typeface="Montserrat"/>
            </a:endParaRPr>
          </a:p>
        </p:txBody>
      </p:sp>
      <p:sp>
        <p:nvSpPr>
          <p:cNvPr id="417" name="Google Shape;417;g22426a57638_0_67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1600">
                <a:solidFill>
                  <a:schemeClr val="dk1"/>
                </a:solidFill>
                <a:latin typeface="Archivo Narrow"/>
                <a:ea typeface="Archivo Narrow"/>
                <a:cs typeface="Archivo Narrow"/>
                <a:sym typeface="Archivo Narrow"/>
              </a:rPr>
              <a:t>Propiedad display:</a:t>
            </a:r>
            <a:endParaRPr b="1" sz="1600">
              <a:solidFill>
                <a:schemeClr val="dk1"/>
              </a:solidFill>
              <a:latin typeface="Archivo Narrow"/>
              <a:ea typeface="Archivo Narrow"/>
              <a:cs typeface="Archivo Narrow"/>
              <a:sym typeface="Archivo Narrow"/>
            </a:endParaRPr>
          </a:p>
        </p:txBody>
      </p:sp>
      <p:pic>
        <p:nvPicPr>
          <p:cNvPr id="418" name="Google Shape;418;g22426a57638_0_672"/>
          <p:cNvPicPr preferRelativeResize="0"/>
          <p:nvPr/>
        </p:nvPicPr>
        <p:blipFill rotWithShape="1">
          <a:blip r:embed="rId5">
            <a:alphaModFix/>
          </a:blip>
          <a:srcRect b="0" l="0" r="0" t="0"/>
          <a:stretch/>
        </p:blipFill>
        <p:spPr>
          <a:xfrm>
            <a:off x="1037491" y="1759766"/>
            <a:ext cx="7069017" cy="1128668"/>
          </a:xfrm>
          <a:prstGeom prst="rect">
            <a:avLst/>
          </a:prstGeom>
          <a:noFill/>
          <a:ln>
            <a:noFill/>
          </a:ln>
        </p:spPr>
      </p:pic>
      <p:pic>
        <p:nvPicPr>
          <p:cNvPr id="419" name="Google Shape;419;g22426a57638_0_672"/>
          <p:cNvPicPr preferRelativeResize="0"/>
          <p:nvPr/>
        </p:nvPicPr>
        <p:blipFill rotWithShape="1">
          <a:blip r:embed="rId6">
            <a:alphaModFix/>
          </a:blip>
          <a:srcRect b="0" l="0" r="0" t="0"/>
          <a:stretch/>
        </p:blipFill>
        <p:spPr>
          <a:xfrm>
            <a:off x="587025" y="3092650"/>
            <a:ext cx="4371807" cy="789575"/>
          </a:xfrm>
          <a:prstGeom prst="rect">
            <a:avLst/>
          </a:prstGeom>
          <a:noFill/>
          <a:ln>
            <a:noFill/>
          </a:ln>
        </p:spPr>
      </p:pic>
      <p:pic>
        <p:nvPicPr>
          <p:cNvPr id="420" name="Google Shape;420;g22426a57638_0_672"/>
          <p:cNvPicPr preferRelativeResize="0"/>
          <p:nvPr/>
        </p:nvPicPr>
        <p:blipFill rotWithShape="1">
          <a:blip r:embed="rId7">
            <a:alphaModFix/>
          </a:blip>
          <a:srcRect b="0" l="0" r="0" t="0"/>
          <a:stretch/>
        </p:blipFill>
        <p:spPr>
          <a:xfrm>
            <a:off x="5234000" y="3326750"/>
            <a:ext cx="2906826" cy="5554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grpSp>
        <p:nvGrpSpPr>
          <p:cNvPr id="425" name="Google Shape;425;g22426a57638_0_690"/>
          <p:cNvGrpSpPr/>
          <p:nvPr/>
        </p:nvGrpSpPr>
        <p:grpSpPr>
          <a:xfrm>
            <a:off x="7787125" y="447675"/>
            <a:ext cx="657040" cy="759481"/>
            <a:chOff x="0" y="-9525"/>
            <a:chExt cx="354123" cy="394843"/>
          </a:xfrm>
        </p:grpSpPr>
        <p:sp>
          <p:nvSpPr>
            <p:cNvPr id="426" name="Google Shape;426;g22426a57638_0_69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27" name="Google Shape;427;g22426a57638_0_69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8" name="Google Shape;428;g22426a57638_0_69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29" name="Google Shape;429;g22426a57638_0_69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30" name="Google Shape;430;g22426a57638_0_69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Flex-direction</a:t>
            </a:r>
            <a:endParaRPr b="1" i="0" sz="3700" u="none" cap="none" strike="noStrike">
              <a:solidFill>
                <a:srgbClr val="0000FF"/>
              </a:solidFill>
              <a:latin typeface="Montserrat"/>
              <a:ea typeface="Montserrat"/>
              <a:cs typeface="Montserrat"/>
              <a:sym typeface="Montserrat"/>
            </a:endParaRPr>
          </a:p>
        </p:txBody>
      </p:sp>
      <p:sp>
        <p:nvSpPr>
          <p:cNvPr id="431" name="Google Shape;431;g22426a57638_0_69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Mediante la propiedad </a:t>
            </a:r>
            <a:r>
              <a:rPr b="1" lang="es">
                <a:solidFill>
                  <a:schemeClr val="dk1"/>
                </a:solidFill>
                <a:latin typeface="Archivo Narrow"/>
                <a:ea typeface="Archivo Narrow"/>
                <a:cs typeface="Archivo Narrow"/>
                <a:sym typeface="Archivo Narrow"/>
              </a:rPr>
              <a:t>flex-direction</a:t>
            </a:r>
            <a:r>
              <a:rPr lang="es">
                <a:solidFill>
                  <a:schemeClr val="dk1"/>
                </a:solidFill>
                <a:latin typeface="Archivo Narrow"/>
                <a:ea typeface="Archivo Narrow"/>
                <a:cs typeface="Archivo Narrow"/>
                <a:sym typeface="Archivo Narrow"/>
              </a:rPr>
              <a:t> podemos modificar la dirección del eje principal del contenedor para que se oriente en horizontal (por defecto) o en vertical. Además, también podemos incluir el sufijo -reverse para indicar que coloque los ítems en orden inverso.</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32" name="Google Shape;432;g22426a57638_0_690"/>
          <p:cNvPicPr preferRelativeResize="0"/>
          <p:nvPr/>
        </p:nvPicPr>
        <p:blipFill rotWithShape="1">
          <a:blip r:embed="rId5">
            <a:alphaModFix/>
          </a:blip>
          <a:srcRect b="0" l="0" r="0" t="0"/>
          <a:stretch/>
        </p:blipFill>
        <p:spPr>
          <a:xfrm>
            <a:off x="466300" y="2176350"/>
            <a:ext cx="5567500" cy="2070375"/>
          </a:xfrm>
          <a:prstGeom prst="rect">
            <a:avLst/>
          </a:prstGeom>
          <a:noFill/>
          <a:ln>
            <a:noFill/>
          </a:ln>
        </p:spPr>
      </p:pic>
      <p:pic>
        <p:nvPicPr>
          <p:cNvPr id="433" name="Google Shape;433;g22426a57638_0_690"/>
          <p:cNvPicPr preferRelativeResize="0"/>
          <p:nvPr/>
        </p:nvPicPr>
        <p:blipFill>
          <a:blip r:embed="rId6">
            <a:alphaModFix/>
          </a:blip>
          <a:stretch>
            <a:fillRect/>
          </a:stretch>
        </p:blipFill>
        <p:spPr>
          <a:xfrm>
            <a:off x="6189825" y="2176350"/>
            <a:ext cx="2522200" cy="1933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grpSp>
        <p:nvGrpSpPr>
          <p:cNvPr id="438" name="Google Shape;438;g22426a57638_0_708"/>
          <p:cNvGrpSpPr/>
          <p:nvPr/>
        </p:nvGrpSpPr>
        <p:grpSpPr>
          <a:xfrm>
            <a:off x="7787125" y="447675"/>
            <a:ext cx="657040" cy="759481"/>
            <a:chOff x="0" y="-9525"/>
            <a:chExt cx="354123" cy="394843"/>
          </a:xfrm>
        </p:grpSpPr>
        <p:sp>
          <p:nvSpPr>
            <p:cNvPr id="439" name="Google Shape;439;g22426a57638_0_70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0" name="Google Shape;440;g22426a57638_0_70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41" name="Google Shape;441;g22426a57638_0_70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42" name="Google Shape;442;g22426a57638_0_70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Flex-wrap</a:t>
            </a:r>
            <a:endParaRPr b="1" i="0" sz="4000" u="none" cap="none" strike="noStrike">
              <a:solidFill>
                <a:srgbClr val="0000FF"/>
              </a:solidFill>
              <a:latin typeface="Montserrat"/>
              <a:ea typeface="Montserrat"/>
              <a:cs typeface="Montserrat"/>
              <a:sym typeface="Montserrat"/>
            </a:endParaRPr>
          </a:p>
        </p:txBody>
      </p:sp>
      <p:cxnSp>
        <p:nvCxnSpPr>
          <p:cNvPr id="443" name="Google Shape;443;g22426a57638_0_70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44" name="Google Shape;444;g22426a57638_0_70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Existe otra propiedad llamada flex-wrap con la que podemos especificar el comportamiento del contenedor respecto a evitar que se desborde (nowrap, valor por defecto) o permitir que lo haga, en cuyo caso, estaríamos hablando de un contenedor flexbox multilínea.</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45" name="Google Shape;445;g22426a57638_0_708"/>
          <p:cNvPicPr preferRelativeResize="0"/>
          <p:nvPr/>
        </p:nvPicPr>
        <p:blipFill rotWithShape="1">
          <a:blip r:embed="rId5">
            <a:alphaModFix/>
          </a:blip>
          <a:srcRect b="0" l="0" r="0" t="0"/>
          <a:stretch/>
        </p:blipFill>
        <p:spPr>
          <a:xfrm>
            <a:off x="505700" y="2411600"/>
            <a:ext cx="5505925" cy="1773725"/>
          </a:xfrm>
          <a:prstGeom prst="rect">
            <a:avLst/>
          </a:prstGeom>
          <a:noFill/>
          <a:ln>
            <a:noFill/>
          </a:ln>
        </p:spPr>
      </p:pic>
      <p:pic>
        <p:nvPicPr>
          <p:cNvPr id="446" name="Google Shape;446;g22426a57638_0_708"/>
          <p:cNvPicPr preferRelativeResize="0"/>
          <p:nvPr/>
        </p:nvPicPr>
        <p:blipFill>
          <a:blip r:embed="rId6">
            <a:alphaModFix/>
          </a:blip>
          <a:stretch>
            <a:fillRect/>
          </a:stretch>
        </p:blipFill>
        <p:spPr>
          <a:xfrm>
            <a:off x="6152728" y="2469400"/>
            <a:ext cx="2448146" cy="156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grpSp>
        <p:nvGrpSpPr>
          <p:cNvPr id="451" name="Google Shape;451;g22426a57638_0_772"/>
          <p:cNvGrpSpPr/>
          <p:nvPr/>
        </p:nvGrpSpPr>
        <p:grpSpPr>
          <a:xfrm>
            <a:off x="7787125" y="447675"/>
            <a:ext cx="657040" cy="759481"/>
            <a:chOff x="0" y="-9525"/>
            <a:chExt cx="354123" cy="394843"/>
          </a:xfrm>
        </p:grpSpPr>
        <p:sp>
          <p:nvSpPr>
            <p:cNvPr id="452" name="Google Shape;452;g22426a57638_0_77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3" name="Google Shape;453;g22426a57638_0_77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4" name="Google Shape;454;g22426a57638_0_77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55" name="Google Shape;455;g22426a57638_0_77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56" name="Google Shape;456;g22426a57638_0_77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935"/>
              <a:buFont typeface="Arial"/>
              <a:buNone/>
            </a:pPr>
            <a:r>
              <a:rPr lang="es" sz="2775">
                <a:solidFill>
                  <a:schemeClr val="dk1"/>
                </a:solidFill>
                <a:latin typeface="Archivo Black"/>
                <a:ea typeface="Archivo Black"/>
                <a:cs typeface="Archivo Black"/>
                <a:sym typeface="Archivo Black"/>
              </a:rPr>
              <a:t>Flexbox | Propiedades de alineación</a:t>
            </a:r>
            <a:endParaRPr sz="2775">
              <a:solidFill>
                <a:schemeClr val="dk1"/>
              </a:solidFill>
              <a:latin typeface="Archivo Black"/>
              <a:ea typeface="Archivo Black"/>
              <a:cs typeface="Archivo Black"/>
              <a:sym typeface="Archivo Black"/>
            </a:endParaRPr>
          </a:p>
        </p:txBody>
      </p:sp>
      <p:sp>
        <p:nvSpPr>
          <p:cNvPr id="457" name="Google Shape;457;g22426a57638_0_77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Disponemos de 4 propiedades relativas a la alineación, la primera relativa al eje principal y las restantes al secundario: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120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justify-content: Alinea los ítems del eje principal.</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lang="es">
                <a:solidFill>
                  <a:schemeClr val="dk1"/>
                </a:solidFill>
                <a:latin typeface="Archivo Narrow"/>
                <a:ea typeface="Archivo Narrow"/>
                <a:cs typeface="Archivo Narrow"/>
                <a:sym typeface="Archivo Narrow"/>
              </a:rPr>
              <a:t>align-items: Alinea los ítems del eje secundario.</a:t>
            </a:r>
            <a:endParaRPr>
              <a:solidFill>
                <a:schemeClr val="dk1"/>
              </a:solidFill>
              <a:latin typeface="Archivo Narrow"/>
              <a:ea typeface="Archivo Narrow"/>
              <a:cs typeface="Archivo Narrow"/>
              <a:sym typeface="Archivo Narrow"/>
            </a:endParaRPr>
          </a:p>
        </p:txBody>
      </p:sp>
      <p:pic>
        <p:nvPicPr>
          <p:cNvPr id="458" name="Google Shape;458;g22426a57638_0_772"/>
          <p:cNvPicPr preferRelativeResize="0"/>
          <p:nvPr/>
        </p:nvPicPr>
        <p:blipFill rotWithShape="1">
          <a:blip r:embed="rId5">
            <a:alphaModFix/>
          </a:blip>
          <a:srcRect b="0" l="0" r="0" t="0"/>
          <a:stretch/>
        </p:blipFill>
        <p:spPr>
          <a:xfrm>
            <a:off x="1000725" y="1625100"/>
            <a:ext cx="6907349" cy="1796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grpSp>
        <p:nvGrpSpPr>
          <p:cNvPr id="463" name="Google Shape;463;g22426a57638_0_781"/>
          <p:cNvGrpSpPr/>
          <p:nvPr/>
        </p:nvGrpSpPr>
        <p:grpSpPr>
          <a:xfrm>
            <a:off x="7787125" y="447675"/>
            <a:ext cx="657040" cy="759481"/>
            <a:chOff x="0" y="-9525"/>
            <a:chExt cx="354123" cy="394843"/>
          </a:xfrm>
        </p:grpSpPr>
        <p:sp>
          <p:nvSpPr>
            <p:cNvPr id="464" name="Google Shape;464;g22426a57638_0_78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5" name="Google Shape;465;g22426a57638_0_78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66" name="Google Shape;466;g22426a57638_0_78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67" name="Google Shape;467;g22426a57638_0_78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Justify-Content</a:t>
            </a:r>
            <a:endParaRPr b="1" i="0" sz="4000" u="none" cap="none" strike="noStrike">
              <a:solidFill>
                <a:srgbClr val="0000FF"/>
              </a:solidFill>
              <a:latin typeface="Montserrat"/>
              <a:ea typeface="Montserrat"/>
              <a:cs typeface="Montserrat"/>
              <a:sym typeface="Montserrat"/>
            </a:endParaRPr>
          </a:p>
        </p:txBody>
      </p:sp>
      <p:cxnSp>
        <p:nvCxnSpPr>
          <p:cNvPr id="468" name="Google Shape;468;g22426a57638_0_78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69" name="Google Shape;469;g22426a57638_0_78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a:t>
            </a:r>
            <a:r>
              <a:rPr lang="es">
                <a:solidFill>
                  <a:schemeClr val="dk1"/>
                </a:solidFill>
                <a:latin typeface="Archivo Narrow"/>
                <a:ea typeface="Archivo Narrow"/>
                <a:cs typeface="Archivo Narrow"/>
                <a:sym typeface="Archivo Narrow"/>
                <a:extLst>
                  <a:ext uri="http://customooxmlschemas.google.com/">
                    <go:slidesCustomData xmlns:go="http://customooxmlschemas.google.com/" textRoundtripDataId="8"/>
                  </a:ext>
                </a:extLst>
              </a:rPr>
              <a:t>propiedad</a:t>
            </a:r>
            <a:r>
              <a:rPr lang="es">
                <a:solidFill>
                  <a:schemeClr val="dk1"/>
                </a:solidFill>
                <a:latin typeface="Archivo Narrow"/>
                <a:ea typeface="Archivo Narrow"/>
                <a:cs typeface="Archivo Narrow"/>
                <a:sym typeface="Archivo Narrow"/>
              </a:rPr>
              <a:t> </a:t>
            </a:r>
            <a:r>
              <a:rPr b="1" lang="es">
                <a:solidFill>
                  <a:schemeClr val="dk1"/>
                </a:solidFill>
                <a:latin typeface="Archivo Narrow"/>
                <a:ea typeface="Archivo Narrow"/>
                <a:cs typeface="Archivo Narrow"/>
                <a:sym typeface="Archivo Narrow"/>
              </a:rPr>
              <a:t>justify-content </a:t>
            </a:r>
            <a:r>
              <a:rPr lang="es">
                <a:solidFill>
                  <a:schemeClr val="dk1"/>
                </a:solidFill>
                <a:latin typeface="Archivo Narrow"/>
                <a:ea typeface="Archivo Narrow"/>
                <a:cs typeface="Archivo Narrow"/>
                <a:sym typeface="Archivo Narrow"/>
              </a:rPr>
              <a:t>sirve para colocar los ítems de un contenedor mediante una disposición concreta a lo largo del eje principal:</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470" name="Google Shape;470;g22426a57638_0_781"/>
          <p:cNvPicPr preferRelativeResize="0"/>
          <p:nvPr/>
        </p:nvPicPr>
        <p:blipFill rotWithShape="1">
          <a:blip r:embed="rId5">
            <a:alphaModFix/>
          </a:blip>
          <a:srcRect b="0" l="0" r="0" t="0"/>
          <a:stretch/>
        </p:blipFill>
        <p:spPr>
          <a:xfrm>
            <a:off x="1444177" y="1644743"/>
            <a:ext cx="7170097" cy="25331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grpSp>
        <p:nvGrpSpPr>
          <p:cNvPr id="475" name="Google Shape;475;g22426a57638_0_813"/>
          <p:cNvGrpSpPr/>
          <p:nvPr/>
        </p:nvGrpSpPr>
        <p:grpSpPr>
          <a:xfrm>
            <a:off x="7787125" y="447675"/>
            <a:ext cx="657040" cy="759481"/>
            <a:chOff x="0" y="-9525"/>
            <a:chExt cx="354123" cy="394843"/>
          </a:xfrm>
        </p:grpSpPr>
        <p:sp>
          <p:nvSpPr>
            <p:cNvPr id="476" name="Google Shape;476;g22426a57638_0_8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77" name="Google Shape;477;g22426a57638_0_8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8" name="Google Shape;478;g22426a57638_0_81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79" name="Google Shape;479;g22426a57638_0_81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80" name="Google Shape;480;g22426a57638_0_81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Justify-Content</a:t>
            </a:r>
            <a:endParaRPr b="1" i="0" sz="4000" u="none" cap="none" strike="noStrike">
              <a:solidFill>
                <a:srgbClr val="0000FF"/>
              </a:solidFill>
              <a:latin typeface="Montserrat"/>
              <a:ea typeface="Montserrat"/>
              <a:cs typeface="Montserrat"/>
              <a:sym typeface="Montserrat"/>
            </a:endParaRPr>
          </a:p>
        </p:txBody>
      </p:sp>
      <p:sp>
        <p:nvSpPr>
          <p:cNvPr id="481" name="Google Shape;481;g22426a57638_0_813"/>
          <p:cNvSpPr txBox="1"/>
          <p:nvPr/>
        </p:nvSpPr>
        <p:spPr>
          <a:xfrm>
            <a:off x="806250" y="1812775"/>
            <a:ext cx="4486800" cy="21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Con estos valores de la propiedad </a:t>
            </a:r>
            <a:r>
              <a:rPr b="1" lang="es">
                <a:solidFill>
                  <a:schemeClr val="dk1"/>
                </a:solidFill>
                <a:latin typeface="Archivo Narrow"/>
                <a:ea typeface="Archivo Narrow"/>
                <a:cs typeface="Archivo Narrow"/>
                <a:sym typeface="Archivo Narrow"/>
              </a:rPr>
              <a:t>justify-content</a:t>
            </a:r>
            <a:r>
              <a:rPr lang="es">
                <a:solidFill>
                  <a:schemeClr val="dk1"/>
                </a:solidFill>
                <a:latin typeface="Archivo Narrow"/>
                <a:ea typeface="Archivo Narrow"/>
                <a:cs typeface="Archivo Narrow"/>
                <a:sym typeface="Archivo Narrow"/>
              </a:rPr>
              <a:t> modificamos la disposición de los ítems del contenedor, distribuyendose como se ve en el siguiente ejemplo (nótense los números para observar el orden de cada ítem):</a:t>
            </a:r>
            <a:endParaRPr sz="1650">
              <a:solidFill>
                <a:srgbClr val="595959"/>
              </a:solidFill>
              <a:latin typeface="Montserrat"/>
              <a:ea typeface="Montserrat"/>
              <a:cs typeface="Montserrat"/>
              <a:sym typeface="Montserrat"/>
            </a:endParaRPr>
          </a:p>
        </p:txBody>
      </p:sp>
      <p:pic>
        <p:nvPicPr>
          <p:cNvPr id="482" name="Google Shape;482;g22426a57638_0_813"/>
          <p:cNvPicPr preferRelativeResize="0"/>
          <p:nvPr/>
        </p:nvPicPr>
        <p:blipFill>
          <a:blip r:embed="rId5">
            <a:alphaModFix/>
          </a:blip>
          <a:stretch>
            <a:fillRect/>
          </a:stretch>
        </p:blipFill>
        <p:spPr>
          <a:xfrm>
            <a:off x="5588225" y="1207150"/>
            <a:ext cx="2198900" cy="324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grpSp>
        <p:nvGrpSpPr>
          <p:cNvPr id="487" name="Google Shape;487;g22426a57638_0_822"/>
          <p:cNvGrpSpPr/>
          <p:nvPr/>
        </p:nvGrpSpPr>
        <p:grpSpPr>
          <a:xfrm>
            <a:off x="7787125" y="447675"/>
            <a:ext cx="657040" cy="759481"/>
            <a:chOff x="0" y="-9525"/>
            <a:chExt cx="354123" cy="394843"/>
          </a:xfrm>
        </p:grpSpPr>
        <p:sp>
          <p:nvSpPr>
            <p:cNvPr id="488" name="Google Shape;488;g22426a57638_0_82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9" name="Google Shape;489;g22426a57638_0_82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90" name="Google Shape;490;g22426a57638_0_82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491" name="Google Shape;491;g22426a57638_0_82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492" name="Google Shape;492;g22426a57638_0_82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Align-Content</a:t>
            </a:r>
            <a:endParaRPr b="1" i="0" sz="4000" u="none" cap="none" strike="noStrike">
              <a:solidFill>
                <a:srgbClr val="0000FF"/>
              </a:solidFill>
              <a:latin typeface="Montserrat"/>
              <a:ea typeface="Montserrat"/>
              <a:cs typeface="Montserrat"/>
              <a:sym typeface="Montserrat"/>
            </a:endParaRPr>
          </a:p>
        </p:txBody>
      </p:sp>
      <p:sp>
        <p:nvSpPr>
          <p:cNvPr id="493" name="Google Shape;493;g22426a57638_0_822"/>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align-content permite manejar contenedores flex multilínea. Estos contenedores dividen el eje principal en múltiples líneas, dado que los ítems no caben en el ancho disponible. Sus valores son los siguientes:</a:t>
            </a:r>
            <a:endParaRPr sz="1650">
              <a:solidFill>
                <a:srgbClr val="595959"/>
              </a:solidFill>
              <a:latin typeface="Montserrat"/>
              <a:ea typeface="Montserrat"/>
              <a:cs typeface="Montserrat"/>
              <a:sym typeface="Montserrat"/>
            </a:endParaRPr>
          </a:p>
        </p:txBody>
      </p:sp>
      <p:pic>
        <p:nvPicPr>
          <p:cNvPr id="494" name="Google Shape;494;g22426a57638_0_822"/>
          <p:cNvPicPr preferRelativeResize="0"/>
          <p:nvPr/>
        </p:nvPicPr>
        <p:blipFill rotWithShape="1">
          <a:blip r:embed="rId5">
            <a:alphaModFix/>
          </a:blip>
          <a:srcRect b="0" l="0" r="0" t="0"/>
          <a:stretch/>
        </p:blipFill>
        <p:spPr>
          <a:xfrm>
            <a:off x="1356151" y="1975900"/>
            <a:ext cx="6431698" cy="2265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grpSp>
        <p:nvGrpSpPr>
          <p:cNvPr id="499" name="Google Shape;499;g22426a57638_0_831"/>
          <p:cNvGrpSpPr/>
          <p:nvPr/>
        </p:nvGrpSpPr>
        <p:grpSpPr>
          <a:xfrm>
            <a:off x="7787125" y="447675"/>
            <a:ext cx="657040" cy="759481"/>
            <a:chOff x="0" y="-9525"/>
            <a:chExt cx="354123" cy="394843"/>
          </a:xfrm>
        </p:grpSpPr>
        <p:sp>
          <p:nvSpPr>
            <p:cNvPr id="500" name="Google Shape;500;g22426a57638_0_8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1" name="Google Shape;501;g22426a57638_0_8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2" name="Google Shape;502;g22426a57638_0_83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503" name="Google Shape;503;g22426a57638_0_83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504" name="Google Shape;504;g22426a57638_0_83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Align-Content</a:t>
            </a:r>
            <a:endParaRPr b="1" i="0" sz="4000" u="none" cap="none" strike="noStrike">
              <a:solidFill>
                <a:srgbClr val="0000FF"/>
              </a:solidFill>
              <a:latin typeface="Montserrat"/>
              <a:ea typeface="Montserrat"/>
              <a:cs typeface="Montserrat"/>
              <a:sym typeface="Montserrat"/>
            </a:endParaRPr>
          </a:p>
        </p:txBody>
      </p:sp>
      <p:sp>
        <p:nvSpPr>
          <p:cNvPr id="505" name="Google Shape;505;g22426a57638_0_831"/>
          <p:cNvSpPr txBox="1"/>
          <p:nvPr/>
        </p:nvSpPr>
        <p:spPr>
          <a:xfrm>
            <a:off x="776325" y="2113288"/>
            <a:ext cx="4341600" cy="145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a:solidFill>
                  <a:schemeClr val="dk1"/>
                </a:solidFill>
                <a:latin typeface="Archivo Narrow"/>
                <a:ea typeface="Archivo Narrow"/>
                <a:cs typeface="Archivo Narrow"/>
                <a:sym typeface="Archivo Narrow"/>
              </a:rPr>
              <a:t>Ejemplo: </a:t>
            </a:r>
            <a:r>
              <a:rPr lang="es">
                <a:solidFill>
                  <a:schemeClr val="dk1"/>
                </a:solidFill>
                <a:latin typeface="Archivo Narrow"/>
                <a:ea typeface="Archivo Narrow"/>
                <a:cs typeface="Archivo Narrow"/>
                <a:sym typeface="Archivo Narrow"/>
              </a:rPr>
              <a:t>En un contenedor multilínea de 200 píxeles de alto con ítems de 50px de alto, podemos utilizar la propiedad align-content para alinear los ítems de forma vertical de modo que se queden en la zona inferior del contenedor:</a:t>
            </a:r>
            <a:endParaRPr>
              <a:solidFill>
                <a:schemeClr val="dk1"/>
              </a:solidFill>
              <a:latin typeface="Archivo Narrow"/>
              <a:ea typeface="Archivo Narrow"/>
              <a:cs typeface="Archivo Narrow"/>
              <a:sym typeface="Archivo Narrow"/>
            </a:endParaRPr>
          </a:p>
        </p:txBody>
      </p:sp>
      <p:pic>
        <p:nvPicPr>
          <p:cNvPr id="506" name="Google Shape;506;g22426a57638_0_831"/>
          <p:cNvPicPr preferRelativeResize="0"/>
          <p:nvPr/>
        </p:nvPicPr>
        <p:blipFill>
          <a:blip r:embed="rId5">
            <a:alphaModFix/>
          </a:blip>
          <a:stretch>
            <a:fillRect/>
          </a:stretch>
        </p:blipFill>
        <p:spPr>
          <a:xfrm>
            <a:off x="5347477" y="1207150"/>
            <a:ext cx="2439648" cy="3268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grpSp>
        <p:nvGrpSpPr>
          <p:cNvPr id="511" name="Google Shape;511;g22426a57638_0_840"/>
          <p:cNvGrpSpPr/>
          <p:nvPr/>
        </p:nvGrpSpPr>
        <p:grpSpPr>
          <a:xfrm>
            <a:off x="7787125" y="447675"/>
            <a:ext cx="657040" cy="759481"/>
            <a:chOff x="0" y="-9525"/>
            <a:chExt cx="354123" cy="394843"/>
          </a:xfrm>
        </p:grpSpPr>
        <p:sp>
          <p:nvSpPr>
            <p:cNvPr id="512" name="Google Shape;512;g22426a57638_0_8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13" name="Google Shape;513;g22426a57638_0_8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14" name="Google Shape;514;g22426a57638_0_84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515" name="Google Shape;515;g22426a57638_0_84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516" name="Google Shape;516;g22426a57638_0_84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Align-items</a:t>
            </a:r>
            <a:endParaRPr b="1" i="0" sz="4000" u="none" cap="none" strike="noStrike">
              <a:solidFill>
                <a:srgbClr val="0000FF"/>
              </a:solidFill>
              <a:latin typeface="Montserrat"/>
              <a:ea typeface="Montserrat"/>
              <a:cs typeface="Montserrat"/>
              <a:sym typeface="Montserrat"/>
            </a:endParaRPr>
          </a:p>
        </p:txBody>
      </p:sp>
      <p:sp>
        <p:nvSpPr>
          <p:cNvPr id="517" name="Google Shape;517;g22426a57638_0_840"/>
          <p:cNvSpPr txBox="1"/>
          <p:nvPr/>
        </p:nvSpPr>
        <p:spPr>
          <a:xfrm>
            <a:off x="432025" y="1304875"/>
            <a:ext cx="54507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a:solidFill>
                  <a:schemeClr val="dk1"/>
                </a:solidFill>
                <a:latin typeface="Archivo Narrow"/>
                <a:ea typeface="Archivo Narrow"/>
                <a:cs typeface="Archivo Narrow"/>
                <a:sym typeface="Archivo Narrow"/>
              </a:rPr>
              <a:t>align-items</a:t>
            </a:r>
            <a:r>
              <a:rPr lang="es">
                <a:solidFill>
                  <a:schemeClr val="dk1"/>
                </a:solidFill>
                <a:latin typeface="Archivo Narrow"/>
                <a:ea typeface="Archivo Narrow"/>
                <a:cs typeface="Archivo Narrow"/>
                <a:sym typeface="Archivo Narrow"/>
              </a:rPr>
              <a:t> alinea los ítems en el eje secundario del contenedor. A diferencia de align-content, align-items opera sobre el eje secundario. Los valores que puede tomar son los siguientes: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518" name="Google Shape;518;g22426a57638_0_840"/>
          <p:cNvPicPr preferRelativeResize="0"/>
          <p:nvPr/>
        </p:nvPicPr>
        <p:blipFill rotWithShape="1">
          <a:blip r:embed="rId5">
            <a:alphaModFix/>
          </a:blip>
          <a:srcRect b="0" l="0" r="0" t="0"/>
          <a:stretch/>
        </p:blipFill>
        <p:spPr>
          <a:xfrm>
            <a:off x="432025" y="2271300"/>
            <a:ext cx="5609825" cy="1802550"/>
          </a:xfrm>
          <a:prstGeom prst="rect">
            <a:avLst/>
          </a:prstGeom>
          <a:noFill/>
          <a:ln>
            <a:noFill/>
          </a:ln>
        </p:spPr>
      </p:pic>
      <p:pic>
        <p:nvPicPr>
          <p:cNvPr id="519" name="Google Shape;519;g22426a57638_0_840"/>
          <p:cNvPicPr preferRelativeResize="0"/>
          <p:nvPr/>
        </p:nvPicPr>
        <p:blipFill>
          <a:blip r:embed="rId6">
            <a:alphaModFix/>
          </a:blip>
          <a:stretch>
            <a:fillRect/>
          </a:stretch>
        </p:blipFill>
        <p:spPr>
          <a:xfrm>
            <a:off x="6082850" y="1242521"/>
            <a:ext cx="2286500" cy="3194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426a57638_0_63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22426a57638_0_635"/>
          <p:cNvGrpSpPr/>
          <p:nvPr/>
        </p:nvGrpSpPr>
        <p:grpSpPr>
          <a:xfrm>
            <a:off x="1178498" y="1848600"/>
            <a:ext cx="1123172" cy="1109627"/>
            <a:chOff x="0" y="-9525"/>
            <a:chExt cx="354123" cy="394843"/>
          </a:xfrm>
        </p:grpSpPr>
        <p:sp>
          <p:nvSpPr>
            <p:cNvPr id="88" name="Google Shape;88;g22426a57638_0_63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26a57638_0_63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22426a57638_0_635"/>
          <p:cNvSpPr txBox="1"/>
          <p:nvPr/>
        </p:nvSpPr>
        <p:spPr>
          <a:xfrm>
            <a:off x="2496248" y="2091325"/>
            <a:ext cx="7020300" cy="554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600">
                <a:solidFill>
                  <a:schemeClr val="dk1"/>
                </a:solidFill>
                <a:latin typeface="Archivo Black"/>
                <a:ea typeface="Archivo Black"/>
                <a:cs typeface="Archivo Black"/>
                <a:sym typeface="Archivo Black"/>
              </a:rPr>
              <a:t>Selectores Avanzados</a:t>
            </a:r>
            <a:endParaRPr sz="3600">
              <a:solidFill>
                <a:schemeClr val="dk1"/>
              </a:solidFill>
              <a:latin typeface="Archivo Black"/>
              <a:ea typeface="Archivo Black"/>
              <a:cs typeface="Archivo Black"/>
              <a:sym typeface="Archivo Black"/>
            </a:endParaRPr>
          </a:p>
        </p:txBody>
      </p:sp>
      <p:pic>
        <p:nvPicPr>
          <p:cNvPr id="91" name="Google Shape;91;g22426a57638_0_635"/>
          <p:cNvPicPr preferRelativeResize="0"/>
          <p:nvPr/>
        </p:nvPicPr>
        <p:blipFill rotWithShape="1">
          <a:blip r:embed="rId4">
            <a:alphaModFix/>
          </a:blip>
          <a:srcRect b="0" l="0" r="0" t="0"/>
          <a:stretch/>
        </p:blipFill>
        <p:spPr>
          <a:xfrm>
            <a:off x="1306358" y="2007114"/>
            <a:ext cx="867446" cy="792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3471039b6e4688e4_123"/>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35" name="Google Shape;535;g3471039b6e4688e4_12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36" name="Google Shape;536;g3471039b6e4688e4_123"/>
          <p:cNvGrpSpPr/>
          <p:nvPr/>
        </p:nvGrpSpPr>
        <p:grpSpPr>
          <a:xfrm>
            <a:off x="555362" y="631437"/>
            <a:ext cx="700421" cy="692039"/>
            <a:chOff x="0" y="0"/>
            <a:chExt cx="1867789" cy="1845437"/>
          </a:xfrm>
        </p:grpSpPr>
        <p:sp>
          <p:nvSpPr>
            <p:cNvPr id="537" name="Google Shape;537;g3471039b6e4688e4_12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38" name="Google Shape;538;g3471039b6e4688e4_12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g3471039b6e4688e4_12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40" name="Google Shape;540;g3471039b6e4688e4_123"/>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41" name="Google Shape;541;g3471039b6e4688e4_123"/>
          <p:cNvGrpSpPr/>
          <p:nvPr/>
        </p:nvGrpSpPr>
        <p:grpSpPr>
          <a:xfrm>
            <a:off x="1342709" y="1017797"/>
            <a:ext cx="3147557" cy="382815"/>
            <a:chOff x="0" y="-9525"/>
            <a:chExt cx="1657918" cy="201641"/>
          </a:xfrm>
        </p:grpSpPr>
        <p:sp>
          <p:nvSpPr>
            <p:cNvPr id="542" name="Google Shape;542;g3471039b6e4688e4_12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88"/>
              </a:srgbClr>
            </a:solidFill>
            <a:ln>
              <a:noFill/>
            </a:ln>
          </p:spPr>
        </p:sp>
        <p:sp>
          <p:nvSpPr>
            <p:cNvPr id="543" name="Google Shape;543;g3471039b6e4688e4_12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44" name="Google Shape;544;g3471039b6e4688e4_12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545" name="Google Shape;545;g3471039b6e4688e4_123"/>
          <p:cNvGrpSpPr/>
          <p:nvPr/>
        </p:nvGrpSpPr>
        <p:grpSpPr>
          <a:xfrm>
            <a:off x="555369" y="1658241"/>
            <a:ext cx="3638285" cy="297305"/>
            <a:chOff x="0" y="-9525"/>
            <a:chExt cx="1916400" cy="156600"/>
          </a:xfrm>
        </p:grpSpPr>
        <p:sp>
          <p:nvSpPr>
            <p:cNvPr id="546" name="Google Shape;546;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19"/>
              </a:srgbClr>
            </a:solidFill>
            <a:ln>
              <a:noFill/>
            </a:ln>
          </p:spPr>
        </p:sp>
        <p:sp>
          <p:nvSpPr>
            <p:cNvPr id="547" name="Google Shape;547;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48" name="Google Shape;548;g3471039b6e4688e4_123"/>
          <p:cNvSpPr txBox="1"/>
          <p:nvPr/>
        </p:nvSpPr>
        <p:spPr>
          <a:xfrm>
            <a:off x="423650" y="2061325"/>
            <a:ext cx="7941300" cy="2284500"/>
          </a:xfrm>
          <a:prstGeom prst="rect">
            <a:avLst/>
          </a:prstGeom>
          <a:noFill/>
          <a:ln>
            <a:noFill/>
          </a:ln>
        </p:spPr>
        <p:txBody>
          <a:bodyPr anchorCtr="0" anchor="t" bIns="0" lIns="0" spcFirstLastPara="1" rIns="0" wrap="square" tIns="0">
            <a:spAutoFit/>
          </a:bodyPr>
          <a:lstStyle/>
          <a:p>
            <a:pPr indent="-317500" lvl="0" marL="457200" marR="0" rtl="0" algn="l">
              <a:lnSpc>
                <a:spcPct val="120008"/>
              </a:lnSpc>
              <a:spcBef>
                <a:spcPts val="0"/>
              </a:spcBef>
              <a:spcAft>
                <a:spcPts val="0"/>
              </a:spcAft>
              <a:buSzPts val="1400"/>
              <a:buFont typeface="Archivo Narrow"/>
              <a:buAutoNum type="arabicPeriod"/>
            </a:pPr>
            <a:r>
              <a:rPr b="1" lang="es">
                <a:latin typeface="Archivo Narrow"/>
                <a:ea typeface="Archivo Narrow"/>
                <a:cs typeface="Archivo Narrow"/>
                <a:sym typeface="Archivo Narrow"/>
              </a:rPr>
              <a:t>Estructura HTML:</a:t>
            </a:r>
            <a:r>
              <a:rPr lang="es">
                <a:latin typeface="Archivo Narrow"/>
                <a:ea typeface="Archivo Narrow"/>
                <a:cs typeface="Archivo Narrow"/>
                <a:sym typeface="Archivo Narrow"/>
              </a:rPr>
              <a:t> Asegúrate de tener una estructura básica en tu documento HTML que incluya las etiquetas header, main, section, y footer.</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AutoNum type="arabicPeriod"/>
            </a:pPr>
            <a:r>
              <a:rPr b="1" lang="es">
                <a:latin typeface="Archivo Narrow"/>
                <a:ea typeface="Archivo Narrow"/>
                <a:cs typeface="Archivo Narrow"/>
                <a:sym typeface="Archivo Narrow"/>
              </a:rPr>
              <a:t>Definir las propiedades del modelo de caja:</a:t>
            </a:r>
            <a:r>
              <a:rPr lang="es">
                <a:latin typeface="Archivo Narrow"/>
                <a:ea typeface="Archivo Narrow"/>
                <a:cs typeface="Archivo Narrow"/>
                <a:sym typeface="Archivo Narrow"/>
              </a:rPr>
              <a:t> Aplica las propiedades del modelo de caja en el archivo CSS (styles.css):</a:t>
            </a:r>
            <a:endParaRPr>
              <a:latin typeface="Archivo Narrow"/>
              <a:ea typeface="Archivo Narrow"/>
              <a:cs typeface="Archivo Narrow"/>
              <a:sym typeface="Archivo Narrow"/>
            </a:endParaRPr>
          </a:p>
          <a:p>
            <a:pPr indent="-317500" lvl="0" marL="914400" marR="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Aplicá las propiedades vistas de Box Model a los elementos principales (header, nav, main, section, footer) </a:t>
            </a:r>
            <a:r>
              <a:rPr lang="es">
                <a:solidFill>
                  <a:schemeClr val="dk1"/>
                </a:solidFill>
                <a:latin typeface="Archivo Narrow"/>
                <a:ea typeface="Archivo Narrow"/>
                <a:cs typeface="Archivo Narrow"/>
                <a:sym typeface="Archivo Narrow"/>
              </a:rPr>
              <a:t>o aquellos que lo necesiten</a:t>
            </a:r>
            <a:r>
              <a:rPr lang="es">
                <a:latin typeface="Archivo Narrow"/>
                <a:ea typeface="Archivo Narrow"/>
                <a:cs typeface="Archivo Narrow"/>
                <a:sym typeface="Archivo Narrow"/>
              </a:rPr>
              <a:t>. </a:t>
            </a:r>
            <a:endParaRPr>
              <a:latin typeface="Archivo Narrow"/>
              <a:ea typeface="Archivo Narrow"/>
              <a:cs typeface="Archivo Narrow"/>
              <a:sym typeface="Archivo Narrow"/>
            </a:endParaRPr>
          </a:p>
          <a:p>
            <a:pPr indent="-317500" lvl="0" marL="914400" marR="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Ajustá los márgenes, rellenos y bordes de estos elementos </a:t>
            </a:r>
            <a:r>
              <a:rPr lang="es">
                <a:latin typeface="Archivo Narrow"/>
                <a:ea typeface="Archivo Narrow"/>
                <a:cs typeface="Archivo Narrow"/>
                <a:sym typeface="Archivo Narrow"/>
              </a:rPr>
              <a:t>según</a:t>
            </a:r>
            <a:r>
              <a:rPr lang="es">
                <a:latin typeface="Archivo Narrow"/>
                <a:ea typeface="Archivo Narrow"/>
                <a:cs typeface="Archivo Narrow"/>
                <a:sym typeface="Archivo Narrow"/>
              </a:rPr>
              <a:t> convenga, </a:t>
            </a:r>
            <a:r>
              <a:rPr lang="es">
                <a:latin typeface="Archivo Narrow"/>
                <a:ea typeface="Archivo Narrow"/>
                <a:cs typeface="Archivo Narrow"/>
                <a:sym typeface="Archivo Narrow"/>
              </a:rPr>
              <a:t>asegurándote</a:t>
            </a:r>
            <a:r>
              <a:rPr lang="es">
                <a:latin typeface="Archivo Narrow"/>
                <a:ea typeface="Archivo Narrow"/>
                <a:cs typeface="Archivo Narrow"/>
                <a:sym typeface="Archivo Narrow"/>
              </a:rPr>
              <a:t> que los elementos se visualicen correctamente.</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sp>
        <p:nvSpPr>
          <p:cNvPr id="549" name="Google Shape;549;g3471039b6e4688e4_123"/>
          <p:cNvSpPr txBox="1"/>
          <p:nvPr/>
        </p:nvSpPr>
        <p:spPr>
          <a:xfrm>
            <a:off x="555475" y="1691400"/>
            <a:ext cx="380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 Modelado de caja</a:t>
            </a:r>
            <a:endParaRPr b="0" i="0" sz="1600" u="none" cap="none" strike="noStrike">
              <a:solidFill>
                <a:srgbClr val="000000"/>
              </a:solidFill>
              <a:latin typeface="Archivo Black"/>
              <a:ea typeface="Archivo Black"/>
              <a:cs typeface="Archivo Black"/>
              <a:sym typeface="Archivo Black"/>
            </a:endParaRPr>
          </a:p>
        </p:txBody>
      </p:sp>
      <p:sp>
        <p:nvSpPr>
          <p:cNvPr id="550" name="Google Shape;550;g3471039b6e4688e4_123"/>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d3a9bbec3e_0_13"/>
          <p:cNvSpPr/>
          <p:nvPr/>
        </p:nvSpPr>
        <p:spPr>
          <a:xfrm>
            <a:off x="37625"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560" name="Google Shape;560;g2d3a9bbec3e_0_1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61" name="Google Shape;561;g2d3a9bbec3e_0_13"/>
          <p:cNvGrpSpPr/>
          <p:nvPr/>
        </p:nvGrpSpPr>
        <p:grpSpPr>
          <a:xfrm>
            <a:off x="555362" y="631437"/>
            <a:ext cx="700421" cy="692039"/>
            <a:chOff x="0" y="0"/>
            <a:chExt cx="1867789" cy="1845437"/>
          </a:xfrm>
        </p:grpSpPr>
        <p:sp>
          <p:nvSpPr>
            <p:cNvPr id="562" name="Google Shape;562;g2d3a9bbec3e_0_1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63" name="Google Shape;563;g2d3a9bbec3e_0_1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4" name="Google Shape;564;g2d3a9bbec3e_0_1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565" name="Google Shape;565;g2d3a9bbec3e_0_13"/>
          <p:cNvSpPr txBox="1"/>
          <p:nvPr/>
        </p:nvSpPr>
        <p:spPr>
          <a:xfrm>
            <a:off x="1342709" y="504825"/>
            <a:ext cx="5064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66" name="Google Shape;566;g2d3a9bbec3e_0_13"/>
          <p:cNvGrpSpPr/>
          <p:nvPr/>
        </p:nvGrpSpPr>
        <p:grpSpPr>
          <a:xfrm>
            <a:off x="1342709" y="1017797"/>
            <a:ext cx="3147557" cy="382815"/>
            <a:chOff x="0" y="-9525"/>
            <a:chExt cx="1657918" cy="201641"/>
          </a:xfrm>
        </p:grpSpPr>
        <p:sp>
          <p:nvSpPr>
            <p:cNvPr id="567" name="Google Shape;567;g2d3a9bbec3e_0_1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568" name="Google Shape;568;g2d3a9bbec3e_0_1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69" name="Google Shape;569;g2d3a9bbec3e_0_1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sp>
        <p:nvSpPr>
          <p:cNvPr id="570" name="Google Shape;570;g2d3a9bbec3e_0_13"/>
          <p:cNvSpPr txBox="1"/>
          <p:nvPr/>
        </p:nvSpPr>
        <p:spPr>
          <a:xfrm>
            <a:off x="1642896" y="1045726"/>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71" name="Google Shape;571;g2d3a9bbec3e_0_13"/>
          <p:cNvSpPr txBox="1"/>
          <p:nvPr/>
        </p:nvSpPr>
        <p:spPr>
          <a:xfrm>
            <a:off x="633775" y="2077725"/>
            <a:ext cx="7219500" cy="2025900"/>
          </a:xfrm>
          <a:prstGeom prst="rect">
            <a:avLst/>
          </a:prstGeom>
          <a:noFill/>
          <a:ln>
            <a:noFill/>
          </a:ln>
        </p:spPr>
        <p:txBody>
          <a:bodyPr anchorCtr="0" anchor="t" bIns="0" lIns="0" spcFirstLastPara="1" rIns="0" wrap="square" tIns="0">
            <a:spAutoFit/>
          </a:bodyPr>
          <a:lstStyle/>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Creá una section dentro del main que contenga; 4 tarjetas en su interior conformadas por: div con un h2, una img, y un a.</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Distribuí esa sección haciendo uso de las propiedades de </a:t>
            </a:r>
            <a:r>
              <a:rPr b="1" lang="es">
                <a:solidFill>
                  <a:schemeClr val="dk1"/>
                </a:solidFill>
                <a:latin typeface="Archivo Narrow"/>
                <a:ea typeface="Archivo Narrow"/>
                <a:cs typeface="Archivo Narrow"/>
                <a:sym typeface="Archivo Narrow"/>
              </a:rPr>
              <a:t>Flexbox </a:t>
            </a:r>
            <a:r>
              <a:rPr lang="es">
                <a:solidFill>
                  <a:schemeClr val="dk1"/>
                </a:solidFill>
                <a:latin typeface="Archivo Narrow"/>
                <a:ea typeface="Archivo Narrow"/>
                <a:cs typeface="Archivo Narrow"/>
                <a:sym typeface="Archivo Narrow"/>
              </a:rPr>
              <a:t>vistas. </a:t>
            </a:r>
            <a:endParaRPr>
              <a:solidFill>
                <a:schemeClr val="dk1"/>
              </a:solidFill>
              <a:latin typeface="Archivo Narrow"/>
              <a:ea typeface="Archivo Narrow"/>
              <a:cs typeface="Archivo Narrow"/>
              <a:sym typeface="Archivo Narrow"/>
            </a:endParaRPr>
          </a:p>
          <a:p>
            <a:pPr indent="-317500" lvl="0" marL="457200" marR="0" rtl="0" algn="l">
              <a:lnSpc>
                <a:spcPct val="120008"/>
              </a:lnSpc>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Asegúrate de que los productos se alineen correctamente haciendo uso de las propiedades </a:t>
            </a:r>
            <a:r>
              <a:rPr b="1" lang="es">
                <a:solidFill>
                  <a:schemeClr val="dk1"/>
                </a:solidFill>
                <a:latin typeface="Archivo Narrow"/>
                <a:ea typeface="Archivo Narrow"/>
                <a:cs typeface="Archivo Narrow"/>
                <a:sym typeface="Archivo Narrow"/>
              </a:rPr>
              <a:t>justify-content</a:t>
            </a:r>
            <a:r>
              <a:rPr lang="es">
                <a:solidFill>
                  <a:schemeClr val="dk1"/>
                </a:solidFill>
                <a:latin typeface="Archivo Narrow"/>
                <a:ea typeface="Archivo Narrow"/>
                <a:cs typeface="Archivo Narrow"/>
                <a:sym typeface="Archivo Narrow"/>
              </a:rPr>
              <a:t> / </a:t>
            </a:r>
            <a:r>
              <a:rPr b="1" lang="es">
                <a:solidFill>
                  <a:schemeClr val="dk1"/>
                </a:solidFill>
                <a:latin typeface="Archivo Narrow"/>
                <a:ea typeface="Archivo Narrow"/>
                <a:cs typeface="Archivo Narrow"/>
                <a:sym typeface="Archivo Narrow"/>
              </a:rPr>
              <a:t>align-items</a:t>
            </a:r>
            <a:r>
              <a:rPr lang="es">
                <a:solidFill>
                  <a:schemeClr val="dk1"/>
                </a:solidFill>
                <a:latin typeface="Archivo Narrow"/>
                <a:ea typeface="Archivo Narrow"/>
                <a:cs typeface="Archivo Narrow"/>
                <a:sym typeface="Archivo Narrow"/>
              </a:rPr>
              <a:t>  y se adapten a diferentes tamaños de pantalla con la propiedad </a:t>
            </a:r>
            <a:r>
              <a:rPr b="1" lang="es">
                <a:solidFill>
                  <a:schemeClr val="dk1"/>
                </a:solidFill>
                <a:latin typeface="Archivo Narrow"/>
                <a:ea typeface="Archivo Narrow"/>
                <a:cs typeface="Archivo Narrow"/>
                <a:sym typeface="Archivo Narrow"/>
              </a:rPr>
              <a:t>flex-wrap</a:t>
            </a:r>
            <a:endParaRPr b="1" sz="1100">
              <a:solidFill>
                <a:schemeClr val="dk1"/>
              </a:solidFill>
            </a:endParaRPr>
          </a:p>
          <a:p>
            <a:pPr indent="0" lvl="0" marL="0" marR="0" rtl="0" algn="l">
              <a:lnSpc>
                <a:spcPct val="120008"/>
              </a:lnSpc>
              <a:spcBef>
                <a:spcPts val="0"/>
              </a:spcBef>
              <a:spcAft>
                <a:spcPts val="0"/>
              </a:spcAft>
              <a:buNone/>
            </a:pPr>
            <a:r>
              <a:t/>
            </a:r>
            <a:endParaRPr b="1">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400"/>
              <a:buFont typeface="Arial"/>
              <a:buNone/>
            </a:pPr>
            <a:r>
              <a:t/>
            </a:r>
            <a:endParaRPr b="0" i="0" sz="1400" u="none" cap="none" strike="noStrike">
              <a:solidFill>
                <a:schemeClr val="dk1"/>
              </a:solidFill>
              <a:latin typeface="Archivo Narrow"/>
              <a:ea typeface="Archivo Narrow"/>
              <a:cs typeface="Archivo Narrow"/>
              <a:sym typeface="Archivo Narrow"/>
            </a:endParaRPr>
          </a:p>
        </p:txBody>
      </p:sp>
      <p:grpSp>
        <p:nvGrpSpPr>
          <p:cNvPr id="572" name="Google Shape;572;g2d3a9bbec3e_0_13"/>
          <p:cNvGrpSpPr/>
          <p:nvPr/>
        </p:nvGrpSpPr>
        <p:grpSpPr>
          <a:xfrm>
            <a:off x="633782" y="1709978"/>
            <a:ext cx="3638285" cy="297305"/>
            <a:chOff x="0" y="-9525"/>
            <a:chExt cx="1916400" cy="156600"/>
          </a:xfrm>
        </p:grpSpPr>
        <p:sp>
          <p:nvSpPr>
            <p:cNvPr id="573" name="Google Shape;573;g2d3a9bbec3e_0_1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020"/>
              </a:srgbClr>
            </a:solidFill>
            <a:ln>
              <a:noFill/>
            </a:ln>
          </p:spPr>
        </p:sp>
        <p:sp>
          <p:nvSpPr>
            <p:cNvPr id="574" name="Google Shape;574;g2d3a9bbec3e_0_1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575" name="Google Shape;575;g2d3a9bbec3e_0_13"/>
          <p:cNvSpPr txBox="1"/>
          <p:nvPr/>
        </p:nvSpPr>
        <p:spPr>
          <a:xfrm>
            <a:off x="723819" y="1735485"/>
            <a:ext cx="36381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600"/>
              <a:buFont typeface="Arial"/>
              <a:buNone/>
            </a:pPr>
            <a:r>
              <a:rPr lang="es" sz="1600">
                <a:solidFill>
                  <a:schemeClr val="dk1"/>
                </a:solidFill>
                <a:latin typeface="Archivo Black"/>
                <a:ea typeface="Archivo Black"/>
                <a:cs typeface="Archivo Black"/>
                <a:sym typeface="Archivo Black"/>
              </a:rPr>
              <a:t>Sección productos con Flexbox</a:t>
            </a:r>
            <a:endParaRPr b="0" i="0" sz="1600" u="none" cap="none" strike="noStrike">
              <a:solidFill>
                <a:srgbClr val="000000"/>
              </a:solidFill>
              <a:latin typeface="Archivo Black"/>
              <a:ea typeface="Archivo Black"/>
              <a:cs typeface="Archivo Black"/>
              <a:sym typeface="Archivo Black"/>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9" name="Shape 579"/>
        <p:cNvGrpSpPr/>
        <p:nvPr/>
      </p:nvGrpSpPr>
      <p:grpSpPr>
        <a:xfrm>
          <a:off x="0" y="0"/>
          <a:ext cx="0" cy="0"/>
          <a:chOff x="0" y="0"/>
          <a:chExt cx="0" cy="0"/>
        </a:xfrm>
      </p:grpSpPr>
      <p:sp>
        <p:nvSpPr>
          <p:cNvPr id="580" name="Google Shape;580;g3471039b6e4688e4_153"/>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581" name="Google Shape;581;g3471039b6e4688e4_153"/>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desbloquear los contenidos de las próximas 2 clases</a:t>
            </a:r>
            <a:endParaRPr b="0" i="0" sz="1400" u="none" cap="none" strike="noStrike">
              <a:solidFill>
                <a:srgbClr val="000000"/>
              </a:solidFill>
              <a:latin typeface="Archivo Narrow"/>
              <a:ea typeface="Archivo Narrow"/>
              <a:cs typeface="Archivo Narrow"/>
              <a:sym typeface="Archivo Narrow"/>
            </a:endParaRPr>
          </a:p>
        </p:txBody>
      </p:sp>
      <p:grpSp>
        <p:nvGrpSpPr>
          <p:cNvPr id="582" name="Google Shape;582;g3471039b6e4688e4_153"/>
          <p:cNvGrpSpPr/>
          <p:nvPr/>
        </p:nvGrpSpPr>
        <p:grpSpPr>
          <a:xfrm>
            <a:off x="973026" y="1099650"/>
            <a:ext cx="1614234" cy="1678793"/>
            <a:chOff x="0" y="-9525"/>
            <a:chExt cx="354123" cy="394843"/>
          </a:xfrm>
        </p:grpSpPr>
        <p:sp>
          <p:nvSpPr>
            <p:cNvPr id="583" name="Google Shape;583;g3471039b6e4688e4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84" name="Google Shape;584;g3471039b6e4688e4_153"/>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85" name="Google Shape;585;g3471039b6e4688e4_153"/>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586" name="Google Shape;586;g3471039b6e4688e4_153"/>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grpSp>
        <p:nvGrpSpPr>
          <p:cNvPr id="96" name="Google Shape;96;g22426a57638_0_583"/>
          <p:cNvGrpSpPr/>
          <p:nvPr/>
        </p:nvGrpSpPr>
        <p:grpSpPr>
          <a:xfrm>
            <a:off x="7787125" y="447675"/>
            <a:ext cx="657040" cy="759481"/>
            <a:chOff x="0" y="-9525"/>
            <a:chExt cx="354123" cy="394843"/>
          </a:xfrm>
        </p:grpSpPr>
        <p:sp>
          <p:nvSpPr>
            <p:cNvPr id="97" name="Google Shape;97;g22426a57638_0_58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98" name="Google Shape;98;g22426a57638_0_58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9" name="Google Shape;99;g22426a57638_0_58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00" name="Google Shape;100;g22426a57638_0_58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Selectores avanzados</a:t>
            </a:r>
            <a:endParaRPr b="1" i="0" sz="4000" u="none" cap="none" strike="noStrike">
              <a:solidFill>
                <a:srgbClr val="0000FF"/>
              </a:solidFill>
              <a:latin typeface="Montserrat"/>
              <a:ea typeface="Montserrat"/>
              <a:cs typeface="Montserrat"/>
              <a:sym typeface="Montserrat"/>
            </a:endParaRPr>
          </a:p>
        </p:txBody>
      </p:sp>
      <p:cxnSp>
        <p:nvCxnSpPr>
          <p:cNvPr id="101" name="Google Shape;101;g22426a57638_0_58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02" name="Google Shape;102;g22426a57638_0_583"/>
          <p:cNvSpPr txBox="1"/>
          <p:nvPr/>
        </p:nvSpPr>
        <p:spPr>
          <a:xfrm>
            <a:off x="432025" y="1076275"/>
            <a:ext cx="7237200" cy="3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Utilizan “combinadores”, signos gráficos que establecen la relación entre los elementos y permiten hacer una selección específica:</a:t>
            </a:r>
            <a:endParaRPr>
              <a:solidFill>
                <a:schemeClr val="dk1"/>
              </a:solidFill>
              <a:latin typeface="Archivo Narrow"/>
              <a:ea typeface="Archivo Narrow"/>
              <a:cs typeface="Archivo Narrow"/>
              <a:sym typeface="Archivo Narrow"/>
            </a:endParaRPr>
          </a:p>
          <a:p>
            <a:pPr indent="0" lvl="0" marL="0" rtl="0" algn="l">
              <a:lnSpc>
                <a:spcPct val="115000"/>
              </a:lnSpc>
              <a:spcBef>
                <a:spcPts val="6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graphicFrame>
        <p:nvGraphicFramePr>
          <p:cNvPr id="103" name="Google Shape;103;g22426a57638_0_583"/>
          <p:cNvGraphicFramePr/>
          <p:nvPr/>
        </p:nvGraphicFramePr>
        <p:xfrm>
          <a:off x="468838" y="1679075"/>
          <a:ext cx="3000000" cy="3000000"/>
        </p:xfrm>
        <a:graphic>
          <a:graphicData uri="http://schemas.openxmlformats.org/drawingml/2006/table">
            <a:tbl>
              <a:tblPr>
                <a:noFill/>
                <a:tableStyleId>{1AD8A634-CF19-4D0C-9028-6B69EF6794F7}</a:tableStyleId>
              </a:tblPr>
              <a:tblGrid>
                <a:gridCol w="1047800"/>
                <a:gridCol w="912725"/>
                <a:gridCol w="4550950"/>
                <a:gridCol w="1694900"/>
              </a:tblGrid>
              <a:tr h="267900">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Selector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Carácter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Descripción</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r>
              <a:tr h="726675">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Agrupado</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 (coma)</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Se utiliza cuando varios elementos comparten una serie de declaraciones iguales, se aplican las reglas CSS a los selectores involucrados. </a:t>
                      </a:r>
                      <a:r>
                        <a:rPr lang="es" sz="1300">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p, a, div { /*Reglas CSS*/</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Descendiente</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 (espacio)</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Apunta a elementos contenidos dentro de otro en la estructura del documento, sin importar la profundidad o los descendientes interpuestos entre ellos </a:t>
                      </a:r>
                      <a:r>
                        <a:rPr lang="es" sz="1300">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div p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/*Reglas CSS*/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Hijos directos</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&gt; (mayor)</a:t>
                      </a:r>
                      <a:endParaRPr sz="1300">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sz="1300">
                          <a:solidFill>
                            <a:schemeClr val="dk1"/>
                          </a:solidFill>
                          <a:latin typeface="Archivo Narrow"/>
                          <a:ea typeface="Archivo Narrow"/>
                          <a:cs typeface="Archivo Narrow"/>
                          <a:sym typeface="Archivo Narrow"/>
                        </a:rPr>
                        <a:t>Selecciona los elementos que sean hijos directos del contenedor padre, descartando nietos y sucesivos. </a:t>
                      </a:r>
                      <a:r>
                        <a:rPr lang="es" sz="1300">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c>
                  <a:txBody>
                    <a:bodyPr/>
                    <a:lstStyle/>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span &gt; a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/*Reglas CSS*/ </a:t>
                      </a:r>
                      <a:endParaRPr sz="1300">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sz="1300">
                          <a:solidFill>
                            <a:schemeClr val="dk1"/>
                          </a:solidFill>
                          <a:latin typeface="Archivo Narrow"/>
                          <a:ea typeface="Archivo Narrow"/>
                          <a:cs typeface="Archivo Narrow"/>
                          <a:sym typeface="Archivo Narrow"/>
                        </a:rPr>
                        <a:t>}</a:t>
                      </a:r>
                      <a:endParaRPr sz="1300">
                        <a:solidFill>
                          <a:schemeClr val="dk1"/>
                        </a:solidFill>
                        <a:latin typeface="Archivo Narrow"/>
                        <a:ea typeface="Archivo Narrow"/>
                        <a:cs typeface="Archivo Narrow"/>
                        <a:sym typeface="Archivo Narrow"/>
                      </a:endParaRPr>
                    </a:p>
                  </a:txBody>
                  <a:tcPr marT="91425" marB="91425" marR="91425" marL="91425">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grpSp>
        <p:nvGrpSpPr>
          <p:cNvPr id="108" name="Google Shape;108;g22426a57638_0_592"/>
          <p:cNvGrpSpPr/>
          <p:nvPr/>
        </p:nvGrpSpPr>
        <p:grpSpPr>
          <a:xfrm>
            <a:off x="7787125" y="447675"/>
            <a:ext cx="657040" cy="759481"/>
            <a:chOff x="0" y="-9525"/>
            <a:chExt cx="354123" cy="394843"/>
          </a:xfrm>
        </p:grpSpPr>
        <p:sp>
          <p:nvSpPr>
            <p:cNvPr id="109" name="Google Shape;109;g22426a57638_0_59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0" name="Google Shape;110;g22426a57638_0_59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1" name="Google Shape;111;g22426a57638_0_59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cxnSp>
        <p:nvCxnSpPr>
          <p:cNvPr id="112" name="Google Shape;112;g22426a57638_0_59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
        <p:nvSpPr>
          <p:cNvPr id="113" name="Google Shape;113;g22426a57638_0_59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Selectores avanzados </a:t>
            </a:r>
            <a:endParaRPr b="1" i="0" sz="4000" u="none" cap="none" strike="noStrike">
              <a:solidFill>
                <a:srgbClr val="0000FF"/>
              </a:solidFill>
              <a:latin typeface="Montserrat"/>
              <a:ea typeface="Montserrat"/>
              <a:cs typeface="Montserrat"/>
              <a:sym typeface="Montserrat"/>
            </a:endParaRPr>
          </a:p>
        </p:txBody>
      </p:sp>
      <p:graphicFrame>
        <p:nvGraphicFramePr>
          <p:cNvPr id="114" name="Google Shape;114;g22426a57638_0_592"/>
          <p:cNvGraphicFramePr/>
          <p:nvPr/>
        </p:nvGraphicFramePr>
        <p:xfrm>
          <a:off x="432025" y="1609663"/>
          <a:ext cx="3000000" cy="3000000"/>
        </p:xfrm>
        <a:graphic>
          <a:graphicData uri="http://schemas.openxmlformats.org/drawingml/2006/table">
            <a:tbl>
              <a:tblPr>
                <a:noFill/>
                <a:tableStyleId>{1AD8A634-CF19-4D0C-9028-6B69EF6794F7}</a:tableStyleId>
              </a:tblPr>
              <a:tblGrid>
                <a:gridCol w="1047800"/>
                <a:gridCol w="1138000"/>
                <a:gridCol w="4325675"/>
                <a:gridCol w="1694900"/>
              </a:tblGrid>
              <a:tr h="485825">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Selector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Carácter</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Descripción</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c>
                  <a:txBody>
                    <a:bodyPr/>
                    <a:lstStyle/>
                    <a:p>
                      <a:pPr indent="0" lvl="0" marL="0" rtl="0" algn="ctr">
                        <a:spcBef>
                          <a:spcPts val="0"/>
                        </a:spcBef>
                        <a:spcAft>
                          <a:spcPts val="0"/>
                        </a:spcAft>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solidFill>
                      <a:srgbClr val="C74DED"/>
                    </a:solidFill>
                  </a:tcPr>
                </a:tc>
              </a:tr>
              <a:tr h="761950">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Hermano adyacente</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 (más)</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Aplica estilos a elementos que siguen inmediatamente a otros. Deben tener el mismo elemento padre ser inmediatamente siguiente a él.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div + p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/*Reglas CSS*/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txBody>
                  <a:tcPr marT="91425" marB="91425" marR="91425" marL="91425">
                    <a:solidFill>
                      <a:schemeClr val="lt1"/>
                    </a:solidFill>
                  </a:tcPr>
                </a:tc>
              </a:tr>
              <a:tr h="932750">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General de hermanos</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~(virgulilla o tilde de la ñ)</a:t>
                      </a:r>
                      <a:endParaRPr>
                        <a:solidFill>
                          <a:schemeClr val="dk1"/>
                        </a:solidFill>
                        <a:latin typeface="Archivo Narrow"/>
                        <a:ea typeface="Archivo Narrow"/>
                        <a:cs typeface="Archivo Narrow"/>
                        <a:sym typeface="Archivo Narrow"/>
                      </a:endParaRPr>
                    </a:p>
                  </a:txBody>
                  <a:tcPr marT="91425" marB="91425" marR="91425" marL="91425" anchor="ctr"/>
                </a:tc>
                <a:tc>
                  <a:txBody>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Selecciona todos los elementos que son hermanos del especificado, sin necesidad de que sean adyacentes.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div ~ p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/*Reglas CSS*/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a:t>
                      </a:r>
                      <a:endParaRPr>
                        <a:solidFill>
                          <a:schemeClr val="dk1"/>
                        </a:solidFill>
                        <a:latin typeface="Archivo Narrow"/>
                        <a:ea typeface="Archivo Narrow"/>
                        <a:cs typeface="Archivo Narrow"/>
                        <a:sym typeface="Archivo Narrow"/>
                      </a:endParaRPr>
                    </a:p>
                  </a:txBody>
                  <a:tcPr marT="91425" marB="91425" marR="91425" marL="91425">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24" name="Google Shape;124;g3471039b6e4688e4_60"/>
          <p:cNvGrpSpPr/>
          <p:nvPr/>
        </p:nvGrpSpPr>
        <p:grpSpPr>
          <a:xfrm>
            <a:off x="1451837" y="1852923"/>
            <a:ext cx="995192" cy="1109627"/>
            <a:chOff x="0" y="-9525"/>
            <a:chExt cx="354123" cy="394843"/>
          </a:xfrm>
        </p:grpSpPr>
        <p:sp>
          <p:nvSpPr>
            <p:cNvPr id="125" name="Google Shape;125;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6" name="Google Shape;126;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27" name="Google Shape;127;g3471039b6e4688e4_60"/>
          <p:cNvSpPr txBox="1"/>
          <p:nvPr/>
        </p:nvSpPr>
        <p:spPr>
          <a:xfrm>
            <a:off x="2533875" y="2099925"/>
            <a:ext cx="7289700" cy="6156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4000">
                <a:solidFill>
                  <a:schemeClr val="dk1"/>
                </a:solidFill>
                <a:latin typeface="Archivo Black"/>
                <a:ea typeface="Archivo Black"/>
                <a:cs typeface="Archivo Black"/>
                <a:sym typeface="Archivo Black"/>
              </a:rPr>
              <a:t>Modelado de Caja</a:t>
            </a:r>
            <a:endParaRPr b="0" i="0" sz="1900" u="none" cap="none" strike="noStrike">
              <a:solidFill>
                <a:srgbClr val="000000"/>
              </a:solidFill>
              <a:latin typeface="Arial"/>
              <a:ea typeface="Arial"/>
              <a:cs typeface="Arial"/>
              <a:sym typeface="Arial"/>
            </a:endParaRPr>
          </a:p>
        </p:txBody>
      </p:sp>
      <p:pic>
        <p:nvPicPr>
          <p:cNvPr id="128" name="Google Shape;128;g3471039b6e4688e4_60"/>
          <p:cNvPicPr preferRelativeResize="0"/>
          <p:nvPr/>
        </p:nvPicPr>
        <p:blipFill rotWithShape="1">
          <a:blip r:embed="rId4">
            <a:alphaModFix/>
          </a:blip>
          <a:srcRect b="0" l="0" r="0" t="0"/>
          <a:stretch/>
        </p:blipFill>
        <p:spPr>
          <a:xfrm>
            <a:off x="1565126" y="2011437"/>
            <a:ext cx="768596"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2f3ade94671_0_7"/>
          <p:cNvSpPr txBox="1"/>
          <p:nvPr/>
        </p:nvSpPr>
        <p:spPr>
          <a:xfrm>
            <a:off x="550375" y="359113"/>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34" name="Google Shape;134;g2f3ade94671_0_7"/>
          <p:cNvCxnSpPr/>
          <p:nvPr/>
        </p:nvCxnSpPr>
        <p:spPr>
          <a:xfrm flipH="1" rot="10800000">
            <a:off x="614250" y="1292413"/>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5" name="Google Shape;135;g2f3ade94671_0_7"/>
          <p:cNvGrpSpPr/>
          <p:nvPr/>
        </p:nvGrpSpPr>
        <p:grpSpPr>
          <a:xfrm>
            <a:off x="7787125" y="447675"/>
            <a:ext cx="657040" cy="759481"/>
            <a:chOff x="0" y="-9525"/>
            <a:chExt cx="354123" cy="394843"/>
          </a:xfrm>
        </p:grpSpPr>
        <p:sp>
          <p:nvSpPr>
            <p:cNvPr id="136" name="Google Shape;136;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7" name="Google Shape;137;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8" name="Google Shape;138;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39" name="Google Shape;139;g2f3ade94671_0_7"/>
          <p:cNvSpPr txBox="1"/>
          <p:nvPr/>
        </p:nvSpPr>
        <p:spPr>
          <a:xfrm>
            <a:off x="550375" y="1476425"/>
            <a:ext cx="5129700" cy="23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El modelo de caja o “box model” es seguramente la característica más importante del lenguaje de hojas de estilos CSS, ya que condiciona el diseño de todas las páginas web. El modelo de caja es un mecanismo mediante el cual CSS hace que todos los elementos de las páginas se representan mediante cajas rectangulares.</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Las cajas de una página se crean automáticamente. Cada vez que se inserta una etiqueta HTML, se crea una nueva caja rectangular que encierra los contenidos de ese elemento.</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Los navegadores crean y colocan las cajas de forma automática, pero CSS permite modificar todas sus características.</a:t>
            </a:r>
            <a:endParaRPr>
              <a:solidFill>
                <a:srgbClr val="595959"/>
              </a:solidFill>
              <a:latin typeface="Archivo Narrow"/>
              <a:ea typeface="Archivo Narrow"/>
              <a:cs typeface="Archivo Narrow"/>
              <a:sym typeface="Archivo Narrow"/>
            </a:endParaRPr>
          </a:p>
        </p:txBody>
      </p:sp>
      <p:pic>
        <p:nvPicPr>
          <p:cNvPr id="140" name="Google Shape;140;g2f3ade94671_0_7"/>
          <p:cNvPicPr preferRelativeResize="0"/>
          <p:nvPr/>
        </p:nvPicPr>
        <p:blipFill>
          <a:blip r:embed="rId5">
            <a:alphaModFix/>
          </a:blip>
          <a:stretch>
            <a:fillRect/>
          </a:stretch>
        </p:blipFill>
        <p:spPr>
          <a:xfrm>
            <a:off x="5680075" y="1614913"/>
            <a:ext cx="2803026" cy="2193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grpSp>
        <p:nvGrpSpPr>
          <p:cNvPr id="145" name="Google Shape;145;g22426a57638_0_65"/>
          <p:cNvGrpSpPr/>
          <p:nvPr/>
        </p:nvGrpSpPr>
        <p:grpSpPr>
          <a:xfrm>
            <a:off x="7787125" y="447675"/>
            <a:ext cx="657040" cy="759481"/>
            <a:chOff x="0" y="-9525"/>
            <a:chExt cx="354123" cy="394843"/>
          </a:xfrm>
        </p:grpSpPr>
        <p:sp>
          <p:nvSpPr>
            <p:cNvPr id="146" name="Google Shape;146;g22426a57638_0_6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7" name="Google Shape;147;g22426a57638_0_6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8" name="Google Shape;148;g22426a57638_0_6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49" name="Google Shape;149;g22426a57638_0_65"/>
          <p:cNvSpPr txBox="1"/>
          <p:nvPr/>
        </p:nvSpPr>
        <p:spPr>
          <a:xfrm>
            <a:off x="453875" y="1565900"/>
            <a:ext cx="4175100" cy="22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Las cajas de las páginas no son visibles a simple vista porque inicialmente no muestran ningún color de fondo ni ningún borde.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Cada elemento incluido en el documento HTML genera una caja que tiene varios atributos modificables. El comportamiento de esa caja depende de su clasificación, es decir, si se trata de un elemento de línea o de bloque.</a:t>
            </a:r>
            <a:endParaRPr sz="1550">
              <a:solidFill>
                <a:srgbClr val="595959"/>
              </a:solidFill>
              <a:latin typeface="Montserrat"/>
              <a:ea typeface="Montserrat"/>
              <a:cs typeface="Montserrat"/>
              <a:sym typeface="Montserrat"/>
            </a:endParaRPr>
          </a:p>
        </p:txBody>
      </p:sp>
      <p:pic>
        <p:nvPicPr>
          <p:cNvPr id="150" name="Google Shape;150;g22426a57638_0_65"/>
          <p:cNvPicPr preferRelativeResize="0"/>
          <p:nvPr/>
        </p:nvPicPr>
        <p:blipFill>
          <a:blip r:embed="rId5">
            <a:alphaModFix/>
          </a:blip>
          <a:stretch>
            <a:fillRect/>
          </a:stretch>
        </p:blipFill>
        <p:spPr>
          <a:xfrm>
            <a:off x="4708550" y="1523300"/>
            <a:ext cx="3999899" cy="2381088"/>
          </a:xfrm>
          <a:prstGeom prst="rect">
            <a:avLst/>
          </a:prstGeom>
          <a:noFill/>
          <a:ln>
            <a:noFill/>
          </a:ln>
        </p:spPr>
      </p:pic>
      <p:sp>
        <p:nvSpPr>
          <p:cNvPr id="151" name="Google Shape;151;g22426a57638_0_65"/>
          <p:cNvSpPr txBox="1"/>
          <p:nvPr/>
        </p:nvSpPr>
        <p:spPr>
          <a:xfrm>
            <a:off x="550375" y="359113"/>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Modelado de caja</a:t>
            </a:r>
            <a:endParaRPr b="1" i="0" sz="4000" u="none" cap="none" strike="noStrike">
              <a:solidFill>
                <a:srgbClr val="0000FF"/>
              </a:solidFill>
              <a:latin typeface="Montserrat"/>
              <a:ea typeface="Montserrat"/>
              <a:cs typeface="Montserrat"/>
              <a:sym typeface="Montserrat"/>
            </a:endParaRPr>
          </a:p>
        </p:txBody>
      </p:sp>
      <p:cxnSp>
        <p:nvCxnSpPr>
          <p:cNvPr id="152" name="Google Shape;152;g22426a57638_0_65"/>
          <p:cNvCxnSpPr/>
          <p:nvPr/>
        </p:nvCxnSpPr>
        <p:spPr>
          <a:xfrm flipH="1" rot="10800000">
            <a:off x="614250" y="12924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