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 initials="J" lastIdx="1" clrIdx="0">
    <p:extLst>
      <p:ext uri="{19B8F6BF-5375-455C-9EA6-DF929625EA0E}">
        <p15:presenceInfo xmlns:p15="http://schemas.microsoft.com/office/powerpoint/2012/main" userId="Jos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2" d="100"/>
          <a:sy n="72"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BCC619-EFE6-4498-A7C2-0404F53FD42D}" type="datetimeFigureOut">
              <a:rPr lang="es-ES" smtClean="0"/>
              <a:t>16/05/2017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58FF2-EB21-4521-8637-C7014F5AFE3D}" type="slidenum">
              <a:rPr lang="es-ES" smtClean="0"/>
              <a:t>‹Nº›</a:t>
            </a:fld>
            <a:endParaRPr lang="es-ES"/>
          </a:p>
        </p:txBody>
      </p:sp>
    </p:spTree>
    <p:extLst>
      <p:ext uri="{BB962C8B-B14F-4D97-AF65-F5344CB8AC3E}">
        <p14:creationId xmlns:p14="http://schemas.microsoft.com/office/powerpoint/2010/main" val="345912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5/16/2017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5/16/2017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de carreteras 3d"/>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61836"/>
          <a:stretch/>
        </p:blipFill>
        <p:spPr bwMode="auto">
          <a:xfrm>
            <a:off x="539820" y="4254142"/>
            <a:ext cx="5705475" cy="2617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carreteras 3d"/>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b="62284"/>
          <a:stretch/>
        </p:blipFill>
        <p:spPr bwMode="auto">
          <a:xfrm>
            <a:off x="539820" y="1"/>
            <a:ext cx="5705475" cy="258654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ctrTitle"/>
          </p:nvPr>
        </p:nvSpPr>
        <p:spPr/>
        <p:txBody>
          <a:bodyPr/>
          <a:lstStyle/>
          <a:p>
            <a:r>
              <a:rPr lang="es-ES" dirty="0"/>
              <a:t>2. Conexión de El Pedregal</a:t>
            </a:r>
          </a:p>
        </p:txBody>
      </p:sp>
      <p:sp>
        <p:nvSpPr>
          <p:cNvPr id="3" name="Subtítulo 2"/>
          <p:cNvSpPr>
            <a:spLocks noGrp="1"/>
          </p:cNvSpPr>
          <p:nvPr>
            <p:ph type="subTitle" idx="1"/>
          </p:nvPr>
        </p:nvSpPr>
        <p:spPr/>
        <p:txBody>
          <a:bodyPr>
            <a:normAutofit fontScale="70000" lnSpcReduction="20000"/>
          </a:bodyPr>
          <a:lstStyle/>
          <a:p>
            <a:r>
              <a:rPr lang="es-ES" dirty="0"/>
              <a:t>Jose Antonio Ruiz Millán</a:t>
            </a:r>
          </a:p>
          <a:p>
            <a:r>
              <a:rPr lang="es-ES" dirty="0"/>
              <a:t>Julio Antonio Fresneda García</a:t>
            </a:r>
          </a:p>
          <a:p>
            <a:r>
              <a:rPr lang="es-ES" dirty="0"/>
              <a:t>Adrián Peláez Vegas</a:t>
            </a:r>
          </a:p>
          <a:p>
            <a:r>
              <a:rPr lang="es-ES" dirty="0"/>
              <a:t>Alejandro Rodríguez Muñoz</a:t>
            </a:r>
          </a:p>
        </p:txBody>
      </p:sp>
    </p:spTree>
    <p:extLst>
      <p:ext uri="{BB962C8B-B14F-4D97-AF65-F5344CB8AC3E}">
        <p14:creationId xmlns:p14="http://schemas.microsoft.com/office/powerpoint/2010/main" val="182089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Implementación:</a:t>
            </a:r>
          </a:p>
        </p:txBody>
      </p:sp>
      <p:graphicFrame>
        <p:nvGraphicFramePr>
          <p:cNvPr id="5" name="Objeto 4"/>
          <p:cNvGraphicFramePr>
            <a:graphicFrameLocks noChangeAspect="1"/>
          </p:cNvGraphicFramePr>
          <p:nvPr>
            <p:extLst>
              <p:ext uri="{D42A27DB-BD31-4B8C-83A1-F6EECF244321}">
                <p14:modId xmlns:p14="http://schemas.microsoft.com/office/powerpoint/2010/main" val="3485134328"/>
              </p:ext>
            </p:extLst>
          </p:nvPr>
        </p:nvGraphicFramePr>
        <p:xfrm>
          <a:off x="680321" y="2064684"/>
          <a:ext cx="6492540" cy="4645398"/>
        </p:xfrm>
        <a:graphic>
          <a:graphicData uri="http://schemas.openxmlformats.org/presentationml/2006/ole">
            <mc:AlternateContent xmlns:mc="http://schemas.openxmlformats.org/markup-compatibility/2006">
              <mc:Choice xmlns:v="urn:schemas-microsoft-com:vml" Requires="v">
                <p:oleObj spid="_x0000_s2058" name="Document" r:id="rId3" imgW="5613324" imgH="4015655" progId="Word.Document.8">
                  <p:embed/>
                </p:oleObj>
              </mc:Choice>
              <mc:Fallback>
                <p:oleObj name="Document" r:id="rId3" imgW="5613324" imgH="4015655" progId="Word.Document.8">
                  <p:embed/>
                  <p:pic>
                    <p:nvPicPr>
                      <p:cNvPr id="0" name=""/>
                      <p:cNvPicPr/>
                      <p:nvPr/>
                    </p:nvPicPr>
                    <p:blipFill>
                      <a:blip r:embed="rId4"/>
                      <a:stretch>
                        <a:fillRect/>
                      </a:stretch>
                    </p:blipFill>
                    <p:spPr>
                      <a:xfrm>
                        <a:off x="680321" y="2064684"/>
                        <a:ext cx="6492540" cy="4645398"/>
                      </a:xfrm>
                      <a:prstGeom prst="rect">
                        <a:avLst/>
                      </a:prstGeom>
                    </p:spPr>
                  </p:pic>
                </p:oleObj>
              </mc:Fallback>
            </mc:AlternateContent>
          </a:graphicData>
        </a:graphic>
      </p:graphicFrame>
      <p:pic>
        <p:nvPicPr>
          <p:cNvPr id="2050" name="Picture 2" descr="Resultado de imagen de 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9501" y="2906474"/>
            <a:ext cx="2414681" cy="2714395"/>
          </a:xfrm>
          <a:prstGeom prst="rect">
            <a:avLst/>
          </a:prstGeom>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7879501" y="6064624"/>
            <a:ext cx="2395207" cy="523220"/>
          </a:xfrm>
          <a:prstGeom prst="rect">
            <a:avLst/>
          </a:prstGeom>
          <a:noFill/>
        </p:spPr>
        <p:txBody>
          <a:bodyPr wrap="none" rtlCol="0">
            <a:spAutoFit/>
          </a:bodyPr>
          <a:lstStyle/>
          <a:p>
            <a:r>
              <a:rPr lang="es-ES" sz="2800" b="1" dirty="0"/>
              <a:t>Orden: O(n</a:t>
            </a:r>
            <a:r>
              <a:rPr lang="es-ES" sz="2800" b="1" baseline="30000" dirty="0"/>
              <a:t>3</a:t>
            </a:r>
            <a:r>
              <a:rPr lang="es-ES" sz="2800" b="1" dirty="0"/>
              <a:t>)</a:t>
            </a:r>
          </a:p>
        </p:txBody>
      </p:sp>
    </p:spTree>
    <p:extLst>
      <p:ext uri="{BB962C8B-B14F-4D97-AF65-F5344CB8AC3E}">
        <p14:creationId xmlns:p14="http://schemas.microsoft.com/office/powerpoint/2010/main" val="63785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Descripción del problema:</a:t>
            </a:r>
          </a:p>
        </p:txBody>
      </p:sp>
      <p:sp>
        <p:nvSpPr>
          <p:cNvPr id="3" name="Marcador de contenido 2"/>
          <p:cNvSpPr>
            <a:spLocks noGrp="1"/>
          </p:cNvSpPr>
          <p:nvPr>
            <p:ph idx="1"/>
          </p:nvPr>
        </p:nvSpPr>
        <p:spPr/>
        <p:txBody>
          <a:bodyPr>
            <a:normAutofit lnSpcReduction="10000"/>
          </a:bodyPr>
          <a:lstStyle/>
          <a:p>
            <a:r>
              <a:rPr lang="es-ES" dirty="0"/>
              <a:t>En un archipiélago, con multitud de pequeñas islas cercanas, hay puentes que unen ciertos pares de islas entre sí. Para cada puente (que puede ser de dirección única), además de saber la isla de origen y la isla de destino, se conoce su anchura (número entero mayor que 0). </a:t>
            </a:r>
          </a:p>
          <a:p>
            <a:r>
              <a:rPr lang="es-ES" dirty="0"/>
              <a:t>La anchura de un camino, formado por una sucesión de puentes, es la anchura mínima de las anchuras de todos los puentes que lo forman. </a:t>
            </a:r>
          </a:p>
          <a:p>
            <a:r>
              <a:rPr lang="es-ES" dirty="0"/>
              <a:t>Para cada par de islas se desea saber cuál es el camino de anchura máxima que las une (siempre que exista alguno). </a:t>
            </a:r>
          </a:p>
          <a:p>
            <a:endParaRPr lang="es-ES" dirty="0"/>
          </a:p>
          <a:p>
            <a:endParaRPr lang="es-ES" dirty="0"/>
          </a:p>
          <a:p>
            <a:endParaRPr lang="es-ES" dirty="0"/>
          </a:p>
        </p:txBody>
      </p:sp>
    </p:spTree>
    <p:extLst>
      <p:ext uri="{BB962C8B-B14F-4D97-AF65-F5344CB8AC3E}">
        <p14:creationId xmlns:p14="http://schemas.microsoft.com/office/powerpoint/2010/main" val="190195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 puede resolver con PD?</a:t>
            </a:r>
          </a:p>
        </p:txBody>
      </p:sp>
      <p:sp>
        <p:nvSpPr>
          <p:cNvPr id="3" name="Marcador de contenido 2"/>
          <p:cNvSpPr>
            <a:spLocks noGrp="1"/>
          </p:cNvSpPr>
          <p:nvPr>
            <p:ph idx="1"/>
          </p:nvPr>
        </p:nvSpPr>
        <p:spPr/>
        <p:txBody>
          <a:bodyPr/>
          <a:lstStyle/>
          <a:p>
            <a:pPr marL="0" indent="0">
              <a:buNone/>
            </a:pPr>
            <a:r>
              <a:rPr lang="es-ES" dirty="0"/>
              <a:t>Para ello, el problema debe cumplir:</a:t>
            </a:r>
          </a:p>
          <a:p>
            <a:r>
              <a:rPr lang="es-ES" dirty="0"/>
              <a:t>Naturaleza N-</a:t>
            </a:r>
            <a:r>
              <a:rPr lang="es-ES" dirty="0" err="1"/>
              <a:t>etápica</a:t>
            </a:r>
            <a:r>
              <a:rPr lang="es-ES" dirty="0"/>
              <a:t>.</a:t>
            </a:r>
          </a:p>
          <a:p>
            <a:r>
              <a:rPr lang="es-ES" dirty="0"/>
              <a:t>Cumplimiento del POB.</a:t>
            </a:r>
          </a:p>
          <a:p>
            <a:r>
              <a:rPr lang="es-ES" dirty="0"/>
              <a:t>Planteamiento de una ecuación de recurrencia.</a:t>
            </a:r>
          </a:p>
          <a:p>
            <a:r>
              <a:rPr lang="es-ES" dirty="0"/>
              <a:t>Encontrar soluciones optimas.</a:t>
            </a:r>
          </a:p>
          <a:p>
            <a:endParaRPr lang="es-ES" dirty="0"/>
          </a:p>
        </p:txBody>
      </p:sp>
    </p:spTree>
    <p:extLst>
      <p:ext uri="{BB962C8B-B14F-4D97-AF65-F5344CB8AC3E}">
        <p14:creationId xmlns:p14="http://schemas.microsoft.com/office/powerpoint/2010/main" val="55249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Naturaleza N-</a:t>
            </a:r>
            <a:r>
              <a:rPr lang="es-ES" dirty="0" err="1"/>
              <a:t>etápica</a:t>
            </a:r>
            <a:r>
              <a:rPr lang="es-ES" dirty="0"/>
              <a:t>:</a:t>
            </a:r>
          </a:p>
        </p:txBody>
      </p:sp>
      <p:sp>
        <p:nvSpPr>
          <p:cNvPr id="3" name="Marcador de contenido 2"/>
          <p:cNvSpPr>
            <a:spLocks noGrp="1"/>
          </p:cNvSpPr>
          <p:nvPr>
            <p:ph idx="1"/>
          </p:nvPr>
        </p:nvSpPr>
        <p:spPr/>
        <p:txBody>
          <a:bodyPr>
            <a:normAutofit/>
          </a:bodyPr>
          <a:lstStyle/>
          <a:p>
            <a:r>
              <a:rPr lang="es-ES" dirty="0"/>
              <a:t> Representaremos las diferentes ciudades y sus comunicaciones como un grafo </a:t>
            </a:r>
            <a:r>
              <a:rPr lang="es-ES" i="1" dirty="0"/>
              <a:t>G </a:t>
            </a:r>
            <a:r>
              <a:rPr lang="es-ES" dirty="0"/>
              <a:t>donde las ciudades serían los nodos/vértices y los puentes las aristas que unen los distintos nodos. </a:t>
            </a:r>
          </a:p>
          <a:p>
            <a:r>
              <a:rPr lang="es-ES" dirty="0"/>
              <a:t> Para encontrar el camino más ancho desde un vértice </a:t>
            </a:r>
            <a:r>
              <a:rPr lang="es-ES" i="1" dirty="0"/>
              <a:t>i </a:t>
            </a:r>
            <a:r>
              <a:rPr lang="es-ES" dirty="0"/>
              <a:t>a otro </a:t>
            </a:r>
            <a:r>
              <a:rPr lang="es-ES" i="1" dirty="0"/>
              <a:t>j </a:t>
            </a:r>
            <a:r>
              <a:rPr lang="es-ES" dirty="0"/>
              <a:t>en un grafo </a:t>
            </a:r>
            <a:r>
              <a:rPr lang="es-ES" i="1" dirty="0"/>
              <a:t>G, </a:t>
            </a:r>
            <a:r>
              <a:rPr lang="es-ES" dirty="0"/>
              <a:t>veríamos que vértice debe ser el segundo, cual el tercero, etc. hasta alcanzar el </a:t>
            </a:r>
            <a:r>
              <a:rPr lang="es-ES" i="1" dirty="0"/>
              <a:t>j</a:t>
            </a:r>
            <a:r>
              <a:rPr lang="es-ES" dirty="0"/>
              <a:t>. </a:t>
            </a:r>
          </a:p>
          <a:p>
            <a:r>
              <a:rPr lang="es-ES" dirty="0"/>
              <a:t> Una sucesión </a:t>
            </a:r>
            <a:r>
              <a:rPr lang="es-ES" dirty="0" err="1"/>
              <a:t>optimal</a:t>
            </a:r>
            <a:r>
              <a:rPr lang="es-ES" dirty="0"/>
              <a:t> de decisiones proporcionará entonces el camino de anchura máxima. </a:t>
            </a:r>
          </a:p>
          <a:p>
            <a:pPr marL="0" indent="0">
              <a:buNone/>
            </a:pPr>
            <a:r>
              <a:rPr lang="es-ES" b="1" dirty="0"/>
              <a:t>Por lo tanto, este problema tiene una clara naturaleza n-</a:t>
            </a:r>
            <a:r>
              <a:rPr lang="es-ES" b="1" dirty="0" err="1"/>
              <a:t>etápica</a:t>
            </a:r>
            <a:r>
              <a:rPr lang="es-ES" b="1" dirty="0"/>
              <a:t>. </a:t>
            </a:r>
            <a:endParaRPr lang="es-ES" dirty="0"/>
          </a:p>
        </p:txBody>
      </p:sp>
    </p:spTree>
    <p:extLst>
      <p:ext uri="{BB962C8B-B14F-4D97-AF65-F5344CB8AC3E}">
        <p14:creationId xmlns:p14="http://schemas.microsoft.com/office/powerpoint/2010/main" val="33222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Verificación del POB:</a:t>
            </a:r>
          </a:p>
        </p:txBody>
      </p:sp>
      <p:sp>
        <p:nvSpPr>
          <p:cNvPr id="3" name="Marcador de contenido 2"/>
          <p:cNvSpPr>
            <a:spLocks noGrp="1"/>
          </p:cNvSpPr>
          <p:nvPr>
            <p:ph idx="1"/>
          </p:nvPr>
        </p:nvSpPr>
        <p:spPr/>
        <p:txBody>
          <a:bodyPr>
            <a:normAutofit fontScale="92500" lnSpcReduction="10000"/>
          </a:bodyPr>
          <a:lstStyle/>
          <a:p>
            <a:r>
              <a:rPr lang="es-ES" dirty="0"/>
              <a:t> Sea </a:t>
            </a:r>
            <a:r>
              <a:rPr lang="es-ES" i="1" dirty="0"/>
              <a:t>i, i</a:t>
            </a:r>
            <a:r>
              <a:rPr lang="es-ES" i="1" baseline="-25000" dirty="0"/>
              <a:t>1</a:t>
            </a:r>
            <a:r>
              <a:rPr lang="es-ES" i="1" dirty="0"/>
              <a:t>, …, </a:t>
            </a:r>
            <a:r>
              <a:rPr lang="es-ES" i="1" dirty="0" err="1"/>
              <a:t>i</a:t>
            </a:r>
            <a:r>
              <a:rPr lang="es-ES" i="1" baseline="-25000" dirty="0" err="1"/>
              <a:t>k</a:t>
            </a:r>
            <a:r>
              <a:rPr lang="es-ES" i="1" dirty="0"/>
              <a:t>, j </a:t>
            </a:r>
            <a:r>
              <a:rPr lang="es-ES" dirty="0"/>
              <a:t>el camino con máxima anchura desde i hasta j, comenzando con el vértice inicial </a:t>
            </a:r>
            <a:r>
              <a:rPr lang="es-ES" i="1" dirty="0"/>
              <a:t>i</a:t>
            </a:r>
            <a:r>
              <a:rPr lang="es-ES" dirty="0"/>
              <a:t>, se ha tomado decisión de ir al vértice </a:t>
            </a:r>
            <a:r>
              <a:rPr lang="es-ES" i="1" dirty="0"/>
              <a:t>i</a:t>
            </a:r>
            <a:r>
              <a:rPr lang="es-ES" i="1" baseline="-25000" dirty="0"/>
              <a:t>1</a:t>
            </a:r>
            <a:r>
              <a:rPr lang="es-ES" dirty="0"/>
              <a:t>. </a:t>
            </a:r>
          </a:p>
          <a:p>
            <a:r>
              <a:rPr lang="es-ES" dirty="0"/>
              <a:t> Como resultado, ahora el estado del problema está definido por el vértice </a:t>
            </a:r>
            <a:r>
              <a:rPr lang="es-ES" i="1" dirty="0"/>
              <a:t>i</a:t>
            </a:r>
            <a:r>
              <a:rPr lang="es-ES" i="1" baseline="-25000" dirty="0"/>
              <a:t>1</a:t>
            </a:r>
            <a:r>
              <a:rPr lang="es-ES" dirty="0"/>
              <a:t>, y lo que se necesita es encontrar un camino desde </a:t>
            </a:r>
            <a:r>
              <a:rPr lang="es-ES" i="1" dirty="0"/>
              <a:t>i</a:t>
            </a:r>
            <a:r>
              <a:rPr lang="es-ES" i="1" baseline="-25000" dirty="0"/>
              <a:t>1</a:t>
            </a:r>
            <a:r>
              <a:rPr lang="es-ES" i="1" dirty="0"/>
              <a:t> </a:t>
            </a:r>
            <a:r>
              <a:rPr lang="es-ES" dirty="0"/>
              <a:t>hasta </a:t>
            </a:r>
            <a:r>
              <a:rPr lang="es-ES" i="1" dirty="0"/>
              <a:t>j</a:t>
            </a:r>
            <a:r>
              <a:rPr lang="es-ES" dirty="0"/>
              <a:t>. </a:t>
            </a:r>
          </a:p>
          <a:p>
            <a:r>
              <a:rPr lang="es-ES" dirty="0"/>
              <a:t> Está claro que la sucesión </a:t>
            </a:r>
            <a:r>
              <a:rPr lang="es-ES" i="1" dirty="0"/>
              <a:t>i, i</a:t>
            </a:r>
            <a:r>
              <a:rPr lang="es-ES" i="1" baseline="-25000" dirty="0"/>
              <a:t>1</a:t>
            </a:r>
            <a:r>
              <a:rPr lang="es-ES" i="1" dirty="0"/>
              <a:t>, i</a:t>
            </a:r>
            <a:r>
              <a:rPr lang="es-ES" i="1" baseline="-25000" dirty="0"/>
              <a:t>2</a:t>
            </a:r>
            <a:r>
              <a:rPr lang="es-ES" i="1" dirty="0"/>
              <a:t>, …, </a:t>
            </a:r>
            <a:r>
              <a:rPr lang="es-ES" i="1" dirty="0" err="1"/>
              <a:t>i</a:t>
            </a:r>
            <a:r>
              <a:rPr lang="es-ES" i="1" baseline="-25000" dirty="0" err="1"/>
              <a:t>k</a:t>
            </a:r>
            <a:r>
              <a:rPr lang="es-ES" i="1" dirty="0"/>
              <a:t>, j </a:t>
            </a:r>
            <a:r>
              <a:rPr lang="es-ES" dirty="0"/>
              <a:t>debe constituir un camino con anchura máxima entre </a:t>
            </a:r>
            <a:r>
              <a:rPr lang="es-ES" i="1" dirty="0"/>
              <a:t>i</a:t>
            </a:r>
            <a:r>
              <a:rPr lang="es-ES" i="1" baseline="-25000" dirty="0"/>
              <a:t>1</a:t>
            </a:r>
            <a:r>
              <a:rPr lang="es-ES" i="1" dirty="0"/>
              <a:t> </a:t>
            </a:r>
            <a:r>
              <a:rPr lang="es-ES" dirty="0"/>
              <a:t>y </a:t>
            </a:r>
            <a:r>
              <a:rPr lang="es-ES" i="1" dirty="0"/>
              <a:t>j. </a:t>
            </a:r>
            <a:r>
              <a:rPr lang="es-ES" dirty="0"/>
              <a:t>Si no: </a:t>
            </a:r>
          </a:p>
          <a:p>
            <a:pPr lvl="1"/>
            <a:r>
              <a:rPr lang="es-ES" dirty="0"/>
              <a:t>Sea </a:t>
            </a:r>
            <a:r>
              <a:rPr lang="es-ES" i="1" dirty="0"/>
              <a:t>i</a:t>
            </a:r>
            <a:r>
              <a:rPr lang="es-ES" sz="2100" i="1" baseline="-25000" dirty="0"/>
              <a:t>1</a:t>
            </a:r>
            <a:r>
              <a:rPr lang="es-ES" i="1" dirty="0"/>
              <a:t>, r</a:t>
            </a:r>
            <a:r>
              <a:rPr lang="es-ES" sz="2100" i="1" baseline="-25000" dirty="0"/>
              <a:t>1</a:t>
            </a:r>
            <a:r>
              <a:rPr lang="es-ES" i="1" dirty="0"/>
              <a:t>, …, </a:t>
            </a:r>
            <a:r>
              <a:rPr lang="es-ES" i="1" dirty="0" err="1"/>
              <a:t>r</a:t>
            </a:r>
            <a:r>
              <a:rPr lang="es-ES" sz="2100" i="1" baseline="-25000" dirty="0" err="1"/>
              <a:t>q</a:t>
            </a:r>
            <a:r>
              <a:rPr lang="es-ES" i="1" dirty="0"/>
              <a:t>, j </a:t>
            </a:r>
            <a:r>
              <a:rPr lang="es-ES" dirty="0"/>
              <a:t>un camino más ancho entre </a:t>
            </a:r>
            <a:r>
              <a:rPr lang="es-ES" i="1" dirty="0"/>
              <a:t>i</a:t>
            </a:r>
            <a:r>
              <a:rPr lang="es-ES" sz="2100" i="1" baseline="-25000" dirty="0"/>
              <a:t>1</a:t>
            </a:r>
            <a:r>
              <a:rPr lang="es-ES" sz="400" i="1" dirty="0"/>
              <a:t> </a:t>
            </a:r>
            <a:r>
              <a:rPr lang="es-ES" dirty="0"/>
              <a:t>y </a:t>
            </a:r>
            <a:r>
              <a:rPr lang="es-ES" i="1" dirty="0"/>
              <a:t>j</a:t>
            </a:r>
            <a:r>
              <a:rPr lang="es-ES" dirty="0"/>
              <a:t>, entonces </a:t>
            </a:r>
            <a:r>
              <a:rPr lang="es-ES" i="1" dirty="0"/>
              <a:t>i, i</a:t>
            </a:r>
            <a:r>
              <a:rPr lang="es-ES" sz="2100" i="1" baseline="-25000" dirty="0"/>
              <a:t>1</a:t>
            </a:r>
            <a:r>
              <a:rPr lang="es-ES" i="1" dirty="0"/>
              <a:t>, r</a:t>
            </a:r>
            <a:r>
              <a:rPr lang="es-ES" sz="2100" i="1" baseline="-25000" dirty="0"/>
              <a:t>1</a:t>
            </a:r>
            <a:r>
              <a:rPr lang="es-ES" i="1" dirty="0"/>
              <a:t>, r</a:t>
            </a:r>
            <a:r>
              <a:rPr lang="es-ES" sz="2100" i="1" baseline="-25000" dirty="0"/>
              <a:t>2</a:t>
            </a:r>
            <a:r>
              <a:rPr lang="es-ES" i="1" dirty="0"/>
              <a:t>, … </a:t>
            </a:r>
            <a:r>
              <a:rPr lang="es-ES" i="1" dirty="0" err="1"/>
              <a:t>r</a:t>
            </a:r>
            <a:r>
              <a:rPr lang="es-ES" sz="2100" i="1" baseline="-25000" dirty="0" err="1"/>
              <a:t>q</a:t>
            </a:r>
            <a:r>
              <a:rPr lang="es-ES" i="1" dirty="0"/>
              <a:t>, j </a:t>
            </a:r>
            <a:r>
              <a:rPr lang="es-ES" dirty="0"/>
              <a:t>es un camino entre </a:t>
            </a:r>
            <a:r>
              <a:rPr lang="es-ES" i="1" dirty="0"/>
              <a:t>i </a:t>
            </a:r>
            <a:r>
              <a:rPr lang="es-ES" dirty="0"/>
              <a:t>y </a:t>
            </a:r>
            <a:r>
              <a:rPr lang="es-ES" i="1" dirty="0"/>
              <a:t>j </a:t>
            </a:r>
            <a:r>
              <a:rPr lang="es-ES" dirty="0"/>
              <a:t>que es </a:t>
            </a:r>
            <a:r>
              <a:rPr lang="es-ES"/>
              <a:t>más ancho </a:t>
            </a:r>
            <a:r>
              <a:rPr lang="es-ES" dirty="0"/>
              <a:t>que el camino </a:t>
            </a:r>
            <a:r>
              <a:rPr lang="es-ES" i="1" dirty="0"/>
              <a:t>i, i</a:t>
            </a:r>
            <a:r>
              <a:rPr lang="es-ES" sz="2100" i="1" baseline="-25000" dirty="0"/>
              <a:t>1</a:t>
            </a:r>
            <a:r>
              <a:rPr lang="es-ES" i="1" dirty="0"/>
              <a:t>, i</a:t>
            </a:r>
            <a:r>
              <a:rPr lang="es-ES" sz="2100" i="1" baseline="-25000" dirty="0"/>
              <a:t>2</a:t>
            </a:r>
            <a:r>
              <a:rPr lang="es-ES" i="1" dirty="0"/>
              <a:t>, i</a:t>
            </a:r>
            <a:r>
              <a:rPr lang="es-ES" sz="2100" i="1" baseline="-25000" dirty="0"/>
              <a:t>3</a:t>
            </a:r>
            <a:r>
              <a:rPr lang="es-ES" i="1" dirty="0"/>
              <a:t>, …, </a:t>
            </a:r>
            <a:r>
              <a:rPr lang="es-ES" i="1" dirty="0" err="1"/>
              <a:t>i</a:t>
            </a:r>
            <a:r>
              <a:rPr lang="es-ES" sz="2100" i="1" baseline="-25000" dirty="0" err="1"/>
              <a:t>k</a:t>
            </a:r>
            <a:r>
              <a:rPr lang="es-ES" i="1" dirty="0"/>
              <a:t>, j</a:t>
            </a:r>
            <a:r>
              <a:rPr lang="es-ES" dirty="0"/>
              <a:t>. </a:t>
            </a:r>
          </a:p>
          <a:p>
            <a:pPr lvl="1"/>
            <a:r>
              <a:rPr lang="es-ES" dirty="0"/>
              <a:t>Como eso </a:t>
            </a:r>
            <a:r>
              <a:rPr lang="es-ES" b="1" dirty="0"/>
              <a:t>es una contradicción, se verifica el POB </a:t>
            </a:r>
            <a:r>
              <a:rPr lang="es-ES" dirty="0"/>
              <a:t>y también puede aplicarse a este problema. </a:t>
            </a:r>
          </a:p>
          <a:p>
            <a:pPr lvl="1"/>
            <a:endParaRPr lang="es-ES" dirty="0"/>
          </a:p>
          <a:p>
            <a:pPr lvl="1"/>
            <a:endParaRPr lang="es-ES" dirty="0"/>
          </a:p>
        </p:txBody>
      </p:sp>
    </p:spTree>
    <p:extLst>
      <p:ext uri="{BB962C8B-B14F-4D97-AF65-F5344CB8AC3E}">
        <p14:creationId xmlns:p14="http://schemas.microsoft.com/office/powerpoint/2010/main" val="2625249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Planteamiento de una recurrencia:</a:t>
            </a:r>
          </a:p>
        </p:txBody>
      </p:sp>
      <p:sp>
        <p:nvSpPr>
          <p:cNvPr id="3" name="Marcador de contenido 2"/>
          <p:cNvSpPr>
            <a:spLocks noGrp="1"/>
          </p:cNvSpPr>
          <p:nvPr>
            <p:ph idx="1"/>
          </p:nvPr>
        </p:nvSpPr>
        <p:spPr>
          <a:xfrm>
            <a:off x="680321" y="2336873"/>
            <a:ext cx="10279032" cy="3599316"/>
          </a:xfrm>
        </p:spPr>
        <p:txBody>
          <a:bodyPr>
            <a:normAutofit fontScale="92500" lnSpcReduction="20000"/>
          </a:bodyPr>
          <a:lstStyle/>
          <a:p>
            <a:pPr marL="0" indent="0">
              <a:buNone/>
            </a:pPr>
            <a:r>
              <a:rPr lang="es-ES" dirty="0"/>
              <a:t>Denominaremos A(i, j) la anchura del puente que va de la isla </a:t>
            </a:r>
            <a:r>
              <a:rPr lang="es-ES" i="1" dirty="0"/>
              <a:t>i </a:t>
            </a:r>
            <a:r>
              <a:rPr lang="es-ES" dirty="0"/>
              <a:t>a la isla </a:t>
            </a:r>
            <a:r>
              <a:rPr lang="es-ES" i="1" dirty="0"/>
              <a:t>j</a:t>
            </a:r>
            <a:r>
              <a:rPr lang="es-ES" dirty="0"/>
              <a:t>. Si no hay puente en esa dirección entonces A(i, j) = ∞. Obsérvese que conviene      A(i, i) = 0 puesto que para ir de una isla a ella misma no debe existir ninguna restricción. </a:t>
            </a:r>
          </a:p>
          <a:p>
            <a:pPr marL="0" indent="0">
              <a:buNone/>
            </a:pPr>
            <a:r>
              <a:rPr lang="es-ES" dirty="0"/>
              <a:t>Definimos de manera recursiva la siguiente función:</a:t>
            </a:r>
          </a:p>
          <a:p>
            <a:r>
              <a:rPr lang="es-ES" dirty="0"/>
              <a:t>Max A(</a:t>
            </a:r>
            <a:r>
              <a:rPr lang="es-ES" dirty="0" err="1"/>
              <a:t>i,j,k</a:t>
            </a:r>
            <a:r>
              <a:rPr lang="es-ES" dirty="0"/>
              <a:t>) = máxima anchura de los caminos que van desde la isla </a:t>
            </a:r>
            <a:r>
              <a:rPr lang="es-ES" i="1" dirty="0"/>
              <a:t>i </a:t>
            </a:r>
            <a:r>
              <a:rPr lang="es-ES" dirty="0"/>
              <a:t>hasta la isla </a:t>
            </a:r>
            <a:r>
              <a:rPr lang="es-ES" i="1" dirty="0"/>
              <a:t>j </a:t>
            </a:r>
            <a:r>
              <a:rPr lang="es-ES" dirty="0"/>
              <a:t>, pudiendo pasar por las islas {1, …, k}. </a:t>
            </a:r>
          </a:p>
          <a:p>
            <a:r>
              <a:rPr lang="es-ES" dirty="0"/>
              <a:t>Max A(i,j,0) = A(</a:t>
            </a:r>
            <a:r>
              <a:rPr lang="es-ES" dirty="0" err="1"/>
              <a:t>i,j</a:t>
            </a:r>
            <a:r>
              <a:rPr lang="es-ES" dirty="0"/>
              <a:t>).</a:t>
            </a:r>
          </a:p>
          <a:p>
            <a:r>
              <a:rPr lang="es-ES" dirty="0"/>
              <a:t>Max A(</a:t>
            </a:r>
            <a:r>
              <a:rPr lang="es-ES" dirty="0" err="1"/>
              <a:t>i,j,k</a:t>
            </a:r>
            <a:r>
              <a:rPr lang="es-ES" dirty="0"/>
              <a:t>) = Max{Max A(i,j,k-1), Min{Max A(i,k,k-1), Max A(k,j,k-1)}} si k &gt; 0. </a:t>
            </a:r>
          </a:p>
          <a:p>
            <a:pPr marL="0" indent="0">
              <a:buNone/>
            </a:pPr>
            <a:r>
              <a:rPr lang="es-ES" dirty="0"/>
              <a:t>Dadas estas ecuaciones de recurrencia y el cumplimiento de las características anteriores, </a:t>
            </a:r>
            <a:r>
              <a:rPr lang="es-ES" b="1" dirty="0"/>
              <a:t>podemos diseñar un algoritmo que permita resolver el problema con PD</a:t>
            </a:r>
            <a:r>
              <a:rPr lang="es-ES" dirty="0"/>
              <a:t>.</a:t>
            </a:r>
          </a:p>
          <a:p>
            <a:endParaRPr lang="es-ES" dirty="0"/>
          </a:p>
          <a:p>
            <a:endParaRPr lang="es-ES" dirty="0"/>
          </a:p>
        </p:txBody>
      </p:sp>
    </p:spTree>
    <p:extLst>
      <p:ext uri="{BB962C8B-B14F-4D97-AF65-F5344CB8AC3E}">
        <p14:creationId xmlns:p14="http://schemas.microsoft.com/office/powerpoint/2010/main" val="9466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Algoritmo:</a:t>
            </a:r>
          </a:p>
        </p:txBody>
      </p:sp>
      <p:pic>
        <p:nvPicPr>
          <p:cNvPr id="4" name="Imagen 3"/>
          <p:cNvPicPr>
            <a:picLocks noChangeAspect="1"/>
          </p:cNvPicPr>
          <p:nvPr/>
        </p:nvPicPr>
        <p:blipFill>
          <a:blip r:embed="rId2"/>
          <a:stretch>
            <a:fillRect/>
          </a:stretch>
        </p:blipFill>
        <p:spPr>
          <a:xfrm>
            <a:off x="3037073" y="2854138"/>
            <a:ext cx="5553075" cy="2628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0180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Encontrar soluciones (ejemplo):</a:t>
            </a:r>
          </a:p>
        </p:txBody>
      </p:sp>
      <p:sp>
        <p:nvSpPr>
          <p:cNvPr id="4" name="Elipse 3"/>
          <p:cNvSpPr/>
          <p:nvPr/>
        </p:nvSpPr>
        <p:spPr>
          <a:xfrm>
            <a:off x="524435" y="2254180"/>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A</a:t>
            </a:r>
          </a:p>
        </p:txBody>
      </p:sp>
      <p:sp>
        <p:nvSpPr>
          <p:cNvPr id="5" name="Elipse 4"/>
          <p:cNvSpPr/>
          <p:nvPr/>
        </p:nvSpPr>
        <p:spPr>
          <a:xfrm>
            <a:off x="1371599" y="5225602"/>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E</a:t>
            </a:r>
          </a:p>
        </p:txBody>
      </p:sp>
      <p:sp>
        <p:nvSpPr>
          <p:cNvPr id="6" name="Elipse 5"/>
          <p:cNvSpPr/>
          <p:nvPr/>
        </p:nvSpPr>
        <p:spPr>
          <a:xfrm>
            <a:off x="524434" y="3739891"/>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C</a:t>
            </a:r>
          </a:p>
        </p:txBody>
      </p:sp>
      <p:sp>
        <p:nvSpPr>
          <p:cNvPr id="7" name="Elipse 6"/>
          <p:cNvSpPr/>
          <p:nvPr/>
        </p:nvSpPr>
        <p:spPr>
          <a:xfrm>
            <a:off x="2864222" y="3985285"/>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D</a:t>
            </a:r>
          </a:p>
        </p:txBody>
      </p:sp>
      <p:sp>
        <p:nvSpPr>
          <p:cNvPr id="8" name="Elipse 7"/>
          <p:cNvSpPr/>
          <p:nvPr/>
        </p:nvSpPr>
        <p:spPr>
          <a:xfrm>
            <a:off x="2962835" y="2180222"/>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B</a:t>
            </a:r>
          </a:p>
        </p:txBody>
      </p:sp>
      <p:sp>
        <p:nvSpPr>
          <p:cNvPr id="9" name="Flecha: curvada hacia abajo 8"/>
          <p:cNvSpPr/>
          <p:nvPr/>
        </p:nvSpPr>
        <p:spPr>
          <a:xfrm>
            <a:off x="1249454" y="2021217"/>
            <a:ext cx="1889311" cy="42874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solidFill>
                  <a:schemeClr val="tx1"/>
                </a:solidFill>
              </a:rPr>
              <a:t>6</a:t>
            </a:r>
          </a:p>
        </p:txBody>
      </p:sp>
      <p:sp>
        <p:nvSpPr>
          <p:cNvPr id="12" name="Flecha: curvada hacia arriba 11"/>
          <p:cNvSpPr/>
          <p:nvPr/>
        </p:nvSpPr>
        <p:spPr>
          <a:xfrm flipH="1">
            <a:off x="1125068" y="2774261"/>
            <a:ext cx="2138081" cy="506252"/>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solidFill>
                  <a:schemeClr val="tx1"/>
                </a:solidFill>
              </a:rPr>
              <a:t>4</a:t>
            </a:r>
          </a:p>
        </p:txBody>
      </p:sp>
      <p:sp>
        <p:nvSpPr>
          <p:cNvPr id="13" name="Flecha: hacia abajo 12"/>
          <p:cNvSpPr/>
          <p:nvPr/>
        </p:nvSpPr>
        <p:spPr>
          <a:xfrm>
            <a:off x="870820" y="3012991"/>
            <a:ext cx="191497" cy="84536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4" name="CuadroTexto 13"/>
          <p:cNvSpPr txBox="1"/>
          <p:nvPr/>
        </p:nvSpPr>
        <p:spPr>
          <a:xfrm>
            <a:off x="681863" y="3262846"/>
            <a:ext cx="306494" cy="369332"/>
          </a:xfrm>
          <a:prstGeom prst="rect">
            <a:avLst/>
          </a:prstGeom>
          <a:noFill/>
        </p:spPr>
        <p:txBody>
          <a:bodyPr wrap="none" rtlCol="0">
            <a:spAutoFit/>
          </a:bodyPr>
          <a:lstStyle/>
          <a:p>
            <a:r>
              <a:rPr lang="es-ES" dirty="0"/>
              <a:t>3</a:t>
            </a:r>
          </a:p>
        </p:txBody>
      </p:sp>
      <p:sp>
        <p:nvSpPr>
          <p:cNvPr id="15" name="Flecha: hacia abajo 14"/>
          <p:cNvSpPr/>
          <p:nvPr/>
        </p:nvSpPr>
        <p:spPr>
          <a:xfrm rot="19984490">
            <a:off x="1280932" y="4457414"/>
            <a:ext cx="185814" cy="99025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6" name="CuadroTexto 15"/>
          <p:cNvSpPr txBox="1"/>
          <p:nvPr/>
        </p:nvSpPr>
        <p:spPr>
          <a:xfrm>
            <a:off x="1062317" y="4948518"/>
            <a:ext cx="306494" cy="369332"/>
          </a:xfrm>
          <a:prstGeom prst="rect">
            <a:avLst/>
          </a:prstGeom>
          <a:noFill/>
        </p:spPr>
        <p:txBody>
          <a:bodyPr wrap="none" rtlCol="0">
            <a:spAutoFit/>
          </a:bodyPr>
          <a:lstStyle/>
          <a:p>
            <a:r>
              <a:rPr lang="es-ES" dirty="0"/>
              <a:t>1</a:t>
            </a:r>
          </a:p>
        </p:txBody>
      </p:sp>
      <p:sp>
        <p:nvSpPr>
          <p:cNvPr id="17" name="Flecha: hacia abajo 16"/>
          <p:cNvSpPr/>
          <p:nvPr/>
        </p:nvSpPr>
        <p:spPr>
          <a:xfrm rot="13710428">
            <a:off x="2537165" y="4454033"/>
            <a:ext cx="196909" cy="1214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8" name="Flecha: hacia abajo 17"/>
          <p:cNvSpPr/>
          <p:nvPr/>
        </p:nvSpPr>
        <p:spPr>
          <a:xfrm rot="16466837">
            <a:off x="2019949" y="3440297"/>
            <a:ext cx="205763" cy="1669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9" name="CuadroTexto 18"/>
          <p:cNvSpPr txBox="1"/>
          <p:nvPr/>
        </p:nvSpPr>
        <p:spPr>
          <a:xfrm>
            <a:off x="1962419" y="3864788"/>
            <a:ext cx="306494" cy="369332"/>
          </a:xfrm>
          <a:prstGeom prst="rect">
            <a:avLst/>
          </a:prstGeom>
          <a:noFill/>
        </p:spPr>
        <p:txBody>
          <a:bodyPr wrap="none" rtlCol="0">
            <a:spAutoFit/>
          </a:bodyPr>
          <a:lstStyle/>
          <a:p>
            <a:r>
              <a:rPr lang="es-ES" dirty="0"/>
              <a:t>5</a:t>
            </a:r>
          </a:p>
        </p:txBody>
      </p:sp>
      <p:sp>
        <p:nvSpPr>
          <p:cNvPr id="20" name="CuadroTexto 19"/>
          <p:cNvSpPr txBox="1"/>
          <p:nvPr/>
        </p:nvSpPr>
        <p:spPr>
          <a:xfrm>
            <a:off x="2577356" y="5023991"/>
            <a:ext cx="306494" cy="369332"/>
          </a:xfrm>
          <a:prstGeom prst="rect">
            <a:avLst/>
          </a:prstGeom>
          <a:noFill/>
        </p:spPr>
        <p:txBody>
          <a:bodyPr wrap="none" rtlCol="0">
            <a:spAutoFit/>
          </a:bodyPr>
          <a:lstStyle/>
          <a:p>
            <a:r>
              <a:rPr lang="es-ES" dirty="0"/>
              <a:t>2</a:t>
            </a:r>
          </a:p>
        </p:txBody>
      </p:sp>
      <p:sp>
        <p:nvSpPr>
          <p:cNvPr id="21" name="Flecha: curvada hacia arriba 20"/>
          <p:cNvSpPr/>
          <p:nvPr/>
        </p:nvSpPr>
        <p:spPr>
          <a:xfrm rot="5400000">
            <a:off x="2390964" y="3309919"/>
            <a:ext cx="1295404" cy="517662"/>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solidFill>
                <a:schemeClr val="tx1"/>
              </a:solidFill>
            </a:endParaRPr>
          </a:p>
        </p:txBody>
      </p:sp>
      <p:sp>
        <p:nvSpPr>
          <p:cNvPr id="22" name="CuadroTexto 21"/>
          <p:cNvSpPr txBox="1"/>
          <p:nvPr/>
        </p:nvSpPr>
        <p:spPr>
          <a:xfrm>
            <a:off x="2773660" y="3338612"/>
            <a:ext cx="306494" cy="369332"/>
          </a:xfrm>
          <a:prstGeom prst="rect">
            <a:avLst/>
          </a:prstGeom>
          <a:noFill/>
        </p:spPr>
        <p:txBody>
          <a:bodyPr wrap="none" rtlCol="0">
            <a:spAutoFit/>
          </a:bodyPr>
          <a:lstStyle/>
          <a:p>
            <a:r>
              <a:rPr lang="es-ES" dirty="0"/>
              <a:t>1</a:t>
            </a:r>
          </a:p>
        </p:txBody>
      </p:sp>
      <p:sp>
        <p:nvSpPr>
          <p:cNvPr id="23" name="Flecha: curvada hacia arriba 22"/>
          <p:cNvSpPr/>
          <p:nvPr/>
        </p:nvSpPr>
        <p:spPr>
          <a:xfrm rot="16200000">
            <a:off x="3139520" y="3247505"/>
            <a:ext cx="1295404" cy="517662"/>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solidFill>
                <a:schemeClr val="tx1"/>
              </a:solidFill>
            </a:endParaRPr>
          </a:p>
        </p:txBody>
      </p:sp>
      <p:sp>
        <p:nvSpPr>
          <p:cNvPr id="24" name="CuadroTexto 23"/>
          <p:cNvSpPr txBox="1"/>
          <p:nvPr/>
        </p:nvSpPr>
        <p:spPr>
          <a:xfrm>
            <a:off x="3710541" y="3379152"/>
            <a:ext cx="306494" cy="369332"/>
          </a:xfrm>
          <a:prstGeom prst="rect">
            <a:avLst/>
          </a:prstGeom>
          <a:noFill/>
        </p:spPr>
        <p:txBody>
          <a:bodyPr wrap="none" rtlCol="0">
            <a:spAutoFit/>
          </a:bodyPr>
          <a:lstStyle/>
          <a:p>
            <a:r>
              <a:rPr lang="es-ES" dirty="0"/>
              <a:t>3</a:t>
            </a:r>
          </a:p>
        </p:txBody>
      </p:sp>
      <p:graphicFrame>
        <p:nvGraphicFramePr>
          <p:cNvPr id="25" name="Tabla 24"/>
          <p:cNvGraphicFramePr>
            <a:graphicFrameLocks noGrp="1"/>
          </p:cNvGraphicFramePr>
          <p:nvPr>
            <p:extLst>
              <p:ext uri="{D42A27DB-BD31-4B8C-83A1-F6EECF244321}">
                <p14:modId xmlns:p14="http://schemas.microsoft.com/office/powerpoint/2010/main" val="245498538"/>
              </p:ext>
            </p:extLst>
          </p:nvPr>
        </p:nvGraphicFramePr>
        <p:xfrm>
          <a:off x="5302622" y="2949914"/>
          <a:ext cx="6224064" cy="2197590"/>
        </p:xfrm>
        <a:graphic>
          <a:graphicData uri="http://schemas.openxmlformats.org/drawingml/2006/table">
            <a:tbl>
              <a:tblPr firstRow="1" firstCol="1" bandRow="1">
                <a:tableStyleId>{5C22544A-7EE6-4342-B048-85BDC9FD1C3A}</a:tableStyleId>
              </a:tblPr>
              <a:tblGrid>
                <a:gridCol w="1037344">
                  <a:extLst>
                    <a:ext uri="{9D8B030D-6E8A-4147-A177-3AD203B41FA5}">
                      <a16:colId xmlns:a16="http://schemas.microsoft.com/office/drawing/2014/main" val="498052631"/>
                    </a:ext>
                  </a:extLst>
                </a:gridCol>
                <a:gridCol w="1037344">
                  <a:extLst>
                    <a:ext uri="{9D8B030D-6E8A-4147-A177-3AD203B41FA5}">
                      <a16:colId xmlns:a16="http://schemas.microsoft.com/office/drawing/2014/main" val="4224082870"/>
                    </a:ext>
                  </a:extLst>
                </a:gridCol>
                <a:gridCol w="1037344">
                  <a:extLst>
                    <a:ext uri="{9D8B030D-6E8A-4147-A177-3AD203B41FA5}">
                      <a16:colId xmlns:a16="http://schemas.microsoft.com/office/drawing/2014/main" val="1056986945"/>
                    </a:ext>
                  </a:extLst>
                </a:gridCol>
                <a:gridCol w="1037344">
                  <a:extLst>
                    <a:ext uri="{9D8B030D-6E8A-4147-A177-3AD203B41FA5}">
                      <a16:colId xmlns:a16="http://schemas.microsoft.com/office/drawing/2014/main" val="2277324858"/>
                    </a:ext>
                  </a:extLst>
                </a:gridCol>
                <a:gridCol w="1037344">
                  <a:extLst>
                    <a:ext uri="{9D8B030D-6E8A-4147-A177-3AD203B41FA5}">
                      <a16:colId xmlns:a16="http://schemas.microsoft.com/office/drawing/2014/main" val="2207239581"/>
                    </a:ext>
                  </a:extLst>
                </a:gridCol>
                <a:gridCol w="1037344">
                  <a:extLst>
                    <a:ext uri="{9D8B030D-6E8A-4147-A177-3AD203B41FA5}">
                      <a16:colId xmlns:a16="http://schemas.microsoft.com/office/drawing/2014/main" val="202091389"/>
                    </a:ext>
                  </a:extLst>
                </a:gridCol>
              </a:tblGrid>
              <a:tr h="366265">
                <a:tc>
                  <a:txBody>
                    <a:bodyPr/>
                    <a:lstStyle/>
                    <a:p>
                      <a:pPr algn="ctr"/>
                      <a:endParaRPr lang="es-ES" dirty="0"/>
                    </a:p>
                  </a:txBody>
                  <a:tcPr/>
                </a:tc>
                <a:tc>
                  <a:txBody>
                    <a:bodyPr/>
                    <a:lstStyle/>
                    <a:p>
                      <a:pPr algn="ctr"/>
                      <a:r>
                        <a:rPr lang="es-ES" dirty="0"/>
                        <a:t>A</a:t>
                      </a:r>
                    </a:p>
                  </a:txBody>
                  <a:tcPr/>
                </a:tc>
                <a:tc>
                  <a:txBody>
                    <a:bodyPr/>
                    <a:lstStyle/>
                    <a:p>
                      <a:pPr algn="ctr"/>
                      <a:r>
                        <a:rPr lang="es-ES" dirty="0"/>
                        <a:t>B</a:t>
                      </a:r>
                    </a:p>
                  </a:txBody>
                  <a:tcPr/>
                </a:tc>
                <a:tc>
                  <a:txBody>
                    <a:bodyPr/>
                    <a:lstStyle/>
                    <a:p>
                      <a:pPr algn="ctr"/>
                      <a:r>
                        <a:rPr lang="es-ES" dirty="0"/>
                        <a:t>C</a:t>
                      </a:r>
                    </a:p>
                  </a:txBody>
                  <a:tcPr/>
                </a:tc>
                <a:tc>
                  <a:txBody>
                    <a:bodyPr/>
                    <a:lstStyle/>
                    <a:p>
                      <a:pPr algn="ctr"/>
                      <a:r>
                        <a:rPr lang="es-ES" dirty="0"/>
                        <a:t>D</a:t>
                      </a:r>
                    </a:p>
                  </a:txBody>
                  <a:tcPr/>
                </a:tc>
                <a:tc>
                  <a:txBody>
                    <a:bodyPr/>
                    <a:lstStyle/>
                    <a:p>
                      <a:pPr algn="ctr"/>
                      <a:r>
                        <a:rPr lang="es-ES" dirty="0"/>
                        <a:t>E</a:t>
                      </a:r>
                    </a:p>
                  </a:txBody>
                  <a:tcPr/>
                </a:tc>
                <a:extLst>
                  <a:ext uri="{0D108BD9-81ED-4DB2-BD59-A6C34878D82A}">
                    <a16:rowId xmlns:a16="http://schemas.microsoft.com/office/drawing/2014/main" val="1189530673"/>
                  </a:ext>
                </a:extLst>
              </a:tr>
              <a:tr h="366265">
                <a:tc>
                  <a:txBody>
                    <a:bodyPr/>
                    <a:lstStyle/>
                    <a:p>
                      <a:pPr algn="ctr"/>
                      <a:r>
                        <a:rPr lang="es-ES" dirty="0"/>
                        <a:t>A</a:t>
                      </a:r>
                    </a:p>
                  </a:txBody>
                  <a:tcPr/>
                </a:tc>
                <a:tc>
                  <a:txBody>
                    <a:bodyPr/>
                    <a:lstStyle/>
                    <a:p>
                      <a:pPr algn="ctr"/>
                      <a:r>
                        <a:rPr lang="es-ES" dirty="0"/>
                        <a:t>0</a:t>
                      </a:r>
                    </a:p>
                  </a:txBody>
                  <a:tcPr/>
                </a:tc>
                <a:tc>
                  <a:txBody>
                    <a:bodyPr/>
                    <a:lstStyle/>
                    <a:p>
                      <a:pPr algn="ctr"/>
                      <a:endParaRPr lang="es-ES"/>
                    </a:p>
                  </a:txBody>
                  <a:tcPr/>
                </a:tc>
                <a:tc>
                  <a:txBody>
                    <a:bodyPr/>
                    <a:lstStyle/>
                    <a:p>
                      <a:pPr algn="ctr"/>
                      <a:endParaRPr lang="es-ES"/>
                    </a:p>
                  </a:txBody>
                  <a:tcPr/>
                </a:tc>
                <a:tc>
                  <a:txBody>
                    <a:bodyPr/>
                    <a:lstStyle/>
                    <a:p>
                      <a:pPr algn="ctr"/>
                      <a:endParaRPr lang="es-ES" dirty="0"/>
                    </a:p>
                  </a:txBody>
                  <a:tcPr/>
                </a:tc>
                <a:tc>
                  <a:txBody>
                    <a:bodyPr/>
                    <a:lstStyle/>
                    <a:p>
                      <a:pPr algn="ctr"/>
                      <a:endParaRPr lang="es-ES"/>
                    </a:p>
                  </a:txBody>
                  <a:tcPr/>
                </a:tc>
                <a:extLst>
                  <a:ext uri="{0D108BD9-81ED-4DB2-BD59-A6C34878D82A}">
                    <a16:rowId xmlns:a16="http://schemas.microsoft.com/office/drawing/2014/main" val="4204640909"/>
                  </a:ext>
                </a:extLst>
              </a:tr>
              <a:tr h="366265">
                <a:tc>
                  <a:txBody>
                    <a:bodyPr/>
                    <a:lstStyle/>
                    <a:p>
                      <a:pPr algn="ctr"/>
                      <a:r>
                        <a:rPr lang="es-ES" dirty="0"/>
                        <a:t>B</a:t>
                      </a:r>
                    </a:p>
                  </a:txBody>
                  <a:tcPr/>
                </a:tc>
                <a:tc>
                  <a:txBody>
                    <a:bodyPr/>
                    <a:lstStyle/>
                    <a:p>
                      <a:pPr algn="ctr"/>
                      <a:endParaRPr lang="es-ES"/>
                    </a:p>
                  </a:txBody>
                  <a:tcPr/>
                </a:tc>
                <a:tc>
                  <a:txBody>
                    <a:bodyPr/>
                    <a:lstStyle/>
                    <a:p>
                      <a:pPr algn="ctr"/>
                      <a:r>
                        <a:rPr lang="es-ES" dirty="0"/>
                        <a:t>0</a:t>
                      </a:r>
                    </a:p>
                  </a:txBody>
                  <a:tcPr/>
                </a:tc>
                <a:tc>
                  <a:txBody>
                    <a:bodyPr/>
                    <a:lstStyle/>
                    <a:p>
                      <a:pPr algn="ctr"/>
                      <a:endParaRPr lang="es-ES"/>
                    </a:p>
                  </a:txBody>
                  <a:tcPr/>
                </a:tc>
                <a:tc>
                  <a:txBody>
                    <a:bodyPr/>
                    <a:lstStyle/>
                    <a:p>
                      <a:pPr algn="ctr"/>
                      <a:endParaRPr lang="es-ES"/>
                    </a:p>
                  </a:txBody>
                  <a:tcPr/>
                </a:tc>
                <a:tc>
                  <a:txBody>
                    <a:bodyPr/>
                    <a:lstStyle/>
                    <a:p>
                      <a:pPr algn="ctr"/>
                      <a:endParaRPr lang="es-ES"/>
                    </a:p>
                  </a:txBody>
                  <a:tcPr/>
                </a:tc>
                <a:extLst>
                  <a:ext uri="{0D108BD9-81ED-4DB2-BD59-A6C34878D82A}">
                    <a16:rowId xmlns:a16="http://schemas.microsoft.com/office/drawing/2014/main" val="2486981624"/>
                  </a:ext>
                </a:extLst>
              </a:tr>
              <a:tr h="366265">
                <a:tc>
                  <a:txBody>
                    <a:bodyPr/>
                    <a:lstStyle/>
                    <a:p>
                      <a:pPr algn="ctr"/>
                      <a:r>
                        <a:rPr lang="es-ES" dirty="0"/>
                        <a:t>C</a:t>
                      </a:r>
                    </a:p>
                  </a:txBody>
                  <a:tcPr/>
                </a:tc>
                <a:tc>
                  <a:txBody>
                    <a:bodyPr/>
                    <a:lstStyle/>
                    <a:p>
                      <a:pPr algn="ctr"/>
                      <a:endParaRPr lang="es-ES"/>
                    </a:p>
                  </a:txBody>
                  <a:tcPr/>
                </a:tc>
                <a:tc>
                  <a:txBody>
                    <a:bodyPr/>
                    <a:lstStyle/>
                    <a:p>
                      <a:pPr algn="ctr"/>
                      <a:endParaRPr lang="es-ES"/>
                    </a:p>
                  </a:txBody>
                  <a:tcPr/>
                </a:tc>
                <a:tc>
                  <a:txBody>
                    <a:bodyPr/>
                    <a:lstStyle/>
                    <a:p>
                      <a:pPr algn="ctr"/>
                      <a:r>
                        <a:rPr lang="es-ES" dirty="0"/>
                        <a:t>0</a:t>
                      </a:r>
                    </a:p>
                  </a:txBody>
                  <a:tcPr/>
                </a:tc>
                <a:tc>
                  <a:txBody>
                    <a:bodyPr/>
                    <a:lstStyle/>
                    <a:p>
                      <a:pPr algn="ctr"/>
                      <a:endParaRPr lang="es-ES"/>
                    </a:p>
                  </a:txBody>
                  <a:tcPr/>
                </a:tc>
                <a:tc>
                  <a:txBody>
                    <a:bodyPr/>
                    <a:lstStyle/>
                    <a:p>
                      <a:pPr algn="ctr"/>
                      <a:endParaRPr lang="es-ES"/>
                    </a:p>
                  </a:txBody>
                  <a:tcPr/>
                </a:tc>
                <a:extLst>
                  <a:ext uri="{0D108BD9-81ED-4DB2-BD59-A6C34878D82A}">
                    <a16:rowId xmlns:a16="http://schemas.microsoft.com/office/drawing/2014/main" val="3062941346"/>
                  </a:ext>
                </a:extLst>
              </a:tr>
              <a:tr h="366265">
                <a:tc>
                  <a:txBody>
                    <a:bodyPr/>
                    <a:lstStyle/>
                    <a:p>
                      <a:pPr algn="ctr"/>
                      <a:r>
                        <a:rPr lang="es-ES" dirty="0"/>
                        <a:t>D</a:t>
                      </a:r>
                    </a:p>
                  </a:txBody>
                  <a:tcPr/>
                </a:tc>
                <a:tc>
                  <a:txBody>
                    <a:bodyPr/>
                    <a:lstStyle/>
                    <a:p>
                      <a:pPr algn="ctr"/>
                      <a:endParaRPr lang="es-ES"/>
                    </a:p>
                  </a:txBody>
                  <a:tcPr/>
                </a:tc>
                <a:tc>
                  <a:txBody>
                    <a:bodyPr/>
                    <a:lstStyle/>
                    <a:p>
                      <a:pPr algn="ctr"/>
                      <a:endParaRPr lang="es-ES"/>
                    </a:p>
                  </a:txBody>
                  <a:tcPr/>
                </a:tc>
                <a:tc>
                  <a:txBody>
                    <a:bodyPr/>
                    <a:lstStyle/>
                    <a:p>
                      <a:pPr algn="ctr"/>
                      <a:endParaRPr lang="es-ES"/>
                    </a:p>
                  </a:txBody>
                  <a:tcPr/>
                </a:tc>
                <a:tc>
                  <a:txBody>
                    <a:bodyPr/>
                    <a:lstStyle/>
                    <a:p>
                      <a:pPr algn="ctr"/>
                      <a:r>
                        <a:rPr lang="es-ES" dirty="0"/>
                        <a:t>0</a:t>
                      </a:r>
                    </a:p>
                  </a:txBody>
                  <a:tcPr/>
                </a:tc>
                <a:tc>
                  <a:txBody>
                    <a:bodyPr/>
                    <a:lstStyle/>
                    <a:p>
                      <a:pPr algn="ctr"/>
                      <a:endParaRPr lang="es-ES"/>
                    </a:p>
                  </a:txBody>
                  <a:tcPr/>
                </a:tc>
                <a:extLst>
                  <a:ext uri="{0D108BD9-81ED-4DB2-BD59-A6C34878D82A}">
                    <a16:rowId xmlns:a16="http://schemas.microsoft.com/office/drawing/2014/main" val="2427140507"/>
                  </a:ext>
                </a:extLst>
              </a:tr>
              <a:tr h="366265">
                <a:tc>
                  <a:txBody>
                    <a:bodyPr/>
                    <a:lstStyle/>
                    <a:p>
                      <a:pPr algn="ctr"/>
                      <a:r>
                        <a:rPr lang="es-ES" dirty="0"/>
                        <a:t>E</a:t>
                      </a:r>
                    </a:p>
                  </a:txBody>
                  <a:tcPr/>
                </a:tc>
                <a:tc>
                  <a:txBody>
                    <a:bodyPr/>
                    <a:lstStyle/>
                    <a:p>
                      <a:pPr algn="ctr"/>
                      <a:endParaRPr lang="es-ES" dirty="0"/>
                    </a:p>
                  </a:txBody>
                  <a:tcPr/>
                </a:tc>
                <a:tc>
                  <a:txBody>
                    <a:bodyPr/>
                    <a:lstStyle/>
                    <a:p>
                      <a:pPr algn="ctr"/>
                      <a:endParaRPr lang="es-ES"/>
                    </a:p>
                  </a:txBody>
                  <a:tcPr/>
                </a:tc>
                <a:tc>
                  <a:txBody>
                    <a:bodyPr/>
                    <a:lstStyle/>
                    <a:p>
                      <a:pPr algn="ctr"/>
                      <a:endParaRPr lang="es-ES" dirty="0"/>
                    </a:p>
                  </a:txBody>
                  <a:tcPr/>
                </a:tc>
                <a:tc>
                  <a:txBody>
                    <a:bodyPr/>
                    <a:lstStyle/>
                    <a:p>
                      <a:pPr algn="ctr"/>
                      <a:endParaRPr lang="es-ES" dirty="0"/>
                    </a:p>
                  </a:txBody>
                  <a:tcPr/>
                </a:tc>
                <a:tc>
                  <a:txBody>
                    <a:bodyPr/>
                    <a:lstStyle/>
                    <a:p>
                      <a:pPr algn="ctr"/>
                      <a:r>
                        <a:rPr lang="es-ES" dirty="0"/>
                        <a:t>0</a:t>
                      </a:r>
                    </a:p>
                  </a:txBody>
                  <a:tcPr/>
                </a:tc>
                <a:extLst>
                  <a:ext uri="{0D108BD9-81ED-4DB2-BD59-A6C34878D82A}">
                    <a16:rowId xmlns:a16="http://schemas.microsoft.com/office/drawing/2014/main" val="1467941079"/>
                  </a:ext>
                </a:extLst>
              </a:tr>
            </a:tbl>
          </a:graphicData>
        </a:graphic>
      </p:graphicFrame>
      <p:sp>
        <p:nvSpPr>
          <p:cNvPr id="26" name="Flecha: curvada hacia abajo 25"/>
          <p:cNvSpPr/>
          <p:nvPr/>
        </p:nvSpPr>
        <p:spPr>
          <a:xfrm>
            <a:off x="1253937" y="2012253"/>
            <a:ext cx="1889311" cy="428743"/>
          </a:xfrm>
          <a:prstGeom prst="curvedDownArrow">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ES" dirty="0">
                <a:solidFill>
                  <a:schemeClr val="tx1"/>
                </a:solidFill>
              </a:rPr>
              <a:t>6</a:t>
            </a:r>
          </a:p>
        </p:txBody>
      </p:sp>
      <p:sp>
        <p:nvSpPr>
          <p:cNvPr id="27" name="CuadroTexto 26"/>
          <p:cNvSpPr txBox="1"/>
          <p:nvPr/>
        </p:nvSpPr>
        <p:spPr>
          <a:xfrm>
            <a:off x="7758953" y="3316771"/>
            <a:ext cx="306494" cy="369332"/>
          </a:xfrm>
          <a:prstGeom prst="rect">
            <a:avLst/>
          </a:prstGeom>
          <a:noFill/>
        </p:spPr>
        <p:txBody>
          <a:bodyPr wrap="none" rtlCol="0">
            <a:spAutoFit/>
          </a:bodyPr>
          <a:lstStyle/>
          <a:p>
            <a:r>
              <a:rPr lang="es-ES" dirty="0">
                <a:solidFill>
                  <a:schemeClr val="bg1"/>
                </a:solidFill>
              </a:rPr>
              <a:t>6</a:t>
            </a:r>
          </a:p>
        </p:txBody>
      </p:sp>
      <p:sp>
        <p:nvSpPr>
          <p:cNvPr id="28" name="Flecha: hacia abajo 27"/>
          <p:cNvSpPr/>
          <p:nvPr/>
        </p:nvSpPr>
        <p:spPr>
          <a:xfrm>
            <a:off x="875303" y="3017474"/>
            <a:ext cx="191497" cy="845366"/>
          </a:xfrm>
          <a:prstGeom prst="down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29" name="CuadroTexto 28"/>
          <p:cNvSpPr txBox="1"/>
          <p:nvPr/>
        </p:nvSpPr>
        <p:spPr>
          <a:xfrm>
            <a:off x="8785408" y="3294360"/>
            <a:ext cx="306494" cy="369332"/>
          </a:xfrm>
          <a:prstGeom prst="rect">
            <a:avLst/>
          </a:prstGeom>
          <a:noFill/>
        </p:spPr>
        <p:txBody>
          <a:bodyPr wrap="none" rtlCol="0">
            <a:spAutoFit/>
          </a:bodyPr>
          <a:lstStyle/>
          <a:p>
            <a:r>
              <a:rPr lang="es-ES" dirty="0">
                <a:solidFill>
                  <a:schemeClr val="bg1"/>
                </a:solidFill>
              </a:rPr>
              <a:t>3</a:t>
            </a:r>
          </a:p>
        </p:txBody>
      </p:sp>
      <p:sp>
        <p:nvSpPr>
          <p:cNvPr id="30" name="Flecha: a la derecha 29"/>
          <p:cNvSpPr/>
          <p:nvPr/>
        </p:nvSpPr>
        <p:spPr>
          <a:xfrm rot="2201324">
            <a:off x="1043814" y="3445821"/>
            <a:ext cx="2188767" cy="21550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p:cNvSpPr txBox="1"/>
          <p:nvPr/>
        </p:nvSpPr>
        <p:spPr>
          <a:xfrm>
            <a:off x="9798416" y="3231608"/>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32" name="Flecha: a la derecha 31"/>
          <p:cNvSpPr/>
          <p:nvPr/>
        </p:nvSpPr>
        <p:spPr>
          <a:xfrm rot="4376706">
            <a:off x="214629" y="4062413"/>
            <a:ext cx="2432155" cy="26028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CuadroTexto 32"/>
          <p:cNvSpPr txBox="1"/>
          <p:nvPr/>
        </p:nvSpPr>
        <p:spPr>
          <a:xfrm>
            <a:off x="10851765" y="3222644"/>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34" name="Flecha: curvada hacia arriba 33"/>
          <p:cNvSpPr/>
          <p:nvPr/>
        </p:nvSpPr>
        <p:spPr>
          <a:xfrm flipH="1">
            <a:off x="1129551" y="2765297"/>
            <a:ext cx="2138081" cy="506252"/>
          </a:xfrm>
          <a:prstGeom prst="curvedUp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solidFill>
                  <a:schemeClr val="tx1"/>
                </a:solidFill>
              </a:rPr>
              <a:t>4</a:t>
            </a:r>
          </a:p>
        </p:txBody>
      </p:sp>
      <p:sp>
        <p:nvSpPr>
          <p:cNvPr id="35" name="CuadroTexto 34"/>
          <p:cNvSpPr txBox="1"/>
          <p:nvPr/>
        </p:nvSpPr>
        <p:spPr>
          <a:xfrm>
            <a:off x="6705600" y="3675360"/>
            <a:ext cx="306494" cy="369332"/>
          </a:xfrm>
          <a:prstGeom prst="rect">
            <a:avLst/>
          </a:prstGeom>
          <a:noFill/>
        </p:spPr>
        <p:txBody>
          <a:bodyPr wrap="none" rtlCol="0">
            <a:spAutoFit/>
          </a:bodyPr>
          <a:lstStyle/>
          <a:p>
            <a:r>
              <a:rPr lang="es-ES" dirty="0">
                <a:solidFill>
                  <a:schemeClr val="bg1"/>
                </a:solidFill>
              </a:rPr>
              <a:t>4</a:t>
            </a:r>
          </a:p>
        </p:txBody>
      </p:sp>
      <p:sp>
        <p:nvSpPr>
          <p:cNvPr id="36" name="Flecha: a la derecha 35"/>
          <p:cNvSpPr/>
          <p:nvPr/>
        </p:nvSpPr>
        <p:spPr>
          <a:xfrm rot="8883385">
            <a:off x="1048296" y="3248310"/>
            <a:ext cx="2188767" cy="21550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CuadroTexto 37"/>
          <p:cNvSpPr txBox="1"/>
          <p:nvPr/>
        </p:nvSpPr>
        <p:spPr>
          <a:xfrm>
            <a:off x="8740586" y="3612607"/>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41" name="Flecha: curvada hacia arriba 40"/>
          <p:cNvSpPr/>
          <p:nvPr/>
        </p:nvSpPr>
        <p:spPr>
          <a:xfrm rot="5400000">
            <a:off x="2395447" y="3314402"/>
            <a:ext cx="1295404" cy="517662"/>
          </a:xfrm>
          <a:prstGeom prst="curvedUp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solidFill>
                <a:schemeClr val="tx1"/>
              </a:solidFill>
            </a:endParaRPr>
          </a:p>
        </p:txBody>
      </p:sp>
      <p:sp>
        <p:nvSpPr>
          <p:cNvPr id="42" name="CuadroTexto 41"/>
          <p:cNvSpPr txBox="1"/>
          <p:nvPr/>
        </p:nvSpPr>
        <p:spPr>
          <a:xfrm>
            <a:off x="9816351" y="3679843"/>
            <a:ext cx="306494" cy="369332"/>
          </a:xfrm>
          <a:prstGeom prst="rect">
            <a:avLst/>
          </a:prstGeom>
          <a:noFill/>
        </p:spPr>
        <p:txBody>
          <a:bodyPr wrap="none" rtlCol="0">
            <a:spAutoFit/>
          </a:bodyPr>
          <a:lstStyle/>
          <a:p>
            <a:r>
              <a:rPr lang="es-ES" dirty="0">
                <a:solidFill>
                  <a:schemeClr val="bg1"/>
                </a:solidFill>
              </a:rPr>
              <a:t>1</a:t>
            </a:r>
          </a:p>
        </p:txBody>
      </p:sp>
      <p:sp>
        <p:nvSpPr>
          <p:cNvPr id="43" name="Flecha: a la derecha 42"/>
          <p:cNvSpPr/>
          <p:nvPr/>
        </p:nvSpPr>
        <p:spPr>
          <a:xfrm rot="7115206">
            <a:off x="1379349" y="4064049"/>
            <a:ext cx="2662310" cy="2348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p:cNvSpPr txBox="1"/>
          <p:nvPr/>
        </p:nvSpPr>
        <p:spPr>
          <a:xfrm>
            <a:off x="10842806" y="3617089"/>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45" name="Flecha: a la derecha 44"/>
          <p:cNvSpPr/>
          <p:nvPr/>
        </p:nvSpPr>
        <p:spPr>
          <a:xfrm rot="16200000">
            <a:off x="704733" y="3303034"/>
            <a:ext cx="871393" cy="23823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CuadroTexto 45"/>
          <p:cNvSpPr txBox="1"/>
          <p:nvPr/>
        </p:nvSpPr>
        <p:spPr>
          <a:xfrm>
            <a:off x="6678700" y="3984642"/>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47" name="Flecha: a la derecha 46"/>
          <p:cNvSpPr/>
          <p:nvPr/>
        </p:nvSpPr>
        <p:spPr>
          <a:xfrm rot="19559194">
            <a:off x="1106567" y="3212452"/>
            <a:ext cx="2188767" cy="21550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CuadroTexto 47"/>
          <p:cNvSpPr txBox="1"/>
          <p:nvPr/>
        </p:nvSpPr>
        <p:spPr>
          <a:xfrm>
            <a:off x="7718602" y="3975678"/>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49" name="Flecha: hacia abajo 48"/>
          <p:cNvSpPr/>
          <p:nvPr/>
        </p:nvSpPr>
        <p:spPr>
          <a:xfrm rot="16466837">
            <a:off x="2024432" y="3444780"/>
            <a:ext cx="205763" cy="1669080"/>
          </a:xfrm>
          <a:prstGeom prst="down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50" name="CuadroTexto 49"/>
          <p:cNvSpPr txBox="1"/>
          <p:nvPr/>
        </p:nvSpPr>
        <p:spPr>
          <a:xfrm>
            <a:off x="9793940" y="4060842"/>
            <a:ext cx="306494" cy="369332"/>
          </a:xfrm>
          <a:prstGeom prst="rect">
            <a:avLst/>
          </a:prstGeom>
          <a:noFill/>
        </p:spPr>
        <p:txBody>
          <a:bodyPr wrap="none" rtlCol="0">
            <a:spAutoFit/>
          </a:bodyPr>
          <a:lstStyle/>
          <a:p>
            <a:r>
              <a:rPr lang="es-ES" dirty="0">
                <a:solidFill>
                  <a:schemeClr val="bg1"/>
                </a:solidFill>
              </a:rPr>
              <a:t>5</a:t>
            </a:r>
          </a:p>
        </p:txBody>
      </p:sp>
      <p:sp>
        <p:nvSpPr>
          <p:cNvPr id="51" name="Flecha: hacia abajo 50"/>
          <p:cNvSpPr/>
          <p:nvPr/>
        </p:nvSpPr>
        <p:spPr>
          <a:xfrm rot="19984490">
            <a:off x="1285415" y="4448450"/>
            <a:ext cx="185814" cy="990258"/>
          </a:xfrm>
          <a:prstGeom prst="down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52" name="CuadroTexto 51"/>
          <p:cNvSpPr txBox="1"/>
          <p:nvPr/>
        </p:nvSpPr>
        <p:spPr>
          <a:xfrm>
            <a:off x="10860736" y="4051878"/>
            <a:ext cx="306494" cy="369332"/>
          </a:xfrm>
          <a:prstGeom prst="rect">
            <a:avLst/>
          </a:prstGeom>
          <a:noFill/>
        </p:spPr>
        <p:txBody>
          <a:bodyPr wrap="none" rtlCol="0">
            <a:spAutoFit/>
          </a:bodyPr>
          <a:lstStyle/>
          <a:p>
            <a:r>
              <a:rPr lang="es-ES" dirty="0">
                <a:solidFill>
                  <a:schemeClr val="bg1"/>
                </a:solidFill>
              </a:rPr>
              <a:t>1</a:t>
            </a:r>
          </a:p>
        </p:txBody>
      </p:sp>
      <p:sp>
        <p:nvSpPr>
          <p:cNvPr id="53" name="Flecha: a la derecha 52"/>
          <p:cNvSpPr/>
          <p:nvPr/>
        </p:nvSpPr>
        <p:spPr>
          <a:xfrm rot="13232980">
            <a:off x="1048297" y="3342728"/>
            <a:ext cx="2188767" cy="21550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4" name="CuadroTexto 53"/>
          <p:cNvSpPr txBox="1"/>
          <p:nvPr/>
        </p:nvSpPr>
        <p:spPr>
          <a:xfrm>
            <a:off x="6683183" y="4338747"/>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55" name="Flecha: curvada hacia arriba 54"/>
          <p:cNvSpPr/>
          <p:nvPr/>
        </p:nvSpPr>
        <p:spPr>
          <a:xfrm rot="16200000">
            <a:off x="3130556" y="3251988"/>
            <a:ext cx="1295404" cy="517662"/>
          </a:xfrm>
          <a:prstGeom prst="curvedUp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solidFill>
                <a:schemeClr val="tx1"/>
              </a:solidFill>
            </a:endParaRPr>
          </a:p>
        </p:txBody>
      </p:sp>
      <p:sp>
        <p:nvSpPr>
          <p:cNvPr id="56" name="CuadroTexto 55"/>
          <p:cNvSpPr txBox="1"/>
          <p:nvPr/>
        </p:nvSpPr>
        <p:spPr>
          <a:xfrm>
            <a:off x="7741026" y="4374606"/>
            <a:ext cx="306494" cy="369332"/>
          </a:xfrm>
          <a:prstGeom prst="rect">
            <a:avLst/>
          </a:prstGeom>
          <a:noFill/>
        </p:spPr>
        <p:txBody>
          <a:bodyPr wrap="none" rtlCol="0">
            <a:spAutoFit/>
          </a:bodyPr>
          <a:lstStyle/>
          <a:p>
            <a:r>
              <a:rPr lang="es-ES" dirty="0">
                <a:solidFill>
                  <a:schemeClr val="bg1"/>
                </a:solidFill>
              </a:rPr>
              <a:t>3</a:t>
            </a:r>
          </a:p>
        </p:txBody>
      </p:sp>
      <p:sp>
        <p:nvSpPr>
          <p:cNvPr id="57" name="Flecha: a la derecha 56"/>
          <p:cNvSpPr/>
          <p:nvPr/>
        </p:nvSpPr>
        <p:spPr>
          <a:xfrm rot="10984114">
            <a:off x="1328131" y="4157261"/>
            <a:ext cx="1585789" cy="25079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p:cNvSpPr txBox="1"/>
          <p:nvPr/>
        </p:nvSpPr>
        <p:spPr>
          <a:xfrm>
            <a:off x="8758504" y="4343230"/>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59" name="Flecha: a la derecha 58"/>
          <p:cNvSpPr/>
          <p:nvPr/>
        </p:nvSpPr>
        <p:spPr>
          <a:xfrm rot="8151424">
            <a:off x="1964019" y="4972033"/>
            <a:ext cx="1277840" cy="222081"/>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CuadroTexto 59"/>
          <p:cNvSpPr txBox="1"/>
          <p:nvPr/>
        </p:nvSpPr>
        <p:spPr>
          <a:xfrm>
            <a:off x="10820383" y="4347712"/>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61" name="Flecha: a la derecha 60"/>
          <p:cNvSpPr/>
          <p:nvPr/>
        </p:nvSpPr>
        <p:spPr>
          <a:xfrm rot="15198255">
            <a:off x="219112" y="4026555"/>
            <a:ext cx="2432155" cy="26028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2" name="CuadroTexto 61"/>
          <p:cNvSpPr txBox="1"/>
          <p:nvPr/>
        </p:nvSpPr>
        <p:spPr>
          <a:xfrm>
            <a:off x="6674219" y="4733193"/>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63" name="Flecha: a la derecha 62"/>
          <p:cNvSpPr/>
          <p:nvPr/>
        </p:nvSpPr>
        <p:spPr>
          <a:xfrm rot="17768801">
            <a:off x="1316839" y="4025410"/>
            <a:ext cx="2662310" cy="2348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CuadroTexto 63"/>
          <p:cNvSpPr txBox="1"/>
          <p:nvPr/>
        </p:nvSpPr>
        <p:spPr>
          <a:xfrm>
            <a:off x="7714121" y="4737676"/>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65" name="Flecha: a la derecha 64"/>
          <p:cNvSpPr/>
          <p:nvPr/>
        </p:nvSpPr>
        <p:spPr>
          <a:xfrm rot="14500845">
            <a:off x="822229" y="4806395"/>
            <a:ext cx="1055170" cy="24111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CuadroTexto 65"/>
          <p:cNvSpPr txBox="1"/>
          <p:nvPr/>
        </p:nvSpPr>
        <p:spPr>
          <a:xfrm>
            <a:off x="8754023" y="4742159"/>
            <a:ext cx="346570" cy="461665"/>
          </a:xfrm>
          <a:prstGeom prst="rect">
            <a:avLst/>
          </a:prstGeom>
          <a:noFill/>
        </p:spPr>
        <p:txBody>
          <a:bodyPr wrap="none" rtlCol="0">
            <a:spAutoFit/>
          </a:bodyPr>
          <a:lstStyle/>
          <a:p>
            <a:r>
              <a:rPr lang="es-ES" sz="2400" dirty="0">
                <a:solidFill>
                  <a:schemeClr val="bg1"/>
                </a:solidFill>
              </a:rPr>
              <a:t>∞</a:t>
            </a:r>
            <a:endParaRPr lang="es-ES" dirty="0">
              <a:solidFill>
                <a:schemeClr val="bg1"/>
              </a:solidFill>
            </a:endParaRPr>
          </a:p>
        </p:txBody>
      </p:sp>
      <p:sp>
        <p:nvSpPr>
          <p:cNvPr id="67" name="Flecha: hacia abajo 66"/>
          <p:cNvSpPr/>
          <p:nvPr/>
        </p:nvSpPr>
        <p:spPr>
          <a:xfrm rot="13710428">
            <a:off x="2540663" y="4459929"/>
            <a:ext cx="196909" cy="1214155"/>
          </a:xfrm>
          <a:prstGeom prst="downArrow">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68" name="CuadroTexto 67"/>
          <p:cNvSpPr txBox="1"/>
          <p:nvPr/>
        </p:nvSpPr>
        <p:spPr>
          <a:xfrm>
            <a:off x="9825317" y="4778016"/>
            <a:ext cx="306494" cy="369332"/>
          </a:xfrm>
          <a:prstGeom prst="rect">
            <a:avLst/>
          </a:prstGeom>
          <a:noFill/>
        </p:spPr>
        <p:txBody>
          <a:bodyPr wrap="none" rtlCol="0">
            <a:spAutoFit/>
          </a:bodyPr>
          <a:lstStyle/>
          <a:p>
            <a:r>
              <a:rPr lang="es-ES" dirty="0">
                <a:solidFill>
                  <a:schemeClr val="bg1"/>
                </a:solidFill>
              </a:rPr>
              <a:t>2</a:t>
            </a:r>
          </a:p>
        </p:txBody>
      </p:sp>
      <p:sp>
        <p:nvSpPr>
          <p:cNvPr id="69" name="CuadroTexto 68"/>
          <p:cNvSpPr txBox="1"/>
          <p:nvPr/>
        </p:nvSpPr>
        <p:spPr>
          <a:xfrm>
            <a:off x="5487251" y="5649184"/>
            <a:ext cx="6484852" cy="646331"/>
          </a:xfrm>
          <a:prstGeom prst="rect">
            <a:avLst/>
          </a:prstGeom>
          <a:noFill/>
        </p:spPr>
        <p:txBody>
          <a:bodyPr wrap="none" rtlCol="0">
            <a:spAutoFit/>
          </a:bodyPr>
          <a:lstStyle/>
          <a:p>
            <a:r>
              <a:rPr lang="es-ES" dirty="0"/>
              <a:t>Para las siguientes iteraciones comprobaría caminos pasando</a:t>
            </a:r>
          </a:p>
          <a:p>
            <a:r>
              <a:rPr lang="es-ES" dirty="0"/>
              <a:t>p</a:t>
            </a:r>
            <a:r>
              <a:rPr lang="es-ES"/>
              <a:t>or </a:t>
            </a:r>
            <a:r>
              <a:rPr lang="es-ES" dirty="0"/>
              <a:t>2 puentes en vez de 1 </a:t>
            </a:r>
            <a:r>
              <a:rPr lang="es-ES"/>
              <a:t>y así sucesivamente</a:t>
            </a:r>
            <a:r>
              <a:rPr lang="es-ES" dirty="0"/>
              <a:t>.</a:t>
            </a:r>
          </a:p>
        </p:txBody>
      </p:sp>
    </p:spTree>
    <p:extLst>
      <p:ext uri="{BB962C8B-B14F-4D97-AF65-F5344CB8AC3E}">
        <p14:creationId xmlns:p14="http://schemas.microsoft.com/office/powerpoint/2010/main" val="6104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down)">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xit" presetSubtype="32" fill="hold" grpId="1" nodeType="clickEffect">
                                  <p:stCondLst>
                                    <p:cond delay="0"/>
                                  </p:stCondLst>
                                  <p:childTnLst>
                                    <p:animEffect transition="out" filter="box(out)">
                                      <p:cBhvr>
                                        <p:cTn id="79" dur="2000"/>
                                        <p:tgtEl>
                                          <p:spTgt spid="26"/>
                                        </p:tgtEl>
                                      </p:cBhvr>
                                    </p:animEffect>
                                    <p:set>
                                      <p:cBhvr>
                                        <p:cTn id="80" dur="1" fill="hold">
                                          <p:stCondLst>
                                            <p:cond delay="1999"/>
                                          </p:stCondLst>
                                        </p:cTn>
                                        <p:tgtEl>
                                          <p:spTgt spid="26"/>
                                        </p:tgtEl>
                                        <p:attrNameLst>
                                          <p:attrName>style.visibility</p:attrName>
                                        </p:attrNameLst>
                                      </p:cBhvr>
                                      <p:to>
                                        <p:strVal val="hidden"/>
                                      </p:to>
                                    </p:set>
                                  </p:childTnLst>
                                </p:cTn>
                              </p:par>
                            </p:childTnLst>
                          </p:cTn>
                        </p:par>
                        <p:par>
                          <p:cTn id="81" fill="hold">
                            <p:stCondLst>
                              <p:cond delay="2000"/>
                            </p:stCondLst>
                            <p:childTnLst>
                              <p:par>
                                <p:cTn id="82" presetID="10" presetClass="entr" presetSubtype="0" fill="hold" grpId="0" nodeType="after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fade">
                                      <p:cBhvr>
                                        <p:cTn id="84" dur="500"/>
                                        <p:tgtEl>
                                          <p:spTgt spid="28"/>
                                        </p:tgtEl>
                                      </p:cBhvr>
                                    </p:animEffect>
                                  </p:childTnLst>
                                </p:cTn>
                              </p:par>
                            </p:childTnLst>
                          </p:cTn>
                        </p:par>
                        <p:par>
                          <p:cTn id="85" fill="hold">
                            <p:stCondLst>
                              <p:cond delay="2500"/>
                            </p:stCondLst>
                            <p:childTnLst>
                              <p:par>
                                <p:cTn id="86" presetID="10" presetClass="entr" presetSubtype="0"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Effect transition="in" filter="fade">
                                      <p:cBhvr>
                                        <p:cTn id="88" dur="500"/>
                                        <p:tgtEl>
                                          <p:spTgt spid="29"/>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xit" presetSubtype="32" fill="hold" grpId="1" nodeType="clickEffect">
                                  <p:stCondLst>
                                    <p:cond delay="0"/>
                                  </p:stCondLst>
                                  <p:childTnLst>
                                    <p:animEffect transition="out" filter="box(out)">
                                      <p:cBhvr>
                                        <p:cTn id="92" dur="2000"/>
                                        <p:tgtEl>
                                          <p:spTgt spid="28"/>
                                        </p:tgtEl>
                                      </p:cBhvr>
                                    </p:animEffect>
                                    <p:set>
                                      <p:cBhvr>
                                        <p:cTn id="93" dur="1" fill="hold">
                                          <p:stCondLst>
                                            <p:cond delay="1999"/>
                                          </p:stCondLst>
                                        </p:cTn>
                                        <p:tgtEl>
                                          <p:spTgt spid="28"/>
                                        </p:tgtEl>
                                        <p:attrNameLst>
                                          <p:attrName>style.visibility</p:attrName>
                                        </p:attrNameLst>
                                      </p:cBhvr>
                                      <p:to>
                                        <p:strVal val="hidden"/>
                                      </p:to>
                                    </p:set>
                                  </p:childTnLst>
                                </p:cTn>
                              </p:par>
                            </p:childTnLst>
                          </p:cTn>
                        </p:par>
                        <p:par>
                          <p:cTn id="94" fill="hold">
                            <p:stCondLst>
                              <p:cond delay="2000"/>
                            </p:stCondLst>
                            <p:childTnLst>
                              <p:par>
                                <p:cTn id="95" presetID="22" presetClass="entr" presetSubtype="4" fill="hold" grpId="0" nodeType="afterEffect">
                                  <p:stCondLst>
                                    <p:cond delay="0"/>
                                  </p:stCondLst>
                                  <p:childTnLst>
                                    <p:set>
                                      <p:cBhvr>
                                        <p:cTn id="96" dur="1" fill="hold">
                                          <p:stCondLst>
                                            <p:cond delay="0"/>
                                          </p:stCondLst>
                                        </p:cTn>
                                        <p:tgtEl>
                                          <p:spTgt spid="30"/>
                                        </p:tgtEl>
                                        <p:attrNameLst>
                                          <p:attrName>style.visibility</p:attrName>
                                        </p:attrNameLst>
                                      </p:cBhvr>
                                      <p:to>
                                        <p:strVal val="visible"/>
                                      </p:to>
                                    </p:set>
                                    <p:animEffect transition="in" filter="wipe(down)">
                                      <p:cBhvr>
                                        <p:cTn id="97" dur="500"/>
                                        <p:tgtEl>
                                          <p:spTgt spid="30"/>
                                        </p:tgtEl>
                                      </p:cBhvr>
                                    </p:animEffect>
                                  </p:childTnLst>
                                </p:cTn>
                              </p:par>
                            </p:childTnLst>
                          </p:cTn>
                        </p:par>
                        <p:par>
                          <p:cTn id="98" fill="hold">
                            <p:stCondLst>
                              <p:cond delay="2500"/>
                            </p:stCondLst>
                            <p:childTnLst>
                              <p:par>
                                <p:cTn id="99" presetID="10" presetClass="entr" presetSubtype="0" fill="hold" grpId="0" nodeType="afterEffect">
                                  <p:stCondLst>
                                    <p:cond delay="0"/>
                                  </p:stCondLst>
                                  <p:childTnLst>
                                    <p:set>
                                      <p:cBhvr>
                                        <p:cTn id="100" dur="1" fill="hold">
                                          <p:stCondLst>
                                            <p:cond delay="0"/>
                                          </p:stCondLst>
                                        </p:cTn>
                                        <p:tgtEl>
                                          <p:spTgt spid="31"/>
                                        </p:tgtEl>
                                        <p:attrNameLst>
                                          <p:attrName>style.visibility</p:attrName>
                                        </p:attrNameLst>
                                      </p:cBhvr>
                                      <p:to>
                                        <p:strVal val="visible"/>
                                      </p:to>
                                    </p:set>
                                    <p:animEffect transition="in" filter="fade">
                                      <p:cBhvr>
                                        <p:cTn id="101" dur="500"/>
                                        <p:tgtEl>
                                          <p:spTgt spid="31"/>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xit" presetSubtype="0" fill="hold" grpId="1" nodeType="clickEffect">
                                  <p:stCondLst>
                                    <p:cond delay="0"/>
                                  </p:stCondLst>
                                  <p:childTnLst>
                                    <p:animEffect transition="out" filter="fade">
                                      <p:cBhvr>
                                        <p:cTn id="105" dur="500"/>
                                        <p:tgtEl>
                                          <p:spTgt spid="30"/>
                                        </p:tgtEl>
                                      </p:cBhvr>
                                    </p:animEffect>
                                    <p:set>
                                      <p:cBhvr>
                                        <p:cTn id="106" dur="1" fill="hold">
                                          <p:stCondLst>
                                            <p:cond delay="499"/>
                                          </p:stCondLst>
                                        </p:cTn>
                                        <p:tgtEl>
                                          <p:spTgt spid="30"/>
                                        </p:tgtEl>
                                        <p:attrNameLst>
                                          <p:attrName>style.visibility</p:attrName>
                                        </p:attrNameLst>
                                      </p:cBhvr>
                                      <p:to>
                                        <p:strVal val="hidden"/>
                                      </p:to>
                                    </p:set>
                                  </p:childTnLst>
                                </p:cTn>
                              </p:par>
                            </p:childTnLst>
                          </p:cTn>
                        </p:par>
                        <p:par>
                          <p:cTn id="107" fill="hold">
                            <p:stCondLst>
                              <p:cond delay="500"/>
                            </p:stCondLst>
                            <p:childTnLst>
                              <p:par>
                                <p:cTn id="108" presetID="22" presetClass="entr" presetSubtype="4"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wipe(down)">
                                      <p:cBhvr>
                                        <p:cTn id="110" dur="500"/>
                                        <p:tgtEl>
                                          <p:spTgt spid="32"/>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500"/>
                                        <p:tgtEl>
                                          <p:spTgt spid="3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500"/>
                                        <p:tgtEl>
                                          <p:spTgt spid="32"/>
                                        </p:tgtEl>
                                      </p:cBhvr>
                                    </p:animEffect>
                                    <p:set>
                                      <p:cBhvr>
                                        <p:cTn id="119" dur="1" fill="hold">
                                          <p:stCondLst>
                                            <p:cond delay="499"/>
                                          </p:stCondLst>
                                        </p:cTn>
                                        <p:tgtEl>
                                          <p:spTgt spid="32"/>
                                        </p:tgtEl>
                                        <p:attrNameLst>
                                          <p:attrName>style.visibility</p:attrName>
                                        </p:attrNameLst>
                                      </p:cBhvr>
                                      <p:to>
                                        <p:strVal val="hidden"/>
                                      </p:to>
                                    </p:set>
                                  </p:childTnLst>
                                </p:cTn>
                              </p:par>
                            </p:childTnLst>
                          </p:cTn>
                        </p:par>
                        <p:par>
                          <p:cTn id="120" fill="hold">
                            <p:stCondLst>
                              <p:cond delay="500"/>
                            </p:stCondLst>
                            <p:childTnLst>
                              <p:par>
                                <p:cTn id="121" presetID="10" presetClass="entr" presetSubtype="0" fill="hold" grpId="0" nodeType="afterEffect">
                                  <p:stCondLst>
                                    <p:cond delay="0"/>
                                  </p:stCondLst>
                                  <p:childTnLst>
                                    <p:set>
                                      <p:cBhvr>
                                        <p:cTn id="122" dur="1" fill="hold">
                                          <p:stCondLst>
                                            <p:cond delay="0"/>
                                          </p:stCondLst>
                                        </p:cTn>
                                        <p:tgtEl>
                                          <p:spTgt spid="34"/>
                                        </p:tgtEl>
                                        <p:attrNameLst>
                                          <p:attrName>style.visibility</p:attrName>
                                        </p:attrNameLst>
                                      </p:cBhvr>
                                      <p:to>
                                        <p:strVal val="visible"/>
                                      </p:to>
                                    </p:set>
                                    <p:animEffect transition="in" filter="fade">
                                      <p:cBhvr>
                                        <p:cTn id="123" dur="500"/>
                                        <p:tgtEl>
                                          <p:spTgt spid="34"/>
                                        </p:tgtEl>
                                      </p:cBhvr>
                                    </p:animEffect>
                                  </p:childTnLst>
                                </p:cTn>
                              </p:par>
                            </p:childTnLst>
                          </p:cTn>
                        </p:par>
                        <p:par>
                          <p:cTn id="124" fill="hold">
                            <p:stCondLst>
                              <p:cond delay="1000"/>
                            </p:stCondLst>
                            <p:childTnLst>
                              <p:par>
                                <p:cTn id="125" presetID="10" presetClass="entr" presetSubtype="0" fill="hold" grpId="0" nodeType="afterEffect">
                                  <p:stCondLst>
                                    <p:cond delay="0"/>
                                  </p:stCondLst>
                                  <p:childTnLst>
                                    <p:set>
                                      <p:cBhvr>
                                        <p:cTn id="126" dur="1" fill="hold">
                                          <p:stCondLst>
                                            <p:cond delay="0"/>
                                          </p:stCondLst>
                                        </p:cTn>
                                        <p:tgtEl>
                                          <p:spTgt spid="35"/>
                                        </p:tgtEl>
                                        <p:attrNameLst>
                                          <p:attrName>style.visibility</p:attrName>
                                        </p:attrNameLst>
                                      </p:cBhvr>
                                      <p:to>
                                        <p:strVal val="visible"/>
                                      </p:to>
                                    </p:set>
                                    <p:animEffect transition="in" filter="fade">
                                      <p:cBhvr>
                                        <p:cTn id="127" dur="500"/>
                                        <p:tgtEl>
                                          <p:spTgt spid="35"/>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xit" presetSubtype="32" fill="hold" grpId="1" nodeType="clickEffect">
                                  <p:stCondLst>
                                    <p:cond delay="0"/>
                                  </p:stCondLst>
                                  <p:childTnLst>
                                    <p:animEffect transition="out" filter="box(out)">
                                      <p:cBhvr>
                                        <p:cTn id="131" dur="2000"/>
                                        <p:tgtEl>
                                          <p:spTgt spid="34"/>
                                        </p:tgtEl>
                                      </p:cBhvr>
                                    </p:animEffect>
                                    <p:set>
                                      <p:cBhvr>
                                        <p:cTn id="132" dur="1" fill="hold">
                                          <p:stCondLst>
                                            <p:cond delay="1999"/>
                                          </p:stCondLst>
                                        </p:cTn>
                                        <p:tgtEl>
                                          <p:spTgt spid="34"/>
                                        </p:tgtEl>
                                        <p:attrNameLst>
                                          <p:attrName>style.visibility</p:attrName>
                                        </p:attrNameLst>
                                      </p:cBhvr>
                                      <p:to>
                                        <p:strVal val="hidden"/>
                                      </p:to>
                                    </p:set>
                                  </p:childTnLst>
                                </p:cTn>
                              </p:par>
                            </p:childTnLst>
                          </p:cTn>
                        </p:par>
                        <p:par>
                          <p:cTn id="133" fill="hold">
                            <p:stCondLst>
                              <p:cond delay="2000"/>
                            </p:stCondLst>
                            <p:childTnLst>
                              <p:par>
                                <p:cTn id="134" presetID="22" presetClass="entr" presetSubtype="4" fill="hold" grpId="0" nodeType="after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wipe(down)">
                                      <p:cBhvr>
                                        <p:cTn id="136" dur="500"/>
                                        <p:tgtEl>
                                          <p:spTgt spid="36"/>
                                        </p:tgtEl>
                                      </p:cBhvr>
                                    </p:animEffect>
                                  </p:childTnLst>
                                </p:cTn>
                              </p:par>
                            </p:childTnLst>
                          </p:cTn>
                        </p:par>
                        <p:par>
                          <p:cTn id="137" fill="hold">
                            <p:stCondLst>
                              <p:cond delay="2500"/>
                            </p:stCondLst>
                            <p:childTnLst>
                              <p:par>
                                <p:cTn id="138" presetID="10" presetClass="entr" presetSubtype="0" fill="hold" grpId="0" nodeType="after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fade">
                                      <p:cBhvr>
                                        <p:cTn id="140" dur="500"/>
                                        <p:tgtEl>
                                          <p:spTgt spid="3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grpId="1" nodeType="clickEffect">
                                  <p:stCondLst>
                                    <p:cond delay="0"/>
                                  </p:stCondLst>
                                  <p:childTnLst>
                                    <p:animEffect transition="out" filter="fade">
                                      <p:cBhvr>
                                        <p:cTn id="144" dur="500"/>
                                        <p:tgtEl>
                                          <p:spTgt spid="36"/>
                                        </p:tgtEl>
                                      </p:cBhvr>
                                    </p:animEffect>
                                    <p:set>
                                      <p:cBhvr>
                                        <p:cTn id="145" dur="1" fill="hold">
                                          <p:stCondLst>
                                            <p:cond delay="499"/>
                                          </p:stCondLst>
                                        </p:cTn>
                                        <p:tgtEl>
                                          <p:spTgt spid="36"/>
                                        </p:tgtEl>
                                        <p:attrNameLst>
                                          <p:attrName>style.visibility</p:attrName>
                                        </p:attrNameLst>
                                      </p:cBhvr>
                                      <p:to>
                                        <p:strVal val="hidden"/>
                                      </p:to>
                                    </p:set>
                                  </p:childTnLst>
                                </p:cTn>
                              </p:par>
                              <p:par>
                                <p:cTn id="146" presetID="10" presetClass="entr" presetSubtype="0" fill="hold" grpId="0" nodeType="with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fade">
                                      <p:cBhvr>
                                        <p:cTn id="148" dur="500"/>
                                        <p:tgtEl>
                                          <p:spTgt spid="41"/>
                                        </p:tgtEl>
                                      </p:cBhvr>
                                    </p:animEffect>
                                  </p:childTnLst>
                                </p:cTn>
                              </p:par>
                            </p:childTnLst>
                          </p:cTn>
                        </p:par>
                        <p:par>
                          <p:cTn id="149" fill="hold">
                            <p:stCondLst>
                              <p:cond delay="500"/>
                            </p:stCondLst>
                            <p:childTnLst>
                              <p:par>
                                <p:cTn id="150" presetID="10" presetClass="entr" presetSubtype="0" fill="hold" grpId="0" nodeType="afterEffect">
                                  <p:stCondLst>
                                    <p:cond delay="0"/>
                                  </p:stCondLst>
                                  <p:childTnLst>
                                    <p:set>
                                      <p:cBhvr>
                                        <p:cTn id="151" dur="1" fill="hold">
                                          <p:stCondLst>
                                            <p:cond delay="0"/>
                                          </p:stCondLst>
                                        </p:cTn>
                                        <p:tgtEl>
                                          <p:spTgt spid="42"/>
                                        </p:tgtEl>
                                        <p:attrNameLst>
                                          <p:attrName>style.visibility</p:attrName>
                                        </p:attrNameLst>
                                      </p:cBhvr>
                                      <p:to>
                                        <p:strVal val="visible"/>
                                      </p:to>
                                    </p:set>
                                    <p:animEffect transition="in" filter="fade">
                                      <p:cBhvr>
                                        <p:cTn id="152" dur="500"/>
                                        <p:tgtEl>
                                          <p:spTgt spid="42"/>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xit" presetSubtype="32" fill="hold" grpId="1" nodeType="clickEffect">
                                  <p:stCondLst>
                                    <p:cond delay="0"/>
                                  </p:stCondLst>
                                  <p:childTnLst>
                                    <p:animEffect transition="out" filter="box(out)">
                                      <p:cBhvr>
                                        <p:cTn id="156" dur="2000"/>
                                        <p:tgtEl>
                                          <p:spTgt spid="41"/>
                                        </p:tgtEl>
                                      </p:cBhvr>
                                    </p:animEffect>
                                    <p:set>
                                      <p:cBhvr>
                                        <p:cTn id="157" dur="1" fill="hold">
                                          <p:stCondLst>
                                            <p:cond delay="1999"/>
                                          </p:stCondLst>
                                        </p:cTn>
                                        <p:tgtEl>
                                          <p:spTgt spid="41"/>
                                        </p:tgtEl>
                                        <p:attrNameLst>
                                          <p:attrName>style.visibility</p:attrName>
                                        </p:attrNameLst>
                                      </p:cBhvr>
                                      <p:to>
                                        <p:strVal val="hidden"/>
                                      </p:to>
                                    </p:set>
                                  </p:childTnLst>
                                </p:cTn>
                              </p:par>
                            </p:childTnLst>
                          </p:cTn>
                        </p:par>
                        <p:par>
                          <p:cTn id="158" fill="hold">
                            <p:stCondLst>
                              <p:cond delay="2000"/>
                            </p:stCondLst>
                            <p:childTnLst>
                              <p:par>
                                <p:cTn id="159" presetID="22" presetClass="entr" presetSubtype="4" fill="hold" grpId="0" nodeType="afterEffect">
                                  <p:stCondLst>
                                    <p:cond delay="0"/>
                                  </p:stCondLst>
                                  <p:childTnLst>
                                    <p:set>
                                      <p:cBhvr>
                                        <p:cTn id="160" dur="1" fill="hold">
                                          <p:stCondLst>
                                            <p:cond delay="0"/>
                                          </p:stCondLst>
                                        </p:cTn>
                                        <p:tgtEl>
                                          <p:spTgt spid="43"/>
                                        </p:tgtEl>
                                        <p:attrNameLst>
                                          <p:attrName>style.visibility</p:attrName>
                                        </p:attrNameLst>
                                      </p:cBhvr>
                                      <p:to>
                                        <p:strVal val="visible"/>
                                      </p:to>
                                    </p:set>
                                    <p:animEffect transition="in" filter="wipe(down)">
                                      <p:cBhvr>
                                        <p:cTn id="161" dur="500"/>
                                        <p:tgtEl>
                                          <p:spTgt spid="43"/>
                                        </p:tgtEl>
                                      </p:cBhvr>
                                    </p:animEffect>
                                  </p:childTnLst>
                                </p:cTn>
                              </p:par>
                            </p:childTnLst>
                          </p:cTn>
                        </p:par>
                        <p:par>
                          <p:cTn id="162" fill="hold">
                            <p:stCondLst>
                              <p:cond delay="2500"/>
                            </p:stCondLst>
                            <p:childTnLst>
                              <p:par>
                                <p:cTn id="163" presetID="10" presetClass="entr" presetSubtype="0" fill="hold" grpId="0" nodeType="afterEffect">
                                  <p:stCondLst>
                                    <p:cond delay="0"/>
                                  </p:stCondLst>
                                  <p:childTnLst>
                                    <p:set>
                                      <p:cBhvr>
                                        <p:cTn id="164" dur="1" fill="hold">
                                          <p:stCondLst>
                                            <p:cond delay="0"/>
                                          </p:stCondLst>
                                        </p:cTn>
                                        <p:tgtEl>
                                          <p:spTgt spid="44"/>
                                        </p:tgtEl>
                                        <p:attrNameLst>
                                          <p:attrName>style.visibility</p:attrName>
                                        </p:attrNameLst>
                                      </p:cBhvr>
                                      <p:to>
                                        <p:strVal val="visible"/>
                                      </p:to>
                                    </p:set>
                                    <p:animEffect transition="in" filter="fade">
                                      <p:cBhvr>
                                        <p:cTn id="165" dur="500"/>
                                        <p:tgtEl>
                                          <p:spTgt spid="44"/>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grpId="1" nodeType="clickEffect">
                                  <p:stCondLst>
                                    <p:cond delay="0"/>
                                  </p:stCondLst>
                                  <p:childTnLst>
                                    <p:animEffect transition="out" filter="fade">
                                      <p:cBhvr>
                                        <p:cTn id="169" dur="500"/>
                                        <p:tgtEl>
                                          <p:spTgt spid="43"/>
                                        </p:tgtEl>
                                      </p:cBhvr>
                                    </p:animEffect>
                                    <p:set>
                                      <p:cBhvr>
                                        <p:cTn id="170" dur="1" fill="hold">
                                          <p:stCondLst>
                                            <p:cond delay="499"/>
                                          </p:stCondLst>
                                        </p:cTn>
                                        <p:tgtEl>
                                          <p:spTgt spid="43"/>
                                        </p:tgtEl>
                                        <p:attrNameLst>
                                          <p:attrName>style.visibility</p:attrName>
                                        </p:attrNameLst>
                                      </p:cBhvr>
                                      <p:to>
                                        <p:strVal val="hidden"/>
                                      </p:to>
                                    </p:set>
                                  </p:childTnLst>
                                </p:cTn>
                              </p:par>
                            </p:childTnLst>
                          </p:cTn>
                        </p:par>
                        <p:par>
                          <p:cTn id="171" fill="hold">
                            <p:stCondLst>
                              <p:cond delay="500"/>
                            </p:stCondLst>
                            <p:childTnLst>
                              <p:par>
                                <p:cTn id="172" presetID="22" presetClass="entr" presetSubtype="4" fill="hold" grpId="0" nodeType="afterEffect">
                                  <p:stCondLst>
                                    <p:cond delay="0"/>
                                  </p:stCondLst>
                                  <p:childTnLst>
                                    <p:set>
                                      <p:cBhvr>
                                        <p:cTn id="173" dur="1" fill="hold">
                                          <p:stCondLst>
                                            <p:cond delay="0"/>
                                          </p:stCondLst>
                                        </p:cTn>
                                        <p:tgtEl>
                                          <p:spTgt spid="45"/>
                                        </p:tgtEl>
                                        <p:attrNameLst>
                                          <p:attrName>style.visibility</p:attrName>
                                        </p:attrNameLst>
                                      </p:cBhvr>
                                      <p:to>
                                        <p:strVal val="visible"/>
                                      </p:to>
                                    </p:set>
                                    <p:animEffect transition="in" filter="wipe(down)">
                                      <p:cBhvr>
                                        <p:cTn id="174" dur="500"/>
                                        <p:tgtEl>
                                          <p:spTgt spid="45"/>
                                        </p:tgtEl>
                                      </p:cBhvr>
                                    </p:animEffect>
                                  </p:childTnLst>
                                </p:cTn>
                              </p:par>
                            </p:childTnLst>
                          </p:cTn>
                        </p:par>
                        <p:par>
                          <p:cTn id="175" fill="hold">
                            <p:stCondLst>
                              <p:cond delay="1000"/>
                            </p:stCondLst>
                            <p:childTnLst>
                              <p:par>
                                <p:cTn id="176" presetID="10" presetClass="entr" presetSubtype="0" fill="hold" grpId="0" nodeType="afterEffect">
                                  <p:stCondLst>
                                    <p:cond delay="0"/>
                                  </p:stCondLst>
                                  <p:childTnLst>
                                    <p:set>
                                      <p:cBhvr>
                                        <p:cTn id="177" dur="1" fill="hold">
                                          <p:stCondLst>
                                            <p:cond delay="0"/>
                                          </p:stCondLst>
                                        </p:cTn>
                                        <p:tgtEl>
                                          <p:spTgt spid="46"/>
                                        </p:tgtEl>
                                        <p:attrNameLst>
                                          <p:attrName>style.visibility</p:attrName>
                                        </p:attrNameLst>
                                      </p:cBhvr>
                                      <p:to>
                                        <p:strVal val="visible"/>
                                      </p:to>
                                    </p:set>
                                    <p:animEffect transition="in" filter="fade">
                                      <p:cBhvr>
                                        <p:cTn id="178" dur="500"/>
                                        <p:tgtEl>
                                          <p:spTgt spid="46"/>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grpId="1" nodeType="clickEffect">
                                  <p:stCondLst>
                                    <p:cond delay="0"/>
                                  </p:stCondLst>
                                  <p:childTnLst>
                                    <p:animEffect transition="out" filter="fade">
                                      <p:cBhvr>
                                        <p:cTn id="182" dur="500"/>
                                        <p:tgtEl>
                                          <p:spTgt spid="45"/>
                                        </p:tgtEl>
                                      </p:cBhvr>
                                    </p:animEffect>
                                    <p:set>
                                      <p:cBhvr>
                                        <p:cTn id="183" dur="1" fill="hold">
                                          <p:stCondLst>
                                            <p:cond delay="499"/>
                                          </p:stCondLst>
                                        </p:cTn>
                                        <p:tgtEl>
                                          <p:spTgt spid="45"/>
                                        </p:tgtEl>
                                        <p:attrNameLst>
                                          <p:attrName>style.visibility</p:attrName>
                                        </p:attrNameLst>
                                      </p:cBhvr>
                                      <p:to>
                                        <p:strVal val="hidden"/>
                                      </p:to>
                                    </p:set>
                                  </p:childTnLst>
                                </p:cTn>
                              </p:par>
                            </p:childTnLst>
                          </p:cTn>
                        </p:par>
                        <p:par>
                          <p:cTn id="184" fill="hold">
                            <p:stCondLst>
                              <p:cond delay="500"/>
                            </p:stCondLst>
                            <p:childTnLst>
                              <p:par>
                                <p:cTn id="185" presetID="22" presetClass="entr" presetSubtype="4" fill="hold" grpId="0" nodeType="afterEffect">
                                  <p:stCondLst>
                                    <p:cond delay="0"/>
                                  </p:stCondLst>
                                  <p:childTnLst>
                                    <p:set>
                                      <p:cBhvr>
                                        <p:cTn id="186" dur="1" fill="hold">
                                          <p:stCondLst>
                                            <p:cond delay="0"/>
                                          </p:stCondLst>
                                        </p:cTn>
                                        <p:tgtEl>
                                          <p:spTgt spid="47"/>
                                        </p:tgtEl>
                                        <p:attrNameLst>
                                          <p:attrName>style.visibility</p:attrName>
                                        </p:attrNameLst>
                                      </p:cBhvr>
                                      <p:to>
                                        <p:strVal val="visible"/>
                                      </p:to>
                                    </p:set>
                                    <p:animEffect transition="in" filter="wipe(down)">
                                      <p:cBhvr>
                                        <p:cTn id="187" dur="500"/>
                                        <p:tgtEl>
                                          <p:spTgt spid="47"/>
                                        </p:tgtEl>
                                      </p:cBhvr>
                                    </p:animEffect>
                                  </p:childTnLst>
                                </p:cTn>
                              </p:par>
                            </p:childTnLst>
                          </p:cTn>
                        </p:par>
                        <p:par>
                          <p:cTn id="188" fill="hold">
                            <p:stCondLst>
                              <p:cond delay="1000"/>
                            </p:stCondLst>
                            <p:childTnLst>
                              <p:par>
                                <p:cTn id="189" presetID="10" presetClass="entr" presetSubtype="0" fill="hold" grpId="0" nodeType="afterEffect">
                                  <p:stCondLst>
                                    <p:cond delay="0"/>
                                  </p:stCondLst>
                                  <p:childTnLst>
                                    <p:set>
                                      <p:cBhvr>
                                        <p:cTn id="190" dur="1" fill="hold">
                                          <p:stCondLst>
                                            <p:cond delay="0"/>
                                          </p:stCondLst>
                                        </p:cTn>
                                        <p:tgtEl>
                                          <p:spTgt spid="48"/>
                                        </p:tgtEl>
                                        <p:attrNameLst>
                                          <p:attrName>style.visibility</p:attrName>
                                        </p:attrNameLst>
                                      </p:cBhvr>
                                      <p:to>
                                        <p:strVal val="visible"/>
                                      </p:to>
                                    </p:set>
                                    <p:animEffect transition="in" filter="fade">
                                      <p:cBhvr>
                                        <p:cTn id="191" dur="500"/>
                                        <p:tgtEl>
                                          <p:spTgt spid="48"/>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grpId="1" nodeType="clickEffect">
                                  <p:stCondLst>
                                    <p:cond delay="0"/>
                                  </p:stCondLst>
                                  <p:childTnLst>
                                    <p:animEffect transition="out" filter="fade">
                                      <p:cBhvr>
                                        <p:cTn id="195" dur="500"/>
                                        <p:tgtEl>
                                          <p:spTgt spid="47"/>
                                        </p:tgtEl>
                                      </p:cBhvr>
                                    </p:animEffect>
                                    <p:set>
                                      <p:cBhvr>
                                        <p:cTn id="196" dur="1" fill="hold">
                                          <p:stCondLst>
                                            <p:cond delay="499"/>
                                          </p:stCondLst>
                                        </p:cTn>
                                        <p:tgtEl>
                                          <p:spTgt spid="47"/>
                                        </p:tgtEl>
                                        <p:attrNameLst>
                                          <p:attrName>style.visibility</p:attrName>
                                        </p:attrNameLst>
                                      </p:cBhvr>
                                      <p:to>
                                        <p:strVal val="hidden"/>
                                      </p:to>
                                    </p:set>
                                  </p:childTnLst>
                                </p:cTn>
                              </p:par>
                              <p:par>
                                <p:cTn id="197" presetID="10" presetClass="entr" presetSubtype="0" fill="hold" grpId="0" nodeType="withEffect">
                                  <p:stCondLst>
                                    <p:cond delay="0"/>
                                  </p:stCondLst>
                                  <p:childTnLst>
                                    <p:set>
                                      <p:cBhvr>
                                        <p:cTn id="198" dur="1" fill="hold">
                                          <p:stCondLst>
                                            <p:cond delay="0"/>
                                          </p:stCondLst>
                                        </p:cTn>
                                        <p:tgtEl>
                                          <p:spTgt spid="49"/>
                                        </p:tgtEl>
                                        <p:attrNameLst>
                                          <p:attrName>style.visibility</p:attrName>
                                        </p:attrNameLst>
                                      </p:cBhvr>
                                      <p:to>
                                        <p:strVal val="visible"/>
                                      </p:to>
                                    </p:set>
                                    <p:animEffect transition="in" filter="fade">
                                      <p:cBhvr>
                                        <p:cTn id="199" dur="500"/>
                                        <p:tgtEl>
                                          <p:spTgt spid="49"/>
                                        </p:tgtEl>
                                      </p:cBhvr>
                                    </p:animEffect>
                                  </p:childTnLst>
                                </p:cTn>
                              </p:par>
                            </p:childTnLst>
                          </p:cTn>
                        </p:par>
                        <p:par>
                          <p:cTn id="200" fill="hold">
                            <p:stCondLst>
                              <p:cond delay="500"/>
                            </p:stCondLst>
                            <p:childTnLst>
                              <p:par>
                                <p:cTn id="201" presetID="10" presetClass="entr" presetSubtype="0"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fade">
                                      <p:cBhvr>
                                        <p:cTn id="203" dur="5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4" presetClass="exit" presetSubtype="32" fill="hold" grpId="1" nodeType="clickEffect">
                                  <p:stCondLst>
                                    <p:cond delay="0"/>
                                  </p:stCondLst>
                                  <p:childTnLst>
                                    <p:animEffect transition="out" filter="box(out)">
                                      <p:cBhvr>
                                        <p:cTn id="207" dur="2000"/>
                                        <p:tgtEl>
                                          <p:spTgt spid="49"/>
                                        </p:tgtEl>
                                      </p:cBhvr>
                                    </p:animEffect>
                                    <p:set>
                                      <p:cBhvr>
                                        <p:cTn id="208" dur="1" fill="hold">
                                          <p:stCondLst>
                                            <p:cond delay="1999"/>
                                          </p:stCondLst>
                                        </p:cTn>
                                        <p:tgtEl>
                                          <p:spTgt spid="49"/>
                                        </p:tgtEl>
                                        <p:attrNameLst>
                                          <p:attrName>style.visibility</p:attrName>
                                        </p:attrNameLst>
                                      </p:cBhvr>
                                      <p:to>
                                        <p:strVal val="hidden"/>
                                      </p:to>
                                    </p:set>
                                  </p:childTnLst>
                                </p:cTn>
                              </p:par>
                            </p:childTnLst>
                          </p:cTn>
                        </p:par>
                        <p:par>
                          <p:cTn id="209" fill="hold">
                            <p:stCondLst>
                              <p:cond delay="2000"/>
                            </p:stCondLst>
                            <p:childTnLst>
                              <p:par>
                                <p:cTn id="210" presetID="10" presetClass="entr" presetSubtype="0" fill="hold" grpId="0" nodeType="afterEffect">
                                  <p:stCondLst>
                                    <p:cond delay="0"/>
                                  </p:stCondLst>
                                  <p:childTnLst>
                                    <p:set>
                                      <p:cBhvr>
                                        <p:cTn id="211" dur="1" fill="hold">
                                          <p:stCondLst>
                                            <p:cond delay="0"/>
                                          </p:stCondLst>
                                        </p:cTn>
                                        <p:tgtEl>
                                          <p:spTgt spid="51"/>
                                        </p:tgtEl>
                                        <p:attrNameLst>
                                          <p:attrName>style.visibility</p:attrName>
                                        </p:attrNameLst>
                                      </p:cBhvr>
                                      <p:to>
                                        <p:strVal val="visible"/>
                                      </p:to>
                                    </p:set>
                                    <p:animEffect transition="in" filter="fade">
                                      <p:cBhvr>
                                        <p:cTn id="212" dur="500"/>
                                        <p:tgtEl>
                                          <p:spTgt spid="51"/>
                                        </p:tgtEl>
                                      </p:cBhvr>
                                    </p:animEffect>
                                  </p:childTnLst>
                                </p:cTn>
                              </p:par>
                            </p:childTnLst>
                          </p:cTn>
                        </p:par>
                        <p:par>
                          <p:cTn id="213" fill="hold">
                            <p:stCondLst>
                              <p:cond delay="2500"/>
                            </p:stCondLst>
                            <p:childTnLst>
                              <p:par>
                                <p:cTn id="214" presetID="10" presetClass="entr" presetSubtype="0" fill="hold" grpId="0" nodeType="afterEffect">
                                  <p:stCondLst>
                                    <p:cond delay="0"/>
                                  </p:stCondLst>
                                  <p:childTnLst>
                                    <p:set>
                                      <p:cBhvr>
                                        <p:cTn id="215" dur="1" fill="hold">
                                          <p:stCondLst>
                                            <p:cond delay="0"/>
                                          </p:stCondLst>
                                        </p:cTn>
                                        <p:tgtEl>
                                          <p:spTgt spid="52"/>
                                        </p:tgtEl>
                                        <p:attrNameLst>
                                          <p:attrName>style.visibility</p:attrName>
                                        </p:attrNameLst>
                                      </p:cBhvr>
                                      <p:to>
                                        <p:strVal val="visible"/>
                                      </p:to>
                                    </p:set>
                                    <p:animEffect transition="in" filter="fade">
                                      <p:cBhvr>
                                        <p:cTn id="216" dur="500"/>
                                        <p:tgtEl>
                                          <p:spTgt spid="52"/>
                                        </p:tgtEl>
                                      </p:cBhvr>
                                    </p:animEffect>
                                  </p:childTnLst>
                                </p:cTn>
                              </p:par>
                            </p:childTnLst>
                          </p:cTn>
                        </p:par>
                      </p:childTnLst>
                    </p:cTn>
                  </p:par>
                  <p:par>
                    <p:cTn id="217" fill="hold">
                      <p:stCondLst>
                        <p:cond delay="indefinite"/>
                      </p:stCondLst>
                      <p:childTnLst>
                        <p:par>
                          <p:cTn id="218" fill="hold">
                            <p:stCondLst>
                              <p:cond delay="0"/>
                            </p:stCondLst>
                            <p:childTnLst>
                              <p:par>
                                <p:cTn id="219" presetID="4" presetClass="exit" presetSubtype="32" fill="hold" grpId="1" nodeType="clickEffect">
                                  <p:stCondLst>
                                    <p:cond delay="0"/>
                                  </p:stCondLst>
                                  <p:childTnLst>
                                    <p:animEffect transition="out" filter="box(out)">
                                      <p:cBhvr>
                                        <p:cTn id="220" dur="2000"/>
                                        <p:tgtEl>
                                          <p:spTgt spid="51"/>
                                        </p:tgtEl>
                                      </p:cBhvr>
                                    </p:animEffect>
                                    <p:set>
                                      <p:cBhvr>
                                        <p:cTn id="221" dur="1" fill="hold">
                                          <p:stCondLst>
                                            <p:cond delay="1999"/>
                                          </p:stCondLst>
                                        </p:cTn>
                                        <p:tgtEl>
                                          <p:spTgt spid="51"/>
                                        </p:tgtEl>
                                        <p:attrNameLst>
                                          <p:attrName>style.visibility</p:attrName>
                                        </p:attrNameLst>
                                      </p:cBhvr>
                                      <p:to>
                                        <p:strVal val="hidden"/>
                                      </p:to>
                                    </p:set>
                                  </p:childTnLst>
                                </p:cTn>
                              </p:par>
                            </p:childTnLst>
                          </p:cTn>
                        </p:par>
                        <p:par>
                          <p:cTn id="222" fill="hold">
                            <p:stCondLst>
                              <p:cond delay="2000"/>
                            </p:stCondLst>
                            <p:childTnLst>
                              <p:par>
                                <p:cTn id="223" presetID="22" presetClass="entr" presetSubtype="4" fill="hold" grpId="0" nodeType="afterEffect">
                                  <p:stCondLst>
                                    <p:cond delay="0"/>
                                  </p:stCondLst>
                                  <p:childTnLst>
                                    <p:set>
                                      <p:cBhvr>
                                        <p:cTn id="224" dur="1" fill="hold">
                                          <p:stCondLst>
                                            <p:cond delay="0"/>
                                          </p:stCondLst>
                                        </p:cTn>
                                        <p:tgtEl>
                                          <p:spTgt spid="53"/>
                                        </p:tgtEl>
                                        <p:attrNameLst>
                                          <p:attrName>style.visibility</p:attrName>
                                        </p:attrNameLst>
                                      </p:cBhvr>
                                      <p:to>
                                        <p:strVal val="visible"/>
                                      </p:to>
                                    </p:set>
                                    <p:animEffect transition="in" filter="wipe(down)">
                                      <p:cBhvr>
                                        <p:cTn id="225" dur="500"/>
                                        <p:tgtEl>
                                          <p:spTgt spid="53"/>
                                        </p:tgtEl>
                                      </p:cBhvr>
                                    </p:animEffect>
                                  </p:childTnLst>
                                </p:cTn>
                              </p:par>
                            </p:childTnLst>
                          </p:cTn>
                        </p:par>
                        <p:par>
                          <p:cTn id="226" fill="hold">
                            <p:stCondLst>
                              <p:cond delay="2500"/>
                            </p:stCondLst>
                            <p:childTnLst>
                              <p:par>
                                <p:cTn id="227" presetID="10" presetClass="entr" presetSubtype="0" fill="hold" grpId="0" nodeType="afterEffect">
                                  <p:stCondLst>
                                    <p:cond delay="0"/>
                                  </p:stCondLst>
                                  <p:childTnLst>
                                    <p:set>
                                      <p:cBhvr>
                                        <p:cTn id="228" dur="1" fill="hold">
                                          <p:stCondLst>
                                            <p:cond delay="0"/>
                                          </p:stCondLst>
                                        </p:cTn>
                                        <p:tgtEl>
                                          <p:spTgt spid="54"/>
                                        </p:tgtEl>
                                        <p:attrNameLst>
                                          <p:attrName>style.visibility</p:attrName>
                                        </p:attrNameLst>
                                      </p:cBhvr>
                                      <p:to>
                                        <p:strVal val="visible"/>
                                      </p:to>
                                    </p:set>
                                    <p:animEffect transition="in" filter="fade">
                                      <p:cBhvr>
                                        <p:cTn id="229" dur="500"/>
                                        <p:tgtEl>
                                          <p:spTgt spid="54"/>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xit" presetSubtype="0" fill="hold" grpId="1" nodeType="clickEffect">
                                  <p:stCondLst>
                                    <p:cond delay="0"/>
                                  </p:stCondLst>
                                  <p:childTnLst>
                                    <p:animEffect transition="out" filter="fade">
                                      <p:cBhvr>
                                        <p:cTn id="233" dur="500"/>
                                        <p:tgtEl>
                                          <p:spTgt spid="53"/>
                                        </p:tgtEl>
                                      </p:cBhvr>
                                    </p:animEffect>
                                    <p:set>
                                      <p:cBhvr>
                                        <p:cTn id="234" dur="1" fill="hold">
                                          <p:stCondLst>
                                            <p:cond delay="499"/>
                                          </p:stCondLst>
                                        </p:cTn>
                                        <p:tgtEl>
                                          <p:spTgt spid="53"/>
                                        </p:tgtEl>
                                        <p:attrNameLst>
                                          <p:attrName>style.visibility</p:attrName>
                                        </p:attrNameLst>
                                      </p:cBhvr>
                                      <p:to>
                                        <p:strVal val="hidden"/>
                                      </p:to>
                                    </p:set>
                                  </p:childTnLst>
                                </p:cTn>
                              </p:par>
                              <p:par>
                                <p:cTn id="235" presetID="10" presetClass="entr" presetSubtype="0" fill="hold" grpId="0" nodeType="withEffect">
                                  <p:stCondLst>
                                    <p:cond delay="0"/>
                                  </p:stCondLst>
                                  <p:childTnLst>
                                    <p:set>
                                      <p:cBhvr>
                                        <p:cTn id="236" dur="1" fill="hold">
                                          <p:stCondLst>
                                            <p:cond delay="0"/>
                                          </p:stCondLst>
                                        </p:cTn>
                                        <p:tgtEl>
                                          <p:spTgt spid="55"/>
                                        </p:tgtEl>
                                        <p:attrNameLst>
                                          <p:attrName>style.visibility</p:attrName>
                                        </p:attrNameLst>
                                      </p:cBhvr>
                                      <p:to>
                                        <p:strVal val="visible"/>
                                      </p:to>
                                    </p:set>
                                    <p:animEffect transition="in" filter="fade">
                                      <p:cBhvr>
                                        <p:cTn id="237" dur="500"/>
                                        <p:tgtEl>
                                          <p:spTgt spid="55"/>
                                        </p:tgtEl>
                                      </p:cBhvr>
                                    </p:animEffect>
                                  </p:childTnLst>
                                </p:cTn>
                              </p:par>
                            </p:childTnLst>
                          </p:cTn>
                        </p:par>
                        <p:par>
                          <p:cTn id="238" fill="hold">
                            <p:stCondLst>
                              <p:cond delay="500"/>
                            </p:stCondLst>
                            <p:childTnLst>
                              <p:par>
                                <p:cTn id="239" presetID="10" presetClass="entr" presetSubtype="0" fill="hold" grpId="0" nodeType="afterEffect">
                                  <p:stCondLst>
                                    <p:cond delay="0"/>
                                  </p:stCondLst>
                                  <p:childTnLst>
                                    <p:set>
                                      <p:cBhvr>
                                        <p:cTn id="240" dur="1" fill="hold">
                                          <p:stCondLst>
                                            <p:cond delay="0"/>
                                          </p:stCondLst>
                                        </p:cTn>
                                        <p:tgtEl>
                                          <p:spTgt spid="56"/>
                                        </p:tgtEl>
                                        <p:attrNameLst>
                                          <p:attrName>style.visibility</p:attrName>
                                        </p:attrNameLst>
                                      </p:cBhvr>
                                      <p:to>
                                        <p:strVal val="visible"/>
                                      </p:to>
                                    </p:set>
                                    <p:animEffect transition="in" filter="fade">
                                      <p:cBhvr>
                                        <p:cTn id="241" dur="500"/>
                                        <p:tgtEl>
                                          <p:spTgt spid="56"/>
                                        </p:tgtEl>
                                      </p:cBhvr>
                                    </p:animEffect>
                                  </p:childTnLst>
                                </p:cTn>
                              </p:par>
                            </p:childTnLst>
                          </p:cTn>
                        </p:par>
                      </p:childTnLst>
                    </p:cTn>
                  </p:par>
                  <p:par>
                    <p:cTn id="242" fill="hold">
                      <p:stCondLst>
                        <p:cond delay="indefinite"/>
                      </p:stCondLst>
                      <p:childTnLst>
                        <p:par>
                          <p:cTn id="243" fill="hold">
                            <p:stCondLst>
                              <p:cond delay="0"/>
                            </p:stCondLst>
                            <p:childTnLst>
                              <p:par>
                                <p:cTn id="244" presetID="4" presetClass="exit" presetSubtype="32" fill="hold" grpId="1" nodeType="clickEffect">
                                  <p:stCondLst>
                                    <p:cond delay="0"/>
                                  </p:stCondLst>
                                  <p:childTnLst>
                                    <p:animEffect transition="out" filter="box(out)">
                                      <p:cBhvr>
                                        <p:cTn id="245" dur="2000"/>
                                        <p:tgtEl>
                                          <p:spTgt spid="55"/>
                                        </p:tgtEl>
                                      </p:cBhvr>
                                    </p:animEffect>
                                    <p:set>
                                      <p:cBhvr>
                                        <p:cTn id="246" dur="1" fill="hold">
                                          <p:stCondLst>
                                            <p:cond delay="1999"/>
                                          </p:stCondLst>
                                        </p:cTn>
                                        <p:tgtEl>
                                          <p:spTgt spid="55"/>
                                        </p:tgtEl>
                                        <p:attrNameLst>
                                          <p:attrName>style.visibility</p:attrName>
                                        </p:attrNameLst>
                                      </p:cBhvr>
                                      <p:to>
                                        <p:strVal val="hidden"/>
                                      </p:to>
                                    </p:set>
                                  </p:childTnLst>
                                </p:cTn>
                              </p:par>
                            </p:childTnLst>
                          </p:cTn>
                        </p:par>
                        <p:par>
                          <p:cTn id="247" fill="hold">
                            <p:stCondLst>
                              <p:cond delay="2000"/>
                            </p:stCondLst>
                            <p:childTnLst>
                              <p:par>
                                <p:cTn id="248" presetID="22" presetClass="entr" presetSubtype="4" fill="hold" grpId="0" nodeType="afterEffect">
                                  <p:stCondLst>
                                    <p:cond delay="0"/>
                                  </p:stCondLst>
                                  <p:childTnLst>
                                    <p:set>
                                      <p:cBhvr>
                                        <p:cTn id="249" dur="1" fill="hold">
                                          <p:stCondLst>
                                            <p:cond delay="0"/>
                                          </p:stCondLst>
                                        </p:cTn>
                                        <p:tgtEl>
                                          <p:spTgt spid="57"/>
                                        </p:tgtEl>
                                        <p:attrNameLst>
                                          <p:attrName>style.visibility</p:attrName>
                                        </p:attrNameLst>
                                      </p:cBhvr>
                                      <p:to>
                                        <p:strVal val="visible"/>
                                      </p:to>
                                    </p:set>
                                    <p:animEffect transition="in" filter="wipe(down)">
                                      <p:cBhvr>
                                        <p:cTn id="250" dur="500"/>
                                        <p:tgtEl>
                                          <p:spTgt spid="57"/>
                                        </p:tgtEl>
                                      </p:cBhvr>
                                    </p:animEffect>
                                  </p:childTnLst>
                                </p:cTn>
                              </p:par>
                            </p:childTnLst>
                          </p:cTn>
                        </p:par>
                        <p:par>
                          <p:cTn id="251" fill="hold">
                            <p:stCondLst>
                              <p:cond delay="2500"/>
                            </p:stCondLst>
                            <p:childTnLst>
                              <p:par>
                                <p:cTn id="252" presetID="10" presetClass="entr" presetSubtype="0" fill="hold" grpId="0" nodeType="afterEffect">
                                  <p:stCondLst>
                                    <p:cond delay="0"/>
                                  </p:stCondLst>
                                  <p:childTnLst>
                                    <p:set>
                                      <p:cBhvr>
                                        <p:cTn id="253" dur="1" fill="hold">
                                          <p:stCondLst>
                                            <p:cond delay="0"/>
                                          </p:stCondLst>
                                        </p:cTn>
                                        <p:tgtEl>
                                          <p:spTgt spid="58"/>
                                        </p:tgtEl>
                                        <p:attrNameLst>
                                          <p:attrName>style.visibility</p:attrName>
                                        </p:attrNameLst>
                                      </p:cBhvr>
                                      <p:to>
                                        <p:strVal val="visible"/>
                                      </p:to>
                                    </p:set>
                                    <p:animEffect transition="in" filter="fade">
                                      <p:cBhvr>
                                        <p:cTn id="254" dur="500"/>
                                        <p:tgtEl>
                                          <p:spTgt spid="58"/>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xit" presetSubtype="0" fill="hold" grpId="1" nodeType="clickEffect">
                                  <p:stCondLst>
                                    <p:cond delay="0"/>
                                  </p:stCondLst>
                                  <p:childTnLst>
                                    <p:animEffect transition="out" filter="fade">
                                      <p:cBhvr>
                                        <p:cTn id="258" dur="500"/>
                                        <p:tgtEl>
                                          <p:spTgt spid="57"/>
                                        </p:tgtEl>
                                      </p:cBhvr>
                                    </p:animEffect>
                                    <p:set>
                                      <p:cBhvr>
                                        <p:cTn id="259" dur="1" fill="hold">
                                          <p:stCondLst>
                                            <p:cond delay="499"/>
                                          </p:stCondLst>
                                        </p:cTn>
                                        <p:tgtEl>
                                          <p:spTgt spid="57"/>
                                        </p:tgtEl>
                                        <p:attrNameLst>
                                          <p:attrName>style.visibility</p:attrName>
                                        </p:attrNameLst>
                                      </p:cBhvr>
                                      <p:to>
                                        <p:strVal val="hidden"/>
                                      </p:to>
                                    </p:set>
                                  </p:childTnLst>
                                </p:cTn>
                              </p:par>
                            </p:childTnLst>
                          </p:cTn>
                        </p:par>
                        <p:par>
                          <p:cTn id="260" fill="hold">
                            <p:stCondLst>
                              <p:cond delay="500"/>
                            </p:stCondLst>
                            <p:childTnLst>
                              <p:par>
                                <p:cTn id="261" presetID="22" presetClass="entr" presetSubtype="4" fill="hold" grpId="0" nodeType="afterEffect">
                                  <p:stCondLst>
                                    <p:cond delay="0"/>
                                  </p:stCondLst>
                                  <p:childTnLst>
                                    <p:set>
                                      <p:cBhvr>
                                        <p:cTn id="262" dur="1" fill="hold">
                                          <p:stCondLst>
                                            <p:cond delay="0"/>
                                          </p:stCondLst>
                                        </p:cTn>
                                        <p:tgtEl>
                                          <p:spTgt spid="59"/>
                                        </p:tgtEl>
                                        <p:attrNameLst>
                                          <p:attrName>style.visibility</p:attrName>
                                        </p:attrNameLst>
                                      </p:cBhvr>
                                      <p:to>
                                        <p:strVal val="visible"/>
                                      </p:to>
                                    </p:set>
                                    <p:animEffect transition="in" filter="wipe(down)">
                                      <p:cBhvr>
                                        <p:cTn id="263" dur="500"/>
                                        <p:tgtEl>
                                          <p:spTgt spid="59"/>
                                        </p:tgtEl>
                                      </p:cBhvr>
                                    </p:animEffect>
                                  </p:childTnLst>
                                </p:cTn>
                              </p:par>
                            </p:childTnLst>
                          </p:cTn>
                        </p:par>
                        <p:par>
                          <p:cTn id="264" fill="hold">
                            <p:stCondLst>
                              <p:cond delay="1000"/>
                            </p:stCondLst>
                            <p:childTnLst>
                              <p:par>
                                <p:cTn id="265" presetID="10" presetClass="entr" presetSubtype="0" fill="hold" grpId="0" nodeType="afterEffect">
                                  <p:stCondLst>
                                    <p:cond delay="0"/>
                                  </p:stCondLst>
                                  <p:childTnLst>
                                    <p:set>
                                      <p:cBhvr>
                                        <p:cTn id="266" dur="1" fill="hold">
                                          <p:stCondLst>
                                            <p:cond delay="0"/>
                                          </p:stCondLst>
                                        </p:cTn>
                                        <p:tgtEl>
                                          <p:spTgt spid="60"/>
                                        </p:tgtEl>
                                        <p:attrNameLst>
                                          <p:attrName>style.visibility</p:attrName>
                                        </p:attrNameLst>
                                      </p:cBhvr>
                                      <p:to>
                                        <p:strVal val="visible"/>
                                      </p:to>
                                    </p:set>
                                    <p:animEffect transition="in" filter="fade">
                                      <p:cBhvr>
                                        <p:cTn id="267" dur="500"/>
                                        <p:tgtEl>
                                          <p:spTgt spid="60"/>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xit" presetSubtype="0" fill="hold" grpId="1" nodeType="clickEffect">
                                  <p:stCondLst>
                                    <p:cond delay="0"/>
                                  </p:stCondLst>
                                  <p:childTnLst>
                                    <p:animEffect transition="out" filter="fade">
                                      <p:cBhvr>
                                        <p:cTn id="271" dur="500"/>
                                        <p:tgtEl>
                                          <p:spTgt spid="59"/>
                                        </p:tgtEl>
                                      </p:cBhvr>
                                    </p:animEffect>
                                    <p:set>
                                      <p:cBhvr>
                                        <p:cTn id="272" dur="1" fill="hold">
                                          <p:stCondLst>
                                            <p:cond delay="499"/>
                                          </p:stCondLst>
                                        </p:cTn>
                                        <p:tgtEl>
                                          <p:spTgt spid="59"/>
                                        </p:tgtEl>
                                        <p:attrNameLst>
                                          <p:attrName>style.visibility</p:attrName>
                                        </p:attrNameLst>
                                      </p:cBhvr>
                                      <p:to>
                                        <p:strVal val="hidden"/>
                                      </p:to>
                                    </p:set>
                                  </p:childTnLst>
                                </p:cTn>
                              </p:par>
                            </p:childTnLst>
                          </p:cTn>
                        </p:par>
                        <p:par>
                          <p:cTn id="273" fill="hold">
                            <p:stCondLst>
                              <p:cond delay="500"/>
                            </p:stCondLst>
                            <p:childTnLst>
                              <p:par>
                                <p:cTn id="274" presetID="22" presetClass="entr" presetSubtype="4" fill="hold" grpId="0" nodeType="afterEffect">
                                  <p:stCondLst>
                                    <p:cond delay="0"/>
                                  </p:stCondLst>
                                  <p:childTnLst>
                                    <p:set>
                                      <p:cBhvr>
                                        <p:cTn id="275" dur="1" fill="hold">
                                          <p:stCondLst>
                                            <p:cond delay="0"/>
                                          </p:stCondLst>
                                        </p:cTn>
                                        <p:tgtEl>
                                          <p:spTgt spid="61"/>
                                        </p:tgtEl>
                                        <p:attrNameLst>
                                          <p:attrName>style.visibility</p:attrName>
                                        </p:attrNameLst>
                                      </p:cBhvr>
                                      <p:to>
                                        <p:strVal val="visible"/>
                                      </p:to>
                                    </p:set>
                                    <p:animEffect transition="in" filter="wipe(down)">
                                      <p:cBhvr>
                                        <p:cTn id="276" dur="500"/>
                                        <p:tgtEl>
                                          <p:spTgt spid="61"/>
                                        </p:tgtEl>
                                      </p:cBhvr>
                                    </p:animEffect>
                                  </p:childTnLst>
                                </p:cTn>
                              </p:par>
                            </p:childTnLst>
                          </p:cTn>
                        </p:par>
                        <p:par>
                          <p:cTn id="277" fill="hold">
                            <p:stCondLst>
                              <p:cond delay="1000"/>
                            </p:stCondLst>
                            <p:childTnLst>
                              <p:par>
                                <p:cTn id="278" presetID="10" presetClass="entr" presetSubtype="0" fill="hold" grpId="0" nodeType="afterEffect">
                                  <p:stCondLst>
                                    <p:cond delay="0"/>
                                  </p:stCondLst>
                                  <p:childTnLst>
                                    <p:set>
                                      <p:cBhvr>
                                        <p:cTn id="279" dur="1" fill="hold">
                                          <p:stCondLst>
                                            <p:cond delay="0"/>
                                          </p:stCondLst>
                                        </p:cTn>
                                        <p:tgtEl>
                                          <p:spTgt spid="62"/>
                                        </p:tgtEl>
                                        <p:attrNameLst>
                                          <p:attrName>style.visibility</p:attrName>
                                        </p:attrNameLst>
                                      </p:cBhvr>
                                      <p:to>
                                        <p:strVal val="visible"/>
                                      </p:to>
                                    </p:set>
                                    <p:animEffect transition="in" filter="fade">
                                      <p:cBhvr>
                                        <p:cTn id="280" dur="500"/>
                                        <p:tgtEl>
                                          <p:spTgt spid="62"/>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xit" presetSubtype="0" fill="hold" grpId="1" nodeType="clickEffect">
                                  <p:stCondLst>
                                    <p:cond delay="0"/>
                                  </p:stCondLst>
                                  <p:childTnLst>
                                    <p:animEffect transition="out" filter="fade">
                                      <p:cBhvr>
                                        <p:cTn id="284" dur="500"/>
                                        <p:tgtEl>
                                          <p:spTgt spid="61"/>
                                        </p:tgtEl>
                                      </p:cBhvr>
                                    </p:animEffect>
                                    <p:set>
                                      <p:cBhvr>
                                        <p:cTn id="285" dur="1" fill="hold">
                                          <p:stCondLst>
                                            <p:cond delay="499"/>
                                          </p:stCondLst>
                                        </p:cTn>
                                        <p:tgtEl>
                                          <p:spTgt spid="61"/>
                                        </p:tgtEl>
                                        <p:attrNameLst>
                                          <p:attrName>style.visibility</p:attrName>
                                        </p:attrNameLst>
                                      </p:cBhvr>
                                      <p:to>
                                        <p:strVal val="hidden"/>
                                      </p:to>
                                    </p:set>
                                  </p:childTnLst>
                                </p:cTn>
                              </p:par>
                            </p:childTnLst>
                          </p:cTn>
                        </p:par>
                        <p:par>
                          <p:cTn id="286" fill="hold">
                            <p:stCondLst>
                              <p:cond delay="500"/>
                            </p:stCondLst>
                            <p:childTnLst>
                              <p:par>
                                <p:cTn id="287" presetID="22" presetClass="entr" presetSubtype="4" fill="hold" grpId="0" nodeType="afterEffect">
                                  <p:stCondLst>
                                    <p:cond delay="0"/>
                                  </p:stCondLst>
                                  <p:childTnLst>
                                    <p:set>
                                      <p:cBhvr>
                                        <p:cTn id="288" dur="1" fill="hold">
                                          <p:stCondLst>
                                            <p:cond delay="0"/>
                                          </p:stCondLst>
                                        </p:cTn>
                                        <p:tgtEl>
                                          <p:spTgt spid="63"/>
                                        </p:tgtEl>
                                        <p:attrNameLst>
                                          <p:attrName>style.visibility</p:attrName>
                                        </p:attrNameLst>
                                      </p:cBhvr>
                                      <p:to>
                                        <p:strVal val="visible"/>
                                      </p:to>
                                    </p:set>
                                    <p:animEffect transition="in" filter="wipe(down)">
                                      <p:cBhvr>
                                        <p:cTn id="289" dur="500"/>
                                        <p:tgtEl>
                                          <p:spTgt spid="63"/>
                                        </p:tgtEl>
                                      </p:cBhvr>
                                    </p:animEffect>
                                  </p:childTnLst>
                                </p:cTn>
                              </p:par>
                            </p:childTnLst>
                          </p:cTn>
                        </p:par>
                        <p:par>
                          <p:cTn id="290" fill="hold">
                            <p:stCondLst>
                              <p:cond delay="1000"/>
                            </p:stCondLst>
                            <p:childTnLst>
                              <p:par>
                                <p:cTn id="291" presetID="10" presetClass="entr" presetSubtype="0" fill="hold" grpId="0" nodeType="afterEffect">
                                  <p:stCondLst>
                                    <p:cond delay="0"/>
                                  </p:stCondLst>
                                  <p:childTnLst>
                                    <p:set>
                                      <p:cBhvr>
                                        <p:cTn id="292" dur="1" fill="hold">
                                          <p:stCondLst>
                                            <p:cond delay="0"/>
                                          </p:stCondLst>
                                        </p:cTn>
                                        <p:tgtEl>
                                          <p:spTgt spid="64"/>
                                        </p:tgtEl>
                                        <p:attrNameLst>
                                          <p:attrName>style.visibility</p:attrName>
                                        </p:attrNameLst>
                                      </p:cBhvr>
                                      <p:to>
                                        <p:strVal val="visible"/>
                                      </p:to>
                                    </p:set>
                                    <p:animEffect transition="in" filter="fade">
                                      <p:cBhvr>
                                        <p:cTn id="293" dur="500"/>
                                        <p:tgtEl>
                                          <p:spTgt spid="64"/>
                                        </p:tgtEl>
                                      </p:cBhvr>
                                    </p:animEffect>
                                  </p:childTnLst>
                                </p:cTn>
                              </p:par>
                            </p:childTnLst>
                          </p:cTn>
                        </p:par>
                      </p:childTnLst>
                    </p:cTn>
                  </p:par>
                  <p:par>
                    <p:cTn id="294" fill="hold">
                      <p:stCondLst>
                        <p:cond delay="indefinite"/>
                      </p:stCondLst>
                      <p:childTnLst>
                        <p:par>
                          <p:cTn id="295" fill="hold">
                            <p:stCondLst>
                              <p:cond delay="0"/>
                            </p:stCondLst>
                            <p:childTnLst>
                              <p:par>
                                <p:cTn id="296" presetID="10" presetClass="exit" presetSubtype="0" fill="hold" grpId="1" nodeType="clickEffect">
                                  <p:stCondLst>
                                    <p:cond delay="0"/>
                                  </p:stCondLst>
                                  <p:childTnLst>
                                    <p:animEffect transition="out" filter="fade">
                                      <p:cBhvr>
                                        <p:cTn id="297" dur="500"/>
                                        <p:tgtEl>
                                          <p:spTgt spid="63"/>
                                        </p:tgtEl>
                                      </p:cBhvr>
                                    </p:animEffect>
                                    <p:set>
                                      <p:cBhvr>
                                        <p:cTn id="298" dur="1" fill="hold">
                                          <p:stCondLst>
                                            <p:cond delay="499"/>
                                          </p:stCondLst>
                                        </p:cTn>
                                        <p:tgtEl>
                                          <p:spTgt spid="63"/>
                                        </p:tgtEl>
                                        <p:attrNameLst>
                                          <p:attrName>style.visibility</p:attrName>
                                        </p:attrNameLst>
                                      </p:cBhvr>
                                      <p:to>
                                        <p:strVal val="hidden"/>
                                      </p:to>
                                    </p:set>
                                  </p:childTnLst>
                                </p:cTn>
                              </p:par>
                            </p:childTnLst>
                          </p:cTn>
                        </p:par>
                        <p:par>
                          <p:cTn id="299" fill="hold">
                            <p:stCondLst>
                              <p:cond delay="500"/>
                            </p:stCondLst>
                            <p:childTnLst>
                              <p:par>
                                <p:cTn id="300" presetID="22" presetClass="entr" presetSubtype="4" fill="hold" grpId="0" nodeType="afterEffect">
                                  <p:stCondLst>
                                    <p:cond delay="0"/>
                                  </p:stCondLst>
                                  <p:childTnLst>
                                    <p:set>
                                      <p:cBhvr>
                                        <p:cTn id="301" dur="1" fill="hold">
                                          <p:stCondLst>
                                            <p:cond delay="0"/>
                                          </p:stCondLst>
                                        </p:cTn>
                                        <p:tgtEl>
                                          <p:spTgt spid="65"/>
                                        </p:tgtEl>
                                        <p:attrNameLst>
                                          <p:attrName>style.visibility</p:attrName>
                                        </p:attrNameLst>
                                      </p:cBhvr>
                                      <p:to>
                                        <p:strVal val="visible"/>
                                      </p:to>
                                    </p:set>
                                    <p:animEffect transition="in" filter="wipe(down)">
                                      <p:cBhvr>
                                        <p:cTn id="302" dur="500"/>
                                        <p:tgtEl>
                                          <p:spTgt spid="65"/>
                                        </p:tgtEl>
                                      </p:cBhvr>
                                    </p:animEffect>
                                  </p:childTnLst>
                                </p:cTn>
                              </p:par>
                            </p:childTnLst>
                          </p:cTn>
                        </p:par>
                        <p:par>
                          <p:cTn id="303" fill="hold">
                            <p:stCondLst>
                              <p:cond delay="1000"/>
                            </p:stCondLst>
                            <p:childTnLst>
                              <p:par>
                                <p:cTn id="304" presetID="10" presetClass="entr" presetSubtype="0" fill="hold" grpId="0" nodeType="afterEffect">
                                  <p:stCondLst>
                                    <p:cond delay="0"/>
                                  </p:stCondLst>
                                  <p:childTnLst>
                                    <p:set>
                                      <p:cBhvr>
                                        <p:cTn id="305" dur="1" fill="hold">
                                          <p:stCondLst>
                                            <p:cond delay="0"/>
                                          </p:stCondLst>
                                        </p:cTn>
                                        <p:tgtEl>
                                          <p:spTgt spid="66"/>
                                        </p:tgtEl>
                                        <p:attrNameLst>
                                          <p:attrName>style.visibility</p:attrName>
                                        </p:attrNameLst>
                                      </p:cBhvr>
                                      <p:to>
                                        <p:strVal val="visible"/>
                                      </p:to>
                                    </p:set>
                                    <p:animEffect transition="in" filter="fade">
                                      <p:cBhvr>
                                        <p:cTn id="306" dur="500"/>
                                        <p:tgtEl>
                                          <p:spTgt spid="66"/>
                                        </p:tgtEl>
                                      </p:cBhvr>
                                    </p:animEffect>
                                  </p:childTnLst>
                                </p:cTn>
                              </p:par>
                            </p:childTnLst>
                          </p:cTn>
                        </p:par>
                      </p:childTnLst>
                    </p:cTn>
                  </p:par>
                  <p:par>
                    <p:cTn id="307" fill="hold">
                      <p:stCondLst>
                        <p:cond delay="indefinite"/>
                      </p:stCondLst>
                      <p:childTnLst>
                        <p:par>
                          <p:cTn id="308" fill="hold">
                            <p:stCondLst>
                              <p:cond delay="0"/>
                            </p:stCondLst>
                            <p:childTnLst>
                              <p:par>
                                <p:cTn id="309" presetID="10" presetClass="exit" presetSubtype="0" fill="hold" grpId="1" nodeType="clickEffect">
                                  <p:stCondLst>
                                    <p:cond delay="0"/>
                                  </p:stCondLst>
                                  <p:childTnLst>
                                    <p:animEffect transition="out" filter="fade">
                                      <p:cBhvr>
                                        <p:cTn id="310" dur="500"/>
                                        <p:tgtEl>
                                          <p:spTgt spid="65"/>
                                        </p:tgtEl>
                                      </p:cBhvr>
                                    </p:animEffect>
                                    <p:set>
                                      <p:cBhvr>
                                        <p:cTn id="311" dur="1" fill="hold">
                                          <p:stCondLst>
                                            <p:cond delay="499"/>
                                          </p:stCondLst>
                                        </p:cTn>
                                        <p:tgtEl>
                                          <p:spTgt spid="65"/>
                                        </p:tgtEl>
                                        <p:attrNameLst>
                                          <p:attrName>style.visibility</p:attrName>
                                        </p:attrNameLst>
                                      </p:cBhvr>
                                      <p:to>
                                        <p:strVal val="hidden"/>
                                      </p:to>
                                    </p:set>
                                  </p:childTnLst>
                                </p:cTn>
                              </p:par>
                              <p:par>
                                <p:cTn id="312" presetID="10" presetClass="entr" presetSubtype="0" fill="hold" grpId="0" nodeType="withEffect">
                                  <p:stCondLst>
                                    <p:cond delay="0"/>
                                  </p:stCondLst>
                                  <p:childTnLst>
                                    <p:set>
                                      <p:cBhvr>
                                        <p:cTn id="313" dur="1" fill="hold">
                                          <p:stCondLst>
                                            <p:cond delay="0"/>
                                          </p:stCondLst>
                                        </p:cTn>
                                        <p:tgtEl>
                                          <p:spTgt spid="67"/>
                                        </p:tgtEl>
                                        <p:attrNameLst>
                                          <p:attrName>style.visibility</p:attrName>
                                        </p:attrNameLst>
                                      </p:cBhvr>
                                      <p:to>
                                        <p:strVal val="visible"/>
                                      </p:to>
                                    </p:set>
                                    <p:animEffect transition="in" filter="fade">
                                      <p:cBhvr>
                                        <p:cTn id="314" dur="500"/>
                                        <p:tgtEl>
                                          <p:spTgt spid="67"/>
                                        </p:tgtEl>
                                      </p:cBhvr>
                                    </p:animEffect>
                                  </p:childTnLst>
                                </p:cTn>
                              </p:par>
                            </p:childTnLst>
                          </p:cTn>
                        </p:par>
                        <p:par>
                          <p:cTn id="315" fill="hold">
                            <p:stCondLst>
                              <p:cond delay="500"/>
                            </p:stCondLst>
                            <p:childTnLst>
                              <p:par>
                                <p:cTn id="316" presetID="10" presetClass="entr" presetSubtype="0" fill="hold" grpId="0" nodeType="afterEffect">
                                  <p:stCondLst>
                                    <p:cond delay="0"/>
                                  </p:stCondLst>
                                  <p:childTnLst>
                                    <p:set>
                                      <p:cBhvr>
                                        <p:cTn id="317" dur="1" fill="hold">
                                          <p:stCondLst>
                                            <p:cond delay="0"/>
                                          </p:stCondLst>
                                        </p:cTn>
                                        <p:tgtEl>
                                          <p:spTgt spid="68"/>
                                        </p:tgtEl>
                                        <p:attrNameLst>
                                          <p:attrName>style.visibility</p:attrName>
                                        </p:attrNameLst>
                                      </p:cBhvr>
                                      <p:to>
                                        <p:strVal val="visible"/>
                                      </p:to>
                                    </p:set>
                                    <p:animEffect transition="in" filter="fade">
                                      <p:cBhvr>
                                        <p:cTn id="318" dur="500"/>
                                        <p:tgtEl>
                                          <p:spTgt spid="68"/>
                                        </p:tgtEl>
                                      </p:cBhvr>
                                    </p:animEffect>
                                  </p:childTnLst>
                                </p:cTn>
                              </p:par>
                            </p:childTnLst>
                          </p:cTn>
                        </p:par>
                      </p:childTnLst>
                    </p:cTn>
                  </p:par>
                  <p:par>
                    <p:cTn id="319" fill="hold">
                      <p:stCondLst>
                        <p:cond delay="indefinite"/>
                      </p:stCondLst>
                      <p:childTnLst>
                        <p:par>
                          <p:cTn id="320" fill="hold">
                            <p:stCondLst>
                              <p:cond delay="0"/>
                            </p:stCondLst>
                            <p:childTnLst>
                              <p:par>
                                <p:cTn id="321" presetID="4" presetClass="exit" presetSubtype="32" fill="hold" grpId="1" nodeType="clickEffect">
                                  <p:stCondLst>
                                    <p:cond delay="0"/>
                                  </p:stCondLst>
                                  <p:childTnLst>
                                    <p:animEffect transition="out" filter="box(out)">
                                      <p:cBhvr>
                                        <p:cTn id="322" dur="2000"/>
                                        <p:tgtEl>
                                          <p:spTgt spid="67"/>
                                        </p:tgtEl>
                                      </p:cBhvr>
                                    </p:animEffect>
                                    <p:set>
                                      <p:cBhvr>
                                        <p:cTn id="323" dur="1" fill="hold">
                                          <p:stCondLst>
                                            <p:cond delay="1999"/>
                                          </p:stCondLst>
                                        </p:cTn>
                                        <p:tgtEl>
                                          <p:spTgt spid="67"/>
                                        </p:tgtEl>
                                        <p:attrNameLst>
                                          <p:attrName>style.visibility</p:attrName>
                                        </p:attrNameLst>
                                      </p:cBhvr>
                                      <p:to>
                                        <p:strVal val="hidden"/>
                                      </p:to>
                                    </p:set>
                                  </p:childTnLst>
                                </p:cTn>
                              </p:par>
                            </p:childTnLst>
                          </p:cTn>
                        </p:par>
                        <p:par>
                          <p:cTn id="324" fill="hold">
                            <p:stCondLst>
                              <p:cond delay="2000"/>
                            </p:stCondLst>
                            <p:childTnLst>
                              <p:par>
                                <p:cTn id="325" presetID="10" presetClass="entr" presetSubtype="0" fill="hold" grpId="0" nodeType="afterEffect">
                                  <p:stCondLst>
                                    <p:cond delay="0"/>
                                  </p:stCondLst>
                                  <p:childTnLst>
                                    <p:set>
                                      <p:cBhvr>
                                        <p:cTn id="326" dur="1" fill="hold">
                                          <p:stCondLst>
                                            <p:cond delay="0"/>
                                          </p:stCondLst>
                                        </p:cTn>
                                        <p:tgtEl>
                                          <p:spTgt spid="69"/>
                                        </p:tgtEl>
                                        <p:attrNameLst>
                                          <p:attrName>style.visibility</p:attrName>
                                        </p:attrNameLst>
                                      </p:cBhvr>
                                      <p:to>
                                        <p:strVal val="visible"/>
                                      </p:to>
                                    </p:set>
                                    <p:animEffect transition="in" filter="fade">
                                      <p:cBhvr>
                                        <p:cTn id="32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P spid="14" grpId="0"/>
      <p:bldP spid="15" grpId="0" animBg="1"/>
      <p:bldP spid="16" grpId="0"/>
      <p:bldP spid="17" grpId="0" animBg="1"/>
      <p:bldP spid="18" grpId="0" animBg="1"/>
      <p:bldP spid="19" grpId="0"/>
      <p:bldP spid="20" grpId="0"/>
      <p:bldP spid="21" grpId="0" animBg="1"/>
      <p:bldP spid="22" grpId="0"/>
      <p:bldP spid="23" grpId="0" animBg="1"/>
      <p:bldP spid="24" grpId="0"/>
      <p:bldP spid="26" grpId="0" animBg="1"/>
      <p:bldP spid="26" grpId="1" animBg="1"/>
      <p:bldP spid="27" grpId="0"/>
      <p:bldP spid="28" grpId="0" animBg="1"/>
      <p:bldP spid="28" grpId="1" animBg="1"/>
      <p:bldP spid="29" grpId="0"/>
      <p:bldP spid="30" grpId="0" animBg="1"/>
      <p:bldP spid="30" grpId="1" animBg="1"/>
      <p:bldP spid="31" grpId="0"/>
      <p:bldP spid="32" grpId="0" animBg="1"/>
      <p:bldP spid="32" grpId="1" animBg="1"/>
      <p:bldP spid="33" grpId="0"/>
      <p:bldP spid="34" grpId="0" animBg="1"/>
      <p:bldP spid="34" grpId="1" animBg="1"/>
      <p:bldP spid="35" grpId="0"/>
      <p:bldP spid="36" grpId="0" animBg="1"/>
      <p:bldP spid="36" grpId="1" animBg="1"/>
      <p:bldP spid="38" grpId="0"/>
      <p:bldP spid="41" grpId="0" animBg="1"/>
      <p:bldP spid="41" grpId="1" animBg="1"/>
      <p:bldP spid="42" grpId="0"/>
      <p:bldP spid="43" grpId="0" animBg="1"/>
      <p:bldP spid="43" grpId="1" animBg="1"/>
      <p:bldP spid="44" grpId="0"/>
      <p:bldP spid="45" grpId="0" animBg="1"/>
      <p:bldP spid="45" grpId="1" animBg="1"/>
      <p:bldP spid="46" grpId="0"/>
      <p:bldP spid="47" grpId="0" animBg="1"/>
      <p:bldP spid="47" grpId="1" animBg="1"/>
      <p:bldP spid="48" grpId="0"/>
      <p:bldP spid="49" grpId="0" animBg="1"/>
      <p:bldP spid="49" grpId="1" animBg="1"/>
      <p:bldP spid="50" grpId="0"/>
      <p:bldP spid="51" grpId="0" animBg="1"/>
      <p:bldP spid="51" grpId="1" animBg="1"/>
      <p:bldP spid="52" grpId="0"/>
      <p:bldP spid="53" grpId="0" animBg="1"/>
      <p:bldP spid="53" grpId="1" animBg="1"/>
      <p:bldP spid="54" grpId="0"/>
      <p:bldP spid="55" grpId="0" animBg="1"/>
      <p:bldP spid="55" grpId="1" animBg="1"/>
      <p:bldP spid="56" grpId="0"/>
      <p:bldP spid="57" grpId="0" animBg="1"/>
      <p:bldP spid="57" grpId="1" animBg="1"/>
      <p:bldP spid="58" grpId="0"/>
      <p:bldP spid="59" grpId="0" animBg="1"/>
      <p:bldP spid="59" grpId="1" animBg="1"/>
      <p:bldP spid="60" grpId="0"/>
      <p:bldP spid="61" grpId="0" animBg="1"/>
      <p:bldP spid="61" grpId="1" animBg="1"/>
      <p:bldP spid="62" grpId="0"/>
      <p:bldP spid="63" grpId="0" animBg="1"/>
      <p:bldP spid="63" grpId="1" animBg="1"/>
      <p:bldP spid="64" grpId="0"/>
      <p:bldP spid="65" grpId="0" animBg="1"/>
      <p:bldP spid="65" grpId="1" animBg="1"/>
      <p:bldP spid="66" grpId="0"/>
      <p:bldP spid="67" grpId="0" animBg="1"/>
      <p:bldP spid="67" grpId="1" animBg="1"/>
      <p:bldP spid="68" grpId="0"/>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Encontrar soluciones (ejemplo):</a:t>
            </a:r>
          </a:p>
        </p:txBody>
      </p:sp>
      <p:sp>
        <p:nvSpPr>
          <p:cNvPr id="4" name="Elipse 3"/>
          <p:cNvSpPr/>
          <p:nvPr/>
        </p:nvSpPr>
        <p:spPr>
          <a:xfrm>
            <a:off x="524435" y="2254180"/>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A</a:t>
            </a:r>
          </a:p>
        </p:txBody>
      </p:sp>
      <p:sp>
        <p:nvSpPr>
          <p:cNvPr id="5" name="Elipse 4"/>
          <p:cNvSpPr/>
          <p:nvPr/>
        </p:nvSpPr>
        <p:spPr>
          <a:xfrm>
            <a:off x="1371599" y="5225602"/>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E</a:t>
            </a:r>
          </a:p>
        </p:txBody>
      </p:sp>
      <p:sp>
        <p:nvSpPr>
          <p:cNvPr id="6" name="Elipse 5"/>
          <p:cNvSpPr/>
          <p:nvPr/>
        </p:nvSpPr>
        <p:spPr>
          <a:xfrm>
            <a:off x="524434" y="3739891"/>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C</a:t>
            </a:r>
          </a:p>
        </p:txBody>
      </p:sp>
      <p:sp>
        <p:nvSpPr>
          <p:cNvPr id="7" name="Elipse 6"/>
          <p:cNvSpPr/>
          <p:nvPr/>
        </p:nvSpPr>
        <p:spPr>
          <a:xfrm>
            <a:off x="2864222" y="3985285"/>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D</a:t>
            </a:r>
          </a:p>
        </p:txBody>
      </p:sp>
      <p:sp>
        <p:nvSpPr>
          <p:cNvPr id="8" name="Elipse 7"/>
          <p:cNvSpPr/>
          <p:nvPr/>
        </p:nvSpPr>
        <p:spPr>
          <a:xfrm>
            <a:off x="2962835" y="2180222"/>
            <a:ext cx="900953" cy="84716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dirty="0"/>
              <a:t>B</a:t>
            </a:r>
          </a:p>
        </p:txBody>
      </p:sp>
      <p:sp>
        <p:nvSpPr>
          <p:cNvPr id="9" name="Flecha: curvada hacia abajo 8"/>
          <p:cNvSpPr/>
          <p:nvPr/>
        </p:nvSpPr>
        <p:spPr>
          <a:xfrm>
            <a:off x="1249454" y="2021217"/>
            <a:ext cx="1889311" cy="42874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solidFill>
                  <a:schemeClr val="tx1"/>
                </a:solidFill>
              </a:rPr>
              <a:t>6</a:t>
            </a:r>
          </a:p>
        </p:txBody>
      </p:sp>
      <p:sp>
        <p:nvSpPr>
          <p:cNvPr id="12" name="Flecha: curvada hacia arriba 11"/>
          <p:cNvSpPr/>
          <p:nvPr/>
        </p:nvSpPr>
        <p:spPr>
          <a:xfrm flipH="1">
            <a:off x="1125068" y="2774261"/>
            <a:ext cx="2138081" cy="506252"/>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dirty="0">
                <a:solidFill>
                  <a:schemeClr val="tx1"/>
                </a:solidFill>
              </a:rPr>
              <a:t>4</a:t>
            </a:r>
          </a:p>
        </p:txBody>
      </p:sp>
      <p:sp>
        <p:nvSpPr>
          <p:cNvPr id="13" name="Flecha: hacia abajo 12"/>
          <p:cNvSpPr/>
          <p:nvPr/>
        </p:nvSpPr>
        <p:spPr>
          <a:xfrm>
            <a:off x="870820" y="3012991"/>
            <a:ext cx="191497" cy="84536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4" name="CuadroTexto 13"/>
          <p:cNvSpPr txBox="1"/>
          <p:nvPr/>
        </p:nvSpPr>
        <p:spPr>
          <a:xfrm>
            <a:off x="681863" y="3262846"/>
            <a:ext cx="306494" cy="369332"/>
          </a:xfrm>
          <a:prstGeom prst="rect">
            <a:avLst/>
          </a:prstGeom>
          <a:noFill/>
        </p:spPr>
        <p:txBody>
          <a:bodyPr wrap="none" rtlCol="0">
            <a:spAutoFit/>
          </a:bodyPr>
          <a:lstStyle/>
          <a:p>
            <a:r>
              <a:rPr lang="es-ES" dirty="0"/>
              <a:t>3</a:t>
            </a:r>
          </a:p>
        </p:txBody>
      </p:sp>
      <p:sp>
        <p:nvSpPr>
          <p:cNvPr id="15" name="Flecha: hacia abajo 14"/>
          <p:cNvSpPr/>
          <p:nvPr/>
        </p:nvSpPr>
        <p:spPr>
          <a:xfrm rot="19984490">
            <a:off x="1280932" y="4457414"/>
            <a:ext cx="185814" cy="99025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6" name="CuadroTexto 15"/>
          <p:cNvSpPr txBox="1"/>
          <p:nvPr/>
        </p:nvSpPr>
        <p:spPr>
          <a:xfrm>
            <a:off x="1062317" y="4948518"/>
            <a:ext cx="306494" cy="369332"/>
          </a:xfrm>
          <a:prstGeom prst="rect">
            <a:avLst/>
          </a:prstGeom>
          <a:noFill/>
        </p:spPr>
        <p:txBody>
          <a:bodyPr wrap="none" rtlCol="0">
            <a:spAutoFit/>
          </a:bodyPr>
          <a:lstStyle/>
          <a:p>
            <a:r>
              <a:rPr lang="es-ES" dirty="0"/>
              <a:t>1</a:t>
            </a:r>
          </a:p>
        </p:txBody>
      </p:sp>
      <p:sp>
        <p:nvSpPr>
          <p:cNvPr id="17" name="Flecha: hacia abajo 16"/>
          <p:cNvSpPr/>
          <p:nvPr/>
        </p:nvSpPr>
        <p:spPr>
          <a:xfrm rot="13710428">
            <a:off x="2537165" y="4454033"/>
            <a:ext cx="196909" cy="121415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8" name="Flecha: hacia abajo 17"/>
          <p:cNvSpPr/>
          <p:nvPr/>
        </p:nvSpPr>
        <p:spPr>
          <a:xfrm rot="16466837">
            <a:off x="2019949" y="3440297"/>
            <a:ext cx="205763" cy="166908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p>
        </p:txBody>
      </p:sp>
      <p:sp>
        <p:nvSpPr>
          <p:cNvPr id="19" name="CuadroTexto 18"/>
          <p:cNvSpPr txBox="1"/>
          <p:nvPr/>
        </p:nvSpPr>
        <p:spPr>
          <a:xfrm>
            <a:off x="1962419" y="3864788"/>
            <a:ext cx="306494" cy="369332"/>
          </a:xfrm>
          <a:prstGeom prst="rect">
            <a:avLst/>
          </a:prstGeom>
          <a:noFill/>
        </p:spPr>
        <p:txBody>
          <a:bodyPr wrap="none" rtlCol="0">
            <a:spAutoFit/>
          </a:bodyPr>
          <a:lstStyle/>
          <a:p>
            <a:r>
              <a:rPr lang="es-ES" dirty="0"/>
              <a:t>5</a:t>
            </a:r>
          </a:p>
        </p:txBody>
      </p:sp>
      <p:sp>
        <p:nvSpPr>
          <p:cNvPr id="20" name="CuadroTexto 19"/>
          <p:cNvSpPr txBox="1"/>
          <p:nvPr/>
        </p:nvSpPr>
        <p:spPr>
          <a:xfrm>
            <a:off x="2577356" y="5023991"/>
            <a:ext cx="306494" cy="369332"/>
          </a:xfrm>
          <a:prstGeom prst="rect">
            <a:avLst/>
          </a:prstGeom>
          <a:noFill/>
        </p:spPr>
        <p:txBody>
          <a:bodyPr wrap="none" rtlCol="0">
            <a:spAutoFit/>
          </a:bodyPr>
          <a:lstStyle/>
          <a:p>
            <a:r>
              <a:rPr lang="es-ES" dirty="0"/>
              <a:t>2</a:t>
            </a:r>
          </a:p>
        </p:txBody>
      </p:sp>
      <p:sp>
        <p:nvSpPr>
          <p:cNvPr id="21" name="Flecha: curvada hacia arriba 20"/>
          <p:cNvSpPr/>
          <p:nvPr/>
        </p:nvSpPr>
        <p:spPr>
          <a:xfrm rot="5400000">
            <a:off x="2390964" y="3309919"/>
            <a:ext cx="1295404" cy="517662"/>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solidFill>
                <a:schemeClr val="tx1"/>
              </a:solidFill>
            </a:endParaRPr>
          </a:p>
        </p:txBody>
      </p:sp>
      <p:sp>
        <p:nvSpPr>
          <p:cNvPr id="22" name="CuadroTexto 21"/>
          <p:cNvSpPr txBox="1"/>
          <p:nvPr/>
        </p:nvSpPr>
        <p:spPr>
          <a:xfrm>
            <a:off x="2773660" y="3338612"/>
            <a:ext cx="306494" cy="369332"/>
          </a:xfrm>
          <a:prstGeom prst="rect">
            <a:avLst/>
          </a:prstGeom>
          <a:noFill/>
        </p:spPr>
        <p:txBody>
          <a:bodyPr wrap="none" rtlCol="0">
            <a:spAutoFit/>
          </a:bodyPr>
          <a:lstStyle/>
          <a:p>
            <a:r>
              <a:rPr lang="es-ES" dirty="0"/>
              <a:t>1</a:t>
            </a:r>
          </a:p>
        </p:txBody>
      </p:sp>
      <p:sp>
        <p:nvSpPr>
          <p:cNvPr id="23" name="Flecha: curvada hacia arriba 22"/>
          <p:cNvSpPr/>
          <p:nvPr/>
        </p:nvSpPr>
        <p:spPr>
          <a:xfrm rot="16200000">
            <a:off x="3139520" y="3247505"/>
            <a:ext cx="1295404" cy="517662"/>
          </a:xfrm>
          <a:prstGeom prst="curved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dirty="0">
              <a:solidFill>
                <a:schemeClr val="tx1"/>
              </a:solidFill>
            </a:endParaRPr>
          </a:p>
        </p:txBody>
      </p:sp>
      <p:sp>
        <p:nvSpPr>
          <p:cNvPr id="24" name="CuadroTexto 23"/>
          <p:cNvSpPr txBox="1"/>
          <p:nvPr/>
        </p:nvSpPr>
        <p:spPr>
          <a:xfrm>
            <a:off x="3710541" y="3379152"/>
            <a:ext cx="306494" cy="369332"/>
          </a:xfrm>
          <a:prstGeom prst="rect">
            <a:avLst/>
          </a:prstGeom>
          <a:noFill/>
        </p:spPr>
        <p:txBody>
          <a:bodyPr wrap="none" rtlCol="0">
            <a:spAutoFit/>
          </a:bodyPr>
          <a:lstStyle/>
          <a:p>
            <a:r>
              <a:rPr lang="es-ES" dirty="0"/>
              <a:t>3</a:t>
            </a:r>
          </a:p>
        </p:txBody>
      </p:sp>
      <p:graphicFrame>
        <p:nvGraphicFramePr>
          <p:cNvPr id="25" name="Tabla 24"/>
          <p:cNvGraphicFramePr>
            <a:graphicFrameLocks noGrp="1"/>
          </p:cNvGraphicFramePr>
          <p:nvPr>
            <p:extLst>
              <p:ext uri="{D42A27DB-BD31-4B8C-83A1-F6EECF244321}">
                <p14:modId xmlns:p14="http://schemas.microsoft.com/office/powerpoint/2010/main" val="2271676606"/>
              </p:ext>
            </p:extLst>
          </p:nvPr>
        </p:nvGraphicFramePr>
        <p:xfrm>
          <a:off x="5216720" y="3024337"/>
          <a:ext cx="6224064" cy="2197590"/>
        </p:xfrm>
        <a:graphic>
          <a:graphicData uri="http://schemas.openxmlformats.org/drawingml/2006/table">
            <a:tbl>
              <a:tblPr firstRow="1" firstCol="1" bandRow="1">
                <a:tableStyleId>{5C22544A-7EE6-4342-B048-85BDC9FD1C3A}</a:tableStyleId>
              </a:tblPr>
              <a:tblGrid>
                <a:gridCol w="1037344">
                  <a:extLst>
                    <a:ext uri="{9D8B030D-6E8A-4147-A177-3AD203B41FA5}">
                      <a16:colId xmlns:a16="http://schemas.microsoft.com/office/drawing/2014/main" val="498052631"/>
                    </a:ext>
                  </a:extLst>
                </a:gridCol>
                <a:gridCol w="1037344">
                  <a:extLst>
                    <a:ext uri="{9D8B030D-6E8A-4147-A177-3AD203B41FA5}">
                      <a16:colId xmlns:a16="http://schemas.microsoft.com/office/drawing/2014/main" val="4224082870"/>
                    </a:ext>
                  </a:extLst>
                </a:gridCol>
                <a:gridCol w="1037344">
                  <a:extLst>
                    <a:ext uri="{9D8B030D-6E8A-4147-A177-3AD203B41FA5}">
                      <a16:colId xmlns:a16="http://schemas.microsoft.com/office/drawing/2014/main" val="1056986945"/>
                    </a:ext>
                  </a:extLst>
                </a:gridCol>
                <a:gridCol w="1037344">
                  <a:extLst>
                    <a:ext uri="{9D8B030D-6E8A-4147-A177-3AD203B41FA5}">
                      <a16:colId xmlns:a16="http://schemas.microsoft.com/office/drawing/2014/main" val="2277324858"/>
                    </a:ext>
                  </a:extLst>
                </a:gridCol>
                <a:gridCol w="1037344">
                  <a:extLst>
                    <a:ext uri="{9D8B030D-6E8A-4147-A177-3AD203B41FA5}">
                      <a16:colId xmlns:a16="http://schemas.microsoft.com/office/drawing/2014/main" val="2207239581"/>
                    </a:ext>
                  </a:extLst>
                </a:gridCol>
                <a:gridCol w="1037344">
                  <a:extLst>
                    <a:ext uri="{9D8B030D-6E8A-4147-A177-3AD203B41FA5}">
                      <a16:colId xmlns:a16="http://schemas.microsoft.com/office/drawing/2014/main" val="202091389"/>
                    </a:ext>
                  </a:extLst>
                </a:gridCol>
              </a:tblGrid>
              <a:tr h="366265">
                <a:tc>
                  <a:txBody>
                    <a:bodyPr/>
                    <a:lstStyle/>
                    <a:p>
                      <a:pPr algn="ctr"/>
                      <a:endParaRPr lang="es-ES" dirty="0"/>
                    </a:p>
                  </a:txBody>
                  <a:tcPr/>
                </a:tc>
                <a:tc>
                  <a:txBody>
                    <a:bodyPr/>
                    <a:lstStyle/>
                    <a:p>
                      <a:pPr algn="ctr"/>
                      <a:r>
                        <a:rPr lang="es-ES" dirty="0"/>
                        <a:t>A</a:t>
                      </a:r>
                    </a:p>
                  </a:txBody>
                  <a:tcPr/>
                </a:tc>
                <a:tc>
                  <a:txBody>
                    <a:bodyPr/>
                    <a:lstStyle/>
                    <a:p>
                      <a:pPr algn="ctr"/>
                      <a:r>
                        <a:rPr lang="es-ES" dirty="0"/>
                        <a:t>B</a:t>
                      </a:r>
                    </a:p>
                  </a:txBody>
                  <a:tcPr/>
                </a:tc>
                <a:tc>
                  <a:txBody>
                    <a:bodyPr/>
                    <a:lstStyle/>
                    <a:p>
                      <a:pPr algn="ctr"/>
                      <a:r>
                        <a:rPr lang="es-ES" dirty="0"/>
                        <a:t>C</a:t>
                      </a:r>
                    </a:p>
                  </a:txBody>
                  <a:tcPr/>
                </a:tc>
                <a:tc>
                  <a:txBody>
                    <a:bodyPr/>
                    <a:lstStyle/>
                    <a:p>
                      <a:pPr algn="ctr"/>
                      <a:r>
                        <a:rPr lang="es-ES" dirty="0"/>
                        <a:t>D</a:t>
                      </a:r>
                    </a:p>
                  </a:txBody>
                  <a:tcPr/>
                </a:tc>
                <a:tc>
                  <a:txBody>
                    <a:bodyPr/>
                    <a:lstStyle/>
                    <a:p>
                      <a:pPr algn="ctr"/>
                      <a:r>
                        <a:rPr lang="es-ES" dirty="0"/>
                        <a:t>E</a:t>
                      </a:r>
                    </a:p>
                  </a:txBody>
                  <a:tcPr/>
                </a:tc>
                <a:extLst>
                  <a:ext uri="{0D108BD9-81ED-4DB2-BD59-A6C34878D82A}">
                    <a16:rowId xmlns:a16="http://schemas.microsoft.com/office/drawing/2014/main" val="1189530673"/>
                  </a:ext>
                </a:extLst>
              </a:tr>
              <a:tr h="366265">
                <a:tc>
                  <a:txBody>
                    <a:bodyPr/>
                    <a:lstStyle/>
                    <a:p>
                      <a:pPr algn="ctr"/>
                      <a:r>
                        <a:rPr lang="es-ES" dirty="0"/>
                        <a:t>A</a:t>
                      </a:r>
                    </a:p>
                  </a:txBody>
                  <a:tcPr/>
                </a:tc>
                <a:tc>
                  <a:txBody>
                    <a:bodyPr/>
                    <a:lstStyle/>
                    <a:p>
                      <a:pPr algn="ctr"/>
                      <a:r>
                        <a:rPr lang="es-ES" dirty="0"/>
                        <a:t>0</a:t>
                      </a:r>
                    </a:p>
                  </a:txBody>
                  <a:tcPr/>
                </a:tc>
                <a:tc>
                  <a:txBody>
                    <a:bodyPr/>
                    <a:lstStyle/>
                    <a:p>
                      <a:pPr algn="ctr"/>
                      <a:r>
                        <a:rPr lang="es-ES" dirty="0"/>
                        <a:t>6</a:t>
                      </a:r>
                    </a:p>
                  </a:txBody>
                  <a:tcPr/>
                </a:tc>
                <a:tc>
                  <a:txBody>
                    <a:bodyPr/>
                    <a:lstStyle/>
                    <a:p>
                      <a:pPr algn="ctr"/>
                      <a:r>
                        <a:rPr lang="es-ES" dirty="0"/>
                        <a:t>3</a:t>
                      </a:r>
                    </a:p>
                  </a:txBody>
                  <a:tcPr/>
                </a:tc>
                <a:tc>
                  <a:txBody>
                    <a:bodyPr/>
                    <a:lstStyle/>
                    <a:p>
                      <a:pPr algn="ctr"/>
                      <a:r>
                        <a:rPr lang="es-ES" dirty="0"/>
                        <a:t>3</a:t>
                      </a:r>
                    </a:p>
                  </a:txBody>
                  <a:tcPr/>
                </a:tc>
                <a:tc>
                  <a:txBody>
                    <a:bodyPr/>
                    <a:lstStyle/>
                    <a:p>
                      <a:pPr algn="ctr"/>
                      <a:r>
                        <a:rPr lang="es-ES" dirty="0"/>
                        <a:t>1</a:t>
                      </a:r>
                    </a:p>
                  </a:txBody>
                  <a:tcPr/>
                </a:tc>
                <a:extLst>
                  <a:ext uri="{0D108BD9-81ED-4DB2-BD59-A6C34878D82A}">
                    <a16:rowId xmlns:a16="http://schemas.microsoft.com/office/drawing/2014/main" val="4204640909"/>
                  </a:ext>
                </a:extLst>
              </a:tr>
              <a:tr h="366265">
                <a:tc>
                  <a:txBody>
                    <a:bodyPr/>
                    <a:lstStyle/>
                    <a:p>
                      <a:pPr algn="ctr"/>
                      <a:r>
                        <a:rPr lang="es-ES" dirty="0"/>
                        <a:t>B</a:t>
                      </a:r>
                    </a:p>
                  </a:txBody>
                  <a:tcPr/>
                </a:tc>
                <a:tc>
                  <a:txBody>
                    <a:bodyPr/>
                    <a:lstStyle/>
                    <a:p>
                      <a:pPr algn="ctr"/>
                      <a:r>
                        <a:rPr lang="es-ES" dirty="0"/>
                        <a:t>4</a:t>
                      </a:r>
                    </a:p>
                  </a:txBody>
                  <a:tcPr/>
                </a:tc>
                <a:tc>
                  <a:txBody>
                    <a:bodyPr/>
                    <a:lstStyle/>
                    <a:p>
                      <a:pPr algn="ctr"/>
                      <a:r>
                        <a:rPr lang="es-ES" dirty="0"/>
                        <a:t>0</a:t>
                      </a:r>
                    </a:p>
                  </a:txBody>
                  <a:tcPr/>
                </a:tc>
                <a:tc>
                  <a:txBody>
                    <a:bodyPr/>
                    <a:lstStyle/>
                    <a:p>
                      <a:pPr algn="ctr"/>
                      <a:r>
                        <a:rPr lang="es-ES" dirty="0"/>
                        <a:t>3</a:t>
                      </a:r>
                    </a:p>
                  </a:txBody>
                  <a:tcPr/>
                </a:tc>
                <a:tc>
                  <a:txBody>
                    <a:bodyPr/>
                    <a:lstStyle/>
                    <a:p>
                      <a:pPr algn="ctr"/>
                      <a:r>
                        <a:rPr lang="es-ES" dirty="0"/>
                        <a:t>3</a:t>
                      </a:r>
                    </a:p>
                  </a:txBody>
                  <a:tcPr/>
                </a:tc>
                <a:tc>
                  <a:txBody>
                    <a:bodyPr/>
                    <a:lstStyle/>
                    <a:p>
                      <a:pPr algn="ctr"/>
                      <a:r>
                        <a:rPr lang="es-ES" dirty="0"/>
                        <a:t>1</a:t>
                      </a:r>
                    </a:p>
                  </a:txBody>
                  <a:tcPr/>
                </a:tc>
                <a:extLst>
                  <a:ext uri="{0D108BD9-81ED-4DB2-BD59-A6C34878D82A}">
                    <a16:rowId xmlns:a16="http://schemas.microsoft.com/office/drawing/2014/main" val="2486981624"/>
                  </a:ext>
                </a:extLst>
              </a:tr>
              <a:tr h="366265">
                <a:tc>
                  <a:txBody>
                    <a:bodyPr/>
                    <a:lstStyle/>
                    <a:p>
                      <a:pPr algn="ctr"/>
                      <a:r>
                        <a:rPr lang="es-ES" dirty="0"/>
                        <a:t>C</a:t>
                      </a:r>
                    </a:p>
                  </a:txBody>
                  <a:tcPr/>
                </a:tc>
                <a:tc>
                  <a:txBody>
                    <a:bodyPr/>
                    <a:lstStyle/>
                    <a:p>
                      <a:pPr algn="ctr"/>
                      <a:r>
                        <a:rPr lang="es-ES" dirty="0"/>
                        <a:t>3</a:t>
                      </a:r>
                    </a:p>
                  </a:txBody>
                  <a:tcPr/>
                </a:tc>
                <a:tc>
                  <a:txBody>
                    <a:bodyPr/>
                    <a:lstStyle/>
                    <a:p>
                      <a:pPr algn="ctr"/>
                      <a:r>
                        <a:rPr lang="es-ES" dirty="0"/>
                        <a:t>3</a:t>
                      </a:r>
                    </a:p>
                  </a:txBody>
                  <a:tcPr/>
                </a:tc>
                <a:tc>
                  <a:txBody>
                    <a:bodyPr/>
                    <a:lstStyle/>
                    <a:p>
                      <a:pPr algn="ctr"/>
                      <a:r>
                        <a:rPr lang="es-ES" dirty="0"/>
                        <a:t>0</a:t>
                      </a:r>
                    </a:p>
                  </a:txBody>
                  <a:tcPr/>
                </a:tc>
                <a:tc>
                  <a:txBody>
                    <a:bodyPr/>
                    <a:lstStyle/>
                    <a:p>
                      <a:pPr algn="ctr"/>
                      <a:r>
                        <a:rPr lang="es-ES" dirty="0"/>
                        <a:t>5</a:t>
                      </a:r>
                    </a:p>
                  </a:txBody>
                  <a:tcPr/>
                </a:tc>
                <a:tc>
                  <a:txBody>
                    <a:bodyPr/>
                    <a:lstStyle/>
                    <a:p>
                      <a:pPr algn="ctr"/>
                      <a:r>
                        <a:rPr lang="es-ES" dirty="0"/>
                        <a:t>1</a:t>
                      </a:r>
                    </a:p>
                  </a:txBody>
                  <a:tcPr/>
                </a:tc>
                <a:extLst>
                  <a:ext uri="{0D108BD9-81ED-4DB2-BD59-A6C34878D82A}">
                    <a16:rowId xmlns:a16="http://schemas.microsoft.com/office/drawing/2014/main" val="3062941346"/>
                  </a:ext>
                </a:extLst>
              </a:tr>
              <a:tr h="366265">
                <a:tc>
                  <a:txBody>
                    <a:bodyPr/>
                    <a:lstStyle/>
                    <a:p>
                      <a:pPr algn="ctr"/>
                      <a:r>
                        <a:rPr lang="es-ES" dirty="0"/>
                        <a:t>D</a:t>
                      </a:r>
                    </a:p>
                  </a:txBody>
                  <a:tcPr/>
                </a:tc>
                <a:tc>
                  <a:txBody>
                    <a:bodyPr/>
                    <a:lstStyle/>
                    <a:p>
                      <a:pPr algn="ctr"/>
                      <a:r>
                        <a:rPr lang="es-ES" dirty="0"/>
                        <a:t>3</a:t>
                      </a:r>
                    </a:p>
                  </a:txBody>
                  <a:tcPr/>
                </a:tc>
                <a:tc>
                  <a:txBody>
                    <a:bodyPr/>
                    <a:lstStyle/>
                    <a:p>
                      <a:pPr algn="ctr"/>
                      <a:r>
                        <a:rPr lang="es-ES" dirty="0"/>
                        <a:t>3</a:t>
                      </a:r>
                    </a:p>
                  </a:txBody>
                  <a:tcPr/>
                </a:tc>
                <a:tc>
                  <a:txBody>
                    <a:bodyPr/>
                    <a:lstStyle/>
                    <a:p>
                      <a:pPr algn="ctr"/>
                      <a:r>
                        <a:rPr lang="es-ES" dirty="0"/>
                        <a:t>3</a:t>
                      </a:r>
                    </a:p>
                  </a:txBody>
                  <a:tcPr/>
                </a:tc>
                <a:tc>
                  <a:txBody>
                    <a:bodyPr/>
                    <a:lstStyle/>
                    <a:p>
                      <a:pPr algn="ctr"/>
                      <a:r>
                        <a:rPr lang="es-ES" dirty="0"/>
                        <a:t>0</a:t>
                      </a:r>
                    </a:p>
                  </a:txBody>
                  <a:tcPr/>
                </a:tc>
                <a:tc>
                  <a:txBody>
                    <a:bodyPr/>
                    <a:lstStyle/>
                    <a:p>
                      <a:pPr algn="ctr"/>
                      <a:r>
                        <a:rPr lang="es-ES" dirty="0"/>
                        <a:t>1</a:t>
                      </a:r>
                    </a:p>
                  </a:txBody>
                  <a:tcPr/>
                </a:tc>
                <a:extLst>
                  <a:ext uri="{0D108BD9-81ED-4DB2-BD59-A6C34878D82A}">
                    <a16:rowId xmlns:a16="http://schemas.microsoft.com/office/drawing/2014/main" val="2427140507"/>
                  </a:ext>
                </a:extLst>
              </a:tr>
              <a:tr h="366265">
                <a:tc>
                  <a:txBody>
                    <a:bodyPr/>
                    <a:lstStyle/>
                    <a:p>
                      <a:pPr algn="ctr"/>
                      <a:r>
                        <a:rPr lang="es-ES" dirty="0"/>
                        <a:t>E</a:t>
                      </a:r>
                    </a:p>
                  </a:txBody>
                  <a:tcPr/>
                </a:tc>
                <a:tc>
                  <a:txBody>
                    <a:bodyPr/>
                    <a:lstStyle/>
                    <a:p>
                      <a:pPr algn="ctr"/>
                      <a:r>
                        <a:rPr lang="es-ES" dirty="0"/>
                        <a:t>2</a:t>
                      </a:r>
                    </a:p>
                  </a:txBody>
                  <a:tcPr/>
                </a:tc>
                <a:tc>
                  <a:txBody>
                    <a:bodyPr/>
                    <a:lstStyle/>
                    <a:p>
                      <a:pPr algn="ctr"/>
                      <a:r>
                        <a:rPr lang="es-ES" dirty="0"/>
                        <a:t>2</a:t>
                      </a:r>
                    </a:p>
                  </a:txBody>
                  <a:tcPr/>
                </a:tc>
                <a:tc>
                  <a:txBody>
                    <a:bodyPr/>
                    <a:lstStyle/>
                    <a:p>
                      <a:pPr algn="ctr"/>
                      <a:r>
                        <a:rPr lang="es-ES" dirty="0"/>
                        <a:t>2</a:t>
                      </a:r>
                    </a:p>
                  </a:txBody>
                  <a:tcPr/>
                </a:tc>
                <a:tc>
                  <a:txBody>
                    <a:bodyPr/>
                    <a:lstStyle/>
                    <a:p>
                      <a:pPr algn="ctr"/>
                      <a:r>
                        <a:rPr lang="es-ES" dirty="0"/>
                        <a:t>2</a:t>
                      </a:r>
                    </a:p>
                  </a:txBody>
                  <a:tcPr/>
                </a:tc>
                <a:tc>
                  <a:txBody>
                    <a:bodyPr/>
                    <a:lstStyle/>
                    <a:p>
                      <a:pPr algn="ctr"/>
                      <a:r>
                        <a:rPr lang="es-ES" dirty="0"/>
                        <a:t>0</a:t>
                      </a:r>
                    </a:p>
                  </a:txBody>
                  <a:tcPr/>
                </a:tc>
                <a:extLst>
                  <a:ext uri="{0D108BD9-81ED-4DB2-BD59-A6C34878D82A}">
                    <a16:rowId xmlns:a16="http://schemas.microsoft.com/office/drawing/2014/main" val="1467941079"/>
                  </a:ext>
                </a:extLst>
              </a:tr>
            </a:tbl>
          </a:graphicData>
        </a:graphic>
      </p:graphicFrame>
      <p:pic>
        <p:nvPicPr>
          <p:cNvPr id="10" name="Imagen 9"/>
          <p:cNvPicPr>
            <a:picLocks noChangeAspect="1"/>
          </p:cNvPicPr>
          <p:nvPr/>
        </p:nvPicPr>
        <p:blipFill>
          <a:blip r:embed="rId2"/>
          <a:stretch>
            <a:fillRect/>
          </a:stretch>
        </p:blipFill>
        <p:spPr>
          <a:xfrm>
            <a:off x="7924519" y="5537062"/>
            <a:ext cx="1076325" cy="1019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CuadroTexto 10"/>
          <p:cNvSpPr txBox="1"/>
          <p:nvPr/>
        </p:nvSpPr>
        <p:spPr>
          <a:xfrm>
            <a:off x="5216720" y="2603804"/>
            <a:ext cx="1808765" cy="369332"/>
          </a:xfrm>
          <a:prstGeom prst="rect">
            <a:avLst/>
          </a:prstGeom>
          <a:noFill/>
        </p:spPr>
        <p:txBody>
          <a:bodyPr wrap="none" rtlCol="0">
            <a:spAutoFit/>
          </a:bodyPr>
          <a:lstStyle/>
          <a:p>
            <a:r>
              <a:rPr lang="es-ES" dirty="0"/>
              <a:t>Resultado final:</a:t>
            </a:r>
          </a:p>
        </p:txBody>
      </p:sp>
    </p:spTree>
    <p:extLst>
      <p:ext uri="{BB962C8B-B14F-4D97-AF65-F5344CB8AC3E}">
        <p14:creationId xmlns:p14="http://schemas.microsoft.com/office/powerpoint/2010/main" val="168764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childTnLst>
                          </p:cTn>
                        </p:par>
                        <p:par>
                          <p:cTn id="62" fill="hold">
                            <p:stCondLst>
                              <p:cond delay="500"/>
                            </p:stCondLst>
                            <p:childTnLst>
                              <p:par>
                                <p:cTn id="63" presetID="22" presetClass="entr" presetSubtype="4"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childTnLst>
                          </p:cTn>
                        </p:par>
                        <p:par>
                          <p:cTn id="69" fill="hold">
                            <p:stCondLst>
                              <p:cond delay="1000"/>
                            </p:stCondLst>
                            <p:childTnLst>
                              <p:par>
                                <p:cTn id="70" presetID="2" presetClass="entr" presetSubtype="4" fill="hold" nodeType="after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fill="hold"/>
                                        <p:tgtEl>
                                          <p:spTgt spid="10"/>
                                        </p:tgtEl>
                                        <p:attrNameLst>
                                          <p:attrName>ppt_x</p:attrName>
                                        </p:attrNameLst>
                                      </p:cBhvr>
                                      <p:tavLst>
                                        <p:tav tm="0">
                                          <p:val>
                                            <p:strVal val="#ppt_x"/>
                                          </p:val>
                                        </p:tav>
                                        <p:tav tm="100000">
                                          <p:val>
                                            <p:strVal val="#ppt_x"/>
                                          </p:val>
                                        </p:tav>
                                      </p:tavLst>
                                    </p:anim>
                                    <p:anim calcmode="lin" valueType="num">
                                      <p:cBhvr additive="base">
                                        <p:cTn id="7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P spid="14" grpId="0"/>
      <p:bldP spid="15" grpId="0" animBg="1"/>
      <p:bldP spid="16" grpId="0"/>
      <p:bldP spid="17" grpId="0" animBg="1"/>
      <p:bldP spid="18" grpId="0" animBg="1"/>
      <p:bldP spid="19" grpId="0"/>
      <p:bldP spid="20" grpId="0"/>
      <p:bldP spid="21" grpId="0" animBg="1"/>
      <p:bldP spid="22" grpId="0"/>
      <p:bldP spid="23" grpId="0" animBg="1"/>
      <p:bldP spid="24" grpId="0"/>
      <p:bldP spid="11" grpId="0"/>
    </p:bldLst>
  </p:timing>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TC104033917[[fn=Berlín]]</Template>
  <TotalTime>93</TotalTime>
  <Words>784</Words>
  <Application>Microsoft Office PowerPoint</Application>
  <PresentationFormat>Panorámica</PresentationFormat>
  <Paragraphs>140</Paragraphs>
  <Slides>10</Slides>
  <Notes>0</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10</vt:i4>
      </vt:variant>
    </vt:vector>
  </HeadingPairs>
  <TitlesOfParts>
    <vt:vector size="15" baseType="lpstr">
      <vt:lpstr>Arial</vt:lpstr>
      <vt:lpstr>Calibri</vt:lpstr>
      <vt:lpstr>Trebuchet MS</vt:lpstr>
      <vt:lpstr>Berlín</vt:lpstr>
      <vt:lpstr>Document</vt:lpstr>
      <vt:lpstr>2. Conexión de El Pedregal</vt:lpstr>
      <vt:lpstr>Descripción del problema:</vt:lpstr>
      <vt:lpstr>¿Se puede resolver con PD?</vt:lpstr>
      <vt:lpstr>Naturaleza N-etápica:</vt:lpstr>
      <vt:lpstr>Verificación del POB:</vt:lpstr>
      <vt:lpstr>Planteamiento de una recurrencia:</vt:lpstr>
      <vt:lpstr>Algoritmo:</vt:lpstr>
      <vt:lpstr>Encontrar soluciones (ejemplo):</vt:lpstr>
      <vt:lpstr>Encontrar soluciones (ejemplo):</vt:lpstr>
      <vt:lpstr>Implementación: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Chalalai Sarakor</dc:creator>
  <cp:lastModifiedBy>Jose</cp:lastModifiedBy>
  <cp:revision>16</cp:revision>
  <dcterms:created xsi:type="dcterms:W3CDTF">2013-07-30T10:58:06Z</dcterms:created>
  <dcterms:modified xsi:type="dcterms:W3CDTF">2017-05-16T13:34:41Z</dcterms:modified>
</cp:coreProperties>
</file>