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494" y="2884867"/>
            <a:ext cx="4158685" cy="415868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665927"/>
            <a:ext cx="8144134" cy="1440852"/>
          </a:xfrm>
        </p:spPr>
        <p:txBody>
          <a:bodyPr/>
          <a:lstStyle/>
          <a:p>
            <a:r>
              <a:rPr lang="es-ES" dirty="0" smtClean="0"/>
              <a:t>3.Regalos por la fama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err="1"/>
              <a:t>Jose</a:t>
            </a:r>
            <a:r>
              <a:rPr lang="es-ES" dirty="0"/>
              <a:t> Antonio Ruiz Millán</a:t>
            </a:r>
          </a:p>
          <a:p>
            <a:r>
              <a:rPr lang="es-ES" dirty="0"/>
              <a:t>Julio Antonio Fresneda García</a:t>
            </a:r>
          </a:p>
          <a:p>
            <a:r>
              <a:rPr lang="es-ES" dirty="0"/>
              <a:t>Adrián Peláez Vegas</a:t>
            </a:r>
          </a:p>
          <a:p>
            <a:r>
              <a:rPr lang="es-ES" dirty="0"/>
              <a:t>Alejandro Rodríguez Muñoz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08964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08834"/>
              </p:ext>
            </p:extLst>
          </p:nvPr>
        </p:nvGraphicFramePr>
        <p:xfrm>
          <a:off x="861728" y="2505541"/>
          <a:ext cx="6002710" cy="42435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530">
                  <a:extLst>
                    <a:ext uri="{9D8B030D-6E8A-4147-A177-3AD203B41FA5}">
                      <a16:colId xmlns:a16="http://schemas.microsoft.com/office/drawing/2014/main" val="2303075872"/>
                    </a:ext>
                  </a:extLst>
                </a:gridCol>
                <a:gridCol w="857530">
                  <a:extLst>
                    <a:ext uri="{9D8B030D-6E8A-4147-A177-3AD203B41FA5}">
                      <a16:colId xmlns:a16="http://schemas.microsoft.com/office/drawing/2014/main" val="3790033293"/>
                    </a:ext>
                  </a:extLst>
                </a:gridCol>
                <a:gridCol w="857530">
                  <a:extLst>
                    <a:ext uri="{9D8B030D-6E8A-4147-A177-3AD203B41FA5}">
                      <a16:colId xmlns:a16="http://schemas.microsoft.com/office/drawing/2014/main" val="2722238657"/>
                    </a:ext>
                  </a:extLst>
                </a:gridCol>
                <a:gridCol w="857530">
                  <a:extLst>
                    <a:ext uri="{9D8B030D-6E8A-4147-A177-3AD203B41FA5}">
                      <a16:colId xmlns:a16="http://schemas.microsoft.com/office/drawing/2014/main" val="1950257122"/>
                    </a:ext>
                  </a:extLst>
                </a:gridCol>
                <a:gridCol w="857530">
                  <a:extLst>
                    <a:ext uri="{9D8B030D-6E8A-4147-A177-3AD203B41FA5}">
                      <a16:colId xmlns:a16="http://schemas.microsoft.com/office/drawing/2014/main" val="1722937862"/>
                    </a:ext>
                  </a:extLst>
                </a:gridCol>
                <a:gridCol w="857530">
                  <a:extLst>
                    <a:ext uri="{9D8B030D-6E8A-4147-A177-3AD203B41FA5}">
                      <a16:colId xmlns:a16="http://schemas.microsoft.com/office/drawing/2014/main" val="1358560011"/>
                    </a:ext>
                  </a:extLst>
                </a:gridCol>
                <a:gridCol w="857530">
                  <a:extLst>
                    <a:ext uri="{9D8B030D-6E8A-4147-A177-3AD203B41FA5}">
                      <a16:colId xmlns:a16="http://schemas.microsoft.com/office/drawing/2014/main" val="1237062042"/>
                    </a:ext>
                  </a:extLst>
                </a:gridCol>
              </a:tblGrid>
              <a:tr h="455573"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5099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07991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317613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55606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712762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803240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365729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69724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64202"/>
                  </a:ext>
                </a:extLst>
              </a:tr>
            </a:tbl>
          </a:graphicData>
        </a:graphic>
      </p:graphicFrame>
      <p:sp>
        <p:nvSpPr>
          <p:cNvPr id="7" name="Oval 1"/>
          <p:cNvSpPr>
            <a:spLocks noChangeArrowheads="1"/>
          </p:cNvSpPr>
          <p:nvPr/>
        </p:nvSpPr>
        <p:spPr bwMode="auto">
          <a:xfrm>
            <a:off x="5887209" y="6194738"/>
            <a:ext cx="1119394" cy="55439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3605506" y="2084697"/>
            <a:ext cx="108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K: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57577" y="47634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m:</a:t>
            </a:r>
            <a:endParaRPr lang="es-ES" dirty="0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6864438" y="4284749"/>
            <a:ext cx="884652" cy="1909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7727324" y="3258354"/>
            <a:ext cx="34386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S(7,5) = 1</a:t>
            </a:r>
          </a:p>
          <a:p>
            <a:r>
              <a:rPr lang="es-ES" sz="2400" dirty="0"/>
              <a:t>El conjunto de regalos inicial puede ser </a:t>
            </a:r>
            <a:r>
              <a:rPr lang="es-ES" sz="2400" dirty="0" smtClean="0"/>
              <a:t>subdividido </a:t>
            </a:r>
            <a:r>
              <a:rPr lang="es-ES" sz="2400" dirty="0"/>
              <a:t>en dos subconjuntos </a:t>
            </a:r>
            <a:r>
              <a:rPr lang="es-ES" sz="2400" dirty="0" smtClean="0"/>
              <a:t>de igual peso.</a:t>
            </a:r>
            <a:endParaRPr lang="es-ES" sz="2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400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08834"/>
              </p:ext>
            </p:extLst>
          </p:nvPr>
        </p:nvGraphicFramePr>
        <p:xfrm>
          <a:off x="861728" y="2505541"/>
          <a:ext cx="6002710" cy="42435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530">
                  <a:extLst>
                    <a:ext uri="{9D8B030D-6E8A-4147-A177-3AD203B41FA5}">
                      <a16:colId xmlns:a16="http://schemas.microsoft.com/office/drawing/2014/main" val="2303075872"/>
                    </a:ext>
                  </a:extLst>
                </a:gridCol>
                <a:gridCol w="857530">
                  <a:extLst>
                    <a:ext uri="{9D8B030D-6E8A-4147-A177-3AD203B41FA5}">
                      <a16:colId xmlns:a16="http://schemas.microsoft.com/office/drawing/2014/main" val="3790033293"/>
                    </a:ext>
                  </a:extLst>
                </a:gridCol>
                <a:gridCol w="857530">
                  <a:extLst>
                    <a:ext uri="{9D8B030D-6E8A-4147-A177-3AD203B41FA5}">
                      <a16:colId xmlns:a16="http://schemas.microsoft.com/office/drawing/2014/main" val="2722238657"/>
                    </a:ext>
                  </a:extLst>
                </a:gridCol>
                <a:gridCol w="857530">
                  <a:extLst>
                    <a:ext uri="{9D8B030D-6E8A-4147-A177-3AD203B41FA5}">
                      <a16:colId xmlns:a16="http://schemas.microsoft.com/office/drawing/2014/main" val="1950257122"/>
                    </a:ext>
                  </a:extLst>
                </a:gridCol>
                <a:gridCol w="857530">
                  <a:extLst>
                    <a:ext uri="{9D8B030D-6E8A-4147-A177-3AD203B41FA5}">
                      <a16:colId xmlns:a16="http://schemas.microsoft.com/office/drawing/2014/main" val="1722937862"/>
                    </a:ext>
                  </a:extLst>
                </a:gridCol>
                <a:gridCol w="857530">
                  <a:extLst>
                    <a:ext uri="{9D8B030D-6E8A-4147-A177-3AD203B41FA5}">
                      <a16:colId xmlns:a16="http://schemas.microsoft.com/office/drawing/2014/main" val="1358560011"/>
                    </a:ext>
                  </a:extLst>
                </a:gridCol>
                <a:gridCol w="857530">
                  <a:extLst>
                    <a:ext uri="{9D8B030D-6E8A-4147-A177-3AD203B41FA5}">
                      <a16:colId xmlns:a16="http://schemas.microsoft.com/office/drawing/2014/main" val="1237062042"/>
                    </a:ext>
                  </a:extLst>
                </a:gridCol>
              </a:tblGrid>
              <a:tr h="455573"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5099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07991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317613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55606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712762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803240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365729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69724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64202"/>
                  </a:ext>
                </a:extLst>
              </a:tr>
            </a:tbl>
          </a:graphicData>
        </a:graphic>
      </p:graphicFrame>
      <p:sp>
        <p:nvSpPr>
          <p:cNvPr id="7" name="Oval 1"/>
          <p:cNvSpPr>
            <a:spLocks noChangeArrowheads="1"/>
          </p:cNvSpPr>
          <p:nvPr/>
        </p:nvSpPr>
        <p:spPr bwMode="auto">
          <a:xfrm>
            <a:off x="5887209" y="6194738"/>
            <a:ext cx="1119394" cy="55439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3605506" y="2084697"/>
            <a:ext cx="108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K: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57577" y="47634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m: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7276564" y="4209486"/>
                <a:ext cx="408260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Ejemplo: S(2,3)</a:t>
                </a:r>
              </a:p>
              <a:p>
                <a:r>
                  <a:rPr lang="es-ES" dirty="0" smtClean="0"/>
                  <a:t>-&gt;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" dirty="0" smtClean="0"/>
              </a:p>
              <a:p>
                <a:r>
                  <a:rPr lang="es-ES" dirty="0"/>
                  <a:t>	</a:t>
                </a:r>
                <a:r>
                  <a:rPr lang="es-ES" dirty="0" smtClean="0"/>
                  <a:t>S(</a:t>
                </a:r>
                <a:r>
                  <a:rPr lang="es-ES" dirty="0" err="1" smtClean="0"/>
                  <a:t>m,k</a:t>
                </a:r>
                <a:r>
                  <a:rPr lang="es-ES" dirty="0" smtClean="0"/>
                  <a:t>) = S(m,k-1) = S(2,2) = </a:t>
                </a:r>
                <a:r>
                  <a:rPr lang="es-ES" dirty="0" smtClean="0"/>
                  <a:t>1</a:t>
                </a:r>
                <a:endParaRPr lang="es-ES" dirty="0"/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564" y="4209486"/>
                <a:ext cx="4082602" cy="923330"/>
              </a:xfrm>
              <a:prstGeom prst="rect">
                <a:avLst/>
              </a:prstGeom>
              <a:blipFill>
                <a:blip r:embed="rId2"/>
                <a:stretch>
                  <a:fillRect l="-1345" t="-4636" b="-927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571297"/>
              </p:ext>
            </p:extLst>
          </p:nvPr>
        </p:nvGraphicFramePr>
        <p:xfrm>
          <a:off x="7159111" y="2418878"/>
          <a:ext cx="4725115" cy="117326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45023">
                  <a:extLst>
                    <a:ext uri="{9D8B030D-6E8A-4147-A177-3AD203B41FA5}">
                      <a16:colId xmlns:a16="http://schemas.microsoft.com/office/drawing/2014/main" val="3304340497"/>
                    </a:ext>
                  </a:extLst>
                </a:gridCol>
                <a:gridCol w="945023">
                  <a:extLst>
                    <a:ext uri="{9D8B030D-6E8A-4147-A177-3AD203B41FA5}">
                      <a16:colId xmlns:a16="http://schemas.microsoft.com/office/drawing/2014/main" val="1949157280"/>
                    </a:ext>
                  </a:extLst>
                </a:gridCol>
                <a:gridCol w="945023">
                  <a:extLst>
                    <a:ext uri="{9D8B030D-6E8A-4147-A177-3AD203B41FA5}">
                      <a16:colId xmlns:a16="http://schemas.microsoft.com/office/drawing/2014/main" val="1454590200"/>
                    </a:ext>
                  </a:extLst>
                </a:gridCol>
                <a:gridCol w="945023">
                  <a:extLst>
                    <a:ext uri="{9D8B030D-6E8A-4147-A177-3AD203B41FA5}">
                      <a16:colId xmlns:a16="http://schemas.microsoft.com/office/drawing/2014/main" val="4147508444"/>
                    </a:ext>
                  </a:extLst>
                </a:gridCol>
                <a:gridCol w="945023">
                  <a:extLst>
                    <a:ext uri="{9D8B030D-6E8A-4147-A177-3AD203B41FA5}">
                      <a16:colId xmlns:a16="http://schemas.microsoft.com/office/drawing/2014/main" val="1372720195"/>
                    </a:ext>
                  </a:extLst>
                </a:gridCol>
              </a:tblGrid>
              <a:tr h="586631">
                <a:tc>
                  <a:txBody>
                    <a:bodyPr/>
                    <a:lstStyle/>
                    <a:p>
                      <a:pPr algn="ctr"/>
                      <a:r>
                        <a:rPr lang="es-ES" sz="28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2</a:t>
                      </a:r>
                      <a:endParaRPr lang="es-E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2</a:t>
                      </a:r>
                      <a:endParaRPr lang="es-E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3</a:t>
                      </a:r>
                      <a:endParaRPr lang="es-E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3</a:t>
                      </a:r>
                      <a:endParaRPr lang="es-E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4</a:t>
                      </a:r>
                      <a:endParaRPr lang="es-E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9747"/>
                  </a:ext>
                </a:extLst>
              </a:tr>
              <a:tr h="586631">
                <a:tc>
                  <a:txBody>
                    <a:bodyPr/>
                    <a:lstStyle/>
                    <a:p>
                      <a:pPr algn="ctr"/>
                      <a:r>
                        <a:rPr lang="es-ES" sz="1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(1)</a:t>
                      </a:r>
                      <a:endParaRPr lang="es-E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(2)</a:t>
                      </a:r>
                      <a:endParaRPr lang="es-E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(3)</a:t>
                      </a:r>
                      <a:endParaRPr lang="es-E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(4)</a:t>
                      </a:r>
                      <a:endParaRPr lang="es-E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(5)</a:t>
                      </a:r>
                      <a:endParaRPr lang="es-E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186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01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08834"/>
              </p:ext>
            </p:extLst>
          </p:nvPr>
        </p:nvGraphicFramePr>
        <p:xfrm>
          <a:off x="861728" y="2505541"/>
          <a:ext cx="6002710" cy="42435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530">
                  <a:extLst>
                    <a:ext uri="{9D8B030D-6E8A-4147-A177-3AD203B41FA5}">
                      <a16:colId xmlns:a16="http://schemas.microsoft.com/office/drawing/2014/main" val="2303075872"/>
                    </a:ext>
                  </a:extLst>
                </a:gridCol>
                <a:gridCol w="857530">
                  <a:extLst>
                    <a:ext uri="{9D8B030D-6E8A-4147-A177-3AD203B41FA5}">
                      <a16:colId xmlns:a16="http://schemas.microsoft.com/office/drawing/2014/main" val="3790033293"/>
                    </a:ext>
                  </a:extLst>
                </a:gridCol>
                <a:gridCol w="857530">
                  <a:extLst>
                    <a:ext uri="{9D8B030D-6E8A-4147-A177-3AD203B41FA5}">
                      <a16:colId xmlns:a16="http://schemas.microsoft.com/office/drawing/2014/main" val="2722238657"/>
                    </a:ext>
                  </a:extLst>
                </a:gridCol>
                <a:gridCol w="857530">
                  <a:extLst>
                    <a:ext uri="{9D8B030D-6E8A-4147-A177-3AD203B41FA5}">
                      <a16:colId xmlns:a16="http://schemas.microsoft.com/office/drawing/2014/main" val="1950257122"/>
                    </a:ext>
                  </a:extLst>
                </a:gridCol>
                <a:gridCol w="857530">
                  <a:extLst>
                    <a:ext uri="{9D8B030D-6E8A-4147-A177-3AD203B41FA5}">
                      <a16:colId xmlns:a16="http://schemas.microsoft.com/office/drawing/2014/main" val="1722937862"/>
                    </a:ext>
                  </a:extLst>
                </a:gridCol>
                <a:gridCol w="857530">
                  <a:extLst>
                    <a:ext uri="{9D8B030D-6E8A-4147-A177-3AD203B41FA5}">
                      <a16:colId xmlns:a16="http://schemas.microsoft.com/office/drawing/2014/main" val="1358560011"/>
                    </a:ext>
                  </a:extLst>
                </a:gridCol>
                <a:gridCol w="857530">
                  <a:extLst>
                    <a:ext uri="{9D8B030D-6E8A-4147-A177-3AD203B41FA5}">
                      <a16:colId xmlns:a16="http://schemas.microsoft.com/office/drawing/2014/main" val="1237062042"/>
                    </a:ext>
                  </a:extLst>
                </a:gridCol>
              </a:tblGrid>
              <a:tr h="455573"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5099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07991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317613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55606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712762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803240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365729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69724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64202"/>
                  </a:ext>
                </a:extLst>
              </a:tr>
            </a:tbl>
          </a:graphicData>
        </a:graphic>
      </p:graphicFrame>
      <p:sp>
        <p:nvSpPr>
          <p:cNvPr id="7" name="Oval 1"/>
          <p:cNvSpPr>
            <a:spLocks noChangeArrowheads="1"/>
          </p:cNvSpPr>
          <p:nvPr/>
        </p:nvSpPr>
        <p:spPr bwMode="auto">
          <a:xfrm>
            <a:off x="5887209" y="6194738"/>
            <a:ext cx="1119394" cy="55439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3605506" y="2084697"/>
            <a:ext cx="108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K: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57577" y="47634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m: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7276564" y="4209486"/>
                <a:ext cx="47007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Ejemplo: </a:t>
                </a:r>
                <a:r>
                  <a:rPr lang="es-ES" dirty="0" smtClean="0"/>
                  <a:t>S(4,2)</a:t>
                </a:r>
                <a:endParaRPr lang="es-ES" dirty="0" smtClean="0"/>
              </a:p>
              <a:p>
                <a:r>
                  <a:rPr lang="es-ES" dirty="0" smtClean="0"/>
                  <a:t>-&gt;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dirty="0" smtClean="0"/>
              </a:p>
              <a:p>
                <a:r>
                  <a:rPr lang="es-ES" dirty="0"/>
                  <a:t>	</a:t>
                </a:r>
                <a:r>
                  <a:rPr lang="es-ES" dirty="0" smtClean="0"/>
                  <a:t>S(</a:t>
                </a:r>
                <a:r>
                  <a:rPr lang="es-ES" dirty="0" err="1" smtClean="0"/>
                  <a:t>m,k</a:t>
                </a:r>
                <a:r>
                  <a:rPr lang="es-ES" dirty="0" smtClean="0"/>
                  <a:t>) =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s-ES" dirty="0" smtClean="0"/>
                  <a:t> = </a:t>
                </a:r>
                <a:r>
                  <a:rPr lang="es-ES" dirty="0" smtClean="0"/>
                  <a:t>S(2,1) </a:t>
                </a:r>
                <a:r>
                  <a:rPr lang="es-ES" dirty="0" smtClean="0"/>
                  <a:t>= 1</a:t>
                </a:r>
              </a:p>
              <a:p>
                <a:endParaRPr lang="es-ES" dirty="0"/>
              </a:p>
              <a:p>
                <a:r>
                  <a:rPr lang="es-ES" dirty="0" smtClean="0"/>
                  <a:t>Queda marcada.</a:t>
                </a:r>
                <a:endParaRPr lang="es-ES" dirty="0"/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564" y="4209486"/>
                <a:ext cx="4700788" cy="1477328"/>
              </a:xfrm>
              <a:prstGeom prst="rect">
                <a:avLst/>
              </a:prstGeom>
              <a:blipFill>
                <a:blip r:embed="rId2"/>
                <a:stretch>
                  <a:fillRect l="-1167" t="-2893" b="-537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571297"/>
              </p:ext>
            </p:extLst>
          </p:nvPr>
        </p:nvGraphicFramePr>
        <p:xfrm>
          <a:off x="7159111" y="2418878"/>
          <a:ext cx="4725115" cy="117326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45023">
                  <a:extLst>
                    <a:ext uri="{9D8B030D-6E8A-4147-A177-3AD203B41FA5}">
                      <a16:colId xmlns:a16="http://schemas.microsoft.com/office/drawing/2014/main" val="3304340497"/>
                    </a:ext>
                  </a:extLst>
                </a:gridCol>
                <a:gridCol w="945023">
                  <a:extLst>
                    <a:ext uri="{9D8B030D-6E8A-4147-A177-3AD203B41FA5}">
                      <a16:colId xmlns:a16="http://schemas.microsoft.com/office/drawing/2014/main" val="1949157280"/>
                    </a:ext>
                  </a:extLst>
                </a:gridCol>
                <a:gridCol w="945023">
                  <a:extLst>
                    <a:ext uri="{9D8B030D-6E8A-4147-A177-3AD203B41FA5}">
                      <a16:colId xmlns:a16="http://schemas.microsoft.com/office/drawing/2014/main" val="1454590200"/>
                    </a:ext>
                  </a:extLst>
                </a:gridCol>
                <a:gridCol w="945023">
                  <a:extLst>
                    <a:ext uri="{9D8B030D-6E8A-4147-A177-3AD203B41FA5}">
                      <a16:colId xmlns:a16="http://schemas.microsoft.com/office/drawing/2014/main" val="4147508444"/>
                    </a:ext>
                  </a:extLst>
                </a:gridCol>
                <a:gridCol w="945023">
                  <a:extLst>
                    <a:ext uri="{9D8B030D-6E8A-4147-A177-3AD203B41FA5}">
                      <a16:colId xmlns:a16="http://schemas.microsoft.com/office/drawing/2014/main" val="1372720195"/>
                    </a:ext>
                  </a:extLst>
                </a:gridCol>
              </a:tblGrid>
              <a:tr h="586631">
                <a:tc>
                  <a:txBody>
                    <a:bodyPr/>
                    <a:lstStyle/>
                    <a:p>
                      <a:pPr algn="ctr"/>
                      <a:r>
                        <a:rPr lang="es-ES" sz="28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2</a:t>
                      </a:r>
                      <a:endParaRPr lang="es-E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2</a:t>
                      </a:r>
                      <a:endParaRPr lang="es-E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3</a:t>
                      </a:r>
                      <a:endParaRPr lang="es-E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3</a:t>
                      </a:r>
                      <a:endParaRPr lang="es-E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4</a:t>
                      </a:r>
                      <a:endParaRPr lang="es-E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9747"/>
                  </a:ext>
                </a:extLst>
              </a:tr>
              <a:tr h="586631">
                <a:tc>
                  <a:txBody>
                    <a:bodyPr/>
                    <a:lstStyle/>
                    <a:p>
                      <a:pPr algn="ctr"/>
                      <a:r>
                        <a:rPr lang="es-ES" sz="1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(1)</a:t>
                      </a:r>
                      <a:endParaRPr lang="es-E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(2)</a:t>
                      </a:r>
                      <a:endParaRPr lang="es-E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(3)</a:t>
                      </a:r>
                      <a:endParaRPr lang="es-E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(4)</a:t>
                      </a:r>
                      <a:endParaRPr lang="es-E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(5)</a:t>
                      </a:r>
                      <a:endParaRPr lang="es-E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186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9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08834"/>
              </p:ext>
            </p:extLst>
          </p:nvPr>
        </p:nvGraphicFramePr>
        <p:xfrm>
          <a:off x="861728" y="2505541"/>
          <a:ext cx="6002710" cy="42435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530">
                  <a:extLst>
                    <a:ext uri="{9D8B030D-6E8A-4147-A177-3AD203B41FA5}">
                      <a16:colId xmlns:a16="http://schemas.microsoft.com/office/drawing/2014/main" val="2303075872"/>
                    </a:ext>
                  </a:extLst>
                </a:gridCol>
                <a:gridCol w="857530">
                  <a:extLst>
                    <a:ext uri="{9D8B030D-6E8A-4147-A177-3AD203B41FA5}">
                      <a16:colId xmlns:a16="http://schemas.microsoft.com/office/drawing/2014/main" val="3790033293"/>
                    </a:ext>
                  </a:extLst>
                </a:gridCol>
                <a:gridCol w="857530">
                  <a:extLst>
                    <a:ext uri="{9D8B030D-6E8A-4147-A177-3AD203B41FA5}">
                      <a16:colId xmlns:a16="http://schemas.microsoft.com/office/drawing/2014/main" val="2722238657"/>
                    </a:ext>
                  </a:extLst>
                </a:gridCol>
                <a:gridCol w="857530">
                  <a:extLst>
                    <a:ext uri="{9D8B030D-6E8A-4147-A177-3AD203B41FA5}">
                      <a16:colId xmlns:a16="http://schemas.microsoft.com/office/drawing/2014/main" val="1950257122"/>
                    </a:ext>
                  </a:extLst>
                </a:gridCol>
                <a:gridCol w="857530">
                  <a:extLst>
                    <a:ext uri="{9D8B030D-6E8A-4147-A177-3AD203B41FA5}">
                      <a16:colId xmlns:a16="http://schemas.microsoft.com/office/drawing/2014/main" val="1722937862"/>
                    </a:ext>
                  </a:extLst>
                </a:gridCol>
                <a:gridCol w="857530">
                  <a:extLst>
                    <a:ext uri="{9D8B030D-6E8A-4147-A177-3AD203B41FA5}">
                      <a16:colId xmlns:a16="http://schemas.microsoft.com/office/drawing/2014/main" val="1358560011"/>
                    </a:ext>
                  </a:extLst>
                </a:gridCol>
                <a:gridCol w="857530">
                  <a:extLst>
                    <a:ext uri="{9D8B030D-6E8A-4147-A177-3AD203B41FA5}">
                      <a16:colId xmlns:a16="http://schemas.microsoft.com/office/drawing/2014/main" val="1237062042"/>
                    </a:ext>
                  </a:extLst>
                </a:gridCol>
              </a:tblGrid>
              <a:tr h="455573"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5099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07991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317613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55606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712762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803240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365729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69724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64202"/>
                  </a:ext>
                </a:extLst>
              </a:tr>
            </a:tbl>
          </a:graphicData>
        </a:graphic>
      </p:graphicFrame>
      <p:sp>
        <p:nvSpPr>
          <p:cNvPr id="7" name="Oval 1"/>
          <p:cNvSpPr>
            <a:spLocks noChangeArrowheads="1"/>
          </p:cNvSpPr>
          <p:nvPr/>
        </p:nvSpPr>
        <p:spPr bwMode="auto">
          <a:xfrm>
            <a:off x="5887209" y="6194738"/>
            <a:ext cx="1119394" cy="55439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3605506" y="2084697"/>
            <a:ext cx="108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K: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57577" y="47634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m: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7276564" y="4209486"/>
                <a:ext cx="408260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Ejemplo: S(3,1)</a:t>
                </a:r>
              </a:p>
              <a:p>
                <a:r>
                  <a:rPr lang="es-ES" dirty="0" smtClean="0"/>
                  <a:t>-&gt;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dirty="0" smtClean="0"/>
              </a:p>
              <a:p>
                <a:r>
                  <a:rPr lang="es-ES" dirty="0"/>
                  <a:t>	</a:t>
                </a:r>
                <a:r>
                  <a:rPr lang="es-ES" dirty="0" smtClean="0"/>
                  <a:t>S(</a:t>
                </a:r>
                <a:r>
                  <a:rPr lang="es-ES" dirty="0" err="1" smtClean="0"/>
                  <a:t>m,k</a:t>
                </a:r>
                <a:r>
                  <a:rPr lang="es-ES" dirty="0" smtClean="0"/>
                  <a:t>) = S(m,k-1) = S(3,0) = 0</a:t>
                </a:r>
                <a:endParaRPr lang="es-ES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564" y="4209486"/>
                <a:ext cx="4082602" cy="923330"/>
              </a:xfrm>
              <a:prstGeom prst="rect">
                <a:avLst/>
              </a:prstGeom>
              <a:blipFill>
                <a:blip r:embed="rId2"/>
                <a:stretch>
                  <a:fillRect l="-1345" t="-4636" b="-927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571297"/>
              </p:ext>
            </p:extLst>
          </p:nvPr>
        </p:nvGraphicFramePr>
        <p:xfrm>
          <a:off x="7159111" y="2418878"/>
          <a:ext cx="4725115" cy="117326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45023">
                  <a:extLst>
                    <a:ext uri="{9D8B030D-6E8A-4147-A177-3AD203B41FA5}">
                      <a16:colId xmlns:a16="http://schemas.microsoft.com/office/drawing/2014/main" val="3304340497"/>
                    </a:ext>
                  </a:extLst>
                </a:gridCol>
                <a:gridCol w="945023">
                  <a:extLst>
                    <a:ext uri="{9D8B030D-6E8A-4147-A177-3AD203B41FA5}">
                      <a16:colId xmlns:a16="http://schemas.microsoft.com/office/drawing/2014/main" val="1949157280"/>
                    </a:ext>
                  </a:extLst>
                </a:gridCol>
                <a:gridCol w="945023">
                  <a:extLst>
                    <a:ext uri="{9D8B030D-6E8A-4147-A177-3AD203B41FA5}">
                      <a16:colId xmlns:a16="http://schemas.microsoft.com/office/drawing/2014/main" val="1454590200"/>
                    </a:ext>
                  </a:extLst>
                </a:gridCol>
                <a:gridCol w="945023">
                  <a:extLst>
                    <a:ext uri="{9D8B030D-6E8A-4147-A177-3AD203B41FA5}">
                      <a16:colId xmlns:a16="http://schemas.microsoft.com/office/drawing/2014/main" val="4147508444"/>
                    </a:ext>
                  </a:extLst>
                </a:gridCol>
                <a:gridCol w="945023">
                  <a:extLst>
                    <a:ext uri="{9D8B030D-6E8A-4147-A177-3AD203B41FA5}">
                      <a16:colId xmlns:a16="http://schemas.microsoft.com/office/drawing/2014/main" val="1372720195"/>
                    </a:ext>
                  </a:extLst>
                </a:gridCol>
              </a:tblGrid>
              <a:tr h="586631">
                <a:tc>
                  <a:txBody>
                    <a:bodyPr/>
                    <a:lstStyle/>
                    <a:p>
                      <a:pPr algn="ctr"/>
                      <a:r>
                        <a:rPr lang="es-ES" sz="28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2</a:t>
                      </a:r>
                      <a:endParaRPr lang="es-E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2</a:t>
                      </a:r>
                      <a:endParaRPr lang="es-E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3</a:t>
                      </a:r>
                      <a:endParaRPr lang="es-E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3</a:t>
                      </a:r>
                      <a:endParaRPr lang="es-E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4</a:t>
                      </a:r>
                      <a:endParaRPr lang="es-E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9747"/>
                  </a:ext>
                </a:extLst>
              </a:tr>
              <a:tr h="586631">
                <a:tc>
                  <a:txBody>
                    <a:bodyPr/>
                    <a:lstStyle/>
                    <a:p>
                      <a:pPr algn="ctr"/>
                      <a:r>
                        <a:rPr lang="es-ES" sz="1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(1)</a:t>
                      </a:r>
                      <a:endParaRPr lang="es-E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(2)</a:t>
                      </a:r>
                      <a:endParaRPr lang="es-E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(3)</a:t>
                      </a:r>
                      <a:endParaRPr lang="es-E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(4)</a:t>
                      </a:r>
                      <a:endParaRPr lang="es-E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(5)</a:t>
                      </a:r>
                      <a:endParaRPr lang="es-E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186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30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del problema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Tenemos un conjunto de regalos de los cuales conocemos el peso de cada uno.</a:t>
            </a:r>
          </a:p>
          <a:p>
            <a:r>
              <a:rPr lang="es-ES" dirty="0" smtClean="0"/>
              <a:t>Se desea hacer una división de los regalos en dos subconjuntos con la restricción de que ambos tengan el mismo peso, sin dejar ningún regalo fuera.</a:t>
            </a:r>
          </a:p>
          <a:p>
            <a:r>
              <a:rPr lang="es-ES" dirty="0" smtClean="0"/>
              <a:t>Para ello se plantea una solución basada en programación dinámica que nos dice si esto es posible, y en caso de que lo sea, nos dirá los regalos pertenecientes a cada subconjunto.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38888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¿Se puede resolver con PD?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Para ello, el problema debe cumplir:</a:t>
            </a:r>
          </a:p>
          <a:p>
            <a:r>
              <a:rPr lang="es-ES" dirty="0"/>
              <a:t>Naturaleza N-</a:t>
            </a:r>
            <a:r>
              <a:rPr lang="es-ES" dirty="0" err="1"/>
              <a:t>etápica</a:t>
            </a:r>
            <a:r>
              <a:rPr lang="es-ES" dirty="0"/>
              <a:t>.</a:t>
            </a:r>
          </a:p>
          <a:p>
            <a:r>
              <a:rPr lang="es-ES" dirty="0"/>
              <a:t>Cumplimiento del POB.</a:t>
            </a:r>
          </a:p>
          <a:p>
            <a:r>
              <a:rPr lang="es-ES" dirty="0"/>
              <a:t>Planteamiento de una ecuación de recurrencia.</a:t>
            </a:r>
          </a:p>
          <a:p>
            <a:r>
              <a:rPr lang="es-ES" dirty="0"/>
              <a:t>Encontrar soluciones optimas.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74568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Planteamiento 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Datos que conocemos:</a:t>
                </a:r>
              </a:p>
              <a:p>
                <a:pPr lvl="1"/>
                <a:r>
                  <a:rPr lang="es-ES" dirty="0" smtClean="0"/>
                  <a:t>Número de regalos: n</a:t>
                </a:r>
              </a:p>
              <a:p>
                <a:pPr lvl="1"/>
                <a:r>
                  <a:rPr lang="es-ES" dirty="0" smtClean="0"/>
                  <a:t>Peso de cada regalo: {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 smtClean="0"/>
                  <a:t>,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 smtClean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" dirty="0" smtClean="0"/>
                  <a:t> }</a:t>
                </a:r>
              </a:p>
              <a:p>
                <a:pPr lvl="1"/>
                <a:r>
                  <a:rPr lang="es-ES" dirty="0" smtClean="0"/>
                  <a:t>Peso total : </a:t>
                </a:r>
                <a:r>
                  <a:rPr lang="es-ES" i="1" dirty="0" smtClean="0"/>
                  <a:t>D</a:t>
                </a:r>
                <a:r>
                  <a:rPr lang="es-E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 smtClean="0"/>
                  <a:t>+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 smtClean="0"/>
                  <a:t>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s-ES" dirty="0" smtClean="0"/>
              </a:p>
              <a:p>
                <a:r>
                  <a:rPr lang="es-ES" dirty="0" smtClean="0"/>
                  <a:t>Función: S(</a:t>
                </a:r>
                <a:r>
                  <a:rPr lang="es-ES" dirty="0" err="1" smtClean="0"/>
                  <a:t>m,k</a:t>
                </a:r>
                <a:r>
                  <a:rPr lang="es-ES" dirty="0" smtClean="0"/>
                  <a:t>)</a:t>
                </a:r>
              </a:p>
              <a:p>
                <a:pPr lvl="1"/>
                <a:r>
                  <a:rPr lang="es-ES" dirty="0" smtClean="0"/>
                  <a:t>Nos dice si es posible hacer un reparto paritario de peso m entre los k regalos que consideramos.</a:t>
                </a:r>
              </a:p>
              <a:p>
                <a:r>
                  <a:rPr lang="es-ES" dirty="0" smtClean="0"/>
                  <a:t>Objetivo: </a:t>
                </a:r>
                <a:r>
                  <a:rPr lang="es-ES" sz="4400" dirty="0"/>
                  <a:t>S</a:t>
                </a:r>
                <a:r>
                  <a:rPr lang="es-ES" sz="4400" dirty="0" smtClean="0"/>
                  <a:t>(D/2, n)</a:t>
                </a:r>
                <a:endParaRPr lang="es-ES" dirty="0" smtClean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9985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Naturaleza </a:t>
            </a:r>
            <a:r>
              <a:rPr lang="es-ES" dirty="0" smtClean="0"/>
              <a:t>N-</a:t>
            </a:r>
            <a:r>
              <a:rPr lang="es-ES" dirty="0" err="1" smtClean="0"/>
              <a:t>etápica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Podemos caracterizar la solución de este problema como una sucesión de decisiones sobre subconjuntos de tamaño y peso ascendente hasta llegar al objetivo deseado: S(D/2, n)</a:t>
            </a:r>
          </a:p>
          <a:p>
            <a:r>
              <a:rPr lang="es-ES" dirty="0" smtClean="0"/>
              <a:t>Primero evaluaríamos S(1,1), después de S(2,1),… hasta llegar a S(D/2, n), que sería la solución a nuestro problema.</a:t>
            </a:r>
          </a:p>
          <a:p>
            <a:r>
              <a:rPr lang="es-ES" dirty="0" smtClean="0"/>
              <a:t>Por lo tanto, podemos decir que este problema tiene una naturaleza </a:t>
            </a:r>
            <a:r>
              <a:rPr lang="es-ES" b="1" dirty="0" smtClean="0"/>
              <a:t>n-</a:t>
            </a:r>
            <a:r>
              <a:rPr lang="es-ES" b="1" dirty="0" err="1" smtClean="0"/>
              <a:t>etápica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01185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Verificación del </a:t>
            </a:r>
            <a:r>
              <a:rPr lang="es-ES" dirty="0" smtClean="0"/>
              <a:t>POB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s-ES" dirty="0" smtClean="0"/>
                  <a:t>Solución general óptima: </a:t>
                </a:r>
                <a14:m>
                  <m:oMath xmlns:m="http://schemas.openxmlformats.org/officeDocument/2006/math">
                    <m:r>
                      <a:rPr lang="es-ES" b="1" i="1"/>
                      <m:t>𝑺</m:t>
                    </m:r>
                    <m:d>
                      <m:dPr>
                        <m:ctrlPr>
                          <a:rPr lang="es-ES" b="1" i="1"/>
                        </m:ctrlPr>
                      </m:dPr>
                      <m:e>
                        <m:r>
                          <a:rPr lang="es-ES" b="1" i="1"/>
                          <m:t>𝒎</m:t>
                        </m:r>
                        <m:r>
                          <a:rPr lang="es-ES" b="1" i="1"/>
                          <m:t>, </m:t>
                        </m:r>
                        <m:r>
                          <a:rPr lang="es-ES" b="1" i="1"/>
                          <m:t>𝒌</m:t>
                        </m:r>
                      </m:e>
                    </m:d>
                    <m:r>
                      <a:rPr lang="es-ES" b="1" i="1"/>
                      <m:t>=</m:t>
                    </m:r>
                    <m:r>
                      <a:rPr lang="es-ES" b="1" i="1"/>
                      <m:t>𝒕𝒓𝒖𝒆</m:t>
                    </m:r>
                  </m:oMath>
                </a14:m>
                <a:endParaRPr lang="es-ES" dirty="0"/>
              </a:p>
              <a:p>
                <a:pPr lvl="0"/>
                <a:r>
                  <a:rPr lang="es-ES" dirty="0"/>
                  <a:t>Solución parcial no óptima para el </a:t>
                </a:r>
                <a:r>
                  <a:rPr lang="es-ES" dirty="0" err="1"/>
                  <a:t>subproblema</a:t>
                </a:r>
                <a:r>
                  <a:rPr lang="es-ES" dirty="0"/>
                  <a:t> precedente: </a:t>
                </a:r>
                <a14:m>
                  <m:oMath xmlns:m="http://schemas.openxmlformats.org/officeDocument/2006/math">
                    <m:r>
                      <a:rPr lang="es-ES" b="1" i="1"/>
                      <m:t>𝑺</m:t>
                    </m:r>
                    <m:d>
                      <m:dPr>
                        <m:ctrlPr>
                          <a:rPr lang="es-ES" b="1" i="1"/>
                        </m:ctrlPr>
                      </m:dPr>
                      <m:e>
                        <m:r>
                          <a:rPr lang="es-ES" b="1" i="1"/>
                          <m:t>𝒎</m:t>
                        </m:r>
                        <m:r>
                          <a:rPr lang="es-ES" b="1" i="1"/>
                          <m:t>,</m:t>
                        </m:r>
                        <m:r>
                          <a:rPr lang="es-ES" b="1" i="1"/>
                          <m:t>𝒌</m:t>
                        </m:r>
                        <m:r>
                          <a:rPr lang="es-ES" b="1" i="1"/>
                          <m:t>−</m:t>
                        </m:r>
                        <m:r>
                          <a:rPr lang="es-ES" b="1" i="1"/>
                          <m:t>𝟏</m:t>
                        </m:r>
                      </m:e>
                    </m:d>
                    <m:r>
                      <a:rPr lang="es-ES" b="1" i="1"/>
                      <m:t> </m:t>
                    </m:r>
                    <m:r>
                      <a:rPr lang="es-ES" b="1" i="1"/>
                      <m:t>𝑽</m:t>
                    </m:r>
                    <m:r>
                      <a:rPr lang="es-ES" b="1" i="1"/>
                      <m:t> </m:t>
                    </m:r>
                    <m:r>
                      <a:rPr lang="es-ES" b="1" i="1"/>
                      <m:t>𝑺</m:t>
                    </m:r>
                    <m:d>
                      <m:dPr>
                        <m:ctrlPr>
                          <a:rPr lang="es-ES" b="1" i="1"/>
                        </m:ctrlPr>
                      </m:dPr>
                      <m:e>
                        <m:r>
                          <a:rPr lang="es-ES" b="1" i="1"/>
                          <m:t>𝒎</m:t>
                        </m:r>
                        <m:r>
                          <a:rPr lang="es-ES" b="1" i="1"/>
                          <m:t>−</m:t>
                        </m:r>
                        <m:sSub>
                          <m:sSubPr>
                            <m:ctrlPr>
                              <a:rPr lang="es-ES" b="1" i="1"/>
                            </m:ctrlPr>
                          </m:sSubPr>
                          <m:e>
                            <m:r>
                              <a:rPr lang="es-ES" b="1" i="1"/>
                              <m:t>𝑷</m:t>
                            </m:r>
                          </m:e>
                          <m:sub>
                            <m:r>
                              <a:rPr lang="es-ES" b="1" i="1"/>
                              <m:t>𝒌</m:t>
                            </m:r>
                          </m:sub>
                        </m:sSub>
                        <m:r>
                          <a:rPr lang="es-ES" b="1" i="1"/>
                          <m:t>,</m:t>
                        </m:r>
                        <m:r>
                          <a:rPr lang="es-ES" b="1" i="1"/>
                          <m:t>𝒌</m:t>
                        </m:r>
                        <m:r>
                          <a:rPr lang="es-ES" b="1" i="1"/>
                          <m:t>−</m:t>
                        </m:r>
                        <m:r>
                          <a:rPr lang="es-ES" b="1" i="1"/>
                          <m:t>𝟏</m:t>
                        </m:r>
                      </m:e>
                    </m:d>
                    <m:r>
                      <a:rPr lang="es-ES" b="1" i="1"/>
                      <m:t>=</m:t>
                    </m:r>
                    <m:r>
                      <a:rPr lang="es-ES" b="1" i="1"/>
                      <m:t>𝒇𝒂𝒍𝒔𝒆</m:t>
                    </m:r>
                  </m:oMath>
                </a14:m>
                <a:endParaRPr lang="es-ES" dirty="0"/>
              </a:p>
              <a:p>
                <a:r>
                  <a:rPr lang="es-ES" dirty="0"/>
                  <a:t>A partir de esta solución parcial calculamos la solución para la </a:t>
                </a:r>
                <a:r>
                  <a:rPr lang="es-ES" dirty="0" smtClean="0"/>
                  <a:t>siguiente </a:t>
                </a:r>
                <a:r>
                  <a:rPr lang="es-ES" dirty="0"/>
                  <a:t>etapa: </a:t>
                </a:r>
                <a14:m>
                  <m:oMath xmlns:m="http://schemas.openxmlformats.org/officeDocument/2006/math">
                    <m:r>
                      <a:rPr lang="es-ES" b="1" i="1"/>
                      <m:t>𝑺</m:t>
                    </m:r>
                    <m:d>
                      <m:dPr>
                        <m:ctrlPr>
                          <a:rPr lang="es-ES" b="1" i="1"/>
                        </m:ctrlPr>
                      </m:dPr>
                      <m:e>
                        <m:r>
                          <a:rPr lang="es-ES" b="1" i="1"/>
                          <m:t>𝒎</m:t>
                        </m:r>
                        <m:r>
                          <a:rPr lang="es-ES" b="1" i="1"/>
                          <m:t>, </m:t>
                        </m:r>
                        <m:r>
                          <a:rPr lang="es-ES" b="1" i="1"/>
                          <m:t>𝒌</m:t>
                        </m:r>
                      </m:e>
                    </m:d>
                    <m:r>
                      <a:rPr lang="es-ES" i="1"/>
                      <m:t>=</m:t>
                    </m:r>
                    <m:r>
                      <a:rPr lang="es-ES" b="1" i="1"/>
                      <m:t>𝑺</m:t>
                    </m:r>
                    <m:d>
                      <m:dPr>
                        <m:ctrlPr>
                          <a:rPr lang="es-ES" b="1" i="1"/>
                        </m:ctrlPr>
                      </m:dPr>
                      <m:e>
                        <m:r>
                          <a:rPr lang="es-ES" b="1" i="1"/>
                          <m:t>𝒎</m:t>
                        </m:r>
                        <m:r>
                          <a:rPr lang="es-ES" b="1" i="1"/>
                          <m:t>,</m:t>
                        </m:r>
                        <m:r>
                          <a:rPr lang="es-ES" b="1" i="1"/>
                          <m:t>𝒌</m:t>
                        </m:r>
                        <m:r>
                          <a:rPr lang="es-ES" b="1" i="1"/>
                          <m:t>−</m:t>
                        </m:r>
                        <m:r>
                          <a:rPr lang="es-ES" b="1" i="1"/>
                          <m:t>𝟏</m:t>
                        </m:r>
                      </m:e>
                    </m:d>
                    <m:r>
                      <a:rPr lang="es-ES" b="1" i="1"/>
                      <m:t> </m:t>
                    </m:r>
                    <m:r>
                      <a:rPr lang="es-ES" b="1" i="1"/>
                      <m:t>𝑽</m:t>
                    </m:r>
                    <m:r>
                      <a:rPr lang="es-ES" b="1" i="1"/>
                      <m:t> </m:t>
                    </m:r>
                    <m:r>
                      <a:rPr lang="es-ES" b="1" i="1"/>
                      <m:t>𝑺</m:t>
                    </m:r>
                    <m:d>
                      <m:dPr>
                        <m:ctrlPr>
                          <a:rPr lang="es-ES" b="1" i="1"/>
                        </m:ctrlPr>
                      </m:dPr>
                      <m:e>
                        <m:r>
                          <a:rPr lang="es-ES" b="1" i="1"/>
                          <m:t>𝒎</m:t>
                        </m:r>
                        <m:r>
                          <a:rPr lang="es-ES" b="1" i="1"/>
                          <m:t>−</m:t>
                        </m:r>
                        <m:sSub>
                          <m:sSubPr>
                            <m:ctrlPr>
                              <a:rPr lang="es-ES" b="1" i="1"/>
                            </m:ctrlPr>
                          </m:sSubPr>
                          <m:e>
                            <m:r>
                              <a:rPr lang="es-ES" b="1" i="1"/>
                              <m:t>𝑷</m:t>
                            </m:r>
                          </m:e>
                          <m:sub>
                            <m:r>
                              <a:rPr lang="es-ES" b="1" i="1"/>
                              <m:t>𝒌</m:t>
                            </m:r>
                          </m:sub>
                        </m:sSub>
                        <m:r>
                          <a:rPr lang="es-ES" b="1" i="1"/>
                          <m:t>,</m:t>
                        </m:r>
                        <m:r>
                          <a:rPr lang="es-ES" b="1" i="1"/>
                          <m:t>𝒌</m:t>
                        </m:r>
                        <m:r>
                          <a:rPr lang="es-ES" b="1" i="1"/>
                          <m:t>−</m:t>
                        </m:r>
                        <m:r>
                          <a:rPr lang="es-ES" b="1" i="1"/>
                          <m:t>𝟏</m:t>
                        </m:r>
                      </m:e>
                    </m:d>
                    <m:r>
                      <a:rPr lang="es-ES" b="1" i="1"/>
                      <m:t>=</m:t>
                    </m:r>
                    <m:r>
                      <a:rPr lang="es-ES" b="1" i="1"/>
                      <m:t>𝒇𝒂𝒍𝒔𝒆</m:t>
                    </m:r>
                  </m:oMath>
                </a14:m>
                <a:endParaRPr lang="es-ES" b="1" dirty="0" smtClean="0"/>
              </a:p>
              <a:p>
                <a:r>
                  <a:rPr lang="es-ES" dirty="0" smtClean="0"/>
                  <a:t>Llegamos a </a:t>
                </a:r>
                <a14:m>
                  <m:oMath xmlns:m="http://schemas.openxmlformats.org/officeDocument/2006/math">
                    <m:r>
                      <a:rPr lang="es-ES" b="1" i="1"/>
                      <m:t>𝑺</m:t>
                    </m:r>
                    <m:d>
                      <m:dPr>
                        <m:ctrlPr>
                          <a:rPr lang="es-ES" b="1" i="1"/>
                        </m:ctrlPr>
                      </m:dPr>
                      <m:e>
                        <m:r>
                          <a:rPr lang="es-ES" b="1" i="1"/>
                          <m:t>𝒎</m:t>
                        </m:r>
                        <m:r>
                          <a:rPr lang="es-ES" b="1" i="1"/>
                          <m:t>, </m:t>
                        </m:r>
                        <m:r>
                          <a:rPr lang="es-ES" b="1" i="1"/>
                          <m:t>𝒌</m:t>
                        </m:r>
                      </m:e>
                    </m:d>
                    <m:r>
                      <a:rPr lang="es-ES" b="1" i="1"/>
                      <m:t>=</m:t>
                    </m:r>
                    <m:r>
                      <a:rPr lang="es-ES" b="1" i="1"/>
                      <m:t>𝒇𝒂𝒍𝒔𝒆</m:t>
                    </m:r>
                  </m:oMath>
                </a14:m>
                <a:r>
                  <a:rPr lang="es-ES" dirty="0" smtClean="0"/>
                  <a:t> , partiendo de </a:t>
                </a:r>
                <a14:m>
                  <m:oMath xmlns:m="http://schemas.openxmlformats.org/officeDocument/2006/math">
                    <m:r>
                      <a:rPr lang="es-ES" b="1" i="1"/>
                      <m:t>𝑺</m:t>
                    </m:r>
                    <m:d>
                      <m:dPr>
                        <m:ctrlPr>
                          <a:rPr lang="es-ES" b="1" i="1"/>
                        </m:ctrlPr>
                      </m:dPr>
                      <m:e>
                        <m:r>
                          <a:rPr lang="es-ES" b="1" i="1"/>
                          <m:t>𝒎</m:t>
                        </m:r>
                        <m:r>
                          <a:rPr lang="es-ES" b="1" i="1"/>
                          <m:t>, </m:t>
                        </m:r>
                        <m:r>
                          <a:rPr lang="es-ES" b="1" i="1"/>
                          <m:t>𝒌</m:t>
                        </m:r>
                      </m:e>
                    </m:d>
                    <m:r>
                      <a:rPr lang="es-ES" b="1" i="1"/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r>
                  <a:rPr lang="es-ES" dirty="0" smtClean="0"/>
                  <a:t>.</a:t>
                </a:r>
              </a:p>
              <a:p>
                <a:pPr algn="ctr"/>
                <a:r>
                  <a:rPr lang="es-ES" sz="4000" dirty="0" smtClean="0"/>
                  <a:t>¿false = true? -&gt; CONTRADICCIÓN</a:t>
                </a:r>
              </a:p>
              <a:p>
                <a:r>
                  <a:rPr lang="es-ES" dirty="0" smtClean="0"/>
                  <a:t>Se verifica el principio de </a:t>
                </a:r>
                <a:r>
                  <a:rPr lang="es-ES" dirty="0" err="1" smtClean="0"/>
                  <a:t>optimalidad</a:t>
                </a:r>
                <a:r>
                  <a:rPr lang="es-ES" dirty="0" smtClean="0"/>
                  <a:t> de </a:t>
                </a:r>
                <a:r>
                  <a:rPr lang="es-ES" dirty="0" err="1" smtClean="0"/>
                  <a:t>Bellman</a:t>
                </a:r>
                <a:r>
                  <a:rPr lang="es-ES" dirty="0" smtClean="0"/>
                  <a:t>.</a:t>
                </a:r>
                <a:r>
                  <a:rPr lang="es-ES" b="1" dirty="0" smtClean="0"/>
                  <a:t>  </a:t>
                </a:r>
                <a:endParaRPr lang="es-ES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 b="-32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777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Planteamiento de una recurrencia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s-ES" i="1" dirty="0" smtClean="0"/>
              </a:p>
              <a:p>
                <a:endParaRPr lang="es-ES" i="1" dirty="0" smtClean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                               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              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          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≥ </m:t>
                                </m:r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eqArr>
                          </m:e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&lt; 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905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33" y="2246648"/>
            <a:ext cx="5767978" cy="389657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861" y="2246648"/>
            <a:ext cx="3915321" cy="341995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980349" y="5958557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Eficiencia: O(</a:t>
            </a:r>
            <a:r>
              <a:rPr lang="es-ES" dirty="0" err="1" smtClean="0"/>
              <a:t>nD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54372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11000817" cy="3599316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dirty="0">
                <a:ea typeface="Arial" panose="020B0604020202020204" pitchFamily="34" charset="0"/>
              </a:rPr>
              <a:t>Pesos de los regalos ( Pi ) </a:t>
            </a:r>
            <a:r>
              <a:rPr lang="es-ES" altLang="es-ES" dirty="0" smtClean="0">
                <a:ea typeface="Arial" panose="020B0604020202020204" pitchFamily="34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altLang="es-ES" dirty="0">
              <a:ea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altLang="es-E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i="1" dirty="0">
                <a:ea typeface="Arial" panose="020B0604020202020204" pitchFamily="34" charset="0"/>
              </a:rPr>
              <a:t>D= </a:t>
            </a:r>
            <a:r>
              <a:rPr lang="es-ES" altLang="es-ES" dirty="0">
                <a:ea typeface="Arial" panose="020B0604020202020204" pitchFamily="34" charset="0"/>
              </a:rPr>
              <a:t>P1</a:t>
            </a:r>
            <a:r>
              <a:rPr lang="es-ES" altLang="es-ES" i="1" dirty="0">
                <a:ea typeface="Arial" panose="020B0604020202020204" pitchFamily="34" charset="0"/>
              </a:rPr>
              <a:t>+</a:t>
            </a:r>
            <a:r>
              <a:rPr lang="es-ES" altLang="es-ES" dirty="0">
                <a:ea typeface="Arial" panose="020B0604020202020204" pitchFamily="34" charset="0"/>
              </a:rPr>
              <a:t>P2</a:t>
            </a:r>
            <a:r>
              <a:rPr lang="es-ES" altLang="es-ES" i="1" dirty="0">
                <a:ea typeface="Arial" panose="020B0604020202020204" pitchFamily="34" charset="0"/>
              </a:rPr>
              <a:t>+</a:t>
            </a:r>
            <a:r>
              <a:rPr lang="es-ES" altLang="es-ES" dirty="0">
                <a:ea typeface="Arial" panose="020B0604020202020204" pitchFamily="34" charset="0"/>
              </a:rPr>
              <a:t>P3</a:t>
            </a:r>
            <a:r>
              <a:rPr lang="es-ES" altLang="es-ES" i="1" dirty="0">
                <a:ea typeface="Arial" panose="020B0604020202020204" pitchFamily="34" charset="0"/>
              </a:rPr>
              <a:t>+</a:t>
            </a:r>
            <a:r>
              <a:rPr lang="es-ES" altLang="es-ES" dirty="0">
                <a:ea typeface="Arial" panose="020B0604020202020204" pitchFamily="34" charset="0"/>
              </a:rPr>
              <a:t>P4</a:t>
            </a:r>
            <a:r>
              <a:rPr lang="es-ES" altLang="es-ES" i="1" dirty="0">
                <a:ea typeface="Arial" panose="020B0604020202020204" pitchFamily="34" charset="0"/>
              </a:rPr>
              <a:t>+</a:t>
            </a:r>
            <a:r>
              <a:rPr lang="es-ES" altLang="es-ES" dirty="0">
                <a:ea typeface="Arial" panose="020B0604020202020204" pitchFamily="34" charset="0"/>
              </a:rPr>
              <a:t>P5</a:t>
            </a:r>
            <a:r>
              <a:rPr lang="es-ES" altLang="es-ES" i="1" dirty="0">
                <a:ea typeface="Arial" panose="020B0604020202020204" pitchFamily="34" charset="0"/>
              </a:rPr>
              <a:t>=2+2+3+3+4=14</a:t>
            </a:r>
            <a:endParaRPr lang="es-ES" altLang="es-E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altLang="es-ES" dirty="0" smtClean="0">
              <a:ea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altLang="es-ES" dirty="0">
              <a:ea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dirty="0">
                <a:ea typeface="Arial" panose="020B0604020202020204" pitchFamily="34" charset="0"/>
              </a:rPr>
              <a:t>Por lo tanto la solución a nuestro problema nos la dará S(D/2, n) -&gt; S(7,5)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408982"/>
              </p:ext>
            </p:extLst>
          </p:nvPr>
        </p:nvGraphicFramePr>
        <p:xfrm>
          <a:off x="5009883" y="2336873"/>
          <a:ext cx="4725115" cy="58663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45023">
                  <a:extLst>
                    <a:ext uri="{9D8B030D-6E8A-4147-A177-3AD203B41FA5}">
                      <a16:colId xmlns:a16="http://schemas.microsoft.com/office/drawing/2014/main" val="516582145"/>
                    </a:ext>
                  </a:extLst>
                </a:gridCol>
                <a:gridCol w="945023">
                  <a:extLst>
                    <a:ext uri="{9D8B030D-6E8A-4147-A177-3AD203B41FA5}">
                      <a16:colId xmlns:a16="http://schemas.microsoft.com/office/drawing/2014/main" val="1387943044"/>
                    </a:ext>
                  </a:extLst>
                </a:gridCol>
                <a:gridCol w="945023">
                  <a:extLst>
                    <a:ext uri="{9D8B030D-6E8A-4147-A177-3AD203B41FA5}">
                      <a16:colId xmlns:a16="http://schemas.microsoft.com/office/drawing/2014/main" val="936665210"/>
                    </a:ext>
                  </a:extLst>
                </a:gridCol>
                <a:gridCol w="945023">
                  <a:extLst>
                    <a:ext uri="{9D8B030D-6E8A-4147-A177-3AD203B41FA5}">
                      <a16:colId xmlns:a16="http://schemas.microsoft.com/office/drawing/2014/main" val="4054871628"/>
                    </a:ext>
                  </a:extLst>
                </a:gridCol>
                <a:gridCol w="945023">
                  <a:extLst>
                    <a:ext uri="{9D8B030D-6E8A-4147-A177-3AD203B41FA5}">
                      <a16:colId xmlns:a16="http://schemas.microsoft.com/office/drawing/2014/main" val="3344469401"/>
                    </a:ext>
                  </a:extLst>
                </a:gridCol>
              </a:tblGrid>
              <a:tr h="586631">
                <a:tc>
                  <a:txBody>
                    <a:bodyPr/>
                    <a:lstStyle/>
                    <a:p>
                      <a:pPr algn="ctr"/>
                      <a:r>
                        <a:rPr lang="es-ES" sz="28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2</a:t>
                      </a:r>
                      <a:endParaRPr lang="es-E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2</a:t>
                      </a:r>
                      <a:endParaRPr lang="es-E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3</a:t>
                      </a:r>
                      <a:endParaRPr lang="es-E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3</a:t>
                      </a:r>
                      <a:endParaRPr lang="es-E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4</a:t>
                      </a:r>
                      <a:endParaRPr lang="es-E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816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7183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TC104033917[[fn=Berlín]]</Template>
  <TotalTime>184</TotalTime>
  <Words>637</Words>
  <Application>Microsoft Office PowerPoint</Application>
  <PresentationFormat>Panorámica</PresentationFormat>
  <Paragraphs>357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Trebuchet MS</vt:lpstr>
      <vt:lpstr>Berlín</vt:lpstr>
      <vt:lpstr>3.Regalos por la fama</vt:lpstr>
      <vt:lpstr>Descripción del problema</vt:lpstr>
      <vt:lpstr>¿Se puede resolver con PD?</vt:lpstr>
      <vt:lpstr>Planteamiento </vt:lpstr>
      <vt:lpstr>Naturaleza N-etápica</vt:lpstr>
      <vt:lpstr>Verificación del POB</vt:lpstr>
      <vt:lpstr>Planteamiento de una recurrencia</vt:lpstr>
      <vt:lpstr>Algoritmo</vt:lpstr>
      <vt:lpstr>Ejemplo</vt:lpstr>
      <vt:lpstr>Ejemplo</vt:lpstr>
      <vt:lpstr>Ejemplo</vt:lpstr>
      <vt:lpstr>Ejemplo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Chalalai Sarakor</dc:creator>
  <cp:lastModifiedBy>Adrián Peláez</cp:lastModifiedBy>
  <cp:revision>28</cp:revision>
  <dcterms:created xsi:type="dcterms:W3CDTF">2013-07-30T10:58:06Z</dcterms:created>
  <dcterms:modified xsi:type="dcterms:W3CDTF">2017-05-16T09:43:49Z</dcterms:modified>
</cp:coreProperties>
</file>