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7" r:id="rId7"/>
    <p:sldId id="262" r:id="rId8"/>
    <p:sldId id="268" r:id="rId9"/>
    <p:sldId id="269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4. El turista de manhattan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Jose Antonio Ruiz Millán</a:t>
            </a:r>
          </a:p>
          <a:p>
            <a:r>
              <a:rPr lang="es-ES" dirty="0"/>
              <a:t>Julio Antonio Fresneda García</a:t>
            </a:r>
          </a:p>
          <a:p>
            <a:r>
              <a:rPr lang="es-ES" dirty="0"/>
              <a:t>Adrián Peláez Vegas</a:t>
            </a:r>
          </a:p>
          <a:p>
            <a:r>
              <a:rPr lang="es-ES" dirty="0"/>
              <a:t>Alejandro Rodríguez Muñoz</a:t>
            </a:r>
          </a:p>
        </p:txBody>
      </p:sp>
      <p:pic>
        <p:nvPicPr>
          <p:cNvPr id="6" name="Imagen 5" descr="C:\Users\Alex\AppData\Local\Microsoft\Windows\INetCache\Content.Word\Map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59" y="3420244"/>
            <a:ext cx="4122420" cy="32794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681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Algoritmo:</a:t>
            </a:r>
          </a:p>
        </p:txBody>
      </p:sp>
      <p:pic>
        <p:nvPicPr>
          <p:cNvPr id="4" name="Imagen 3" descr="C:\Users\Alex\AppData\Local\Microsoft\Windows\INetCache\Content.Word\PseudoCodig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2191727"/>
            <a:ext cx="5618283" cy="43585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180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12" y="2145323"/>
            <a:ext cx="7627742" cy="4545565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411" y="2584938"/>
            <a:ext cx="1684704" cy="1960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C:\Users\Alex\AppData\Local\Microsoft\Windows\INetCache\Content.Word\Salida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293" y="5296395"/>
            <a:ext cx="294640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ángulo 2"/>
          <p:cNvSpPr/>
          <p:nvPr/>
        </p:nvSpPr>
        <p:spPr>
          <a:xfrm>
            <a:off x="10023593" y="4715568"/>
            <a:ext cx="864339" cy="3838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s-ES" b="1" dirty="0">
                <a:solidFill>
                  <a:srgbClr val="002060"/>
                </a:solidFill>
                <a:latin typeface="Arial" panose="020B0604020202020204" pitchFamily="34" charset="0"/>
                <a:ea typeface="SimHei"/>
                <a:cs typeface="Times New Roman" panose="02020603050405020304" pitchFamily="18" charset="0"/>
              </a:rPr>
              <a:t>Salida</a:t>
            </a:r>
          </a:p>
        </p:txBody>
      </p:sp>
    </p:spTree>
    <p:extLst>
      <p:ext uri="{BB962C8B-B14F-4D97-AF65-F5344CB8AC3E}">
        <p14:creationId xmlns:p14="http://schemas.microsoft.com/office/powerpoint/2010/main" val="63785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problema: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En la isla de Manhattan, cierto turista quiere aprovechar al máximo sus vacaciones visitando el mayor número de lugares turísticos, pero en dicho recorrido se encuentra con varias restricciones que lo limitan:</a:t>
            </a:r>
          </a:p>
          <a:p>
            <a:pPr marL="0" indent="0">
              <a:buNone/>
            </a:pPr>
            <a:r>
              <a:rPr lang="es-ES" dirty="0"/>
              <a:t>	-Comienza en la parte noroeste del mapa (esquina superior 	izquierda).</a:t>
            </a:r>
          </a:p>
          <a:p>
            <a:pPr marL="0" indent="0">
              <a:buNone/>
            </a:pPr>
            <a:r>
              <a:rPr lang="es-ES" dirty="0"/>
              <a:t>	-Solo se puede desplazar hacia el sur y hacia el este</a:t>
            </a:r>
          </a:p>
          <a:p>
            <a:r>
              <a:rPr lang="es-ES" dirty="0"/>
              <a:t>Al terminar su recorrido se haya en la parte más al sureste del mapa (esquina inferior derecha) y con el máximo número de lugares visitados.</a:t>
            </a:r>
          </a:p>
        </p:txBody>
      </p:sp>
    </p:spTree>
    <p:extLst>
      <p:ext uri="{BB962C8B-B14F-4D97-AF65-F5344CB8AC3E}">
        <p14:creationId xmlns:p14="http://schemas.microsoft.com/office/powerpoint/2010/main" val="190195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¿Se puede resolver con PD?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Para ello, el problema debe cumplir:</a:t>
            </a:r>
          </a:p>
          <a:p>
            <a:r>
              <a:rPr lang="es-ES" dirty="0"/>
              <a:t>Naturaleza N-</a:t>
            </a:r>
            <a:r>
              <a:rPr lang="es-ES" dirty="0" err="1"/>
              <a:t>etápica</a:t>
            </a:r>
            <a:r>
              <a:rPr lang="es-ES" dirty="0"/>
              <a:t>.</a:t>
            </a:r>
          </a:p>
          <a:p>
            <a:r>
              <a:rPr lang="es-ES" dirty="0"/>
              <a:t>Cumplimiento del POB.</a:t>
            </a:r>
          </a:p>
          <a:p>
            <a:r>
              <a:rPr lang="es-ES" dirty="0"/>
              <a:t>Planteamiento de una ecuación de recurrencia.</a:t>
            </a:r>
          </a:p>
          <a:p>
            <a:r>
              <a:rPr lang="es-ES" dirty="0"/>
              <a:t>Encontrar soluciones optimas.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249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Naturaleza N-</a:t>
            </a:r>
            <a:r>
              <a:rPr lang="es-ES" dirty="0" err="1"/>
              <a:t>etápica</a:t>
            </a:r>
            <a:r>
              <a:rPr lang="es-ES" dirty="0"/>
              <a:t>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93589"/>
          </a:xfrm>
        </p:spPr>
        <p:txBody>
          <a:bodyPr>
            <a:normAutofit/>
          </a:bodyPr>
          <a:lstStyle/>
          <a:p>
            <a:r>
              <a:rPr lang="es-ES" dirty="0"/>
              <a:t>En este problema el mapa de la ciudad se representará como un grafo donde cada arista representará una calle y cada vértice una intersección de calles. Cada una de las aristas tendrá un valor asociado que indicará el número de sitios turísticos que hay en esa calle. Cada vértice tendrá a su vez otro valor asociado que indicará el número de sitios turísticos visitados hasta el momento priorizando la ruta que maximice el número de estos.</a:t>
            </a:r>
          </a:p>
          <a:p>
            <a:r>
              <a:rPr lang="es-ES" dirty="0"/>
              <a:t>Como se puede observar nos encontramos ante una sucesión optima de decisiones ya que cada ruta se calcula con los vértices anteriores y que han sido calculados de forma óptima a su vez..</a:t>
            </a:r>
          </a:p>
          <a:p>
            <a:pPr marL="0" indent="0">
              <a:buNone/>
            </a:pPr>
            <a:r>
              <a:rPr lang="es-ES" b="1" dirty="0"/>
              <a:t>Por lo tanto, este problema tiene una clara naturaleza n-</a:t>
            </a:r>
            <a:r>
              <a:rPr lang="es-ES" b="1" dirty="0" err="1"/>
              <a:t>etápica</a:t>
            </a:r>
            <a:r>
              <a:rPr lang="es-ES" b="1" dirty="0"/>
              <a:t>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22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Verificación del POB: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342900" y="2505808"/>
            <a:ext cx="111398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El principio de </a:t>
            </a:r>
            <a:r>
              <a:rPr lang="es-ES" sz="2400" dirty="0" err="1"/>
              <a:t>optimalidad</a:t>
            </a:r>
            <a:r>
              <a:rPr lang="es-ES" sz="2400" dirty="0"/>
              <a:t> de </a:t>
            </a:r>
            <a:r>
              <a:rPr lang="es-ES" sz="2400" dirty="0" err="1"/>
              <a:t>Bellman</a:t>
            </a:r>
            <a:r>
              <a:rPr lang="es-ES" sz="2400" dirty="0"/>
              <a:t>  se verifica si toda solución óptima a un problema está compuesta por soluciones óptimas de sus </a:t>
            </a:r>
            <a:r>
              <a:rPr lang="es-ES" sz="2400" dirty="0" err="1"/>
              <a:t>subproblemas</a:t>
            </a:r>
            <a:r>
              <a:rPr lang="es-ES" sz="2400" dirty="0"/>
              <a:t>.</a:t>
            </a:r>
          </a:p>
          <a:p>
            <a:r>
              <a:rPr lang="es-ES" sz="2400" dirty="0"/>
              <a:t>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42900" y="3536366"/>
            <a:ext cx="109112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En este problema es fácil comprobar que no se cumple dicho principio. </a:t>
            </a:r>
          </a:p>
          <a:p>
            <a:endParaRPr lang="es-ES" sz="2400" dirty="0"/>
          </a:p>
          <a:p>
            <a:r>
              <a:rPr lang="es-ES" sz="2400" dirty="0"/>
              <a:t>Lo veremos con un ejemplo simple.</a:t>
            </a:r>
          </a:p>
        </p:txBody>
      </p:sp>
    </p:spTree>
    <p:extLst>
      <p:ext uri="{BB962C8B-B14F-4D97-AF65-F5344CB8AC3E}">
        <p14:creationId xmlns:p14="http://schemas.microsoft.com/office/powerpoint/2010/main" val="262524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Verificación del POB: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369275" y="5927397"/>
            <a:ext cx="4976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Tenemos un grafo 3X3 donde hemos hallado la solución óptima que es {0, 1, 4, 10, 17}</a:t>
            </a:r>
          </a:p>
        </p:txBody>
      </p:sp>
      <p:pic>
        <p:nvPicPr>
          <p:cNvPr id="8" name="Imagen 7" descr="C:\Users\Alex\AppData\Local\Microsoft\Windows\INetCache\Content.Word\EjemploOptimalidad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775" y="2439616"/>
            <a:ext cx="2853594" cy="25978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ángulo 10"/>
          <p:cNvSpPr/>
          <p:nvPr/>
        </p:nvSpPr>
        <p:spPr>
          <a:xfrm>
            <a:off x="6096000" y="550398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Pero si nos remontamos a una etapa anterior donde se estaba resolviendo un </a:t>
            </a:r>
            <a:r>
              <a:rPr lang="es-ES" dirty="0" err="1"/>
              <a:t>subproblema</a:t>
            </a:r>
            <a:r>
              <a:rPr lang="es-ES" dirty="0"/>
              <a:t> del problema actual podemos veremos que la solución cambia siendo {0, 3, 5, 7}</a:t>
            </a:r>
          </a:p>
        </p:txBody>
      </p:sp>
      <p:pic>
        <p:nvPicPr>
          <p:cNvPr id="12" name="Imagen 11" descr="C:\Users\Alex\AppData\Local\Microsoft\Windows\INetCache\Content.Word\EjemploOptimalidad1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362" y="2423436"/>
            <a:ext cx="2813882" cy="25978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536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Planteamiento de una recurrencia: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284119"/>
                <a:ext cx="10279032" cy="3599316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En una primera fase del algoritmo se calcula los vértices en vertical y en horizontal del grafo. Después aplicamos la ecuación recurrente.</a:t>
                </a:r>
              </a:p>
              <a:p>
                <a:r>
                  <a:rPr lang="es-ES" dirty="0"/>
                  <a:t>Llamaremos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" dirty="0"/>
                  <a:t> a un vértice que se haya en la posición </a:t>
                </a:r>
                <a:r>
                  <a:rPr lang="es-ES" dirty="0" err="1"/>
                  <a:t>i,j</a:t>
                </a:r>
                <a:endParaRPr lang="es-ES" dirty="0"/>
              </a:p>
              <a:p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284119"/>
                <a:ext cx="10279032" cy="3599316"/>
              </a:xfrm>
              <a:blipFill>
                <a:blip r:embed="rId2"/>
                <a:stretch>
                  <a:fillRect l="-830" t="-23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316" y="4004646"/>
            <a:ext cx="7921869" cy="135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6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usando la recurrencia: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0" y="2284119"/>
            <a:ext cx="8973633" cy="1953773"/>
          </a:xfrm>
        </p:spPr>
        <p:txBody>
          <a:bodyPr>
            <a:normAutofit/>
          </a:bodyPr>
          <a:lstStyle/>
          <a:p>
            <a:endParaRPr lang="es-ES"/>
          </a:p>
          <a:p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1447801" y="5422395"/>
                <a:ext cx="6096000" cy="7434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</a:pPr>
                <a:r>
                  <a:rPr lang="es-ES" b="1" i="1" dirty="0">
                    <a:solidFill>
                      <a:srgbClr val="002060"/>
                    </a:solidFill>
                    <a:latin typeface="Arial" panose="020B0604020202020204" pitchFamily="34" charset="0"/>
                    <a:ea typeface="SimHei"/>
                    <a:cs typeface="Times New Roman" panose="02020603050405020304" pitchFamily="18" charset="0"/>
                  </a:rPr>
                  <a:t>Etapa 1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  <a:ea typeface="SimHei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SimHei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SimHei"/>
                            <a:cs typeface="Times New Roman" panose="02020603050405020304" pitchFamily="18" charset="0"/>
                          </a:rPr>
                          <m:t>1,1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  <a:ea typeface="SimHei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ea typeface="SimHei"/>
                    <a:cs typeface="Times New Roman" panose="02020603050405020304" pitchFamily="18" charset="0"/>
                  </a:rPr>
                  <a:t>= MAX( (3+0) y (3+1) )</a:t>
                </a:r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1" y="5422395"/>
                <a:ext cx="6096000" cy="743473"/>
              </a:xfrm>
              <a:prstGeom prst="rect">
                <a:avLst/>
              </a:prstGeom>
              <a:blipFill>
                <a:blip r:embed="rId2"/>
                <a:stretch>
                  <a:fillRect l="-900" t="-2479" b="-826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 descr="C:\Users\Alex\AppData\Local\Microsoft\Windows\INetCache\Content.Word\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1" y="2368306"/>
            <a:ext cx="2904392" cy="282794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6096000" y="5422395"/>
                <a:ext cx="6096000" cy="7434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</a:pPr>
                <a:r>
                  <a:rPr lang="es-ES" b="1" i="1" dirty="0">
                    <a:solidFill>
                      <a:srgbClr val="002060"/>
                    </a:solidFill>
                    <a:latin typeface="Arial" panose="020B0604020202020204" pitchFamily="34" charset="0"/>
                    <a:ea typeface="SimHei"/>
                    <a:cs typeface="Times New Roman" panose="02020603050405020304" pitchFamily="18" charset="0"/>
                  </a:rPr>
                  <a:t>Etapa 2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  <a:ea typeface="SimHei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SimHei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SimHei"/>
                            <a:cs typeface="Times New Roman" panose="02020603050405020304" pitchFamily="18" charset="0"/>
                          </a:rPr>
                          <m:t>2,1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  <a:ea typeface="SimHei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ea typeface="SimHei"/>
                    <a:cs typeface="Times New Roman" panose="02020603050405020304" pitchFamily="18" charset="0"/>
                  </a:rPr>
                  <a:t>= MAX( (5+0) y (4+6) )</a:t>
                </a:r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422395"/>
                <a:ext cx="6096000" cy="743473"/>
              </a:xfrm>
              <a:prstGeom prst="rect">
                <a:avLst/>
              </a:prstGeom>
              <a:blipFill>
                <a:blip r:embed="rId4"/>
                <a:stretch>
                  <a:fillRect l="-800" t="-2479" b="-826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 descr="C:\Users\Alex\AppData\Local\Microsoft\Windows\INetCache\Content.Word\3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248" y="2368305"/>
            <a:ext cx="2933944" cy="29070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446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usando la recurrencia: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0" y="2284119"/>
            <a:ext cx="8973633" cy="1953773"/>
          </a:xfrm>
        </p:spPr>
        <p:txBody>
          <a:bodyPr>
            <a:normAutofit/>
          </a:bodyPr>
          <a:lstStyle/>
          <a:p>
            <a:endParaRPr lang="es-ES"/>
          </a:p>
          <a:p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1406770" y="5464874"/>
                <a:ext cx="6096000" cy="65851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s-ES" b="1" i="1" dirty="0">
                    <a:solidFill>
                      <a:srgbClr val="002060"/>
                    </a:solidFill>
                  </a:rPr>
                  <a:t>Etapa 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= MAX( (4+2) y (5+2) )</a:t>
                </a:r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770" y="5464874"/>
                <a:ext cx="6096000" cy="658514"/>
              </a:xfrm>
              <a:prstGeom prst="rect">
                <a:avLst/>
              </a:prstGeom>
              <a:blipFill>
                <a:blip r:embed="rId2"/>
                <a:stretch>
                  <a:fillRect l="-900" t="-5556" b="-111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6096000" y="5464874"/>
                <a:ext cx="6096000" cy="93551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s-ES" b="1" i="1" dirty="0">
                    <a:solidFill>
                      <a:srgbClr val="002060"/>
                    </a:solidFill>
                  </a:rPr>
                  <a:t>Etapa 4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= MAX( (10+7) y (7+5) )</a:t>
                </a:r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464874"/>
                <a:ext cx="6096000" cy="935513"/>
              </a:xfrm>
              <a:prstGeom prst="rect">
                <a:avLst/>
              </a:prstGeom>
              <a:blipFill>
                <a:blip r:embed="rId3"/>
                <a:stretch>
                  <a:fillRect l="-800" t="-389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 descr="C:\Users\Alex\AppData\Local\Microsoft\Windows\INetCache\Content.Word\4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1" y="2368306"/>
            <a:ext cx="3006969" cy="2907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1" descr="C:\Users\Alex\AppData\Local\Microsoft\Windows\INetCache\Content.Word\5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68306"/>
            <a:ext cx="3100754" cy="2937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06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TC104033917[[fn=Berlín]]</Template>
  <TotalTime>237</TotalTime>
  <Words>443</Words>
  <Application>Microsoft Office PowerPoint</Application>
  <PresentationFormat>Panorámica</PresentationFormat>
  <Paragraphs>45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Cambria Math</vt:lpstr>
      <vt:lpstr>SimHei</vt:lpstr>
      <vt:lpstr>Times New Roman</vt:lpstr>
      <vt:lpstr>Trebuchet MS</vt:lpstr>
      <vt:lpstr>Berlín</vt:lpstr>
      <vt:lpstr>4. El turista de manhattan</vt:lpstr>
      <vt:lpstr>Descripción del problema:</vt:lpstr>
      <vt:lpstr>¿Se puede resolver con PD?</vt:lpstr>
      <vt:lpstr>Naturaleza N-etápica:</vt:lpstr>
      <vt:lpstr>Verificación del POB:</vt:lpstr>
      <vt:lpstr>Verificación del POB:</vt:lpstr>
      <vt:lpstr>Planteamiento de una recurrencia:</vt:lpstr>
      <vt:lpstr>Ejemplo usando la recurrencia:</vt:lpstr>
      <vt:lpstr>Ejemplo usando la recurrencia:</vt:lpstr>
      <vt:lpstr>Algoritmo:</vt:lpstr>
      <vt:lpstr>Implementación: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Chalalai Sarakor</dc:creator>
  <cp:lastModifiedBy>Jose</cp:lastModifiedBy>
  <cp:revision>14</cp:revision>
  <dcterms:created xsi:type="dcterms:W3CDTF">2013-07-30T10:58:06Z</dcterms:created>
  <dcterms:modified xsi:type="dcterms:W3CDTF">2017-05-16T13:35:10Z</dcterms:modified>
</cp:coreProperties>
</file>