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8"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p:scale>
          <a:sx n="75" d="100"/>
          <a:sy n="75" d="100"/>
        </p:scale>
        <p:origin x="125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88203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157261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578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287907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1622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3311237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2731986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72875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203538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184306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392853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200900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30187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210319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426534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1318580-9CF3-4C5C-98E9-9923135BAD3F}" type="datetimeFigureOut">
              <a:rPr lang="es-ES" smtClean="0"/>
              <a:pPr/>
              <a:t>21/05/2017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2E66DFB-5AC0-4667-B2B3-4E681C64183A}" type="slidenum">
              <a:rPr lang="es-ES" smtClean="0"/>
              <a:pPr/>
              <a:t>‹Nº›</a:t>
            </a:fld>
            <a:endParaRPr lang="es-ES"/>
          </a:p>
        </p:txBody>
      </p:sp>
    </p:spTree>
    <p:extLst>
      <p:ext uri="{BB962C8B-B14F-4D97-AF65-F5344CB8AC3E}">
        <p14:creationId xmlns:p14="http://schemas.microsoft.com/office/powerpoint/2010/main" val="20114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318580-9CF3-4C5C-98E9-9923135BAD3F}" type="datetimeFigureOut">
              <a:rPr lang="es-ES" smtClean="0"/>
              <a:pPr/>
              <a:t>21/05/2017</a:t>
            </a:fld>
            <a:endParaRPr lang="es-E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2E66DFB-5AC0-4667-B2B3-4E681C64183A}" type="slidenum">
              <a:rPr lang="es-ES" smtClean="0"/>
              <a:pPr/>
              <a:t>‹Nº›</a:t>
            </a:fld>
            <a:endParaRPr lang="es-ES"/>
          </a:p>
        </p:txBody>
      </p:sp>
    </p:spTree>
    <p:extLst>
      <p:ext uri="{BB962C8B-B14F-4D97-AF65-F5344CB8AC3E}">
        <p14:creationId xmlns:p14="http://schemas.microsoft.com/office/powerpoint/2010/main" val="1197344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a:t>Administrador de Préstamos</a:t>
            </a:r>
            <a:br>
              <a:rPr lang="es-MX" dirty="0"/>
            </a:br>
            <a:r>
              <a:rPr lang="es-MX" dirty="0"/>
              <a:t>“</a:t>
            </a:r>
            <a:r>
              <a:rPr lang="es-MX" dirty="0" err="1"/>
              <a:t>PrestaMaxx</a:t>
            </a:r>
            <a:r>
              <a:rPr lang="es-MX" dirty="0"/>
              <a:t>”</a:t>
            </a:r>
            <a:br>
              <a:rPr lang="es-ES" dirty="0"/>
            </a:br>
            <a:endParaRPr lang="es-ES" dirty="0"/>
          </a:p>
        </p:txBody>
      </p:sp>
      <p:sp>
        <p:nvSpPr>
          <p:cNvPr id="3" name="2 Subtítulo"/>
          <p:cNvSpPr>
            <a:spLocks noGrp="1"/>
          </p:cNvSpPr>
          <p:nvPr>
            <p:ph type="subTitle" idx="1"/>
          </p:nvPr>
        </p:nvSpPr>
        <p:spPr>
          <a:xfrm>
            <a:off x="1371600" y="3886200"/>
            <a:ext cx="6400800" cy="2471758"/>
          </a:xfrm>
        </p:spPr>
        <p:txBody>
          <a:bodyPr/>
          <a:lstStyle/>
          <a:p>
            <a:r>
              <a:rPr lang="es-MX" dirty="0"/>
              <a:t>Castro Beltrán Julio César</a:t>
            </a:r>
          </a:p>
          <a:p>
            <a:r>
              <a:rPr lang="es-MX" dirty="0"/>
              <a:t>Gómez Beltrán María Irma</a:t>
            </a:r>
          </a:p>
          <a:p>
            <a:r>
              <a:rPr lang="es-MX" dirty="0"/>
              <a:t>Miranda Gómez Mario</a:t>
            </a:r>
          </a:p>
          <a:p>
            <a:r>
              <a:rPr lang="es-MX" dirty="0"/>
              <a:t>Pérez Ibarra Christian Alexis</a:t>
            </a:r>
          </a:p>
          <a:p>
            <a:endParaRPr lang="es-ES"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717032"/>
            <a:ext cx="2648320" cy="21720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DIAGRAMA DE SECUENCIA</a:t>
            </a:r>
            <a:endParaRPr lang="es-ES" dirty="0"/>
          </a:p>
        </p:txBody>
      </p:sp>
      <p:pic>
        <p:nvPicPr>
          <p:cNvPr id="4" name="Marcador de contenido 3"/>
          <p:cNvPicPr>
            <a:picLocks noGrp="1" noChangeAspect="1"/>
          </p:cNvPicPr>
          <p:nvPr>
            <p:ph idx="1"/>
          </p:nvPr>
        </p:nvPicPr>
        <p:blipFill>
          <a:blip r:embed="rId2"/>
          <a:stretch>
            <a:fillRect/>
          </a:stretch>
        </p:blipFill>
        <p:spPr>
          <a:xfrm>
            <a:off x="5212767" y="2348880"/>
            <a:ext cx="4040069" cy="3168353"/>
          </a:xfrm>
          <a:prstGeom prst="rect">
            <a:avLst/>
          </a:prstGeom>
        </p:spPr>
      </p:pic>
      <p:pic>
        <p:nvPicPr>
          <p:cNvPr id="5" name="Imagen 4"/>
          <p:cNvPicPr>
            <a:picLocks noChangeAspect="1"/>
          </p:cNvPicPr>
          <p:nvPr/>
        </p:nvPicPr>
        <p:blipFill>
          <a:blip r:embed="rId3"/>
          <a:stretch>
            <a:fillRect/>
          </a:stretch>
        </p:blipFill>
        <p:spPr>
          <a:xfrm>
            <a:off x="460247" y="2336181"/>
            <a:ext cx="4201540" cy="31810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DIAGRAMA DE COLABORACIÓN</a:t>
            </a:r>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40793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PRUEBAS REALIZADAS</a:t>
            </a:r>
            <a:endParaRPr lang="es-ES" dirty="0"/>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CONCLUSIONES</a:t>
            </a:r>
            <a:endParaRPr lang="es-ES" dirty="0"/>
          </a:p>
        </p:txBody>
      </p:sp>
      <p:sp>
        <p:nvSpPr>
          <p:cNvPr id="3" name="2 Marcador de contenido"/>
          <p:cNvSpPr>
            <a:spLocks noGrp="1"/>
          </p:cNvSpPr>
          <p:nvPr>
            <p:ph idx="1"/>
          </p:nvPr>
        </p:nvSpPr>
        <p:spPr>
          <a:xfrm>
            <a:off x="609599" y="1700808"/>
            <a:ext cx="6347714" cy="4340555"/>
          </a:xfrm>
        </p:spPr>
        <p:txBody>
          <a:bodyPr/>
          <a:lstStyle/>
          <a:p>
            <a:pPr algn="just"/>
            <a:r>
              <a:rPr lang="es-ES" sz="2000" dirty="0"/>
              <a:t>Gracias a nuestro sistema la empresa podrá otorgar prestamos fácil/ Rápido / seguro. Así como también podrá tener el registro de todo el proceso desde el registro de los clientes hasta el abono de cada préstamo otorgado, mediante una interfaz amigable para el cliente así como para el vendedor.  </a:t>
            </a:r>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CONTENIDO</a:t>
            </a:r>
            <a:endParaRPr lang="es-ES" dirty="0"/>
          </a:p>
        </p:txBody>
      </p:sp>
      <p:sp>
        <p:nvSpPr>
          <p:cNvPr id="3" name="2 Marcador de contenido"/>
          <p:cNvSpPr>
            <a:spLocks noGrp="1"/>
          </p:cNvSpPr>
          <p:nvPr>
            <p:ph idx="1"/>
          </p:nvPr>
        </p:nvSpPr>
        <p:spPr/>
        <p:txBody>
          <a:bodyPr>
            <a:normAutofit/>
          </a:bodyPr>
          <a:lstStyle/>
          <a:p>
            <a:pPr marL="514350" indent="-514350">
              <a:buFont typeface="+mj-lt"/>
              <a:buAutoNum type="arabicPeriod"/>
            </a:pPr>
            <a:r>
              <a:rPr lang="es-MX" dirty="0"/>
              <a:t>Introducción</a:t>
            </a:r>
          </a:p>
          <a:p>
            <a:pPr marL="514350" indent="-514350">
              <a:buFont typeface="+mj-lt"/>
              <a:buAutoNum type="arabicPeriod"/>
            </a:pPr>
            <a:r>
              <a:rPr lang="es-MX" dirty="0"/>
              <a:t>Requisitos</a:t>
            </a:r>
          </a:p>
          <a:p>
            <a:pPr marL="514350" indent="-514350">
              <a:buFont typeface="+mj-lt"/>
              <a:buAutoNum type="arabicPeriod"/>
            </a:pPr>
            <a:r>
              <a:rPr lang="es-MX" dirty="0"/>
              <a:t>Casos de uso</a:t>
            </a:r>
          </a:p>
          <a:p>
            <a:pPr marL="514350" indent="-514350">
              <a:buFont typeface="+mj-lt"/>
              <a:buAutoNum type="arabicPeriod"/>
            </a:pPr>
            <a:r>
              <a:rPr lang="es-MX" dirty="0"/>
              <a:t>Contratos</a:t>
            </a:r>
          </a:p>
          <a:p>
            <a:pPr marL="514350" indent="-514350">
              <a:buFont typeface="+mj-lt"/>
              <a:buAutoNum type="arabicPeriod"/>
            </a:pPr>
            <a:r>
              <a:rPr lang="es-MX" dirty="0"/>
              <a:t>Modelo de dominio</a:t>
            </a:r>
          </a:p>
          <a:p>
            <a:pPr marL="914400" lvl="1" indent="-514350">
              <a:buFont typeface="+mj-lt"/>
              <a:buAutoNum type="arabicPeriod"/>
            </a:pPr>
            <a:r>
              <a:rPr lang="es-MX" dirty="0"/>
              <a:t>Diagrama de clases</a:t>
            </a:r>
          </a:p>
          <a:p>
            <a:pPr marL="914400" lvl="1" indent="-514350">
              <a:buFont typeface="+mj-lt"/>
              <a:buAutoNum type="arabicPeriod"/>
            </a:pPr>
            <a:r>
              <a:rPr lang="es-MX" dirty="0"/>
              <a:t>Diagrama de secuencia del caso principal</a:t>
            </a:r>
          </a:p>
          <a:p>
            <a:pPr marL="514350" indent="-514350">
              <a:buFont typeface="+mj-lt"/>
              <a:buAutoNum type="arabicPeriod"/>
            </a:pPr>
            <a:r>
              <a:rPr lang="es-MX" dirty="0"/>
              <a:t>Pruebas</a:t>
            </a:r>
          </a:p>
          <a:p>
            <a:pPr marL="514350" indent="-514350">
              <a:buFont typeface="+mj-lt"/>
              <a:buAutoNum type="arabicPeriod"/>
            </a:pPr>
            <a:r>
              <a:rPr lang="es-MX" dirty="0"/>
              <a:t>Conclusiones </a:t>
            </a:r>
          </a:p>
          <a:p>
            <a:pPr marL="514350" indent="-514350">
              <a:buFont typeface="+mj-lt"/>
              <a:buAutoNum type="arabicPeriod"/>
            </a:pP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INTRODUCCIÓN	</a:t>
            </a:r>
            <a:endParaRPr lang="es-ES" dirty="0"/>
          </a:p>
        </p:txBody>
      </p:sp>
      <p:sp>
        <p:nvSpPr>
          <p:cNvPr id="3" name="2 Marcador de contenido"/>
          <p:cNvSpPr>
            <a:spLocks noGrp="1"/>
          </p:cNvSpPr>
          <p:nvPr>
            <p:ph idx="1"/>
          </p:nvPr>
        </p:nvSpPr>
        <p:spPr/>
        <p:txBody>
          <a:bodyPr>
            <a:normAutofit/>
          </a:bodyPr>
          <a:lstStyle/>
          <a:p>
            <a:pPr algn="just"/>
            <a:r>
              <a:rPr lang="es-ES" sz="2000" dirty="0"/>
              <a:t>El objetivo de nuestro proyecto es desarrollar un sistema de prestamos desde la web, que para el usuario o como nosotros le llamamos </a:t>
            </a:r>
            <a:r>
              <a:rPr lang="es-MX" sz="2000" dirty="0"/>
              <a:t>“cliente” sea fácil, rápido y seguro; obtener un préstamo de acuerdo a su necesidad.</a:t>
            </a:r>
          </a:p>
          <a:p>
            <a:pPr algn="just"/>
            <a:r>
              <a:rPr lang="es-MX" sz="2000" dirty="0"/>
              <a:t>Y en el que el administrador no tenga problema alguno para llevar el control de estos.</a:t>
            </a:r>
            <a:endParaRPr lang="es-E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REQUISITOS</a:t>
            </a:r>
            <a:endParaRPr lang="es-ES" dirty="0"/>
          </a:p>
        </p:txBody>
      </p:sp>
      <p:sp>
        <p:nvSpPr>
          <p:cNvPr id="3" name="2 Marcador de contenido"/>
          <p:cNvSpPr>
            <a:spLocks noGrp="1"/>
          </p:cNvSpPr>
          <p:nvPr>
            <p:ph idx="1"/>
          </p:nvPr>
        </p:nvSpPr>
        <p:spPr>
          <a:xfrm>
            <a:off x="609599" y="1556792"/>
            <a:ext cx="6347714" cy="4752528"/>
          </a:xfrm>
        </p:spPr>
        <p:txBody>
          <a:bodyPr>
            <a:normAutofit/>
          </a:bodyPr>
          <a:lstStyle/>
          <a:p>
            <a:pPr>
              <a:buAutoNum type="arabicPeriod"/>
            </a:pPr>
            <a:r>
              <a:rPr lang="es-ES" dirty="0"/>
              <a:t>pagina principal con:</a:t>
            </a:r>
          </a:p>
          <a:p>
            <a:r>
              <a:rPr lang="es-ES" dirty="0"/>
              <a:t>Con inicio de sesión </a:t>
            </a:r>
          </a:p>
          <a:p>
            <a:r>
              <a:rPr lang="es-ES" dirty="0"/>
              <a:t>Información relacionada</a:t>
            </a:r>
          </a:p>
          <a:p>
            <a:pPr marL="0" indent="0">
              <a:buNone/>
            </a:pPr>
            <a:r>
              <a:rPr lang="es-ES" dirty="0"/>
              <a:t>2. El sistema contiene 3 tipos de usuario:</a:t>
            </a:r>
            <a:endParaRPr lang="es-MX" dirty="0"/>
          </a:p>
          <a:p>
            <a:r>
              <a:rPr lang="es-ES" dirty="0"/>
              <a:t>Administrador</a:t>
            </a:r>
          </a:p>
          <a:p>
            <a:r>
              <a:rPr lang="es-ES" dirty="0"/>
              <a:t>Vendedores</a:t>
            </a:r>
          </a:p>
          <a:p>
            <a:r>
              <a:rPr lang="es-ES" dirty="0"/>
              <a:t>Clientes</a:t>
            </a:r>
            <a:endParaRPr lang="es-MX" dirty="0"/>
          </a:p>
          <a:p>
            <a:pPr marL="0" indent="0">
              <a:buNone/>
            </a:pPr>
            <a:r>
              <a:rPr lang="es-ES" dirty="0"/>
              <a:t>3. Procesos del administrador</a:t>
            </a:r>
            <a:endParaRPr lang="es-MX" dirty="0"/>
          </a:p>
          <a:p>
            <a:r>
              <a:rPr lang="es-ES" dirty="0"/>
              <a:t>Registrar vendedores</a:t>
            </a:r>
          </a:p>
          <a:p>
            <a:r>
              <a:rPr lang="es-ES" dirty="0"/>
              <a:t>Consultar reportes (Ganancias &amp; Cobranza)</a:t>
            </a:r>
          </a:p>
          <a:p>
            <a:r>
              <a:rPr lang="es-ES" dirty="0"/>
              <a:t>Baja de vendedores</a:t>
            </a:r>
          </a:p>
          <a:p>
            <a:endParaRPr lang="es-ES" dirty="0"/>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MX" dirty="0"/>
              <a:t>4. Procesos del vendedor:</a:t>
            </a:r>
          </a:p>
          <a:p>
            <a:r>
              <a:rPr lang="es-MX" dirty="0"/>
              <a:t>Autoriza prestamos (consulta información de cliente)</a:t>
            </a:r>
          </a:p>
          <a:p>
            <a:r>
              <a:rPr lang="es-MX" dirty="0"/>
              <a:t>Consulta reportes de cobranza</a:t>
            </a:r>
          </a:p>
          <a:p>
            <a:r>
              <a:rPr lang="es-MX" dirty="0"/>
              <a:t>Alta y baja de clientes</a:t>
            </a:r>
          </a:p>
          <a:p>
            <a:endParaRPr lang="es-MX" dirty="0"/>
          </a:p>
          <a:p>
            <a:pPr marL="0" indent="0">
              <a:buNone/>
            </a:pPr>
            <a:r>
              <a:rPr lang="es-MX" dirty="0"/>
              <a:t>5. Procesos del cliente: </a:t>
            </a:r>
          </a:p>
          <a:p>
            <a:r>
              <a:rPr lang="es-MX" dirty="0"/>
              <a:t>Solicitar préstamo</a:t>
            </a:r>
          </a:p>
          <a:p>
            <a:r>
              <a:rPr lang="es-MX" dirty="0"/>
              <a:t>Consultar estado de cuenta</a:t>
            </a:r>
          </a:p>
          <a:p>
            <a:pPr marL="0" indent="0">
              <a:buNone/>
            </a:pPr>
            <a:endParaRPr lang="es-MX" dirty="0"/>
          </a:p>
          <a:p>
            <a:endParaRPr lang="es-MX" dirty="0"/>
          </a:p>
          <a:p>
            <a:endParaRPr lang="es-MX" dirty="0"/>
          </a:p>
          <a:p>
            <a:endParaRPr lang="es-MX" dirty="0"/>
          </a:p>
          <a:p>
            <a:pPr marL="0" indent="0">
              <a:buNone/>
            </a:pPr>
            <a:endParaRPr lang="es-MX" dirty="0"/>
          </a:p>
        </p:txBody>
      </p:sp>
    </p:spTree>
    <p:extLst>
      <p:ext uri="{BB962C8B-B14F-4D97-AF65-F5344CB8AC3E}">
        <p14:creationId xmlns:p14="http://schemas.microsoft.com/office/powerpoint/2010/main" val="307469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Lista de riesgos y plan de gestión de riesgos</a:t>
            </a:r>
          </a:p>
        </p:txBody>
      </p:sp>
      <p:pic>
        <p:nvPicPr>
          <p:cNvPr id="4" name="Marcador de contenido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160590"/>
            <a:ext cx="8066290" cy="1554788"/>
          </a:xfrm>
          <a:prstGeom prst="rect">
            <a:avLst/>
          </a:prstGeom>
        </p:spPr>
      </p:pic>
      <p:pic>
        <p:nvPicPr>
          <p:cNvPr id="5" name="Imagen 4"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4388336"/>
            <a:ext cx="8066290" cy="1946575"/>
          </a:xfrm>
          <a:prstGeom prst="rect">
            <a:avLst/>
          </a:prstGeom>
        </p:spPr>
      </p:pic>
    </p:spTree>
    <p:extLst>
      <p:ext uri="{BB962C8B-B14F-4D97-AF65-F5344CB8AC3E}">
        <p14:creationId xmlns:p14="http://schemas.microsoft.com/office/powerpoint/2010/main" val="12685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CASO DE USO PRINCIPAL</a:t>
            </a: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774191707"/>
              </p:ext>
            </p:extLst>
          </p:nvPr>
        </p:nvGraphicFramePr>
        <p:xfrm>
          <a:off x="899592" y="1244009"/>
          <a:ext cx="5544616" cy="5443234"/>
        </p:xfrm>
        <a:graphic>
          <a:graphicData uri="http://schemas.openxmlformats.org/drawingml/2006/table">
            <a:tbl>
              <a:tblPr firstRow="1" firstCol="1" bandRow="1">
                <a:tableStyleId>{5C22544A-7EE6-4342-B048-85BDC9FD1C3A}</a:tableStyleId>
              </a:tblPr>
              <a:tblGrid>
                <a:gridCol w="2772308">
                  <a:extLst>
                    <a:ext uri="{9D8B030D-6E8A-4147-A177-3AD203B41FA5}">
                      <a16:colId xmlns:a16="http://schemas.microsoft.com/office/drawing/2014/main" val="520546716"/>
                    </a:ext>
                  </a:extLst>
                </a:gridCol>
                <a:gridCol w="2772308">
                  <a:extLst>
                    <a:ext uri="{9D8B030D-6E8A-4147-A177-3AD203B41FA5}">
                      <a16:colId xmlns:a16="http://schemas.microsoft.com/office/drawing/2014/main" val="189196782"/>
                    </a:ext>
                  </a:extLst>
                </a:gridCol>
              </a:tblGrid>
              <a:tr h="227369">
                <a:tc gridSpan="2">
                  <a:txBody>
                    <a:bodyPr/>
                    <a:lstStyle/>
                    <a:p>
                      <a:pPr>
                        <a:lnSpc>
                          <a:spcPct val="107000"/>
                        </a:lnSpc>
                        <a:spcAft>
                          <a:spcPts val="0"/>
                        </a:spcAft>
                      </a:pPr>
                      <a:r>
                        <a:rPr lang="es-ES" sz="1100" dirty="0">
                          <a:effectLst/>
                          <a:latin typeface="Arial" panose="020B0604020202020204" pitchFamily="34" charset="0"/>
                          <a:cs typeface="Arial" panose="020B0604020202020204" pitchFamily="34" charset="0"/>
                        </a:rPr>
                        <a:t>Caso de uso Principal “solicitar préstamo”</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s-MX"/>
                    </a:p>
                  </a:txBody>
                  <a:tcPr/>
                </a:tc>
                <a:extLst>
                  <a:ext uri="{0D108BD9-81ED-4DB2-BD59-A6C34878D82A}">
                    <a16:rowId xmlns:a16="http://schemas.microsoft.com/office/drawing/2014/main" val="549587260"/>
                  </a:ext>
                </a:extLst>
              </a:tr>
              <a:tr h="239314">
                <a:tc gridSpan="2">
                  <a:txBody>
                    <a:bodyPr/>
                    <a:lstStyle/>
                    <a:p>
                      <a:pPr>
                        <a:lnSpc>
                          <a:spcPct val="107000"/>
                        </a:lnSpc>
                        <a:spcAft>
                          <a:spcPts val="0"/>
                        </a:spcAft>
                      </a:pPr>
                      <a:r>
                        <a:rPr lang="es-ES" sz="1100" dirty="0">
                          <a:effectLst/>
                          <a:latin typeface="Arial" panose="020B0604020202020204" pitchFamily="34" charset="0"/>
                          <a:cs typeface="Arial" panose="020B0604020202020204" pitchFamily="34" charset="0"/>
                        </a:rPr>
                        <a:t>Camino básico.</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s-MX"/>
                    </a:p>
                  </a:txBody>
                  <a:tcPr/>
                </a:tc>
                <a:extLst>
                  <a:ext uri="{0D108BD9-81ED-4DB2-BD59-A6C34878D82A}">
                    <a16:rowId xmlns:a16="http://schemas.microsoft.com/office/drawing/2014/main" val="1307571280"/>
                  </a:ext>
                </a:extLst>
              </a:tr>
              <a:tr h="239314">
                <a:tc>
                  <a:txBody>
                    <a:bodyPr/>
                    <a:lstStyle/>
                    <a:p>
                      <a:pPr>
                        <a:lnSpc>
                          <a:spcPct val="107000"/>
                        </a:lnSpc>
                        <a:spcAft>
                          <a:spcPts val="0"/>
                        </a:spcAft>
                      </a:pPr>
                      <a:r>
                        <a:rPr lang="es-ES" sz="1100" dirty="0">
                          <a:effectLst/>
                          <a:latin typeface="Arial" panose="020B0604020202020204" pitchFamily="34" charset="0"/>
                          <a:cs typeface="Arial" panose="020B0604020202020204" pitchFamily="34" charset="0"/>
                        </a:rPr>
                        <a:t>Actores</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ES" sz="1100" dirty="0">
                          <a:effectLst/>
                          <a:latin typeface="Arial" panose="020B0604020202020204" pitchFamily="34" charset="0"/>
                          <a:cs typeface="Arial" panose="020B0604020202020204" pitchFamily="34" charset="0"/>
                        </a:rPr>
                        <a:t>Sistema</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21251570"/>
                  </a:ext>
                </a:extLst>
              </a:tr>
              <a:tr h="478627">
                <a:tc>
                  <a:txBody>
                    <a:bodyPr/>
                    <a:lstStyle/>
                    <a:p>
                      <a:pPr marL="342900" lvl="0" indent="-342900">
                        <a:lnSpc>
                          <a:spcPct val="107000"/>
                        </a:lnSpc>
                        <a:spcAft>
                          <a:spcPts val="0"/>
                        </a:spcAft>
                        <a:buFont typeface="+mj-lt"/>
                        <a:buAutoNum type="arabicPeriod"/>
                      </a:pPr>
                      <a:r>
                        <a:rPr lang="es-ES" sz="1100" dirty="0">
                          <a:effectLst/>
                          <a:latin typeface="Arial" panose="020B0604020202020204" pitchFamily="34" charset="0"/>
                          <a:cs typeface="Arial" panose="020B0604020202020204" pitchFamily="34" charset="0"/>
                        </a:rPr>
                        <a:t>El Cliente ingresa al sistema con sus credenciales y da clic en iniciar sesión</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2 El sistema identifica que es cliente y muestra la vista de home</a:t>
                      </a:r>
                    </a:p>
                  </a:txBody>
                  <a:tcPr marL="68580" marR="68580" marT="0" marB="0"/>
                </a:tc>
                <a:extLst>
                  <a:ext uri="{0D108BD9-81ED-4DB2-BD59-A6C34878D82A}">
                    <a16:rowId xmlns:a16="http://schemas.microsoft.com/office/drawing/2014/main" val="2553221454"/>
                  </a:ext>
                </a:extLst>
              </a:tr>
              <a:tr h="466683">
                <a:tc>
                  <a:txBody>
                    <a:bodyPr/>
                    <a:lstStyle/>
                    <a:p>
                      <a:pPr marL="0" lvl="0" indent="0">
                        <a:lnSpc>
                          <a:spcPct val="107000"/>
                        </a:lnSpc>
                        <a:spcAft>
                          <a:spcPts val="0"/>
                        </a:spcAft>
                        <a:buFont typeface="+mj-lt"/>
                        <a:buNone/>
                      </a:pPr>
                      <a:r>
                        <a:rPr lang="es-ES" sz="1100" dirty="0">
                          <a:effectLst/>
                          <a:latin typeface="Arial" panose="020B0604020202020204" pitchFamily="34" charset="0"/>
                          <a:cs typeface="Arial" panose="020B0604020202020204" pitchFamily="34" charset="0"/>
                        </a:rPr>
                        <a:t>2.   El usuario da clic en solicitar préstamo</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lvl="0" indent="0">
                        <a:lnSpc>
                          <a:spcPct val="107000"/>
                        </a:lnSpc>
                        <a:spcAft>
                          <a:spcPts val="0"/>
                        </a:spcAft>
                        <a:buFont typeface="+mj-lt"/>
                        <a:buNone/>
                      </a:pPr>
                      <a:r>
                        <a:rPr lang="es-ES" sz="1100" dirty="0">
                          <a:effectLst/>
                          <a:latin typeface="Arial" panose="020B0604020202020204" pitchFamily="34" charset="0"/>
                          <a:cs typeface="Arial" panose="020B0604020202020204" pitchFamily="34" charset="0"/>
                        </a:rPr>
                        <a:t>2.   El sistema devuelve formulario </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4523857"/>
                  </a:ext>
                </a:extLst>
              </a:tr>
              <a:tr h="466683">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3. El usuario llena formulario, sube archivos y da clic en enviar</a:t>
                      </a:r>
                    </a:p>
                  </a:txBody>
                  <a:tcPr marL="68580" marR="68580" marT="0" marB="0"/>
                </a:tc>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3.  Sistema guarda la información y la envía a vendedor asignado</a:t>
                      </a:r>
                    </a:p>
                  </a:txBody>
                  <a:tcPr marL="68580" marR="68580" marT="0" marB="0"/>
                </a:tc>
                <a:extLst>
                  <a:ext uri="{0D108BD9-81ED-4DB2-BD59-A6C34878D82A}">
                    <a16:rowId xmlns:a16="http://schemas.microsoft.com/office/drawing/2014/main" val="2942768260"/>
                  </a:ext>
                </a:extLst>
              </a:tr>
              <a:tr h="466683">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4. Usuario queda en espera de autorización de préstamo</a:t>
                      </a:r>
                    </a:p>
                  </a:txBody>
                  <a:tcPr marL="68580" marR="68580" marT="0" marB="0"/>
                </a:tc>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4. </a:t>
                      </a:r>
                    </a:p>
                  </a:txBody>
                  <a:tcPr marL="68580" marR="68580" marT="0" marB="0"/>
                </a:tc>
                <a:extLst>
                  <a:ext uri="{0D108BD9-81ED-4DB2-BD59-A6C34878D82A}">
                    <a16:rowId xmlns:a16="http://schemas.microsoft.com/office/drawing/2014/main" val="221834549"/>
                  </a:ext>
                </a:extLst>
              </a:tr>
              <a:tr h="466683">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5. Vendedor ingresa al sistema con sus credenciales</a:t>
                      </a:r>
                    </a:p>
                  </a:txBody>
                  <a:tcPr marL="68580" marR="68580" marT="0" marB="0"/>
                </a:tc>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5. El sistema identifica que es un vendedor y envía la vista home</a:t>
                      </a:r>
                    </a:p>
                  </a:txBody>
                  <a:tcPr marL="68580" marR="68580" marT="0" marB="0"/>
                </a:tc>
                <a:extLst>
                  <a:ext uri="{0D108BD9-81ED-4DB2-BD59-A6C34878D82A}">
                    <a16:rowId xmlns:a16="http://schemas.microsoft.com/office/drawing/2014/main" val="813771942"/>
                  </a:ext>
                </a:extLst>
              </a:tr>
              <a:tr h="466683">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6. El vendedor da clic en prestamos por autorizar</a:t>
                      </a:r>
                    </a:p>
                  </a:txBody>
                  <a:tcPr marL="68580" marR="68580" marT="0" marB="0"/>
                </a:tc>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6. El sistema devuelve la lista de consulta de candidatos a prestamos</a:t>
                      </a:r>
                    </a:p>
                  </a:txBody>
                  <a:tcPr marL="68580" marR="68580" marT="0" marB="0"/>
                </a:tc>
                <a:extLst>
                  <a:ext uri="{0D108BD9-81ED-4DB2-BD59-A6C34878D82A}">
                    <a16:rowId xmlns:a16="http://schemas.microsoft.com/office/drawing/2014/main" val="2758999615"/>
                  </a:ext>
                </a:extLst>
              </a:tr>
              <a:tr h="466683">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7. El vendedor selecciona al cliente y observa su solicitud</a:t>
                      </a:r>
                    </a:p>
                  </a:txBody>
                  <a:tcPr marL="68580" marR="68580" marT="0" marB="0"/>
                </a:tc>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7.</a:t>
                      </a:r>
                    </a:p>
                    <a:p>
                      <a:pPr marL="0" lvl="0" indent="0">
                        <a:lnSpc>
                          <a:spcPct val="107000"/>
                        </a:lnSpc>
                        <a:spcAft>
                          <a:spcPts val="0"/>
                        </a:spcAft>
                        <a:buFont typeface="+mj-lt"/>
                        <a:buNone/>
                      </a:pP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4109354"/>
                  </a:ext>
                </a:extLst>
              </a:tr>
              <a:tr h="466683">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8. El vendedor autoriza el préstamo</a:t>
                      </a:r>
                    </a:p>
                  </a:txBody>
                  <a:tcPr marL="68580" marR="68580" marT="0" marB="0"/>
                </a:tc>
                <a:tc>
                  <a:txBody>
                    <a:bodyPr/>
                    <a:lstStyle/>
                    <a:p>
                      <a:pPr marL="0" lvl="0" indent="0">
                        <a:lnSpc>
                          <a:spcPct val="107000"/>
                        </a:lnSpc>
                        <a:spcAft>
                          <a:spcPts val="0"/>
                        </a:spcAft>
                        <a:buFont typeface="+mj-lt"/>
                        <a:buNone/>
                      </a:pPr>
                      <a:r>
                        <a:rPr lang="es-MX" sz="1100" dirty="0">
                          <a:effectLst/>
                          <a:latin typeface="Arial" panose="020B0604020202020204" pitchFamily="34" charset="0"/>
                          <a:ea typeface="Calibri" panose="020F0502020204030204" pitchFamily="34" charset="0"/>
                          <a:cs typeface="Arial" panose="020B0604020202020204" pitchFamily="34" charset="0"/>
                        </a:rPr>
                        <a:t>8. El sistema guarda la elección y envía correo a cliente como respuesta.</a:t>
                      </a:r>
                    </a:p>
                  </a:txBody>
                  <a:tcPr marL="68580" marR="68580" marT="0" marB="0"/>
                </a:tc>
                <a:extLst>
                  <a:ext uri="{0D108BD9-81ED-4DB2-BD59-A6C34878D82A}">
                    <a16:rowId xmlns:a16="http://schemas.microsoft.com/office/drawing/2014/main" val="3882710909"/>
                  </a:ext>
                </a:extLst>
              </a:tr>
              <a:tr h="227369">
                <a:tc gridSpan="2">
                  <a:txBody>
                    <a:bodyPr/>
                    <a:lstStyle/>
                    <a:p>
                      <a:pPr>
                        <a:lnSpc>
                          <a:spcPct val="107000"/>
                        </a:lnSpc>
                        <a:spcAft>
                          <a:spcPts val="0"/>
                        </a:spcAft>
                      </a:pPr>
                      <a:r>
                        <a:rPr lang="es-ES" sz="1100" dirty="0">
                          <a:effectLst/>
                          <a:latin typeface="Arial" panose="020B0604020202020204" pitchFamily="34" charset="0"/>
                          <a:cs typeface="Arial" panose="020B0604020202020204" pitchFamily="34" charset="0"/>
                        </a:rPr>
                        <a:t>Camino alternativo.</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s-MX"/>
                    </a:p>
                  </a:txBody>
                  <a:tcPr/>
                </a:tc>
                <a:extLst>
                  <a:ext uri="{0D108BD9-81ED-4DB2-BD59-A6C34878D82A}">
                    <a16:rowId xmlns:a16="http://schemas.microsoft.com/office/drawing/2014/main" val="477589902"/>
                  </a:ext>
                </a:extLst>
              </a:tr>
              <a:tr h="717942">
                <a:tc gridSpan="2">
                  <a:txBody>
                    <a:bodyPr/>
                    <a:lstStyle/>
                    <a:p>
                      <a:pPr>
                        <a:lnSpc>
                          <a:spcPct val="107000"/>
                        </a:lnSpc>
                        <a:spcAft>
                          <a:spcPts val="0"/>
                        </a:spcAft>
                      </a:pPr>
                      <a:r>
                        <a:rPr lang="es-ES" sz="1100" dirty="0">
                          <a:effectLst/>
                          <a:latin typeface="Arial" panose="020B0604020202020204" pitchFamily="34" charset="0"/>
                          <a:cs typeface="Arial" panose="020B0604020202020204" pitchFamily="34" charset="0"/>
                        </a:rPr>
                        <a:t>Evento 3ª El usuario no guarda y cierra la página.</a:t>
                      </a:r>
                      <a:endParaRPr lang="es-MX" sz="1100" dirty="0">
                        <a:effectLst/>
                        <a:latin typeface="Arial" panose="020B0604020202020204" pitchFamily="34" charset="0"/>
                        <a:cs typeface="Arial" panose="020B0604020202020204" pitchFamily="34" charset="0"/>
                      </a:endParaRPr>
                    </a:p>
                    <a:p>
                      <a:pPr>
                        <a:lnSpc>
                          <a:spcPct val="107000"/>
                        </a:lnSpc>
                        <a:spcAft>
                          <a:spcPts val="0"/>
                        </a:spcAft>
                      </a:pPr>
                      <a:r>
                        <a:rPr lang="es-ES" sz="1100" dirty="0">
                          <a:effectLst/>
                          <a:latin typeface="Arial" panose="020B0604020202020204" pitchFamily="34" charset="0"/>
                          <a:cs typeface="Arial" panose="020B0604020202020204" pitchFamily="34" charset="0"/>
                        </a:rPr>
                        <a:t>Evento 3b  El usuario no tiene los requisitos necesarios y sale.</a:t>
                      </a:r>
                    </a:p>
                    <a:p>
                      <a:pPr>
                        <a:lnSpc>
                          <a:spcPct val="107000"/>
                        </a:lnSpc>
                        <a:spcAft>
                          <a:spcPts val="0"/>
                        </a:spcAft>
                      </a:pPr>
                      <a:r>
                        <a:rPr lang="es-ES" sz="1100" dirty="0">
                          <a:effectLst/>
                          <a:latin typeface="Arial" panose="020B0604020202020204" pitchFamily="34" charset="0"/>
                          <a:cs typeface="Arial" panose="020B0604020202020204" pitchFamily="34" charset="0"/>
                        </a:rPr>
                        <a:t>Evento 8ª el vendedor rechaza el préstamo.</a:t>
                      </a:r>
                      <a:endParaRPr lang="es-MX" sz="1100" dirty="0">
                        <a:effectLst/>
                        <a:latin typeface="Arial" panose="020B0604020202020204" pitchFamily="34" charset="0"/>
                        <a:cs typeface="Arial" panose="020B0604020202020204" pitchFamily="34" charset="0"/>
                      </a:endParaRPr>
                    </a:p>
                    <a:p>
                      <a:pPr>
                        <a:lnSpc>
                          <a:spcPct val="107000"/>
                        </a:lnSpc>
                        <a:spcAft>
                          <a:spcPts val="0"/>
                        </a:spcAft>
                      </a:pPr>
                      <a:r>
                        <a:rPr lang="es-ES" sz="1100" dirty="0">
                          <a:effectLst/>
                          <a:latin typeface="Arial" panose="020B0604020202020204" pitchFamily="34" charset="0"/>
                          <a:cs typeface="Arial" panose="020B0604020202020204" pitchFamily="34" charset="0"/>
                        </a:rPr>
                        <a:t> </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s-MX"/>
                    </a:p>
                  </a:txBody>
                  <a:tcPr/>
                </a:tc>
                <a:extLst>
                  <a:ext uri="{0D108BD9-81ED-4DB2-BD59-A6C34878D82A}">
                    <a16:rowId xmlns:a16="http://schemas.microsoft.com/office/drawing/2014/main" val="26337793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CONTRATOS</a:t>
            </a:r>
            <a:endParaRPr lang="es-ES" dirty="0"/>
          </a:p>
        </p:txBody>
      </p:sp>
      <p:sp>
        <p:nvSpPr>
          <p:cNvPr id="6" name="Marcador de contenido 5"/>
          <p:cNvSpPr>
            <a:spLocks noGrp="1"/>
          </p:cNvSpPr>
          <p:nvPr>
            <p:ph idx="1"/>
          </p:nvPr>
        </p:nvSpPr>
        <p:spPr>
          <a:xfrm>
            <a:off x="0" y="1298244"/>
            <a:ext cx="4788024" cy="4146980"/>
          </a:xfrm>
        </p:spPr>
        <p:txBody>
          <a:bodyPr>
            <a:normAutofit fontScale="92500" lnSpcReduction="20000"/>
          </a:bodyPr>
          <a:lstStyle/>
          <a:p>
            <a:r>
              <a:rPr lang="es-ES" dirty="0"/>
              <a:t>Contrato  C03: Solicitar préstamo</a:t>
            </a:r>
            <a:endParaRPr lang="es-MX" dirty="0"/>
          </a:p>
          <a:p>
            <a:r>
              <a:rPr lang="es-ES" dirty="0"/>
              <a:t>Operación: guardar(importe, ingreso mensual)</a:t>
            </a:r>
            <a:endParaRPr lang="es-MX" dirty="0"/>
          </a:p>
          <a:p>
            <a:r>
              <a:rPr lang="es-ES" dirty="0"/>
              <a:t>Referencia cruzada: Casos de uso: solicitar préstamo.</a:t>
            </a:r>
            <a:endParaRPr lang="es-MX" dirty="0"/>
          </a:p>
          <a:p>
            <a:r>
              <a:rPr lang="es-ES" dirty="0"/>
              <a:t>Precondiciones: Tener una cuenta registrada.</a:t>
            </a:r>
            <a:endParaRPr lang="es-MX" dirty="0"/>
          </a:p>
          <a:p>
            <a:r>
              <a:rPr lang="es-ES" dirty="0"/>
              <a:t>Postcondiciones:</a:t>
            </a:r>
            <a:endParaRPr lang="es-MX" dirty="0"/>
          </a:p>
          <a:p>
            <a:r>
              <a:rPr lang="es-ES" dirty="0"/>
              <a:t>Se creó una instancia préstamo p (Creación de instancia). </a:t>
            </a:r>
            <a:endParaRPr lang="es-MX" dirty="0"/>
          </a:p>
          <a:p>
            <a:r>
              <a:rPr lang="es-ES" dirty="0" err="1"/>
              <a:t>Prestamos.estatus</a:t>
            </a:r>
            <a:r>
              <a:rPr lang="es-ES" dirty="0"/>
              <a:t> paso a  “Por autorizar” (Modificación de atributos).</a:t>
            </a:r>
            <a:endParaRPr lang="es-MX" dirty="0"/>
          </a:p>
          <a:p>
            <a:r>
              <a:rPr lang="es-ES" dirty="0"/>
              <a:t>Se creó asociación con cliente (creación de asociación).</a:t>
            </a:r>
            <a:endParaRPr lang="es-MX" dirty="0"/>
          </a:p>
          <a:p>
            <a:endParaRPr lang="es-MX" dirty="0"/>
          </a:p>
        </p:txBody>
      </p:sp>
      <p:sp>
        <p:nvSpPr>
          <p:cNvPr id="7" name="CuadroTexto 6"/>
          <p:cNvSpPr txBox="1"/>
          <p:nvPr/>
        </p:nvSpPr>
        <p:spPr>
          <a:xfrm>
            <a:off x="4644008" y="1124744"/>
            <a:ext cx="4248472" cy="4247317"/>
          </a:xfrm>
          <a:prstGeom prst="rect">
            <a:avLst/>
          </a:prstGeom>
          <a:noFill/>
        </p:spPr>
        <p:txBody>
          <a:bodyPr wrap="square" rtlCol="0">
            <a:spAutoFit/>
          </a:bodyPr>
          <a:lstStyle/>
          <a:p>
            <a:r>
              <a:rPr lang="es-ES" dirty="0"/>
              <a:t>Contrato  C07: Autorizar Préstamo </a:t>
            </a:r>
          </a:p>
          <a:p>
            <a:endParaRPr lang="es-MX" dirty="0"/>
          </a:p>
          <a:p>
            <a:pPr marL="285750" indent="-285750">
              <a:buFont typeface="Arial" panose="020B0604020202020204" pitchFamily="34" charset="0"/>
              <a:buChar char="•"/>
            </a:pPr>
            <a:r>
              <a:rPr lang="es-ES" dirty="0"/>
              <a:t>Operación: </a:t>
            </a:r>
            <a:r>
              <a:rPr lang="es-ES" dirty="0" err="1"/>
              <a:t>autorizarPrestamo</a:t>
            </a:r>
            <a:r>
              <a:rPr lang="es-ES" dirty="0"/>
              <a:t>(autorizado, por autorizar y rechazado)</a:t>
            </a:r>
            <a:endParaRPr lang="es-MX" dirty="0"/>
          </a:p>
          <a:p>
            <a:pPr marL="285750" indent="-285750">
              <a:buFont typeface="Arial" panose="020B0604020202020204" pitchFamily="34" charset="0"/>
              <a:buChar char="•"/>
            </a:pPr>
            <a:r>
              <a:rPr lang="es-ES" dirty="0"/>
              <a:t>Referencia cruzada: Casos de uso: Autorizar Préstamo y solicitar préstamo</a:t>
            </a:r>
            <a:endParaRPr lang="es-MX" dirty="0"/>
          </a:p>
          <a:p>
            <a:pPr marL="285750" indent="-285750">
              <a:buFont typeface="Arial" panose="020B0604020202020204" pitchFamily="34" charset="0"/>
              <a:buChar char="•"/>
            </a:pPr>
            <a:r>
              <a:rPr lang="es-ES" dirty="0"/>
              <a:t>Precondiciones: Tener una solicitud de préstamo.</a:t>
            </a:r>
            <a:endParaRPr lang="es-MX" dirty="0"/>
          </a:p>
          <a:p>
            <a:pPr marL="285750" indent="-285750">
              <a:buFont typeface="Arial" panose="020B0604020202020204" pitchFamily="34" charset="0"/>
              <a:buChar char="•"/>
            </a:pPr>
            <a:r>
              <a:rPr lang="es-ES" dirty="0"/>
              <a:t>Postcondiciones: </a:t>
            </a:r>
            <a:endParaRPr lang="es-MX" dirty="0"/>
          </a:p>
          <a:p>
            <a:pPr marL="285750" indent="-285750">
              <a:buFont typeface="Arial" panose="020B0604020202020204" pitchFamily="34" charset="0"/>
              <a:buChar char="•"/>
            </a:pPr>
            <a:r>
              <a:rPr lang="es-ES" dirty="0" err="1"/>
              <a:t>Prestamos.estatus</a:t>
            </a:r>
            <a:r>
              <a:rPr lang="es-ES" dirty="0"/>
              <a:t>  paso a  autorizado (modificación de atributo)</a:t>
            </a:r>
            <a:endParaRPr lang="es-MX" dirty="0"/>
          </a:p>
          <a:p>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DIAGRAMA DE CLASES DE DOMINIO</a:t>
            </a:r>
            <a:endParaRPr lang="es-ES" dirty="0"/>
          </a:p>
        </p:txBody>
      </p:sp>
      <p:pic>
        <p:nvPicPr>
          <p:cNvPr id="3082" name="Picture 10" descr="https://scontent-dft4-1.xx.fbcdn.net/v/t34.0-12/18624408_1586856258013490_821755842_n.png?oh=fd811b82977284e4ad066c53f12aea3f&amp;oe=59245DA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015013" cy="4893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734</TotalTime>
  <Words>582</Words>
  <Application>Microsoft Office PowerPoint</Application>
  <PresentationFormat>Presentación en pantalla (4:3)</PresentationFormat>
  <Paragraphs>90</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Trebuchet MS</vt:lpstr>
      <vt:lpstr>Wingdings 3</vt:lpstr>
      <vt:lpstr>Faceta</vt:lpstr>
      <vt:lpstr>Administrador de Préstamos “PrestaMaxx” </vt:lpstr>
      <vt:lpstr>CONTENIDO</vt:lpstr>
      <vt:lpstr>INTRODUCCIÓN </vt:lpstr>
      <vt:lpstr>REQUISITOS</vt:lpstr>
      <vt:lpstr>Presentación de PowerPoint</vt:lpstr>
      <vt:lpstr>Lista de riesgos y plan de gestión de riesgos</vt:lpstr>
      <vt:lpstr>CASO DE USO PRINCIPAL</vt:lpstr>
      <vt:lpstr>CONTRATOS</vt:lpstr>
      <vt:lpstr>DIAGRAMA DE CLASES DE DOMINIO</vt:lpstr>
      <vt:lpstr>DIAGRAMA DE SECUENCIA</vt:lpstr>
      <vt:lpstr>DIAGRAMA DE COLABORACIÓN</vt:lpstr>
      <vt:lpstr>PRUEBAS REALIZADAS</vt:lpstr>
      <vt:lpstr>CONCLUSIONES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Administrador de Préstamos</dc:title>
  <dc:creator>JULIO</dc:creator>
  <cp:lastModifiedBy>cristian ibarra</cp:lastModifiedBy>
  <cp:revision>33</cp:revision>
  <dcterms:created xsi:type="dcterms:W3CDTF">2017-05-18T18:26:39Z</dcterms:created>
  <dcterms:modified xsi:type="dcterms:W3CDTF">2017-05-22T06:18:23Z</dcterms:modified>
</cp:coreProperties>
</file>