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316C430-D030-406C-BEE9-F638BED9A85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A13CB4-8DC6-4B93-8238-943C69D3975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BCDC12-C80B-428D-8C91-09FAE9F1EC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A8C168-2DE9-43DC-990B-A8B78DE1BA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EF1D2A-806F-4E11-92D2-5FC8F0F05A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F909C1-A35D-479E-B7E6-9BD47AE5D2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55D4F1-9F48-41A8-AB5B-5911D04894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EB7051-7565-4A4B-AE1A-BAD59950DF5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4B4B4A-8DC9-4B11-B164-21BAC08C03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6B4B4F-3268-4A4A-B760-2BFA3668FA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4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5" name="Group 2"/>
          <p:cNvGrpSpPr/>
          <p:nvPr/>
        </p:nvGrpSpPr>
        <p:grpSpPr>
          <a:xfrm>
            <a:off x="0" y="-10800"/>
            <a:ext cx="9143640" cy="6514920"/>
            <a:chOff x="0" y="-10800"/>
            <a:chExt cx="9143640" cy="6514920"/>
          </a:xfrm>
        </p:grpSpPr>
        <p:pic>
          <p:nvPicPr>
            <p:cNvPr id="6" name="Graphic 10" descr=""/>
            <p:cNvPicPr/>
            <p:nvPr/>
          </p:nvPicPr>
          <p:blipFill>
            <a:blip r:embed="rId6"/>
            <a:stretch/>
          </p:blipFill>
          <p:spPr>
            <a:xfrm>
              <a:off x="457200" y="-10800"/>
              <a:ext cx="3428640" cy="3181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phic 11" descr=""/>
            <p:cNvPicPr/>
            <p:nvPr/>
          </p:nvPicPr>
          <p:blipFill>
            <a:blip r:embed="rId7"/>
            <a:stretch/>
          </p:blipFill>
          <p:spPr>
            <a:xfrm>
              <a:off x="1295280" y="-10800"/>
              <a:ext cx="7848360" cy="3521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raphic 12" descr=""/>
            <p:cNvPicPr/>
            <p:nvPr/>
          </p:nvPicPr>
          <p:blipFill>
            <a:blip r:embed="rId8"/>
            <a:stretch/>
          </p:blipFill>
          <p:spPr>
            <a:xfrm>
              <a:off x="2831760" y="2232360"/>
              <a:ext cx="1282680" cy="110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phic 13" descr=""/>
            <p:cNvPicPr/>
            <p:nvPr/>
          </p:nvPicPr>
          <p:blipFill>
            <a:blip r:embed="rId9"/>
            <a:stretch/>
          </p:blipFill>
          <p:spPr>
            <a:xfrm>
              <a:off x="0" y="2962080"/>
              <a:ext cx="2757240" cy="3542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phic 14" descr=""/>
            <p:cNvPicPr/>
            <p:nvPr/>
          </p:nvPicPr>
          <p:blipFill>
            <a:blip r:embed="rId10"/>
            <a:stretch/>
          </p:blipFill>
          <p:spPr>
            <a:xfrm>
              <a:off x="0" y="2313000"/>
              <a:ext cx="2258640" cy="289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3276720" y="1213200"/>
            <a:ext cx="5326560" cy="1425240"/>
          </a:xfrm>
          <a:prstGeom prst="rect">
            <a:avLst/>
          </a:prstGeom>
        </p:spPr>
        <p:txBody>
          <a:bodyPr lIns="0" rIns="0" tIns="45000" bIns="45000" anchor="b"/>
          <a:p>
            <a:pPr marL="182880" algn="r">
              <a:lnSpc>
                <a:spcPct val="100000"/>
              </a:lnSpc>
            </a:pP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Click to edit Master title style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/>
          </p:nvPr>
        </p:nvSpPr>
        <p:spPr>
          <a:xfrm>
            <a:off x="2812320" y="6321960"/>
            <a:ext cx="5790960" cy="364680"/>
          </a:xfrm>
          <a:prstGeom prst="rect">
            <a:avLst/>
          </a:prstGeom>
        </p:spPr>
        <p:txBody>
          <a:bodyPr lIns="90000" rIns="90000" tIns="0" bIns="0"/>
          <a:p>
            <a:pPr algn="r">
              <a:lnSpc>
                <a:spcPct val="100000"/>
              </a:lnSpc>
            </a:pPr>
            <a:fld id="{DDF2901A-F598-47C0-95DA-BBD1CB8C86DF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06/09/2018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/>
          </p:nvPr>
        </p:nvSpPr>
        <p:spPr>
          <a:xfrm>
            <a:off x="2812320" y="5960160"/>
            <a:ext cx="5790960" cy="364680"/>
          </a:xfrm>
          <a:prstGeom prst="rect">
            <a:avLst/>
          </a:prstGeom>
        </p:spPr>
        <p:txBody>
          <a:bodyPr lIns="90000" rIns="9000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52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4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55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C123C173-E6FA-49C7-8A9B-6ABD38B31508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97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9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00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02" name="Graphic 11" descr=""/>
            <p:cNvPicPr/>
            <p:nvPr/>
          </p:nvPicPr>
          <p:blipFill>
            <a:blip r:embed="rId6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Graphic 12" descr=""/>
            <p:cNvPicPr/>
            <p:nvPr/>
          </p:nvPicPr>
          <p:blipFill>
            <a:blip r:embed="rId7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PlaceHolder 3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Master title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/>
          </p:nvPr>
        </p:nvSpPr>
        <p:spPr>
          <a:xfrm>
            <a:off x="5867280" y="174240"/>
            <a:ext cx="221184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08DCC3DA-A2A3-4C1B-977A-70EE3A4DFE30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45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7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48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edit Master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FA233906-1EFC-4C15-84F8-AA48E8435EE5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90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1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92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93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Master title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</a:t>
            </a: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A86565F3-6477-4742-ABE3-18D6E3233D9F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35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6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7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238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2ADAF12-1CAD-4758-ABF4-A7207833E3AC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80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82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283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284" name="Group 2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85" name="Graphic 11" descr=""/>
            <p:cNvPicPr/>
            <p:nvPr/>
          </p:nvPicPr>
          <p:blipFill>
            <a:blip r:embed="rId6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6" name="Graphic 12" descr=""/>
            <p:cNvPicPr/>
            <p:nvPr/>
          </p:nvPicPr>
          <p:blipFill>
            <a:blip r:embed="rId7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7" name="PlaceHolder 3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ftr"/>
          </p:nvPr>
        </p:nvSpPr>
        <p:spPr>
          <a:xfrm>
            <a:off x="5867280" y="174240"/>
            <a:ext cx="221184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51350E30-31D3-4EEF-9776-BB017608351A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833920" y="1599120"/>
            <a:ext cx="5936040" cy="14252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/>
          <a:p>
            <a:pPr marL="182880" algn="r">
              <a:lnSpc>
                <a:spcPct val="100000"/>
              </a:lnSpc>
            </a:pP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Project Report</a:t>
            </a:r>
            <a:br/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iCT Multi-platform Flashcard software</a:t>
            </a:r>
            <a:br/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for learning English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021120" y="4137120"/>
            <a:ext cx="5562360" cy="5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1" lang="en-US" sz="2800" spc="-1" strike="noStrike">
                <a:solidFill>
                  <a:srgbClr val="5c5c5c"/>
                </a:solidFill>
                <a:latin typeface="Arial"/>
              </a:rPr>
              <a:t>COURSE: SOFTWARE ENGINEERING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876920" y="4724280"/>
            <a:ext cx="4571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Bùi Thị Phương 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Nguyễn Việt 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Trần Vũ Hải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Trần Thị Thoa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Phạm Nguyên Khánh Phong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124080" y="4744440"/>
            <a:ext cx="17521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5c5c5c"/>
                </a:solidFill>
                <a:latin typeface="Arial"/>
              </a:rPr>
              <a:t>GROUP X: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O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V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E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R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V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I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E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W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457200" y="2005560"/>
            <a:ext cx="8229600" cy="13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Fla</a:t>
            </a: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sh</a:t>
            </a: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car</a:t>
            </a: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</a:t>
            </a:r>
            <a:r>
              <a:rPr b="1" lang="en-US" sz="2200" spc="-1" strike="noStrike">
                <a:latin typeface="Arial"/>
              </a:rPr>
              <a:t>ME</a:t>
            </a:r>
            <a:r>
              <a:rPr b="1" lang="en-US" sz="2200" spc="-1" strike="noStrike">
                <a:latin typeface="Arial"/>
              </a:rPr>
              <a:t>TH</a:t>
            </a:r>
            <a:r>
              <a:rPr b="1" lang="en-US" sz="2200" spc="-1" strike="noStrike">
                <a:latin typeface="Arial"/>
              </a:rPr>
              <a:t>OD </a:t>
            </a:r>
            <a:r>
              <a:rPr b="1" lang="en-US" sz="2200" spc="-1" strike="noStrike">
                <a:latin typeface="Arial"/>
              </a:rPr>
              <a:t>TO </a:t>
            </a:r>
            <a:r>
              <a:rPr b="1" lang="en-US" sz="2200" spc="-1" strike="noStrike">
                <a:latin typeface="Arial"/>
              </a:rPr>
              <a:t>LE</a:t>
            </a:r>
            <a:r>
              <a:rPr b="1" lang="en-US" sz="2200" spc="-1" strike="noStrike">
                <a:latin typeface="Arial"/>
              </a:rPr>
              <a:t>AR</a:t>
            </a:r>
            <a:r>
              <a:rPr b="1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FO</a:t>
            </a:r>
            <a:r>
              <a:rPr b="0" lang="en-US" sz="2200" spc="-1" strike="noStrike">
                <a:latin typeface="Arial"/>
              </a:rPr>
              <a:t>REI</a:t>
            </a:r>
            <a:r>
              <a:rPr b="0" lang="en-US" sz="2200" spc="-1" strike="noStrike">
                <a:latin typeface="Arial"/>
              </a:rPr>
              <a:t>GN </a:t>
            </a:r>
            <a:r>
              <a:rPr b="0" lang="en-US" sz="2200" spc="-1" strike="noStrike">
                <a:latin typeface="Arial"/>
              </a:rPr>
              <a:t>LA</a:t>
            </a:r>
            <a:r>
              <a:rPr b="0" lang="en-US" sz="2200" spc="-1" strike="noStrike">
                <a:latin typeface="Arial"/>
              </a:rPr>
              <a:t>NG</a:t>
            </a:r>
            <a:r>
              <a:rPr b="0" lang="en-US" sz="2200" spc="-1" strike="noStrike">
                <a:latin typeface="Arial"/>
              </a:rPr>
              <a:t>UA</a:t>
            </a:r>
            <a:r>
              <a:rPr b="0" lang="en-US" sz="2200" spc="-1" strike="noStrike">
                <a:latin typeface="Arial"/>
              </a:rPr>
              <a:t>GE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=&gt; </a:t>
            </a:r>
            <a:r>
              <a:rPr b="1" lang="en-US" sz="2200" spc="-1" strike="noStrike">
                <a:latin typeface="Arial"/>
              </a:rPr>
              <a:t>CO</a:t>
            </a:r>
            <a:r>
              <a:rPr b="1" lang="en-US" sz="2200" spc="-1" strike="noStrike">
                <a:latin typeface="Arial"/>
              </a:rPr>
              <a:t>MB</a:t>
            </a:r>
            <a:r>
              <a:rPr b="1" lang="en-US" sz="2200" spc="-1" strike="noStrike">
                <a:latin typeface="Arial"/>
              </a:rPr>
              <a:t>INE </a:t>
            </a:r>
            <a:r>
              <a:rPr b="1" lang="en-US" sz="2200" spc="-1" strike="noStrike">
                <a:latin typeface="Arial"/>
              </a:rPr>
              <a:t>IM</a:t>
            </a:r>
            <a:r>
              <a:rPr b="1" lang="en-US" sz="2200" spc="-1" strike="noStrike">
                <a:latin typeface="Arial"/>
              </a:rPr>
              <a:t>AG</a:t>
            </a:r>
            <a:r>
              <a:rPr b="1" lang="en-US" sz="2200" spc="-1" strike="noStrike">
                <a:latin typeface="Arial"/>
              </a:rPr>
              <a:t>ES </a:t>
            </a:r>
            <a:r>
              <a:rPr b="1" lang="en-US" sz="2200" spc="-1" strike="noStrike">
                <a:latin typeface="Arial"/>
              </a:rPr>
              <a:t>WI</a:t>
            </a:r>
            <a:r>
              <a:rPr b="1" lang="en-US" sz="2200" spc="-1" strike="noStrike">
                <a:latin typeface="Arial"/>
              </a:rPr>
              <a:t>TH </a:t>
            </a:r>
            <a:r>
              <a:rPr b="1" lang="en-US" sz="2200" spc="-1" strike="noStrike">
                <a:latin typeface="Arial"/>
              </a:rPr>
              <a:t>W</a:t>
            </a:r>
            <a:r>
              <a:rPr b="1" lang="en-US" sz="2200" spc="-1" strike="noStrike">
                <a:latin typeface="Arial"/>
              </a:rPr>
              <a:t>OR</a:t>
            </a:r>
            <a:r>
              <a:rPr b="1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----</a:t>
            </a:r>
            <a:r>
              <a:rPr b="0" lang="en-US" sz="2200" spc="-1" strike="noStrike">
                <a:latin typeface="Arial"/>
              </a:rPr>
              <a:t>---&gt;</a:t>
            </a:r>
            <a:r>
              <a:rPr b="1" lang="en-US" sz="2200" spc="-1" strike="noStrike">
                <a:latin typeface="Arial"/>
              </a:rPr>
              <a:t> </a:t>
            </a:r>
            <a:r>
              <a:rPr b="1" lang="en-US" sz="2200" spc="-1" strike="noStrike">
                <a:latin typeface="Arial"/>
              </a:rPr>
              <a:t>EA</a:t>
            </a:r>
            <a:r>
              <a:rPr b="1" lang="en-US" sz="2200" spc="-1" strike="noStrike">
                <a:latin typeface="Arial"/>
              </a:rPr>
              <a:t>SIE</a:t>
            </a:r>
            <a:r>
              <a:rPr b="1" lang="en-US" sz="2200" spc="-1" strike="noStrike">
                <a:latin typeface="Arial"/>
              </a:rPr>
              <a:t>R </a:t>
            </a:r>
            <a:r>
              <a:rPr b="1" lang="en-US" sz="2200" spc="-1" strike="noStrike">
                <a:latin typeface="Arial"/>
              </a:rPr>
              <a:t>TO </a:t>
            </a:r>
            <a:r>
              <a:rPr b="1" lang="en-US" sz="2200" spc="-1" strike="noStrike">
                <a:latin typeface="Arial"/>
              </a:rPr>
              <a:t>RE</a:t>
            </a:r>
            <a:r>
              <a:rPr b="1" lang="en-US" sz="2200" spc="-1" strike="noStrike">
                <a:latin typeface="Arial"/>
              </a:rPr>
              <a:t>ME</a:t>
            </a:r>
            <a:r>
              <a:rPr b="1" lang="en-US" sz="2200" spc="-1" strike="noStrike">
                <a:latin typeface="Arial"/>
              </a:rPr>
              <a:t>MB</a:t>
            </a:r>
            <a:r>
              <a:rPr b="1" lang="en-US" sz="2200" spc="-1" strike="noStrike">
                <a:latin typeface="Arial"/>
              </a:rPr>
              <a:t>ER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548640" y="3759840"/>
            <a:ext cx="850392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iCT Flashcard</a:t>
            </a:r>
            <a:r>
              <a:rPr b="0" lang="en-US" sz="2200" spc="-1" strike="noStrike">
                <a:latin typeface="Arial"/>
              </a:rPr>
              <a:t> =&gt; PROVIDE </a:t>
            </a:r>
            <a:r>
              <a:rPr b="1" lang="en-US" sz="2200" spc="-1" strike="noStrike">
                <a:latin typeface="Arial"/>
              </a:rPr>
              <a:t>VISUAL FLASHCARDS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LEARN </a:t>
            </a:r>
            <a:r>
              <a:rPr b="1" lang="en-US" sz="2200" spc="-1" strike="noStrike">
                <a:latin typeface="Arial"/>
              </a:rPr>
              <a:t>EVERYWHERE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 </a:t>
            </a:r>
            <a:r>
              <a:rPr b="1" lang="en-US" sz="2200" spc="-1" strike="noStrike">
                <a:latin typeface="Arial"/>
              </a:rPr>
              <a:t>DON’T</a:t>
            </a:r>
            <a:r>
              <a:rPr b="0" lang="en-US" sz="2200" spc="-1" strike="noStrike">
                <a:latin typeface="Arial"/>
              </a:rPr>
              <a:t> HAVE TO BUY PAPER FLASHCARD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N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L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Y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I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N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D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D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E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I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G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457200" y="2005560"/>
            <a:ext cx="822960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PROGRESS: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Requirement definition </a:t>
            </a:r>
            <a:r>
              <a:rPr b="0" lang="en-US" sz="2600" spc="-1" strike="noStrike">
                <a:latin typeface="Arial"/>
              </a:rPr>
              <a:t>(in design document)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Diagrams</a:t>
            </a:r>
            <a:r>
              <a:rPr b="1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(in design document)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System architecture design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Technologies in use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ANALYSIS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AND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DESIGN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74320" y="1554480"/>
            <a:ext cx="548640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5852160" y="1554480"/>
            <a:ext cx="310896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365760" y="2011680"/>
            <a:ext cx="530352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5"/>
          <p:cNvSpPr txBox="1"/>
          <p:nvPr/>
        </p:nvSpPr>
        <p:spPr>
          <a:xfrm>
            <a:off x="3017520" y="109116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latin typeface="Arial"/>
              </a:rPr>
              <a:t>SYSTEM </a:t>
            </a:r>
            <a:r>
              <a:rPr b="1" lang="en-US" sz="2200" spc="-1" strike="noStrike">
                <a:latin typeface="Arial"/>
              </a:rPr>
              <a:t>ARCHITE</a:t>
            </a:r>
            <a:r>
              <a:rPr b="1" lang="en-US" sz="2200" spc="-1" strike="noStrike">
                <a:latin typeface="Arial"/>
              </a:rPr>
              <a:t>CTURE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9" name="TextShape 6"/>
          <p:cNvSpPr txBox="1"/>
          <p:nvPr/>
        </p:nvSpPr>
        <p:spPr>
          <a:xfrm>
            <a:off x="457200" y="17316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WEB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TextShape 7"/>
          <p:cNvSpPr txBox="1"/>
          <p:nvPr/>
        </p:nvSpPr>
        <p:spPr>
          <a:xfrm>
            <a:off x="5943600" y="173736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CLIENT DESKTOP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TextShape 8"/>
          <p:cNvSpPr txBox="1"/>
          <p:nvPr/>
        </p:nvSpPr>
        <p:spPr>
          <a:xfrm>
            <a:off x="365760" y="20970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Server: </a:t>
            </a:r>
            <a:r>
              <a:rPr b="1" lang="en-US" sz="1800" spc="-1" strike="noStrike">
                <a:latin typeface="Arial"/>
              </a:rPr>
              <a:t>MVC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365760" y="4846320"/>
            <a:ext cx="530352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519480" y="2743200"/>
            <a:ext cx="577800" cy="640080"/>
          </a:xfrm>
          <a:prstGeom prst="rect">
            <a:avLst/>
          </a:prstGeom>
          <a:ln>
            <a:noFill/>
          </a:ln>
        </p:spPr>
      </p:pic>
      <p:sp>
        <p:nvSpPr>
          <p:cNvPr id="354" name="Line 10"/>
          <p:cNvSpPr/>
          <p:nvPr/>
        </p:nvSpPr>
        <p:spPr>
          <a:xfrm>
            <a:off x="1188720" y="3017520"/>
            <a:ext cx="640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11"/>
          <p:cNvSpPr txBox="1"/>
          <p:nvPr/>
        </p:nvSpPr>
        <p:spPr>
          <a:xfrm>
            <a:off x="365760" y="3474720"/>
            <a:ext cx="118872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12"/>
          <p:cNvSpPr/>
          <p:nvPr/>
        </p:nvSpPr>
        <p:spPr>
          <a:xfrm>
            <a:off x="1920240" y="2743200"/>
            <a:ext cx="91440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Models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13"/>
          <p:cNvSpPr/>
          <p:nvPr/>
        </p:nvSpPr>
        <p:spPr>
          <a:xfrm>
            <a:off x="3657600" y="2743200"/>
            <a:ext cx="155448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Controllers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Line 14"/>
          <p:cNvSpPr/>
          <p:nvPr/>
        </p:nvSpPr>
        <p:spPr>
          <a:xfrm>
            <a:off x="2926080" y="3017520"/>
            <a:ext cx="640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5"/>
          <p:cNvSpPr/>
          <p:nvPr/>
        </p:nvSpPr>
        <p:spPr>
          <a:xfrm>
            <a:off x="1920240" y="3657600"/>
            <a:ext cx="365760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View (json) – REST.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Line 16"/>
          <p:cNvSpPr/>
          <p:nvPr/>
        </p:nvSpPr>
        <p:spPr>
          <a:xfrm flipV="1">
            <a:off x="4023360" y="3383280"/>
            <a:ext cx="365760" cy="274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7"/>
          <p:cNvSpPr/>
          <p:nvPr/>
        </p:nvSpPr>
        <p:spPr>
          <a:xfrm>
            <a:off x="2558160" y="2025000"/>
            <a:ext cx="155448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Line 18"/>
          <p:cNvSpPr/>
          <p:nvPr/>
        </p:nvSpPr>
        <p:spPr>
          <a:xfrm flipV="1">
            <a:off x="2011680" y="2468880"/>
            <a:ext cx="546480" cy="274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19"/>
          <p:cNvSpPr/>
          <p:nvPr/>
        </p:nvSpPr>
        <p:spPr>
          <a:xfrm>
            <a:off x="4112640" y="2286000"/>
            <a:ext cx="459360" cy="4572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0"/>
          <p:cNvSpPr/>
          <p:nvPr/>
        </p:nvSpPr>
        <p:spPr>
          <a:xfrm>
            <a:off x="6035040" y="3383280"/>
            <a:ext cx="2834640" cy="20116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JAVA SWING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365" name="Line 21"/>
          <p:cNvSpPr/>
          <p:nvPr/>
        </p:nvSpPr>
        <p:spPr>
          <a:xfrm>
            <a:off x="5577840" y="3931920"/>
            <a:ext cx="459360" cy="4572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2"/>
          <p:cNvSpPr/>
          <p:nvPr/>
        </p:nvSpPr>
        <p:spPr>
          <a:xfrm>
            <a:off x="1828800" y="5120640"/>
            <a:ext cx="3749040" cy="137160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JAVASCRIPT / JQUERY / AJAX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HTML / BOOTSTRAP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TextShape 23"/>
          <p:cNvSpPr txBox="1"/>
          <p:nvPr/>
        </p:nvSpPr>
        <p:spPr>
          <a:xfrm>
            <a:off x="365760" y="502308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Web </a:t>
            </a:r>
            <a:r>
              <a:rPr b="0" lang="en-US" sz="1800" spc="-1" strike="noStrike">
                <a:latin typeface="Arial"/>
              </a:rPr>
              <a:t>clien</a:t>
            </a:r>
            <a:r>
              <a:rPr b="0" lang="en-US" sz="1800" spc="-1" strike="noStrike">
                <a:latin typeface="Arial"/>
              </a:rPr>
              <a:t>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Line 24"/>
          <p:cNvSpPr/>
          <p:nvPr/>
        </p:nvSpPr>
        <p:spPr>
          <a:xfrm>
            <a:off x="3657600" y="4389120"/>
            <a:ext cx="0" cy="6339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474120"/>
            <a:ext cx="886968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SOFTWARE IMPLEMENTATION / CODING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457200" y="2005920"/>
            <a:ext cx="82296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VERSION CONTROL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T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E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A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M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W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O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R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K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2320" y="1554480"/>
            <a:ext cx="290376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2926080" y="1554480"/>
            <a:ext cx="310896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Shape 4"/>
          <p:cNvSpPr txBox="1"/>
          <p:nvPr/>
        </p:nvSpPr>
        <p:spPr>
          <a:xfrm>
            <a:off x="205200" y="17316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WEB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3222720" y="17316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CLI</a:t>
            </a:r>
            <a:r>
              <a:rPr b="1" lang="en-US" sz="1800" spc="-1" strike="noStrike">
                <a:latin typeface="Arial"/>
              </a:rPr>
              <a:t>ENT </a:t>
            </a:r>
            <a:r>
              <a:rPr b="1" lang="en-US" sz="1800" spc="-1" strike="noStrike">
                <a:latin typeface="Arial"/>
              </a:rPr>
              <a:t>DE</a:t>
            </a:r>
            <a:r>
              <a:rPr b="1" lang="en-US" sz="1800" spc="-1" strike="noStrike">
                <a:latin typeface="Arial"/>
              </a:rPr>
              <a:t>SKT</a:t>
            </a:r>
            <a:r>
              <a:rPr b="1" lang="en-US" sz="1800" spc="-1" strike="noStrike">
                <a:latin typeface="Arial"/>
              </a:rPr>
              <a:t>OP </a:t>
            </a:r>
            <a:r>
              <a:rPr b="1" lang="en-US" sz="1800" spc="-1" strike="noStrike">
                <a:latin typeface="Arial"/>
              </a:rPr>
              <a:t>AP</a:t>
            </a:r>
            <a:r>
              <a:rPr b="1" lang="en-US" sz="1800" spc="-1" strike="noStrike"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6035040" y="1554480"/>
            <a:ext cx="310896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23960" y="2878920"/>
            <a:ext cx="7695720" cy="1099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6000" spc="-1" strike="noStrike">
                <a:solidFill>
                  <a:srgbClr val="c94c25"/>
                </a:solidFill>
                <a:latin typeface="Segoe UI"/>
              </a:rPr>
              <a:t>Q</a:t>
            </a:r>
            <a:r>
              <a:rPr b="0" lang="en-US" sz="3200" spc="-1" strike="noStrike">
                <a:solidFill>
                  <a:srgbClr val="c94c25"/>
                </a:solidFill>
                <a:latin typeface="Segoe UI"/>
              </a:rPr>
              <a:t>&amp;</a:t>
            </a:r>
            <a:r>
              <a:rPr b="1" lang="en-US" sz="6000" spc="-1" strike="noStrike">
                <a:solidFill>
                  <a:srgbClr val="c94c25"/>
                </a:solidFill>
                <a:latin typeface="Segoe UI"/>
              </a:rPr>
              <a:t>A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23960" y="2878920"/>
            <a:ext cx="7695720" cy="1099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THANK YOU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YOUR ATTENTION!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</TotalTime>
  <Application>LibreOffice/6.0.3.2$Linux_X86_64 LibreOffice_project/00m0$Build-2</Application>
  <Words>59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2018-05-28T02:11:52Z</dcterms:created>
  <dc:creator>Nguyen Viet Anh 20150143</dc:creator>
  <dc:description/>
  <dc:language>en-US</dc:language>
  <cp:lastModifiedBy/>
  <dcterms:modified xsi:type="dcterms:W3CDTF">2018-06-09T16:17:08Z</dcterms:modified>
  <cp:revision>48</cp:revision>
  <dc:subject/>
  <dc:title>Project Report iCT Multi-platform Flashcard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