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126102C-96BF-439A-A174-53E0E05ADDB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8CEEB5-1D70-4637-8574-F5632C04B3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F530F4-9B37-4463-8D08-F8DAD6E179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2A43CE-8AA5-4AF3-9ACD-2CA0261E0D3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C9D1F1B-B4E4-4FB6-8760-B8D645274A3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18BF9E1-2A59-4FCB-9534-49625B28501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8174F2D-9E3D-4866-AC91-D7093FDBF3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2A64DE1-7BD7-4BFA-B95C-009787C3E53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DC1912-DEE2-4527-B806-F0F126546E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04D3A3-65F3-415F-8E43-0EBEC8F8B6E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E47CD4-25D6-43BD-B00B-33FDC8812A0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8E6161D-CC74-4D8D-8202-A1955E0CD7F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3144FF-8541-48C6-8CAB-FCB98A0C817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466560" y="381240"/>
            <a:ext cx="4638240" cy="31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57200" y="1724040"/>
            <a:ext cx="7726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416480" y="142560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4416480" y="1724040"/>
            <a:ext cx="37702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306972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681880" y="142560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45720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body"/>
          </p:nvPr>
        </p:nvSpPr>
        <p:spPr>
          <a:xfrm>
            <a:off x="306972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 type="body"/>
          </p:nvPr>
        </p:nvSpPr>
        <p:spPr>
          <a:xfrm>
            <a:off x="5681880" y="1724040"/>
            <a:ext cx="248760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4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grpSp>
        <p:nvGrpSpPr>
          <p:cNvPr id="5" name="Group 2"/>
          <p:cNvGrpSpPr/>
          <p:nvPr/>
        </p:nvGrpSpPr>
        <p:grpSpPr>
          <a:xfrm>
            <a:off x="0" y="-10800"/>
            <a:ext cx="9143640" cy="6514920"/>
            <a:chOff x="0" y="-10800"/>
            <a:chExt cx="9143640" cy="6514920"/>
          </a:xfrm>
        </p:grpSpPr>
        <p:pic>
          <p:nvPicPr>
            <p:cNvPr id="6" name="Graphic 10" descr=""/>
            <p:cNvPicPr/>
            <p:nvPr/>
          </p:nvPicPr>
          <p:blipFill>
            <a:blip r:embed="rId6"/>
            <a:stretch/>
          </p:blipFill>
          <p:spPr>
            <a:xfrm>
              <a:off x="457200" y="-10800"/>
              <a:ext cx="3428640" cy="3181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phic 11" descr=""/>
            <p:cNvPicPr/>
            <p:nvPr/>
          </p:nvPicPr>
          <p:blipFill>
            <a:blip r:embed="rId7"/>
            <a:stretch/>
          </p:blipFill>
          <p:spPr>
            <a:xfrm>
              <a:off x="1295280" y="-10800"/>
              <a:ext cx="7848360" cy="3521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Graphic 12" descr=""/>
            <p:cNvPicPr/>
            <p:nvPr/>
          </p:nvPicPr>
          <p:blipFill>
            <a:blip r:embed="rId8"/>
            <a:stretch/>
          </p:blipFill>
          <p:spPr>
            <a:xfrm>
              <a:off x="2831760" y="2232360"/>
              <a:ext cx="1282680" cy="1108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raphic 13" descr=""/>
            <p:cNvPicPr/>
            <p:nvPr/>
          </p:nvPicPr>
          <p:blipFill>
            <a:blip r:embed="rId9"/>
            <a:stretch/>
          </p:blipFill>
          <p:spPr>
            <a:xfrm>
              <a:off x="0" y="2962080"/>
              <a:ext cx="2757240" cy="3542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raphic 14" descr=""/>
            <p:cNvPicPr/>
            <p:nvPr/>
          </p:nvPicPr>
          <p:blipFill>
            <a:blip r:embed="rId10"/>
            <a:stretch/>
          </p:blipFill>
          <p:spPr>
            <a:xfrm>
              <a:off x="0" y="2313000"/>
              <a:ext cx="2258640" cy="2895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3276720" y="1213200"/>
            <a:ext cx="5326560" cy="1425240"/>
          </a:xfrm>
          <a:prstGeom prst="rect">
            <a:avLst/>
          </a:prstGeom>
        </p:spPr>
        <p:txBody>
          <a:bodyPr lIns="0" rIns="0" tIns="45000" bIns="45000" anchor="b"/>
          <a:p>
            <a:pPr marL="182880" algn="r">
              <a:lnSpc>
                <a:spcPct val="100000"/>
              </a:lnSpc>
            </a:pPr>
            <a:r>
              <a:rPr b="1" lang="en-US" sz="4500" spc="-1" strike="noStrike">
                <a:solidFill>
                  <a:srgbClr val="262626"/>
                </a:solidFill>
                <a:latin typeface="Segoe UI"/>
              </a:rPr>
              <a:t>Click to edit Master title style</a:t>
            </a:r>
            <a:endParaRPr b="0" lang="en-US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/>
          </p:nvPr>
        </p:nvSpPr>
        <p:spPr>
          <a:xfrm>
            <a:off x="2812320" y="6321960"/>
            <a:ext cx="5790960" cy="364680"/>
          </a:xfrm>
          <a:prstGeom prst="rect">
            <a:avLst/>
          </a:prstGeom>
        </p:spPr>
        <p:txBody>
          <a:bodyPr lIns="90000" rIns="90000" tIns="0" bIns="0"/>
          <a:p>
            <a:pPr algn="r">
              <a:lnSpc>
                <a:spcPct val="100000"/>
              </a:lnSpc>
            </a:pPr>
            <a:fld id="{CAFCD718-35B5-4605-9A3B-9AAAE60FB400}" type="datetime1">
              <a:rPr b="0" lang="en-US" sz="1000" spc="-1" strike="noStrike">
                <a:solidFill>
                  <a:srgbClr val="ffffff"/>
                </a:solidFill>
                <a:latin typeface="Arial"/>
              </a:rPr>
              <a:t>06/09/2018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/>
          </p:nvPr>
        </p:nvSpPr>
        <p:spPr>
          <a:xfrm>
            <a:off x="2812320" y="5960160"/>
            <a:ext cx="5790960" cy="364680"/>
          </a:xfrm>
          <a:prstGeom prst="rect">
            <a:avLst/>
          </a:prstGeom>
        </p:spPr>
        <p:txBody>
          <a:bodyPr lIns="90000" rIns="90000" tIns="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52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4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55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Master title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</a:t>
            </a: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10C244C7-3991-4379-AC5D-C0A0C5AF4A8F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97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8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9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100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grpSp>
        <p:nvGrpSpPr>
          <p:cNvPr id="101" name="Group 2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02" name="Graphic 11" descr=""/>
            <p:cNvPicPr/>
            <p:nvPr/>
          </p:nvPicPr>
          <p:blipFill>
            <a:blip r:embed="rId6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" name="Graphic 12" descr=""/>
            <p:cNvPicPr/>
            <p:nvPr/>
          </p:nvPicPr>
          <p:blipFill>
            <a:blip r:embed="rId7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" name="PlaceHolder 3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/>
          </p:nvPr>
        </p:nvSpPr>
        <p:spPr>
          <a:xfrm>
            <a:off x="5867280" y="174240"/>
            <a:ext cx="221184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D90EA99B-3A2E-485C-BCFB-22775054E5A2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6408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45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7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148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A5E1FD99-BC0D-4F2F-8E5C-7EC95F77E637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190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1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92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193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C8BB390C-AF0C-467F-8EC8-5041DB6DE290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235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6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7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238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3C006BC4-5743-4D69-A34C-509E9379E3B6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280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1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82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283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grpSp>
        <p:nvGrpSpPr>
          <p:cNvPr id="284" name="Group 2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285" name="Graphic 11" descr=""/>
            <p:cNvPicPr/>
            <p:nvPr/>
          </p:nvPicPr>
          <p:blipFill>
            <a:blip r:embed="rId6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6" name="Graphic 12" descr=""/>
            <p:cNvPicPr/>
            <p:nvPr/>
          </p:nvPicPr>
          <p:blipFill>
            <a:blip r:embed="rId7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7" name="PlaceHolder 3"/>
          <p:cNvSpPr>
            <a:spLocks noGrp="1"/>
          </p:cNvSpPr>
          <p:nvPr>
            <p:ph type="title"/>
          </p:nvPr>
        </p:nvSpPr>
        <p:spPr>
          <a:xfrm>
            <a:off x="466560" y="381240"/>
            <a:ext cx="4638240" cy="67572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ftr"/>
          </p:nvPr>
        </p:nvSpPr>
        <p:spPr>
          <a:xfrm>
            <a:off x="5867280" y="174240"/>
            <a:ext cx="221184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834E2911-3635-4F4C-8161-1AC00E6CC684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457200" y="1425600"/>
            <a:ext cx="7726320" cy="5713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6408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1"/>
          <p:cNvGrpSpPr/>
          <p:nvPr/>
        </p:nvGrpSpPr>
        <p:grpSpPr>
          <a:xfrm>
            <a:off x="5105520" y="3240"/>
            <a:ext cx="4038120" cy="1101600"/>
            <a:chOff x="5105520" y="3240"/>
            <a:chExt cx="4038120" cy="1101600"/>
          </a:xfrm>
        </p:grpSpPr>
        <p:pic>
          <p:nvPicPr>
            <p:cNvPr id="328" name="Graphic 17" descr=""/>
            <p:cNvPicPr/>
            <p:nvPr/>
          </p:nvPicPr>
          <p:blipFill>
            <a:blip r:embed="rId2"/>
            <a:stretch/>
          </p:blipFill>
          <p:spPr>
            <a:xfrm>
              <a:off x="5245920" y="3240"/>
              <a:ext cx="3897720" cy="74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9" name="Graphic 18" descr=""/>
            <p:cNvPicPr/>
            <p:nvPr/>
          </p:nvPicPr>
          <p:blipFill>
            <a:blip r:embed="rId3"/>
            <a:stretch/>
          </p:blipFill>
          <p:spPr>
            <a:xfrm>
              <a:off x="5105520" y="3240"/>
              <a:ext cx="1007640" cy="11016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30" name="Graphic 20" descr=""/>
          <p:cNvPicPr/>
          <p:nvPr/>
        </p:nvPicPr>
        <p:blipFill>
          <a:blip r:embed="rId4"/>
          <a:stretch/>
        </p:blipFill>
        <p:spPr>
          <a:xfrm>
            <a:off x="0" y="5307120"/>
            <a:ext cx="1218960" cy="1550520"/>
          </a:xfrm>
          <a:prstGeom prst="rect">
            <a:avLst/>
          </a:prstGeom>
          <a:ln>
            <a:noFill/>
          </a:ln>
        </p:spPr>
      </p:pic>
      <p:pic>
        <p:nvPicPr>
          <p:cNvPr id="331" name="Graphic 26" descr=""/>
          <p:cNvPicPr/>
          <p:nvPr/>
        </p:nvPicPr>
        <p:blipFill>
          <a:blip r:embed="rId5"/>
          <a:stretch/>
        </p:blipFill>
        <p:spPr>
          <a:xfrm>
            <a:off x="-16560" y="4545360"/>
            <a:ext cx="1248120" cy="1569960"/>
          </a:xfrm>
          <a:prstGeom prst="rect">
            <a:avLst/>
          </a:prstGeom>
          <a:ln>
            <a:noFill/>
          </a:ln>
        </p:spPr>
      </p:pic>
      <p:sp>
        <p:nvSpPr>
          <p:cNvPr id="332" name="PlaceHolder 2"/>
          <p:cNvSpPr>
            <a:spLocks noGrp="1"/>
          </p:cNvSpPr>
          <p:nvPr>
            <p:ph type="title"/>
          </p:nvPr>
        </p:nvSpPr>
        <p:spPr>
          <a:xfrm>
            <a:off x="457200" y="365400"/>
            <a:ext cx="4876560" cy="798840"/>
          </a:xfrm>
          <a:prstGeom prst="rect">
            <a:avLst/>
          </a:prstGeom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Click to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edit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Master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title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style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71640"/>
          </a:xfrm>
          <a:prstGeom prst="rect">
            <a:avLst/>
          </a:prstGeom>
        </p:spPr>
        <p:txBody>
          <a:bodyPr lIns="90000" rIns="90000" tIns="45000" bIns="45000"/>
          <a:p>
            <a:pPr marL="448200" indent="-383760">
              <a:lnSpc>
                <a:spcPct val="100000"/>
              </a:lnSpc>
              <a:spcBef>
                <a:spcPts val="561"/>
              </a:spcBef>
              <a:spcAft>
                <a:spcPts val="1001"/>
              </a:spcAft>
              <a:buClr>
                <a:srgbClr val="c94c25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262626"/>
              </a:solidFill>
              <a:latin typeface="Arial"/>
            </a:endParaRPr>
          </a:p>
          <a:p>
            <a:pPr lvl="1" marL="822960" indent="-285480">
              <a:lnSpc>
                <a:spcPct val="100000"/>
              </a:lnSpc>
              <a:spcBef>
                <a:spcPts val="479"/>
              </a:spcBef>
              <a:spcAft>
                <a:spcPts val="1001"/>
              </a:spcAft>
              <a:buClr>
                <a:srgbClr val="c94c25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latin typeface="Arial"/>
            </a:endParaRPr>
          </a:p>
          <a:p>
            <a:pPr lvl="2" marL="1106280" indent="-2282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62626"/>
              </a:solidFill>
              <a:latin typeface="Arial"/>
            </a:endParaRPr>
          </a:p>
          <a:p>
            <a:pPr lvl="3" marL="13716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  <a:p>
            <a:pPr lvl="4" marL="1600200" indent="-209880">
              <a:lnSpc>
                <a:spcPct val="100000"/>
              </a:lnSpc>
              <a:spcBef>
                <a:spcPts val="360"/>
              </a:spcBef>
              <a:spcAft>
                <a:spcPts val="1001"/>
              </a:spcAft>
              <a:buClr>
                <a:srgbClr val="c94c2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ftr"/>
          </p:nvPr>
        </p:nvSpPr>
        <p:spPr>
          <a:xfrm>
            <a:off x="5715000" y="173160"/>
            <a:ext cx="2468520" cy="300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</a:rPr>
              <a:t>www.website.com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sldNum"/>
          </p:nvPr>
        </p:nvSpPr>
        <p:spPr>
          <a:xfrm>
            <a:off x="8183880" y="173160"/>
            <a:ext cx="502560" cy="3013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D0E00F3A-3159-484B-A313-80C10BB7787C}" type="slidenum">
              <a:rPr b="1" lang="en-US" sz="12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ict-flashcard-server.herokuapp.com/" TargetMode="Externa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85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vietanhdev/iCT-Flashcard" TargetMode="External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vietanhdev/iCT-Flashcard/blob/master/docs/DesignDoc.pdf" TargetMode="External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2833920" y="1599120"/>
            <a:ext cx="5936040" cy="14252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/>
          <a:p>
            <a:pPr marL="182880" algn="r">
              <a:lnSpc>
                <a:spcPct val="100000"/>
              </a:lnSpc>
            </a:pPr>
            <a:r>
              <a:rPr b="1" lang="en-US" sz="4500" spc="-1" strike="noStrike">
                <a:solidFill>
                  <a:srgbClr val="262626"/>
                </a:solidFill>
                <a:latin typeface="Segoe UI"/>
              </a:rPr>
              <a:t>Project </a:t>
            </a:r>
            <a:r>
              <a:rPr b="1" lang="en-US" sz="4500" spc="-1" strike="noStrike">
                <a:solidFill>
                  <a:srgbClr val="262626"/>
                </a:solidFill>
                <a:latin typeface="Segoe UI"/>
              </a:rPr>
              <a:t>Report</a:t>
            </a:r>
            <a:br/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iCT Multi-</a:t>
            </a:r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platform </a:t>
            </a:r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Flashcar</a:t>
            </a:r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d </a:t>
            </a:r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software</a:t>
            </a:r>
            <a:br/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for </a:t>
            </a:r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learning </a:t>
            </a:r>
            <a:r>
              <a:rPr b="0" lang="en-US" sz="4500" spc="-1" strike="noStrike">
                <a:solidFill>
                  <a:srgbClr val="262626"/>
                </a:solidFill>
                <a:latin typeface="Segoe UI"/>
              </a:rPr>
              <a:t>English</a:t>
            </a:r>
            <a:endParaRPr b="0" lang="en-US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3021120" y="4137120"/>
            <a:ext cx="5562360" cy="53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1" lang="en-US" sz="2800" spc="-1" strike="noStrike">
                <a:solidFill>
                  <a:srgbClr val="5c5c5c"/>
                </a:solidFill>
                <a:latin typeface="Arial"/>
              </a:rPr>
              <a:t>COURSE: </a:t>
            </a:r>
            <a:r>
              <a:rPr b="1" lang="en-US" sz="2800" spc="-1" strike="noStrike">
                <a:solidFill>
                  <a:srgbClr val="5c5c5c"/>
                </a:solidFill>
                <a:latin typeface="Arial"/>
              </a:rPr>
              <a:t>SOFTWARE </a:t>
            </a:r>
            <a:r>
              <a:rPr b="1" lang="en-US" sz="2800" spc="-1" strike="noStrike">
                <a:solidFill>
                  <a:srgbClr val="5c5c5c"/>
                </a:solidFill>
                <a:latin typeface="Arial"/>
              </a:rPr>
              <a:t>ENGINEERING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876920" y="4724280"/>
            <a:ext cx="45716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Bùi Thị Phương 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Nguyễn Việt Anh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Trần Vũ Hải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Trần Thị Thoa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- Phạm Nguyên Khánh Phong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3124080" y="4744440"/>
            <a:ext cx="17521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5c5c5c"/>
                </a:solidFill>
                <a:latin typeface="Arial"/>
              </a:rPr>
              <a:t>GROUP X: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6.FINAL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RESULT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457200" y="1188720"/>
            <a:ext cx="3931920" cy="22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Webpage: </a:t>
            </a:r>
            <a:r>
              <a:rPr b="1" lang="en-US" sz="2600" spc="-1" strike="noStrike">
                <a:latin typeface="Arial"/>
                <a:hlinkClick r:id="rId1"/>
              </a:rPr>
              <a:t>https://ict-flashcard-server.herokuapp.com/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2"/>
          <a:stretch/>
        </p:blipFill>
        <p:spPr>
          <a:xfrm>
            <a:off x="4572000" y="1554480"/>
            <a:ext cx="4186440" cy="2117520"/>
          </a:xfrm>
          <a:prstGeom prst="rect">
            <a:avLst/>
          </a:prstGeom>
          <a:ln>
            <a:noFill/>
          </a:ln>
        </p:spPr>
      </p:pic>
      <p:sp>
        <p:nvSpPr>
          <p:cNvPr id="440" name="TextShape 3"/>
          <p:cNvSpPr txBox="1"/>
          <p:nvPr/>
        </p:nvSpPr>
        <p:spPr>
          <a:xfrm>
            <a:off x="548640" y="4206240"/>
            <a:ext cx="4272840" cy="71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PC App: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&lt; Phuong Anh adds later&gt;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3"/>
          <a:stretch/>
        </p:blipFill>
        <p:spPr>
          <a:xfrm>
            <a:off x="914400" y="2194560"/>
            <a:ext cx="1737360" cy="173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723960" y="2878920"/>
            <a:ext cx="7695720" cy="10994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6000" spc="-1" strike="noStrike">
                <a:solidFill>
                  <a:srgbClr val="c94c25"/>
                </a:solidFill>
                <a:latin typeface="Segoe UI"/>
              </a:rPr>
              <a:t>Q</a:t>
            </a:r>
            <a:r>
              <a:rPr b="0" lang="en-US" sz="3200" spc="-1" strike="noStrike">
                <a:solidFill>
                  <a:srgbClr val="c94c25"/>
                </a:solidFill>
                <a:latin typeface="Segoe UI"/>
              </a:rPr>
              <a:t>&amp;</a:t>
            </a:r>
            <a:r>
              <a:rPr b="1" lang="en-US" sz="6000" spc="-1" strike="noStrike">
                <a:solidFill>
                  <a:srgbClr val="c94c25"/>
                </a:solidFill>
                <a:latin typeface="Segoe UI"/>
              </a:rPr>
              <a:t>A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723960" y="2878920"/>
            <a:ext cx="7695720" cy="10994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THANK YOU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YOUR ATTENTION!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0" lang="en-US" sz="4000" spc="-1" strike="noStrike">
                <a:solidFill>
                  <a:srgbClr val="c94c25"/>
                </a:solidFill>
                <a:latin typeface="Segoe UI"/>
              </a:rPr>
              <a:t>OUTLINE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640080" y="1272960"/>
            <a:ext cx="8321040" cy="52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1. Overview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  <a:ea typeface="Noto Sans CJK SC Regular"/>
              </a:rPr>
              <a:t>2. </a:t>
            </a: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Analysis and Design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3. Software Implementation/Coding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4. Testing &amp; Document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5. Teamwork</a:t>
            </a:r>
            <a:endParaRPr b="0" lang="en-US" sz="3200" spc="-1" strike="noStrike"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1" lang="en-US" sz="3200" spc="-1" strike="noStrike">
                <a:solidFill>
                  <a:srgbClr val="c94c25"/>
                </a:solidFill>
                <a:latin typeface="Segoe UI"/>
              </a:rPr>
              <a:t>6. Final result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1.OVERVIEW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57200" y="2005560"/>
            <a:ext cx="8229600" cy="138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Flashcard</a:t>
            </a:r>
            <a:r>
              <a:rPr b="0" lang="en-US" sz="2200" spc="-1" strike="noStrike">
                <a:latin typeface="Arial"/>
              </a:rPr>
              <a:t> =&gt; </a:t>
            </a:r>
            <a:r>
              <a:rPr b="1" lang="en-US" sz="2200" spc="-1" strike="noStrike">
                <a:latin typeface="Arial"/>
              </a:rPr>
              <a:t>METHOD TO LEARN</a:t>
            </a:r>
            <a:r>
              <a:rPr b="0" lang="en-US" sz="2200" spc="-1" strike="noStrike">
                <a:latin typeface="Arial"/>
              </a:rPr>
              <a:t> FOREIGN LANGUAGE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=&gt; </a:t>
            </a:r>
            <a:r>
              <a:rPr b="1" lang="en-US" sz="2200" spc="-1" strike="noStrike">
                <a:latin typeface="Arial"/>
              </a:rPr>
              <a:t>COMBINE IMAGES WITH WORD</a:t>
            </a: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-------&gt;</a:t>
            </a:r>
            <a:r>
              <a:rPr b="1" lang="en-US" sz="2200" spc="-1" strike="noStrike">
                <a:latin typeface="Arial"/>
              </a:rPr>
              <a:t> EASIER TO REMEMBER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548640" y="3759840"/>
            <a:ext cx="8503920" cy="16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iCT Flashcard</a:t>
            </a:r>
            <a:r>
              <a:rPr b="0" lang="en-US" sz="2200" spc="-1" strike="noStrike">
                <a:latin typeface="Arial"/>
              </a:rPr>
              <a:t> =&gt; PROVIDE </a:t>
            </a:r>
            <a:r>
              <a:rPr b="1" lang="en-US" sz="2200" spc="-1" strike="noStrike">
                <a:latin typeface="Arial"/>
              </a:rPr>
              <a:t>VISUAL FLASHCARDS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=&gt; LEARN </a:t>
            </a:r>
            <a:r>
              <a:rPr b="1" lang="en-US" sz="2200" spc="-1" strike="noStrike">
                <a:latin typeface="Arial"/>
              </a:rPr>
              <a:t>EVERYWHERE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=&gt;  </a:t>
            </a:r>
            <a:r>
              <a:rPr b="1" lang="en-US" sz="2200" spc="-1" strike="noStrike">
                <a:latin typeface="Arial"/>
              </a:rPr>
              <a:t>DON’T</a:t>
            </a:r>
            <a:r>
              <a:rPr b="0" lang="en-US" sz="2200" spc="-1" strike="noStrike">
                <a:latin typeface="Arial"/>
              </a:rPr>
              <a:t> HAVE TO BUY PAPER FLASHCARD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2.ANALYSIS AND DESIGN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457200" y="2005560"/>
            <a:ext cx="8229600" cy="266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PROGRESS: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Requirement definition </a:t>
            </a:r>
            <a:r>
              <a:rPr b="0" lang="en-US" sz="2600" spc="-1" strike="noStrike">
                <a:latin typeface="Arial"/>
              </a:rPr>
              <a:t>(in design document)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Diagrams</a:t>
            </a:r>
            <a:r>
              <a:rPr b="1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(in design document)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System architecture design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	</a:t>
            </a:r>
            <a:r>
              <a:rPr b="1" lang="en-US" sz="2600" spc="-1" strike="noStrike">
                <a:latin typeface="Arial"/>
              </a:rPr>
              <a:t>→ </a:t>
            </a:r>
            <a:r>
              <a:rPr b="1" lang="en-US" sz="2600" spc="-1" strike="noStrike">
                <a:latin typeface="Arial"/>
              </a:rPr>
              <a:t>Technologies in use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182880" y="182880"/>
            <a:ext cx="5028840" cy="10900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2.ANALYSIS AND DESIGN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74320" y="1554480"/>
            <a:ext cx="5486400" cy="512064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"/>
          <p:cNvSpPr/>
          <p:nvPr/>
        </p:nvSpPr>
        <p:spPr>
          <a:xfrm>
            <a:off x="5852160" y="1554480"/>
            <a:ext cx="3108960" cy="512064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"/>
          <p:cNvSpPr/>
          <p:nvPr/>
        </p:nvSpPr>
        <p:spPr>
          <a:xfrm>
            <a:off x="365760" y="2011680"/>
            <a:ext cx="5303520" cy="274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TextShape 5"/>
          <p:cNvSpPr txBox="1"/>
          <p:nvPr/>
        </p:nvSpPr>
        <p:spPr>
          <a:xfrm>
            <a:off x="3017520" y="109116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latin typeface="Arial"/>
              </a:rPr>
              <a:t>SYSTEM ARCHITECTURE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4" name="TextShape 6"/>
          <p:cNvSpPr txBox="1"/>
          <p:nvPr/>
        </p:nvSpPr>
        <p:spPr>
          <a:xfrm>
            <a:off x="457200" y="173160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WEB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TextShape 7"/>
          <p:cNvSpPr txBox="1"/>
          <p:nvPr/>
        </p:nvSpPr>
        <p:spPr>
          <a:xfrm>
            <a:off x="5943600" y="173736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CLIENT DESKTOP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TextShape 8"/>
          <p:cNvSpPr txBox="1"/>
          <p:nvPr/>
        </p:nvSpPr>
        <p:spPr>
          <a:xfrm>
            <a:off x="365760" y="209700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Server: </a:t>
            </a:r>
            <a:r>
              <a:rPr b="1" lang="en-US" sz="1800" spc="-1" strike="noStrike">
                <a:latin typeface="Arial"/>
              </a:rPr>
              <a:t>MVC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CustomShape 9"/>
          <p:cNvSpPr/>
          <p:nvPr/>
        </p:nvSpPr>
        <p:spPr>
          <a:xfrm>
            <a:off x="365760" y="4846320"/>
            <a:ext cx="530352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519480" y="2743200"/>
            <a:ext cx="577800" cy="640080"/>
          </a:xfrm>
          <a:prstGeom prst="rect">
            <a:avLst/>
          </a:prstGeom>
          <a:ln>
            <a:noFill/>
          </a:ln>
        </p:spPr>
      </p:pic>
      <p:sp>
        <p:nvSpPr>
          <p:cNvPr id="399" name="Line 10"/>
          <p:cNvSpPr/>
          <p:nvPr/>
        </p:nvSpPr>
        <p:spPr>
          <a:xfrm>
            <a:off x="1188720" y="3017520"/>
            <a:ext cx="64008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TextShape 11"/>
          <p:cNvSpPr txBox="1"/>
          <p:nvPr/>
        </p:nvSpPr>
        <p:spPr>
          <a:xfrm>
            <a:off x="365760" y="3474720"/>
            <a:ext cx="118872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12"/>
          <p:cNvSpPr/>
          <p:nvPr/>
        </p:nvSpPr>
        <p:spPr>
          <a:xfrm>
            <a:off x="1920240" y="2743200"/>
            <a:ext cx="91440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Models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13"/>
          <p:cNvSpPr/>
          <p:nvPr/>
        </p:nvSpPr>
        <p:spPr>
          <a:xfrm>
            <a:off x="3657600" y="2743200"/>
            <a:ext cx="155448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Controllers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Line 14"/>
          <p:cNvSpPr/>
          <p:nvPr/>
        </p:nvSpPr>
        <p:spPr>
          <a:xfrm>
            <a:off x="2926080" y="3017520"/>
            <a:ext cx="64008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5"/>
          <p:cNvSpPr/>
          <p:nvPr/>
        </p:nvSpPr>
        <p:spPr>
          <a:xfrm>
            <a:off x="1920240" y="3657600"/>
            <a:ext cx="365760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View (json) – REST.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Line 16"/>
          <p:cNvSpPr/>
          <p:nvPr/>
        </p:nvSpPr>
        <p:spPr>
          <a:xfrm flipV="1">
            <a:off x="4023360" y="3383280"/>
            <a:ext cx="365760" cy="27432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7"/>
          <p:cNvSpPr/>
          <p:nvPr/>
        </p:nvSpPr>
        <p:spPr>
          <a:xfrm>
            <a:off x="2558160" y="2025000"/>
            <a:ext cx="1554480" cy="6400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Services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Line 18"/>
          <p:cNvSpPr/>
          <p:nvPr/>
        </p:nvSpPr>
        <p:spPr>
          <a:xfrm flipV="1">
            <a:off x="2011680" y="2468880"/>
            <a:ext cx="546480" cy="27432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19"/>
          <p:cNvSpPr/>
          <p:nvPr/>
        </p:nvSpPr>
        <p:spPr>
          <a:xfrm>
            <a:off x="4112640" y="2286000"/>
            <a:ext cx="459360" cy="4572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0"/>
          <p:cNvSpPr/>
          <p:nvPr/>
        </p:nvSpPr>
        <p:spPr>
          <a:xfrm>
            <a:off x="6035040" y="3383280"/>
            <a:ext cx="2834640" cy="201168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JAVA SWING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410" name="Line 21"/>
          <p:cNvSpPr/>
          <p:nvPr/>
        </p:nvSpPr>
        <p:spPr>
          <a:xfrm>
            <a:off x="5577840" y="3931920"/>
            <a:ext cx="459360" cy="4572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2"/>
          <p:cNvSpPr/>
          <p:nvPr/>
        </p:nvSpPr>
        <p:spPr>
          <a:xfrm>
            <a:off x="1828800" y="5120640"/>
            <a:ext cx="3749040" cy="1371600"/>
          </a:xfrm>
          <a:prstGeom prst="rect">
            <a:avLst/>
          </a:pr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JAVASCRIPT / JQUERY / AJAX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HTML / BOOTSTRAP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TextShape 23"/>
          <p:cNvSpPr txBox="1"/>
          <p:nvPr/>
        </p:nvSpPr>
        <p:spPr>
          <a:xfrm>
            <a:off x="365760" y="502308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Web client: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Line 24"/>
          <p:cNvSpPr/>
          <p:nvPr/>
        </p:nvSpPr>
        <p:spPr>
          <a:xfrm>
            <a:off x="3657600" y="4389120"/>
            <a:ext cx="0" cy="6339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457200" y="474120"/>
            <a:ext cx="886968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3.SOFTWARE 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IMPLEMENTATIO</a:t>
            </a: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N / CODING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457200" y="2005920"/>
            <a:ext cx="8229600" cy="184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S</a:t>
            </a:r>
            <a:r>
              <a:rPr b="1" lang="en-US" sz="2600" spc="-1" strike="noStrike">
                <a:latin typeface="Arial"/>
              </a:rPr>
              <a:t>O</a:t>
            </a:r>
            <a:r>
              <a:rPr b="1" lang="en-US" sz="2600" spc="-1" strike="noStrike">
                <a:latin typeface="Arial"/>
              </a:rPr>
              <a:t>U</a:t>
            </a:r>
            <a:r>
              <a:rPr b="1" lang="en-US" sz="2600" spc="-1" strike="noStrike">
                <a:latin typeface="Arial"/>
              </a:rPr>
              <a:t>R</a:t>
            </a:r>
            <a:r>
              <a:rPr b="1" lang="en-US" sz="2600" spc="-1" strike="noStrike">
                <a:latin typeface="Arial"/>
              </a:rPr>
              <a:t>CE </a:t>
            </a:r>
            <a:r>
              <a:rPr b="1" lang="en-US" sz="2600" spc="-1" strike="noStrike">
                <a:latin typeface="Arial"/>
              </a:rPr>
              <a:t>VE</a:t>
            </a:r>
            <a:r>
              <a:rPr b="1" lang="en-US" sz="2600" spc="-1" strike="noStrike">
                <a:latin typeface="Arial"/>
              </a:rPr>
              <a:t>RS</a:t>
            </a:r>
            <a:r>
              <a:rPr b="1" lang="en-US" sz="2600" spc="-1" strike="noStrike">
                <a:latin typeface="Arial"/>
              </a:rPr>
              <a:t>IO</a:t>
            </a:r>
            <a:r>
              <a:rPr b="1" lang="en-US" sz="2600" spc="-1" strike="noStrike">
                <a:latin typeface="Arial"/>
              </a:rPr>
              <a:t>N </a:t>
            </a:r>
            <a:r>
              <a:rPr b="1" lang="en-US" sz="2600" spc="-1" strike="noStrike">
                <a:latin typeface="Arial"/>
              </a:rPr>
              <a:t>C</a:t>
            </a:r>
            <a:r>
              <a:rPr b="1" lang="en-US" sz="2600" spc="-1" strike="noStrike">
                <a:latin typeface="Arial"/>
              </a:rPr>
              <a:t>O</a:t>
            </a:r>
            <a:r>
              <a:rPr b="1" lang="en-US" sz="2600" spc="-1" strike="noStrike">
                <a:latin typeface="Arial"/>
              </a:rPr>
              <a:t>NT</a:t>
            </a:r>
            <a:r>
              <a:rPr b="1" lang="en-US" sz="2600" spc="-1" strike="noStrike">
                <a:latin typeface="Arial"/>
              </a:rPr>
              <a:t>R</a:t>
            </a:r>
            <a:r>
              <a:rPr b="1" lang="en-US" sz="2600" spc="-1" strike="noStrike">
                <a:latin typeface="Arial"/>
              </a:rPr>
              <a:t>OL </a:t>
            </a:r>
            <a:r>
              <a:rPr b="1" lang="en-US" sz="2600" spc="-1" strike="noStrike">
                <a:latin typeface="Arial"/>
              </a:rPr>
              <a:t>: </a:t>
            </a:r>
            <a:r>
              <a:rPr b="1" lang="en-US" sz="2600" spc="-1" strike="noStrike">
                <a:latin typeface="Arial"/>
              </a:rPr>
              <a:t>GI</a:t>
            </a:r>
            <a:r>
              <a:rPr b="1" lang="en-US" sz="2600" spc="-1" strike="noStrike">
                <a:latin typeface="Arial"/>
              </a:rPr>
              <a:t>T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Gi</a:t>
            </a:r>
            <a:r>
              <a:rPr b="1" lang="en-US" sz="2600" spc="-1" strike="noStrike">
                <a:latin typeface="Arial"/>
              </a:rPr>
              <a:t>th</a:t>
            </a:r>
            <a:r>
              <a:rPr b="1" lang="en-US" sz="2600" spc="-1" strike="noStrike">
                <a:latin typeface="Arial"/>
              </a:rPr>
              <a:t>ub </a:t>
            </a:r>
            <a:r>
              <a:rPr b="1" lang="en-US" sz="2600" spc="-1" strike="noStrike">
                <a:latin typeface="Arial"/>
              </a:rPr>
              <a:t>Ad</a:t>
            </a:r>
            <a:r>
              <a:rPr b="1" lang="en-US" sz="2600" spc="-1" strike="noStrike">
                <a:latin typeface="Arial"/>
              </a:rPr>
              <a:t>dr</a:t>
            </a:r>
            <a:r>
              <a:rPr b="1" lang="en-US" sz="2600" spc="-1" strike="noStrike">
                <a:latin typeface="Arial"/>
              </a:rPr>
              <a:t>es</a:t>
            </a:r>
            <a:r>
              <a:rPr b="1" lang="en-US" sz="2600" spc="-1" strike="noStrike">
                <a:latin typeface="Arial"/>
              </a:rPr>
              <a:t>s: </a:t>
            </a:r>
            <a:r>
              <a:rPr b="1" lang="en-US" sz="2600" spc="-1" strike="noStrike">
                <a:latin typeface="Arial"/>
                <a:hlinkClick r:id="rId1"/>
              </a:rPr>
              <a:t>https://github.com/vietanhdev/iCT-Flashcard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2"/>
          <a:stretch/>
        </p:blipFill>
        <p:spPr>
          <a:xfrm>
            <a:off x="3208320" y="3574080"/>
            <a:ext cx="209520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457200" y="474120"/>
            <a:ext cx="886968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4. TESTING &amp; DOCUMENTS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274320" y="1645920"/>
            <a:ext cx="8229600" cy="96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TESTING: USE POSTMAN TEST FOR WEB APIs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57200" y="474120"/>
            <a:ext cx="886968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4. TESTING &amp; DOCUMENTS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274320" y="1645920"/>
            <a:ext cx="5029200" cy="44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DOCUMENTS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- DESIGN </a:t>
            </a:r>
            <a:r>
              <a:rPr b="1" lang="en-US" sz="2400" spc="-1" strike="noStrike">
                <a:latin typeface="Arial"/>
              </a:rPr>
              <a:t>DOCUMENT</a:t>
            </a:r>
            <a:r>
              <a:rPr b="1" lang="en-US" sz="2600" spc="-1" strike="noStrike">
                <a:latin typeface="Arial"/>
              </a:rPr>
              <a:t>: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 </a:t>
            </a:r>
            <a:r>
              <a:rPr b="1" lang="en-US" sz="2400" spc="-1" strike="noStrike">
                <a:latin typeface="Arial"/>
                <a:hlinkClick r:id="rId1"/>
              </a:rPr>
              <a:t>https://github.com/vietanhdev/iCT-Flashcard/blob/master/docs/DesignDoc.pdf</a:t>
            </a:r>
            <a:endParaRPr b="0" lang="en-US" sz="24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- DOCUMENT PAGE FOR DEVELOPER</a:t>
            </a:r>
            <a:r>
              <a:rPr b="1" lang="en-US" sz="2600" spc="-1" strike="noStrike">
                <a:latin typeface="Arial"/>
              </a:rPr>
              <a:t>:</a:t>
            </a:r>
            <a:endParaRPr b="0" lang="en-US" sz="2600" spc="-1" strike="noStrike">
              <a:latin typeface="Arial"/>
            </a:endParaRPr>
          </a:p>
          <a:p>
            <a:r>
              <a:rPr b="1" lang="en-US" sz="2600" spc="-1" strike="noStrike">
                <a:latin typeface="Arial"/>
              </a:rPr>
              <a:t>&lt; Phong làm &gt;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2"/>
          <a:stretch/>
        </p:blipFill>
        <p:spPr>
          <a:xfrm>
            <a:off x="5951520" y="1470960"/>
            <a:ext cx="209520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457200" y="474120"/>
            <a:ext cx="4754520" cy="7988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ctr"/>
          <a:p>
            <a:pPr marL="182880">
              <a:lnSpc>
                <a:spcPct val="100000"/>
              </a:lnSpc>
            </a:pPr>
            <a:r>
              <a:rPr b="1" lang="en-US" sz="4000" spc="-1" strike="noStrike">
                <a:solidFill>
                  <a:srgbClr val="c94c25"/>
                </a:solidFill>
                <a:latin typeface="Segoe UI"/>
              </a:rPr>
              <a:t>5.TEAMWORK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22320" y="1554480"/>
            <a:ext cx="2903760" cy="292608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36720" indent="36720" algn="ctr"/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2926080" y="1554480"/>
            <a:ext cx="3108960" cy="292608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TextShape 4"/>
          <p:cNvSpPr txBox="1"/>
          <p:nvPr/>
        </p:nvSpPr>
        <p:spPr>
          <a:xfrm>
            <a:off x="182880" y="1639800"/>
            <a:ext cx="38404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WEB </a:t>
            </a:r>
            <a:r>
              <a:rPr b="1" lang="en-US" sz="1800" spc="-1" strike="noStrike"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TextShape 5"/>
          <p:cNvSpPr txBox="1"/>
          <p:nvPr/>
        </p:nvSpPr>
        <p:spPr>
          <a:xfrm>
            <a:off x="6035040" y="2251440"/>
            <a:ext cx="27208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CLIENT DESKTOP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6"/>
          <p:cNvSpPr/>
          <p:nvPr/>
        </p:nvSpPr>
        <p:spPr>
          <a:xfrm>
            <a:off x="6035040" y="1554480"/>
            <a:ext cx="3108960" cy="530352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TextShape 7"/>
          <p:cNvSpPr txBox="1"/>
          <p:nvPr/>
        </p:nvSpPr>
        <p:spPr>
          <a:xfrm>
            <a:off x="6217920" y="1582920"/>
            <a:ext cx="272088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TES</a:t>
            </a:r>
            <a:r>
              <a:rPr b="1" lang="en-US" sz="1800" spc="-1" strike="noStrike">
                <a:latin typeface="Arial"/>
              </a:rPr>
              <a:t>TIN</a:t>
            </a:r>
            <a:r>
              <a:rPr b="1" lang="en-US" sz="1800" spc="-1" strike="noStrike">
                <a:latin typeface="Arial"/>
              </a:rPr>
              <a:t>G &amp; </a:t>
            </a:r>
            <a:r>
              <a:rPr b="1" lang="en-US" sz="1800" spc="-1" strike="noStrike">
                <a:latin typeface="Arial"/>
              </a:rPr>
              <a:t>DO</a:t>
            </a:r>
            <a:r>
              <a:rPr b="1" lang="en-US" sz="1800" spc="-1" strike="noStrike">
                <a:latin typeface="Arial"/>
              </a:rPr>
              <a:t>CU</a:t>
            </a:r>
            <a:r>
              <a:rPr b="1" lang="en-US" sz="1800" spc="-1" strike="noStrike">
                <a:latin typeface="Arial"/>
              </a:rPr>
              <a:t>ME</a:t>
            </a:r>
            <a:r>
              <a:rPr b="1" lang="en-US" sz="1800" spc="-1" strike="noStrike">
                <a:latin typeface="Arial"/>
              </a:rPr>
              <a:t>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8"/>
          <p:cNvSpPr/>
          <p:nvPr/>
        </p:nvSpPr>
        <p:spPr>
          <a:xfrm>
            <a:off x="22320" y="4480560"/>
            <a:ext cx="6012720" cy="2377440"/>
          </a:xfrm>
          <a:prstGeom prst="rect">
            <a:avLst/>
          </a:prstGeom>
          <a:solidFill>
            <a:srgbClr val="bce4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TextShape 9"/>
          <p:cNvSpPr txBox="1"/>
          <p:nvPr/>
        </p:nvSpPr>
        <p:spPr>
          <a:xfrm>
            <a:off x="113760" y="4663440"/>
            <a:ext cx="27208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WEB - CLIENT SIDE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TextShape 10"/>
          <p:cNvSpPr txBox="1"/>
          <p:nvPr/>
        </p:nvSpPr>
        <p:spPr>
          <a:xfrm>
            <a:off x="182880" y="2103120"/>
            <a:ext cx="2743200" cy="24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Thoa: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Design the </a:t>
            </a:r>
            <a:r>
              <a:rPr b="0" lang="en-US" sz="1800" spc="-1" strike="noStrike">
                <a:latin typeface="Arial"/>
              </a:rPr>
              <a:t>base </a:t>
            </a:r>
            <a:r>
              <a:rPr b="0" lang="en-US" sz="1800" spc="-1" strike="noStrike">
                <a:latin typeface="Arial"/>
              </a:rPr>
              <a:t>structure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Design </a:t>
            </a:r>
            <a:r>
              <a:rPr b="0" lang="en-US" sz="1800" spc="-1" strike="noStrike">
                <a:latin typeface="Arial"/>
              </a:rPr>
              <a:t>database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MVC model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Manage </a:t>
            </a:r>
            <a:r>
              <a:rPr b="0" lang="en-US" sz="1800" spc="-1" strike="noStrike">
                <a:latin typeface="Arial"/>
              </a:rPr>
              <a:t>images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VietAnh: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Implement </a:t>
            </a:r>
            <a:r>
              <a:rPr b="0" lang="en-US" sz="1800" spc="-1" strike="noStrike">
                <a:latin typeface="Arial"/>
              </a:rPr>
              <a:t>Restful APIs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Create </a:t>
            </a:r>
            <a:r>
              <a:rPr b="0" lang="en-US" sz="1800" spc="-1" strike="noStrike">
                <a:latin typeface="Arial"/>
              </a:rPr>
              <a:t>dictionary </a:t>
            </a:r>
            <a:r>
              <a:rPr b="0" lang="en-US" sz="1800" spc="-1" strike="noStrike">
                <a:latin typeface="Arial"/>
              </a:rPr>
              <a:t>database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432" name="TextShape 11"/>
          <p:cNvSpPr txBox="1"/>
          <p:nvPr/>
        </p:nvSpPr>
        <p:spPr>
          <a:xfrm>
            <a:off x="113760" y="5029200"/>
            <a:ext cx="5921280" cy="18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Phong: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HTML layouting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About pages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VietAnh: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Webpage design / Logic code for client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Thoa: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Implement multiple-language.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433" name="TextShape 12"/>
          <p:cNvSpPr txBox="1"/>
          <p:nvPr/>
        </p:nvSpPr>
        <p:spPr>
          <a:xfrm>
            <a:off x="3017520" y="2103120"/>
            <a:ext cx="2743200" cy="233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PhuongAnh: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Design the desktop app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Implement in </a:t>
            </a:r>
            <a:r>
              <a:rPr b="0" lang="en-US" sz="1800" spc="-1" strike="noStrike">
                <a:latin typeface="Arial"/>
              </a:rPr>
              <a:t>JavaSwing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Hai: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Create initial layouting </a:t>
            </a:r>
            <a:r>
              <a:rPr b="0" lang="en-US" sz="1800" spc="-1" strike="noStrike">
                <a:latin typeface="Arial"/>
              </a:rPr>
              <a:t>for desktop app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Flashcard displaying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434" name="TextShape 13"/>
          <p:cNvSpPr txBox="1"/>
          <p:nvPr/>
        </p:nvSpPr>
        <p:spPr>
          <a:xfrm>
            <a:off x="3039840" y="1639800"/>
            <a:ext cx="2720880" cy="4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DESKTOP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TextShape 14"/>
          <p:cNvSpPr txBox="1"/>
          <p:nvPr/>
        </p:nvSpPr>
        <p:spPr>
          <a:xfrm>
            <a:off x="6195600" y="2149200"/>
            <a:ext cx="2743200" cy="417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Hai: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Write test script using Postman script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All team: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Design general structure and UMLs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VietAnh: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Create DesignDocument from available diagrams.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Create slides for presentation.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Phong: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Make document page for developer.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Thoa: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Webpage testing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PhuongAnh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Desktop app 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Shape 15"/>
          <p:cNvSpPr txBox="1"/>
          <p:nvPr/>
        </p:nvSpPr>
        <p:spPr>
          <a:xfrm>
            <a:off x="457200" y="1188720"/>
            <a:ext cx="6217920" cy="96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Collaboration is done using github.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166</TotalTime>
  <Application>LibreOffice/6.0.3.2$Linux_X86_64 LibreOffice_project/00m0$Build-2</Application>
  <Words>59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2018-05-28T02:11:52Z</dcterms:created>
  <dc:creator>Nguyen Viet Anh 20150143</dc:creator>
  <dc:description/>
  <dc:language>en-US</dc:language>
  <cp:lastModifiedBy/>
  <dcterms:modified xsi:type="dcterms:W3CDTF">2018-06-09T16:58:45Z</dcterms:modified>
  <cp:revision>67</cp:revision>
  <dc:subject/>
  <dc:title>Project Report iCT Multi-platform Flashcard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