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80" r:id="rId5"/>
    <p:sldId id="264" r:id="rId6"/>
    <p:sldId id="265" r:id="rId7"/>
    <p:sldId id="270" r:id="rId8"/>
    <p:sldId id="271" r:id="rId9"/>
    <p:sldId id="272" r:id="rId10"/>
    <p:sldId id="268" r:id="rId11"/>
    <p:sldId id="266" r:id="rId12"/>
    <p:sldId id="267" r:id="rId13"/>
    <p:sldId id="276" r:id="rId14"/>
    <p:sldId id="277" r:id="rId15"/>
    <p:sldId id="278" r:id="rId16"/>
    <p:sldId id="273" r:id="rId17"/>
    <p:sldId id="275" r:id="rId18"/>
    <p:sldId id="281" r:id="rId19"/>
    <p:sldId id="279" r:id="rId2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52"/>
    <a:srgbClr val="7B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9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1809689-653C-4DE0-A278-D281AD59C4DC}" type="slidenum">
              <a:rPr lang="pt-BR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4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B261639C-AAD1-4960-AC55-072703195B5C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025880" y="972360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C5E7E7C4-8AF0-4221-A5A1-F1ABDBE03DFE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46080" y="4862520"/>
            <a:ext cx="521136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322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37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84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680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48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877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15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16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02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17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08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18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83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96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/>
            <a:fld id="{4E99706F-D1D5-4BF2-B591-0B2ADF31DD95}" type="slidenum">
              <a:rPr lang="pt-BR" sz="13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marL="216000" indent="-215640" algn="r"/>
              <a:t>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31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3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422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08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57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13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25880" y="9723600"/>
            <a:ext cx="3076200" cy="509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marL="216000" indent="-215640" algn="r">
              <a:lnSpc>
                <a:spcPct val="100000"/>
              </a:lnSpc>
            </a:pPr>
            <a:fld id="{4E99706F-D1D5-4BF2-B591-0B2ADF31DD95}" type="slidenum"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46080" y="4862520"/>
            <a:ext cx="5211360" cy="4603320"/>
          </a:xfrm>
          <a:prstGeom prst="rect">
            <a:avLst/>
          </a:prstGeom>
        </p:spPr>
        <p:txBody>
          <a:bodyPr lIns="96840" tIns="48240" rIns="96840" bIns="482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4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Imagem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Imagem 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2717640"/>
            <a:ext cx="456840" cy="1800000"/>
          </a:xfrm>
          <a:prstGeom prst="rect">
            <a:avLst/>
          </a:prstGeom>
          <a:solidFill>
            <a:srgbClr val="9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/>
          <p:cNvSpPr/>
          <p:nvPr/>
        </p:nvSpPr>
        <p:spPr>
          <a:xfrm>
            <a:off x="0" y="6477120"/>
            <a:ext cx="456840" cy="380520"/>
          </a:xfrm>
          <a:prstGeom prst="rect">
            <a:avLst/>
          </a:prstGeom>
          <a:solidFill>
            <a:srgbClr val="746C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07000"/>
            <a:ext cx="456840" cy="1800000"/>
          </a:xfrm>
          <a:prstGeom prst="rect">
            <a:avLst/>
          </a:prstGeom>
          <a:solidFill>
            <a:srgbClr val="B7B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0" y="685800"/>
            <a:ext cx="9144000" cy="1440"/>
          </a:xfrm>
          <a:prstGeom prst="line">
            <a:avLst/>
          </a:prstGeom>
          <a:ln w="40680">
            <a:solidFill>
              <a:srgbClr val="B7BD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5"/>
          <p:cNvPicPr/>
          <p:nvPr/>
        </p:nvPicPr>
        <p:blipFill>
          <a:blip r:embed="rId14"/>
          <a:stretch/>
        </p:blipFill>
        <p:spPr>
          <a:xfrm>
            <a:off x="0" y="703440"/>
            <a:ext cx="456840" cy="1815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57200" y="6507000"/>
            <a:ext cx="8686440" cy="350640"/>
          </a:xfrm>
          <a:prstGeom prst="rect">
            <a:avLst/>
          </a:prstGeom>
          <a:solidFill>
            <a:srgbClr val="224B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IFRS – Campus Farroupilha</a:t>
            </a:r>
            <a:endParaRPr/>
          </a:p>
        </p:txBody>
      </p:sp>
      <p:pic>
        <p:nvPicPr>
          <p:cNvPr id="6" name="Picture 7"/>
          <p:cNvPicPr/>
          <p:nvPr/>
        </p:nvPicPr>
        <p:blipFill>
          <a:blip r:embed="rId15"/>
          <a:stretch/>
        </p:blipFill>
        <p:spPr>
          <a:xfrm>
            <a:off x="0" y="703440"/>
            <a:ext cx="9140400" cy="182844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0" y="2716200"/>
            <a:ext cx="9145080" cy="1807920"/>
          </a:xfrm>
          <a:prstGeom prst="rect">
            <a:avLst/>
          </a:prstGeom>
          <a:solidFill>
            <a:srgbClr val="9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746C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1440" y="4707000"/>
            <a:ext cx="9143640" cy="1800000"/>
          </a:xfrm>
          <a:prstGeom prst="rect">
            <a:avLst/>
          </a:prstGeom>
          <a:solidFill>
            <a:srgbClr val="B7B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1190520" y="403200"/>
            <a:ext cx="18540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Verdana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Verdana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Verdana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2717640"/>
            <a:ext cx="456840" cy="1800000"/>
          </a:xfrm>
          <a:prstGeom prst="rect">
            <a:avLst/>
          </a:prstGeom>
          <a:solidFill>
            <a:srgbClr val="9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477120"/>
            <a:ext cx="456840" cy="380520"/>
          </a:xfrm>
          <a:prstGeom prst="rect">
            <a:avLst/>
          </a:prstGeom>
          <a:solidFill>
            <a:srgbClr val="746C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4707000"/>
            <a:ext cx="456840" cy="1800000"/>
          </a:xfrm>
          <a:prstGeom prst="rect">
            <a:avLst/>
          </a:prstGeom>
          <a:solidFill>
            <a:srgbClr val="B7BD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4"/>
          <p:cNvSpPr/>
          <p:nvPr/>
        </p:nvSpPr>
        <p:spPr>
          <a:xfrm>
            <a:off x="0" y="685800"/>
            <a:ext cx="9144000" cy="1440"/>
          </a:xfrm>
          <a:prstGeom prst="line">
            <a:avLst/>
          </a:prstGeom>
          <a:ln w="40680">
            <a:solidFill>
              <a:srgbClr val="B7BD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5"/>
          <p:cNvPicPr/>
          <p:nvPr/>
        </p:nvPicPr>
        <p:blipFill>
          <a:blip r:embed="rId14"/>
          <a:stretch/>
        </p:blipFill>
        <p:spPr>
          <a:xfrm>
            <a:off x="0" y="703440"/>
            <a:ext cx="456840" cy="18158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457200" y="6507000"/>
            <a:ext cx="8686440" cy="350640"/>
          </a:xfrm>
          <a:prstGeom prst="rect">
            <a:avLst/>
          </a:prstGeom>
          <a:solidFill>
            <a:srgbClr val="224B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IFRS – Campus Farroupilha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8483760" y="6531120"/>
            <a:ext cx="658440" cy="3250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D39CA8AB-F60B-4AC7-BAA3-46C54369AFC9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‹#›</a:t>
            </a:fld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Verdana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Verdana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Verdana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Verdan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neo4j.com/graphacademy/online-training/" TargetMode="External"/><Relationship Id="rId4" Type="http://schemas.openxmlformats.org/officeDocument/2006/relationships/hyperlink" Target="http://neo4j.com/docs/stab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5600" y="3033720"/>
            <a:ext cx="84992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ＭＳ Ｐゴシック"/>
              </a:rPr>
              <a:t>BANCOS DE DADOS II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ＭＳ Ｐゴシック"/>
              </a:rPr>
              <a:t>
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Neo4j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0" y="4729320"/>
            <a:ext cx="9143640" cy="173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ＭＳ Ｐゴシック"/>
              </a:rPr>
              <a:t>Julio Cesar Kochhann</a:t>
            </a:r>
            <a:endParaRPr sz="1600" dirty="0"/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ＭＳ Ｐゴシック"/>
              </a:rPr>
              <a:t>Rodrigo Silvestrin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ＭＳ Ｐゴシック"/>
              </a:rPr>
              <a:t>IFRS – CAMPUS FARROUPILHA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97" name="Picture 3"/>
          <p:cNvPicPr/>
          <p:nvPr/>
        </p:nvPicPr>
        <p:blipFill>
          <a:blip r:embed="rId3"/>
          <a:stretch/>
        </p:blipFill>
        <p:spPr>
          <a:xfrm>
            <a:off x="317520" y="4680000"/>
            <a:ext cx="1336320" cy="180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Cypher - Sintaxe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3452"/>
              </a:buClr>
            </a:pPr>
            <a:r>
              <a:rPr lang="pt-BR" sz="2000" dirty="0" smtClean="0">
                <a:solidFill>
                  <a:srgbClr val="003452"/>
                </a:solidFill>
                <a:latin typeface="Open Sans"/>
              </a:rPr>
              <a:t>Nodos: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43260" indent="-342900">
              <a:buClr>
                <a:srgbClr val="003452"/>
              </a:buClr>
              <a:buAutoNum type="alphaLcParenBoth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Atores</a:t>
            </a:r>
          </a:p>
          <a:p>
            <a:pPr marL="360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(d)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Diretores</a:t>
            </a: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(f) Filmes</a:t>
            </a: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( ) Nodo anônimo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sz="2000" dirty="0" smtClean="0">
                <a:solidFill>
                  <a:srgbClr val="003452"/>
                </a:solidFill>
                <a:latin typeface="Open Sans"/>
              </a:rPr>
              <a:t>Relacionamentos: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-[r]-&gt; Um relacionamento definido como r</a:t>
            </a: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(a)-[r]-&gt;(f) Atores que tem um relacionamento r com Filmes</a:t>
            </a: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-[:ACTED_IN]-&gt; O </a:t>
            </a:r>
            <a:r>
              <a:rPr lang="pt-BR" i="1" dirty="0" smtClean="0">
                <a:solidFill>
                  <a:srgbClr val="003452"/>
                </a:solidFill>
                <a:latin typeface="Open Sans"/>
              </a:rPr>
              <a:t>Tipo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 de Relacionamento é </a:t>
            </a:r>
            <a:r>
              <a:rPr lang="pt-BR" i="1" dirty="0" smtClean="0">
                <a:solidFill>
                  <a:srgbClr val="003452"/>
                </a:solidFill>
                <a:latin typeface="Open Sans"/>
              </a:rPr>
              <a:t>ACTED_IN</a:t>
            </a:r>
          </a:p>
          <a:p>
            <a:pPr marL="360">
              <a:buClr>
                <a:srgbClr val="003452"/>
              </a:buClr>
            </a:pPr>
            <a:endParaRPr lang="pt-BR" i="1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(a)-[: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 ACTED_IN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]-&gt;(f) Atores que atuaram em algum Filme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(d)-[:DIRECTED]-&gt;(f) Diretores que dirigiram algum Filme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470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Propriedades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Propriedades podem ser Booleanas, Numéricas ou Strings. Também podem ser Vetores de qualquer um desses três 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tipos</a:t>
            </a:r>
            <a:endParaRPr lang="pt-BR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Nodos com Propriedades: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(</a:t>
            </a:r>
            <a:r>
              <a:rPr lang="en-US" sz="1600" dirty="0">
                <a:solidFill>
                  <a:srgbClr val="003452"/>
                </a:solidFill>
                <a:latin typeface="Open Sans"/>
              </a:rPr>
              <a:t>f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{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title:"</a:t>
            </a:r>
            <a:r>
              <a:rPr lang="en-US" sz="1600" dirty="0" err="1">
                <a:solidFill>
                  <a:srgbClr val="003452"/>
                </a:solidFill>
                <a:latin typeface="Open Sans"/>
              </a:rPr>
              <a:t>The</a:t>
            </a:r>
            <a:r>
              <a:rPr lang="en-US" sz="1600" dirty="0">
                <a:solidFill>
                  <a:srgbClr val="003452"/>
                </a:solidFill>
                <a:latin typeface="Open Sans"/>
              </a:rPr>
              <a:t> Matrix"})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Filme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com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uma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propriedade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i="1" dirty="0" smtClean="0">
                <a:solidFill>
                  <a:srgbClr val="003452"/>
                </a:solidFill>
                <a:latin typeface="Open Sans"/>
              </a:rPr>
              <a:t>title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(a {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name:"Keanu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Reeves",born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:1964})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Ator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com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propriedades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i="1" dirty="0" smtClean="0">
                <a:solidFill>
                  <a:srgbClr val="003452"/>
                </a:solidFill>
                <a:latin typeface="Open Sans"/>
              </a:rPr>
              <a:t>name 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e </a:t>
            </a:r>
            <a:r>
              <a:rPr lang="en-US" sz="1600" i="1" dirty="0" smtClean="0">
                <a:solidFill>
                  <a:srgbClr val="003452"/>
                </a:solidFill>
                <a:latin typeface="Open Sans"/>
              </a:rPr>
              <a:t>born</a:t>
            </a:r>
          </a:p>
          <a:p>
            <a:pPr marL="914760" lvl="2">
              <a:buClr>
                <a:srgbClr val="003452"/>
              </a:buClr>
            </a:pPr>
            <a:endParaRPr lang="en-US" sz="1600" i="1" dirty="0" smtClean="0">
              <a:solidFill>
                <a:srgbClr val="003452"/>
              </a:solidFill>
              <a:latin typeface="Open Sans"/>
            </a:endParaRPr>
          </a:p>
          <a:p>
            <a:pPr marL="914760" lvl="2">
              <a:buClr>
                <a:srgbClr val="003452"/>
              </a:buClr>
            </a:pPr>
            <a:endParaRPr lang="en-US" sz="1600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Relacionamentos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com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Propriedades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:</a:t>
            </a:r>
          </a:p>
          <a:p>
            <a:pPr marL="360">
              <a:buClr>
                <a:srgbClr val="003452"/>
              </a:buClr>
            </a:pP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52"/>
                </a:solidFill>
                <a:latin typeface="Open Sans"/>
              </a:rPr>
              <a:t>(a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)-[:</a:t>
            </a:r>
            <a:r>
              <a:rPr lang="pt-BR" sz="1600" dirty="0">
                <a:solidFill>
                  <a:srgbClr val="003452"/>
                </a:solidFill>
                <a:latin typeface="Open Sans"/>
              </a:rPr>
              <a:t> ACTED_IN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{roles:["Neo“, “ “]}]-&gt;(</a:t>
            </a:r>
            <a:r>
              <a:rPr lang="en-US" sz="1600" dirty="0">
                <a:solidFill>
                  <a:srgbClr val="003452"/>
                </a:solidFill>
                <a:latin typeface="Open Sans"/>
              </a:rPr>
              <a:t>f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)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Relacionamento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pt-BR" sz="1600" i="1" dirty="0">
                <a:solidFill>
                  <a:srgbClr val="003452"/>
                </a:solidFill>
                <a:latin typeface="Open Sans"/>
              </a:rPr>
              <a:t>ACTED_IN</a:t>
            </a:r>
            <a:r>
              <a:rPr lang="pt-BR" sz="1600" dirty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com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propriedade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i="1" dirty="0" smtClean="0">
                <a:solidFill>
                  <a:srgbClr val="003452"/>
                </a:solidFill>
                <a:latin typeface="Open Sans"/>
              </a:rPr>
              <a:t>roles 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(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Nesse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caso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um </a:t>
            </a:r>
            <a:r>
              <a:rPr lang="en-US" sz="1600" dirty="0" err="1" smtClean="0">
                <a:solidFill>
                  <a:srgbClr val="003452"/>
                </a:solidFill>
                <a:latin typeface="Open Sans"/>
              </a:rPr>
              <a:t>vetor</a:t>
            </a:r>
            <a:r>
              <a:rPr lang="en-US" sz="1600" dirty="0" smtClean="0">
                <a:solidFill>
                  <a:srgbClr val="003452"/>
                </a:solidFill>
                <a:latin typeface="Open Sans"/>
              </a:rPr>
              <a:t> de Strings)</a:t>
            </a:r>
            <a:endParaRPr lang="en-US" sz="1600" i="1" dirty="0" smtClean="0">
              <a:solidFill>
                <a:srgbClr val="003452"/>
              </a:solidFill>
              <a:latin typeface="Open Sans"/>
            </a:endParaRPr>
          </a:p>
          <a:p>
            <a:pPr marL="914760" lvl="2">
              <a:buClr>
                <a:srgbClr val="003452"/>
              </a:buClr>
            </a:pPr>
            <a:endParaRPr lang="pt-BR" sz="1600" i="1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Labels e propriedades: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3452"/>
                </a:solidFill>
                <a:latin typeface="Open Sans"/>
              </a:rPr>
              <a:t>(a:Pessoa) a é uma Pessoa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3452"/>
                </a:solidFill>
                <a:latin typeface="Open Sans"/>
              </a:rPr>
              <a:t>(b:Pessoa {nome:”Keanu Reeves”}) b é uma Pessoa com 1 Propiedade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3452"/>
                </a:solidFill>
                <a:latin typeface="Open Sans"/>
              </a:rPr>
              <a:t>(c:Animal {nome:”lula”,pensa:false}) c é um Animal com 2 Propriedades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1798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Cypher - Cláusulas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/>
              </a:rPr>
              <a:t>Propósito</a:t>
            </a: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sz="2400" dirty="0" err="1" smtClean="0">
                <a:solidFill>
                  <a:srgbClr val="003452"/>
                </a:solidFill>
                <a:latin typeface="Open Sans"/>
              </a:rPr>
              <a:t>Geral</a:t>
            </a: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RETURN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Retorna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o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resultado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da query</a:t>
            </a: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ORDER 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BY: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Ordena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o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resultado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da query</a:t>
            </a: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SKIP/LIMIT: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Limita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resultados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da query</a:t>
            </a:r>
            <a:br>
              <a:rPr lang="en-US" dirty="0" smtClean="0">
                <a:solidFill>
                  <a:srgbClr val="003452"/>
                </a:solidFill>
                <a:latin typeface="Open Sans"/>
              </a:rPr>
            </a:b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/>
              </a:rPr>
              <a:t>Consulta</a:t>
            </a: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452"/>
                </a:solidFill>
                <a:latin typeface="Open Sans"/>
              </a:rPr>
              <a:t>MATCH: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Combina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 um dado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padrão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 com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os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 dados do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banco</a:t>
            </a:r>
            <a:endParaRPr lang="en-US" dirty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452"/>
                </a:solidFill>
                <a:latin typeface="Open Sans"/>
              </a:rPr>
              <a:t>WHERE: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Filtra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3452"/>
                </a:solidFill>
                <a:latin typeface="Open Sans"/>
              </a:rPr>
              <a:t>usando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propriedades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/>
              </a:rPr>
              <a:t>Agregação</a:t>
            </a: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COUNT: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Usado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para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contar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o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número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ocorências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(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identificador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ou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linha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)</a:t>
            </a: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DISTINCT: Remove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valores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duplicados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do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resultado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COLLECT: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Coleta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todos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valores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uma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lista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(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)</a:t>
            </a:r>
          </a:p>
          <a:p>
            <a:pPr marL="457560" lvl="1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 </a:t>
            </a:r>
            <a:endParaRPr lang="en-US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007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Cypher - Cláusulas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460" lvl="1" indent="-34290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3452"/>
                </a:solidFill>
                <a:latin typeface="Open Sans"/>
              </a:rPr>
              <a:t>Cláusulas de Escrita:</a:t>
            </a:r>
            <a:endParaRPr lang="pt-BR" sz="2400" dirty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CREATE: Cria nodos e relacionamentos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MERGE: Cria nodos únicos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CREATE UNIQUE: Cria relações únicas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DELETE: Remove nodos e relacionamentos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SET: Atualiza propriedades e labels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REMOVE: Remove propriedades e labels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FOREACH: Realiza atualizações uma vez por elemento em uma lista</a:t>
            </a:r>
          </a:p>
          <a:p>
            <a:pPr marL="1200510" lvl="2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WITH: Divide a query em múltiplas partes e repassa o resultado de uma parte para a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próxima</a:t>
            </a: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2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Cypher - Cláusulas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/>
              </a:rPr>
              <a:t>Predicados</a:t>
            </a: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ALL: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Testa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um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predicado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encontra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em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toda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a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ANY: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Testa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um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predicado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encontra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em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ao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menos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um valor da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NONE: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Retorna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true se um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predicado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não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encontra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SINGLE: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Retorna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true se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apenas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um element</a:t>
            </a:r>
            <a:r>
              <a:rPr lang="pt-BR" noProof="1" smtClean="0">
                <a:solidFill>
                  <a:srgbClr val="003452"/>
                </a:solidFill>
                <a:latin typeface="Open Sans"/>
              </a:rPr>
              <a:t>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da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corresponde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ao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predicado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EXISTS: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Retorna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true se um Match de um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determinado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padrão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se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encontra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no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grafo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en-US" sz="2400" dirty="0" smtClean="0">
                <a:solidFill>
                  <a:srgbClr val="003452"/>
                </a:solidFill>
                <a:latin typeface="Open Sans"/>
              </a:rPr>
              <a:t>Outros:</a:t>
            </a:r>
          </a:p>
          <a:p>
            <a:pPr marL="360">
              <a:buClr>
                <a:srgbClr val="003452"/>
              </a:buClr>
            </a:pPr>
            <a:endParaRPr lang="en-US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AS: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Atribui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um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nome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à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uma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propriedade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RANGE: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Cria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uma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números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IN: 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Pesquisa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dentro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de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uma</a:t>
            </a:r>
            <a:r>
              <a:rPr lang="en-US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coleção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743310" lvl="1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088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Criando um Banco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Gerenciador de Banco usado: Neo4j Community Edition: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Na linha de comando do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server: </a:t>
            </a: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914760" lvl="2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CREATE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(a:Person {name:'Tom Hanks'})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CREATE (b:Person {name:'Ron Howard'})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CREATE (c:Movie {title:'The DaVinci Code'})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CREATE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	(a)-[:ACTED_IN {roles:['Robert Langdon']}]-&gt;(c),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	(b)-[:DIRECTED]-&gt;(c),</a:t>
            </a:r>
          </a:p>
          <a:p>
            <a:pPr marL="914760" lvl="2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	(a)-[:KNOWS {since:[1987]}]-&gt;(b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)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OBS.: Copie o código acima e cole na linha de comando. Para rodar é só clicar Enter ou o botão Play no canto superior direito da tela.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P.S.: Este exemplo provêm do Grafo da página 5</a:t>
            </a: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329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Exemplos de Queries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Retorna todos os nodos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armazenados no Banco</a:t>
            </a:r>
          </a:p>
          <a:p>
            <a:pPr marL="457560" lvl="1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	MATCH (n) return n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Retorna o nome do ator e do filme em que atuou:</a:t>
            </a:r>
          </a:p>
          <a:p>
            <a:pPr marL="457560" lvl="1">
              <a:buClr>
                <a:srgbClr val="003452"/>
              </a:buClr>
            </a:pPr>
            <a:r>
              <a:rPr lang="en-US" dirty="0" smtClean="0">
                <a:solidFill>
                  <a:srgbClr val="003452"/>
                </a:solidFill>
                <a:latin typeface="Open Sans"/>
              </a:rPr>
              <a:t>	MATCH </a:t>
            </a:r>
            <a:r>
              <a:rPr lang="en-US" dirty="0">
                <a:solidFill>
                  <a:srgbClr val="003452"/>
                </a:solidFill>
                <a:latin typeface="Open Sans"/>
              </a:rPr>
              <a:t>(actor)-[:ACTED_IN]-&gt;(movie) return </a:t>
            </a:r>
            <a:r>
              <a:rPr lang="en-US" dirty="0" err="1" smtClean="0">
                <a:solidFill>
                  <a:srgbClr val="003452"/>
                </a:solidFill>
                <a:latin typeface="Open Sans"/>
              </a:rPr>
              <a:t>actor.name,movie.title</a:t>
            </a:r>
            <a:endParaRPr lang="en-US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Retorna o nome do ator e o papel que fez em algum filme:</a:t>
            </a: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	MATCH (actor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)-[role:ACTED_IN]-&gt;(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movie)</a:t>
            </a:r>
          </a:p>
          <a:p>
            <a:pPr marL="360">
              <a:buClr>
                <a:srgbClr val="003452"/>
              </a:buClr>
            </a:pP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	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RETURN actor.name,role.roles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Retorna o nodo que satisfaz a cláusula where:</a:t>
            </a:r>
          </a:p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	MATCH (actor) WHERE actor.name = 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'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Ron Howard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'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 RETURN actor</a:t>
            </a:r>
          </a:p>
          <a:p>
            <a:pPr marL="360">
              <a:buClr>
                <a:srgbClr val="003452"/>
              </a:buClr>
            </a:pPr>
            <a:endParaRPr lang="en-US" dirty="0" smtClean="0">
              <a:solidFill>
                <a:srgbClr val="003452"/>
              </a:solidFill>
              <a:latin typeface="Open Sans" panose="020B0606030504020204"/>
            </a:endParaRPr>
          </a:p>
          <a:p>
            <a:pPr marL="360">
              <a:buClr>
                <a:srgbClr val="003452"/>
              </a:buClr>
            </a:pP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	MATCH (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m:Movie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) WHERE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m.title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CONTAINS 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'Vinci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'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RETURN m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Retorna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um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Filme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que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foi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dirigido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por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um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conhecido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 do Tom Hanks:</a:t>
            </a:r>
          </a:p>
          <a:p>
            <a:pPr marL="360">
              <a:buClr>
                <a:srgbClr val="003452"/>
              </a:buClr>
            </a:pP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	MATCH (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/>
              </a:rPr>
              <a:t>actor:Person</a:t>
            </a:r>
            <a:r>
              <a:rPr lang="en-US" dirty="0">
                <a:solidFill>
                  <a:srgbClr val="003452"/>
                </a:solidFill>
                <a:latin typeface="Open Sans" panose="020B0606030504020204"/>
              </a:rPr>
              <a:t>)-[:KNOWS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]-()-[:DIRECTED]-(movie)</a:t>
            </a:r>
            <a:endParaRPr lang="en-US" dirty="0">
              <a:solidFill>
                <a:srgbClr val="003452"/>
              </a:solidFill>
              <a:latin typeface="Open Sans" panose="020B0606030504020204"/>
            </a:endParaRPr>
          </a:p>
          <a:p>
            <a:pPr marL="360">
              <a:buClr>
                <a:srgbClr val="003452"/>
              </a:buClr>
            </a:pP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	WHERE actor.name </a:t>
            </a:r>
            <a:r>
              <a:rPr lang="en-US" dirty="0">
                <a:solidFill>
                  <a:srgbClr val="003452"/>
                </a:solidFill>
                <a:latin typeface="Open Sans" panose="020B0606030504020204"/>
              </a:rPr>
              <a:t>= 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'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Tom Hanks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'</a:t>
            </a:r>
            <a:endParaRPr lang="en-US" dirty="0" smtClean="0">
              <a:solidFill>
                <a:srgbClr val="003452"/>
              </a:solidFill>
              <a:latin typeface="Open Sans" panose="020B0606030504020204"/>
            </a:endParaRPr>
          </a:p>
          <a:p>
            <a:pPr marL="360">
              <a:buClr>
                <a:srgbClr val="003452"/>
              </a:buClr>
            </a:pPr>
            <a:r>
              <a:rPr lang="en-US" dirty="0" smtClean="0">
                <a:solidFill>
                  <a:srgbClr val="003452"/>
                </a:solidFill>
                <a:latin typeface="Open Sans" panose="020B0606030504020204"/>
              </a:rPr>
              <a:t>	RETURN DISTINCT movie</a:t>
            </a:r>
            <a:endParaRPr lang="en-US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 panose="020B0606030504020204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392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Exercício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3452"/>
              </a:buClr>
            </a:pP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1- O 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objetivo da tarefa é desenvolver um clone do aplicativo “Tinder”. Crie 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5 </a:t>
            </a:r>
            <a:r>
              <a:rPr lang="pt-BR" dirty="0">
                <a:solidFill>
                  <a:srgbClr val="003452"/>
                </a:solidFill>
                <a:latin typeface="Open Sans" panose="020B0606030504020204"/>
              </a:rPr>
              <a:t>perfis de usuário (um deve ser o seu) cada qual com as seguintes propriedades: name, age, sex, city e likes (esta deve ser uma coleção com pelo menos 4 Strings que representam os gostos daquele usuário). Uma vez que o “aplicativo” está com a base populada crie relações do Tipo :MATCHES entre usuários que possuem ao menos um interesse em comum, sejam da mesma cidade e do sexo oposto. Depois exiba o(s) perfis (e suas propriedades) que combinam com o seu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/>
              </a:rPr>
              <a:t>.</a:t>
            </a:r>
          </a:p>
          <a:p>
            <a:pPr marL="360">
              <a:buClr>
                <a:srgbClr val="003452"/>
              </a:buClr>
            </a:pPr>
            <a:endParaRPr lang="pt-BR" sz="1600" dirty="0">
              <a:solidFill>
                <a:srgbClr val="003452"/>
              </a:solidFill>
              <a:latin typeface="Open Sans" panose="020B0606030504020204"/>
            </a:endParaRPr>
          </a:p>
          <a:p>
            <a:endParaRPr lang="pt-BR" sz="1600" dirty="0" smtClean="0">
              <a:solidFill>
                <a:srgbClr val="003452"/>
              </a:solidFill>
              <a:latin typeface="Open Sans" panose="020B0606030504020204"/>
            </a:endParaRPr>
          </a:p>
          <a:p>
            <a:endParaRPr lang="pt-BR" sz="1600" dirty="0">
              <a:solidFill>
                <a:srgbClr val="003452"/>
              </a:solidFill>
              <a:latin typeface="Open Sans" panose="020B0606030504020204"/>
            </a:endParaRPr>
          </a:p>
          <a:p>
            <a:r>
              <a:rPr lang="pt-BR" sz="1600" dirty="0" smtClean="0">
                <a:solidFill>
                  <a:srgbClr val="003452"/>
                </a:solidFill>
                <a:latin typeface="Open Sans" panose="020B0606030504020204"/>
              </a:rPr>
              <a:t>OBS</a:t>
            </a:r>
            <a:r>
              <a:rPr lang="pt-BR" sz="1600" dirty="0">
                <a:solidFill>
                  <a:srgbClr val="003452"/>
                </a:solidFill>
                <a:latin typeface="Open Sans" panose="020B0606030504020204"/>
              </a:rPr>
              <a:t>.: Para a atividade funcionar: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452"/>
                </a:solidFill>
                <a:latin typeface="Open Sans" panose="020B0606030504020204"/>
              </a:rPr>
              <a:t>Coloque gostos em comum entre usuários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3452"/>
                </a:solidFill>
                <a:latin typeface="Open Sans" panose="020B0606030504020204"/>
              </a:rPr>
              <a:t>Use </a:t>
            </a:r>
            <a:r>
              <a:rPr lang="pt-BR" sz="1600" dirty="0">
                <a:solidFill>
                  <a:srgbClr val="003452"/>
                </a:solidFill>
                <a:latin typeface="Open Sans" panose="020B0606030504020204"/>
              </a:rPr>
              <a:t>a mesma formatação nos </a:t>
            </a:r>
            <a:r>
              <a:rPr lang="pt-BR" sz="1600" dirty="0" smtClean="0">
                <a:solidFill>
                  <a:srgbClr val="003452"/>
                </a:solidFill>
                <a:latin typeface="Open Sans" panose="020B0606030504020204"/>
              </a:rPr>
              <a:t>campos city </a:t>
            </a:r>
            <a:r>
              <a:rPr lang="pt-BR" sz="1600" dirty="0">
                <a:solidFill>
                  <a:srgbClr val="003452"/>
                </a:solidFill>
                <a:latin typeface="Open Sans" panose="020B0606030504020204"/>
              </a:rPr>
              <a:t>e likes para todos os perfis</a:t>
            </a: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0256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Links Úteis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marL="360">
              <a:buClr>
                <a:srgbClr val="003452"/>
              </a:buClr>
            </a:pPr>
            <a:r>
              <a:rPr lang="pt-BR" sz="2400" dirty="0">
                <a:solidFill>
                  <a:srgbClr val="003452"/>
                </a:solidFill>
                <a:latin typeface="Open Sans"/>
              </a:rPr>
              <a:t>Site Oficial: </a:t>
            </a:r>
            <a:r>
              <a:rPr lang="pt-BR" sz="2400" dirty="0">
                <a:solidFill>
                  <a:srgbClr val="003452"/>
                </a:solidFill>
                <a:latin typeface="Open Sans"/>
                <a:hlinkClick r:id="rId3"/>
              </a:rPr>
              <a:t>http://neo4j.com</a:t>
            </a:r>
            <a:endParaRPr lang="pt-BR" sz="2400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sz="2400" dirty="0" smtClean="0">
                <a:solidFill>
                  <a:srgbClr val="003452"/>
                </a:solidFill>
                <a:latin typeface="Open Sans"/>
              </a:rPr>
              <a:t>Manual do Neo4j: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pt-BR" sz="2400" dirty="0">
                <a:solidFill>
                  <a:srgbClr val="003452"/>
                </a:solidFill>
                <a:latin typeface="Open Sans"/>
                <a:hlinkClick r:id="rId4"/>
              </a:rPr>
              <a:t>http://neo4j.com/docs/stable</a:t>
            </a:r>
            <a:r>
              <a:rPr lang="pt-BR" sz="2400" dirty="0" smtClean="0">
                <a:solidFill>
                  <a:srgbClr val="003452"/>
                </a:solidFill>
                <a:latin typeface="Open Sans"/>
                <a:hlinkClick r:id="rId4"/>
              </a:rPr>
              <a:t>/</a:t>
            </a:r>
            <a:endParaRPr lang="pt-BR" sz="2400" dirty="0" smtClean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r>
              <a:rPr lang="pt-BR" sz="2400" dirty="0" smtClean="0">
                <a:solidFill>
                  <a:srgbClr val="003452"/>
                </a:solidFill>
                <a:latin typeface="Open Sans"/>
              </a:rPr>
              <a:t>Curso Online Cypher:</a:t>
            </a:r>
          </a:p>
          <a:p>
            <a:pPr marL="360">
              <a:buClr>
                <a:srgbClr val="003452"/>
              </a:buClr>
            </a:pPr>
            <a:r>
              <a:rPr lang="pt-BR" sz="2400" u="sng" dirty="0">
                <a:hlinkClick r:id="rId5"/>
              </a:rPr>
              <a:t>http://neo4j.com/graphacademy/online-training/</a:t>
            </a:r>
            <a:endParaRPr lang="pt-BR" sz="2400" dirty="0"/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334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Descrição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3452"/>
              </a:buClr>
            </a:pPr>
            <a:endParaRPr lang="pt-BR" dirty="0" smtClean="0"/>
          </a:p>
          <a:p>
            <a:pPr marL="360">
              <a:lnSpc>
                <a:spcPct val="100000"/>
              </a:lnSpc>
              <a:buClr>
                <a:srgbClr val="003452"/>
              </a:buClr>
            </a:pPr>
            <a:endParaRPr lang="pt-BR" dirty="0"/>
          </a:p>
          <a:p>
            <a:pPr marL="360">
              <a:lnSpc>
                <a:spcPct val="100000"/>
              </a:lnSpc>
              <a:buClr>
                <a:srgbClr val="003452"/>
              </a:buClr>
            </a:pPr>
            <a:endParaRPr lang="pt-BR" dirty="0" smtClean="0"/>
          </a:p>
          <a:p>
            <a:pPr marL="360">
              <a:lnSpc>
                <a:spcPct val="100000"/>
              </a:lnSpc>
              <a:buClr>
                <a:srgbClr val="003452"/>
              </a:buClr>
            </a:pPr>
            <a:endParaRPr lang="pt-BR" dirty="0"/>
          </a:p>
          <a:p>
            <a:pPr marL="360">
              <a:lnSpc>
                <a:spcPct val="100000"/>
              </a:lnSpc>
              <a:buClr>
                <a:srgbClr val="003452"/>
              </a:buClr>
            </a:pPr>
            <a:endParaRPr lang="pt-BR" dirty="0" smtClean="0"/>
          </a:p>
          <a:p>
            <a:pPr marL="286110" indent="-285750">
              <a:lnSpc>
                <a:spcPct val="100000"/>
              </a:lnSpc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6110" indent="-285750">
              <a:lnSpc>
                <a:spcPct val="100000"/>
              </a:lnSpc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6110" indent="-285750">
              <a:lnSpc>
                <a:spcPct val="100000"/>
              </a:lnSpc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 </a:t>
            </a:r>
            <a:r>
              <a:rPr lang="pt-BR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 um Banco de Dados NoSQL e Open Source (a partir de 2007) </a:t>
            </a:r>
            <a:endParaRPr lang="pt-BR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6110" lvl="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lvl="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O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modelo de dados do Neo4j é o Grafo, em particular um Grafo com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Propriedades</a:t>
            </a:r>
          </a:p>
          <a:p>
            <a:pPr marL="360" lvl="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3452"/>
                </a:solidFill>
                <a:latin typeface="Open Sans"/>
              </a:rPr>
              <a:t>Cypher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é a Linguagem de Consulta de Grafos do Neo4j (</a:t>
            </a:r>
            <a:r>
              <a:rPr lang="pt-BR" b="1" dirty="0">
                <a:solidFill>
                  <a:srgbClr val="003452"/>
                </a:solidFill>
                <a:latin typeface="Open Sans"/>
              </a:rPr>
              <a:t>SQL para Grafos</a:t>
            </a:r>
            <a:r>
              <a:rPr lang="pt-BR" b="1" dirty="0" smtClean="0">
                <a:solidFill>
                  <a:srgbClr val="003452"/>
                </a:solidFill>
                <a:latin typeface="Open Sans"/>
              </a:rPr>
              <a:t>!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)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Alta velocidade de consulta através de Passagens (Traversals) que podem realizar milhões de “joins” por segundo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Transações True ACID (Atomicidade, Consistência, Isolação e Durabilidade)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20" y="688680"/>
            <a:ext cx="4572000" cy="1828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Casos de Uso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fld id="{0D686057-D295-4863-81C2-FEACEF99E1DC}" type="slidenum">
              <a:rPr lang="pt-BR" sz="14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pPr algn="ctr"/>
              <a:t>3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320000"/>
            <a:ext cx="4032250" cy="16129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080000"/>
            <a:ext cx="4267200" cy="24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26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O que é um Grafo?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Grafos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são a maneira mais eficiente e natural de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trabalhar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com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dados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São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profundamente intuitivos e imitam as interconexões de conceitos e ideias da mente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humana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Grafos são compostos de Vértices e Arestas que podem ser Direcionadas ou não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61" y="2853554"/>
            <a:ext cx="2907517" cy="34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5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Banco de Dados de Grafos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Os registros em um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Banco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de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Dados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de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Grafos </a:t>
            </a:r>
            <a:r>
              <a:rPr lang="pt-BR" dirty="0">
                <a:solidFill>
                  <a:srgbClr val="003452"/>
                </a:solidFill>
                <a:latin typeface="Open Sans"/>
              </a:rPr>
              <a:t>são chamados de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Nodos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Nodos são conectados através de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Relacionamentos</a:t>
            </a: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Propriedades são pares de Chave/Valor usados para adicionar informação sobre o Nodo ou Relacionamento e são referidos por Nodo.Propriedade ou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Relacionamento.Propriedade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Label é um nome que organiza Nodos em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grupos</a:t>
            </a: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5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7" y="3658474"/>
            <a:ext cx="5685866" cy="26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1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Estrutura de Dados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Neo4j armazena os dados de Grafos em diversos arquivos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Cada arquivo de armazenamento contêm o dado para uma parte específica do grafo (Ex. nodos, relacionamentos, propriedades)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Alguns arquivos de armazenamento: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neostore.nodestore.db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neostore.relationshipstore.db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neostore.propertystore.db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neostore.propertystore.db.index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neostore.propertystore.db.strings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neostore.propertystore.db.arrays</a:t>
            </a:r>
            <a:endParaRPr lang="pt-BR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909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spc="-1" dirty="0" smtClean="0">
                <a:solidFill>
                  <a:srgbClr val="003452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ＭＳ Ｐゴシック"/>
              </a:rPr>
              <a:t>Como é armazenado?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neostore.nodestore.db</a:t>
            </a:r>
            <a:endParaRPr lang="en-US" sz="2400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3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Tamanho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 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bytes</a:t>
            </a:r>
          </a:p>
          <a:p>
            <a:pPr marL="1257300" lvl="3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baseline="30000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º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byte: 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Flag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em-uso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3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Próximos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bytes: ID 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relacionamento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3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Últimos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bytes: ID da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primeira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propriedade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nodo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neostore.relationshipstore.db</a:t>
            </a:r>
            <a:endParaRPr lang="en-US" sz="2400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Tamanho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33 bytes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baseline="30000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º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byte: 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Flag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em-uso</a:t>
            </a: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Próximos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bytes: IDs 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início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do final do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relacionamento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</a:t>
            </a: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bytes: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Ponteiro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relacionamento</a:t>
            </a:r>
            <a:endParaRPr lang="en-US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 bytes: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Ponteiros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o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próximo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anterior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registros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relacionamento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inicial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final</a:t>
            </a: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bytes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Próximo</a:t>
            </a:r>
            <a:r>
              <a:rPr lang="en-US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de </a:t>
            </a:r>
            <a:r>
              <a:rPr lang="en-US" dirty="0" err="1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propriedade</a:t>
            </a:r>
            <a:endParaRPr lang="en-US" dirty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34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7309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34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Estrutura do Nodo e Relacionamento:</a:t>
            </a: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8</a:t>
            </a:fld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980" y="1752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72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324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dirty="0" smtClean="0">
                <a:solidFill>
                  <a:srgbClr val="003452"/>
                </a:solidFill>
                <a:latin typeface="Open Sans"/>
              </a:rPr>
              <a:t>Cypher </a:t>
            </a:r>
            <a:endParaRPr sz="3000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8360" y="892080"/>
            <a:ext cx="8214840" cy="53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452"/>
                </a:solidFill>
                <a:latin typeface="Open Sans"/>
              </a:rPr>
              <a:t>Cypher é uma linguagem de consulta 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Declarativa destinada a ser bastante Legível e Expressiva</a:t>
            </a:r>
          </a:p>
          <a:p>
            <a:pPr marL="360">
              <a:buClr>
                <a:srgbClr val="003452"/>
              </a:buClr>
            </a:pPr>
            <a:endParaRPr lang="pt-BR" dirty="0" smtClean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Permite que a gente descreva o que Selecionar, Inserir, Atualizar ou Deletar de um Banco de Dados de Grafos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3452"/>
                </a:solidFill>
                <a:latin typeface="Open Sans"/>
              </a:rPr>
              <a:t>Cypher usa a técnica </a:t>
            </a:r>
            <a:r>
              <a:rPr lang="pt-BR" dirty="0" err="1" smtClean="0">
                <a:solidFill>
                  <a:srgbClr val="003452"/>
                </a:solidFill>
                <a:latin typeface="Open Sans"/>
              </a:rPr>
              <a:t>ASCII_art</a:t>
            </a:r>
            <a:r>
              <a:rPr lang="pt-BR" dirty="0" smtClean="0">
                <a:solidFill>
                  <a:srgbClr val="003452"/>
                </a:solidFill>
                <a:latin typeface="Open Sans"/>
              </a:rPr>
              <a:t> para representar os padrões</a:t>
            </a: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360">
              <a:buClr>
                <a:srgbClr val="003452"/>
              </a:buClr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  <a:p>
            <a:pPr marL="286110" indent="-285750">
              <a:buClr>
                <a:srgbClr val="00345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03452"/>
              </a:solid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83760" y="6531120"/>
            <a:ext cx="659880" cy="3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fld id="{0D686057-D295-4863-81C2-FEACEF99E1D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9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20" y="3068032"/>
            <a:ext cx="57150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38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41972</TotalTime>
  <Words>1041</Words>
  <Application>Microsoft Office PowerPoint</Application>
  <PresentationFormat>On-screen Show (4:3)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DejaVu Sans</vt:lpstr>
      <vt:lpstr>Geneva</vt:lpstr>
      <vt:lpstr>Open Sans</vt:lpstr>
      <vt:lpstr>Open Sans Semibold</vt:lpstr>
      <vt:lpstr>StarSymbol</vt:lpstr>
      <vt:lpstr>Times New Roman</vt:lpstr>
      <vt:lpstr>Verdana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Presentation</dc:title>
  <dc:creator>Julio K;Rodrigo S</dc:creator>
  <cp:lastModifiedBy>Julio</cp:lastModifiedBy>
  <cp:revision>29</cp:revision>
  <cp:lastPrinted>2013-11-05T10:46:25Z</cp:lastPrinted>
  <dcterms:created xsi:type="dcterms:W3CDTF">2007-01-15T19:46:32Z</dcterms:created>
  <dcterms:modified xsi:type="dcterms:W3CDTF">2016-04-13T19:12:50Z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DocNumber">
    <vt:lpwstr>TN0339</vt:lpwstr>
  </property>
  <property fmtid="{D5CDD505-2E9C-101B-9397-08002B2CF9AE}" pid="4" name="DocProject">
    <vt:lpwstr>STAQA</vt:lpwstr>
  </property>
  <property fmtid="{D5CDD505-2E9C-101B-9397-08002B2CF9AE}" pid="5" name="DocRevision">
    <vt:lpwstr>01</vt:lpwstr>
  </property>
  <property fmtid="{D5CDD505-2E9C-101B-9397-08002B2CF9AE}" pid="6" name="DocVersion">
    <vt:lpwstr>00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10</vt:i4>
  </property>
  <property fmtid="{D5CDD505-2E9C-101B-9397-08002B2CF9AE}" pid="12" name="PresentationFormat">
    <vt:lpwstr>Apresentação na tela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10</vt:i4>
  </property>
</Properties>
</file>