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 varScale="1">
        <p:scale>
          <a:sx n="45" d="100"/>
          <a:sy n="45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853F0-5125-4ACB-8F13-4039269A9035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4B2C-53F1-4090-80F1-C6DCCECFF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4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34B2C-53F1-4090-80F1-C6DCCECFFF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4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34B2C-53F1-4090-80F1-C6DCCECFFFF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05488C2-B04E-47D4-9F45-CE0F6B5A3061}" type="datetimeFigureOut">
              <a:rPr lang="pt-BR" smtClean="0"/>
              <a:t>04/08/2012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11FC166-E784-467F-8C00-2E71EBB494A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3505" y="3645024"/>
            <a:ext cx="6552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 família TTL é derivada da antiga família DTL, sendo o resultado de uma série de inovações tecnológicas, como a utilização de transistores bipolares multiemissores. Trata-se de uma família pioneira, tradicional e muito utilizada ao longo dos anos, devido principalmente ao seu fácil manuseio, e à colocação no mercado de uma série de circuitos integrados comerciais e padronizados.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2699792" y="2423955"/>
            <a:ext cx="3730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Família TTL</a:t>
            </a:r>
            <a:endParaRPr lang="pt-BR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1181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323528" y="1844824"/>
            <a:ext cx="8229600" cy="4896544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Os circuitos TTL são produzidos em duas séries comerciais: 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Série 74XXX;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                     Série 54XXX  (militar ou profissional);</a:t>
            </a: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Alimentação:</a:t>
            </a:r>
          </a:p>
          <a:p>
            <a:pPr algn="l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                 Todos os blocos têm uma alimentação de 5V.</a:t>
            </a:r>
          </a:p>
          <a:p>
            <a:pPr algn="l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                  Porém os parâmetros para cada série são...: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               54,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Vcc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mínimo: 4,5 V 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Vcc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máximo: 5,5V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                    74,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Vcc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mínimo: 4,75 V 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Vcc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máximo: 5,25 V</a:t>
            </a: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/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Tempo de atraso de propagação, ou ainda, frequência máx. de operação varia de aproximadamente 90(11ns) a 140MHz(7ns).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55776" y="908244"/>
            <a:ext cx="4114800" cy="7010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 </a:t>
            </a:r>
            <a:endParaRPr lang="pt-BR" sz="3200" dirty="0"/>
          </a:p>
        </p:txBody>
      </p:sp>
      <p:sp>
        <p:nvSpPr>
          <p:cNvPr id="4" name="Divisa 3"/>
          <p:cNvSpPr/>
          <p:nvPr/>
        </p:nvSpPr>
        <p:spPr>
          <a:xfrm>
            <a:off x="2770597" y="2314474"/>
            <a:ext cx="360040" cy="2423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98" y="4581128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97" y="4973613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979712" y="839843"/>
            <a:ext cx="53285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Características</a:t>
            </a:r>
            <a:endParaRPr lang="pt-B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2770597" y="2708920"/>
            <a:ext cx="360040" cy="2423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52120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525555" y="4149080"/>
            <a:ext cx="664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Potência Dissipada</a:t>
            </a:r>
            <a:r>
              <a:rPr lang="pt-BR" sz="2400" b="1" dirty="0"/>
              <a:t>:</a:t>
            </a:r>
            <a:r>
              <a:rPr lang="pt-BR" sz="2400" dirty="0"/>
              <a:t> A família TTL tem um consumo médio de potência de 10mW por porta na sua versão mais comum.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87200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547664" y="587200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OBS: Os valores lidos em manuais são valores dos diversos parâmetros para uma tensão de alimentação de 5V a 25 </a:t>
            </a:r>
            <a:r>
              <a:rPr lang="pt-BR" sz="2400" dirty="0" err="1" smtClean="0"/>
              <a:t>ºC</a:t>
            </a:r>
            <a:r>
              <a:rPr lang="pt-BR" sz="2400" dirty="0" smtClean="0"/>
              <a:t>. As especificações da série comum (74XXX) devem garantir esse funcionamento com 5% de tolerância numa faixa de temperatura de 0 </a:t>
            </a:r>
            <a:r>
              <a:rPr lang="pt-BR" sz="2400" dirty="0" err="1" smtClean="0"/>
              <a:t>ºC</a:t>
            </a:r>
            <a:r>
              <a:rPr lang="pt-BR" sz="2400" dirty="0" smtClean="0"/>
              <a:t> a 70 </a:t>
            </a:r>
            <a:r>
              <a:rPr lang="pt-BR" sz="2400" dirty="0" err="1" smtClean="0"/>
              <a:t>ºC</a:t>
            </a:r>
            <a:r>
              <a:rPr lang="pt-BR" sz="2400" dirty="0" smtClean="0"/>
              <a:t>. Já as especificações da série militar (54XXX) garantem o funcionamento com 10% de tolerância numa faixa de temperatura de -55 </a:t>
            </a:r>
            <a:r>
              <a:rPr lang="pt-BR" sz="2400" dirty="0" err="1" smtClean="0"/>
              <a:t>ºC</a:t>
            </a:r>
            <a:r>
              <a:rPr lang="pt-BR" sz="2400" dirty="0" smtClean="0"/>
              <a:t> a 125 </a:t>
            </a:r>
            <a:r>
              <a:rPr lang="pt-BR" sz="2400" dirty="0" err="1" smtClean="0"/>
              <a:t>ºC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452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6" y="2844145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7664" y="553109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Fan-Out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: É o limite máximo de corrente que a saída pode fornecer ou drenar. Na família TTL o 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Fan-Out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é igual a 10, ou seja, podemos ligar à saída deste bloco no máximo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outros 10 blocos similares. </a:t>
            </a:r>
          </a:p>
          <a:p>
            <a:pPr algn="just"/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7664" y="230764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Imunidade ao ruído: </a:t>
            </a:r>
            <a:r>
              <a:rPr lang="pt-BR" sz="2400" dirty="0"/>
              <a:t>É o máximo desvio permissível aos níveis de entrada sem que haja mudança de estado lógico. É desejável que a margem de ruído seja a mesma para os níveis lógicos 0 e </a:t>
            </a:r>
            <a:r>
              <a:rPr lang="pt-BR" sz="2400" dirty="0" smtClean="0"/>
              <a:t>1.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Para a família TTL, de maneira geral, é igual a 0.4V, e é considerada baixa em relação à família CMOS. É calculada pela diferença dos parâmetros relativos a esses níveis de tensão.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622" y="356726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5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381538" y="404664"/>
            <a:ext cx="6862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nível 1: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VRH=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Voh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mín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Vih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mín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2.4-2.0=0.4 V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nível 0: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VRL=Vil(máx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.)-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(máx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.)=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0.8-0.4=0.4 V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15616" y="1412776"/>
            <a:ext cx="7272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Vil - O valor de tensão máxima, que garante o nível 0 na entrada é de 0.8 V;</a:t>
            </a:r>
          </a:p>
          <a:p>
            <a:pPr algn="just"/>
            <a:r>
              <a:rPr lang="pt-BR" sz="2400" dirty="0" err="1" smtClean="0"/>
              <a:t>Vol</a:t>
            </a:r>
            <a:r>
              <a:rPr lang="pt-BR" sz="2400" dirty="0" smtClean="0"/>
              <a:t> - O valor de tensão máxima, que garante o nível 0 na saída é de 0.4 V;</a:t>
            </a:r>
          </a:p>
          <a:p>
            <a:pPr algn="just"/>
            <a:r>
              <a:rPr lang="pt-BR" sz="2400" dirty="0" err="1" smtClean="0"/>
              <a:t>Vih</a:t>
            </a:r>
            <a:r>
              <a:rPr lang="pt-BR" sz="2400" dirty="0" smtClean="0"/>
              <a:t> - O valor de tensão mínima, que garante o nível 1 na entrada é de 2V;</a:t>
            </a:r>
          </a:p>
          <a:p>
            <a:pPr algn="just"/>
            <a:r>
              <a:rPr lang="pt-BR" sz="2400" dirty="0" err="1" smtClean="0"/>
              <a:t>Voh</a:t>
            </a:r>
            <a:r>
              <a:rPr lang="pt-BR" sz="2400" dirty="0" smtClean="0"/>
              <a:t> - O valor de tensão mínima, que garante o nível 1 na saída é de 2.4 V;</a:t>
            </a:r>
          </a:p>
          <a:p>
            <a:pPr algn="just"/>
            <a:r>
              <a:rPr lang="pt-BR" sz="2400" dirty="0" err="1" smtClean="0"/>
              <a:t>Iil</a:t>
            </a:r>
            <a:r>
              <a:rPr lang="pt-BR" sz="2400" dirty="0" smtClean="0"/>
              <a:t> - O valor de corrente máxima, no terminal de entrada, quando é aplicado o nível 0 é de 16mA;</a:t>
            </a:r>
          </a:p>
          <a:p>
            <a:pPr algn="just"/>
            <a:r>
              <a:rPr lang="pt-BR" sz="2400" dirty="0" err="1" smtClean="0"/>
              <a:t>Iol</a:t>
            </a:r>
            <a:r>
              <a:rPr lang="pt-BR" sz="2400" dirty="0" smtClean="0"/>
              <a:t> - O valor de corrente máxima, que a saída pode receber quando está em nível 0 é de 1.6mA;</a:t>
            </a:r>
          </a:p>
          <a:p>
            <a:pPr algn="just"/>
            <a:r>
              <a:rPr lang="pt-BR" sz="2400" dirty="0" err="1" smtClean="0"/>
              <a:t>Iih</a:t>
            </a:r>
            <a:r>
              <a:rPr lang="pt-BR" sz="2400" dirty="0" smtClean="0"/>
              <a:t> - O valor de corrente  de entrada máxima, quando é aplicado nível 1 é de 400uA</a:t>
            </a:r>
            <a:r>
              <a:rPr lang="pt-BR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9" y="1556792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3" y="2204864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9" y="3645024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2" y="2924944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1" y="4397078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9" y="5877272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9" y="5085184"/>
            <a:ext cx="4016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5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9592"/>
            <a:ext cx="6768752" cy="568575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11560" y="-83738"/>
            <a:ext cx="7900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Circuito de uma porta NE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39752" y="3068960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FIM!!!!!!!!!!!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95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301</TotalTime>
  <Words>535</Words>
  <Application>Microsoft Office PowerPoint</Application>
  <PresentationFormat>Apresentação na tela (4:3)</PresentationFormat>
  <Paragraphs>34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BlackTie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SISTEMA_FIERGS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Família TTL  </dc:title>
  <dc:creator>Alunos</dc:creator>
  <cp:lastModifiedBy>User</cp:lastModifiedBy>
  <cp:revision>32</cp:revision>
  <dcterms:created xsi:type="dcterms:W3CDTF">2012-07-31T10:53:09Z</dcterms:created>
  <dcterms:modified xsi:type="dcterms:W3CDTF">2012-08-04T22:16:52Z</dcterms:modified>
</cp:coreProperties>
</file>