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61" r:id="rId4"/>
    <p:sldId id="295" r:id="rId5"/>
    <p:sldId id="293" r:id="rId6"/>
    <p:sldId id="284" r:id="rId7"/>
    <p:sldId id="285" r:id="rId8"/>
    <p:sldId id="286" r:id="rId9"/>
    <p:sldId id="287" r:id="rId10"/>
    <p:sldId id="290" r:id="rId11"/>
    <p:sldId id="282" r:id="rId12"/>
    <p:sldId id="289" r:id="rId13"/>
    <p:sldId id="288" r:id="rId14"/>
    <p:sldId id="281" r:id="rId15"/>
    <p:sldId id="291" r:id="rId16"/>
    <p:sldId id="292" r:id="rId17"/>
    <p:sldId id="294" r:id="rId18"/>
    <p:sldId id="280" r:id="rId19"/>
  </p:sldIdLst>
  <p:sldSz cx="12192000" cy="6858000"/>
  <p:notesSz cx="6858000" cy="9144000"/>
  <p:embeddedFontLst>
    <p:embeddedFont>
      <p:font typeface="Roboto Slab" pitchFamily="2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E859D9-F1A4-4ADE-B3DB-3B407193ED29}">
  <a:tblStyle styleId="{47E859D9-F1A4-4ADE-B3DB-3B407193E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30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6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43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7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6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67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2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9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2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3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3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28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4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" name="Google Shape;16;p2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2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2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" name="Google Shape;19;p2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2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2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2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2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" name="Google Shape;25;p2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gexperts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y.jgknet.de/blog/wp-content/plugins/download-monitor/download.php?id=721" TargetMode="External"/><Relationship Id="rId5" Type="http://schemas.openxmlformats.org/officeDocument/2006/relationships/hyperlink" Target="https://andy.jgknet.de/blog/wp-content/plugins/download-monitor/download.php?id=425" TargetMode="External"/><Relationship Id="rId4" Type="http://schemas.openxmlformats.org/officeDocument/2006/relationships/hyperlink" Target="http://www.cnpack.org/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hyperlink" Target="https://github.com/project-jedi/jed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ject-jedi/jvcl" TargetMode="External"/><Relationship Id="rId5" Type="http://schemas.openxmlformats.org/officeDocument/2006/relationships/hyperlink" Target="https://github.com/project-jedi/jcl" TargetMode="External"/><Relationship Id="rId4" Type="http://schemas.openxmlformats.org/officeDocument/2006/relationships/hyperlink" Target="https://github.com/project-jedi" TargetMode="Externa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sglienke/testinsight/wiki/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oftTechnologies/DUnit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VSoftTechnologies/Delphi-Mock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sglienke/spring4d/src/mast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jpeg"/><Relationship Id="rId3" Type="http://schemas.openxmlformats.org/officeDocument/2006/relationships/hyperlink" Target="https://goo.gl/gBJcBA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hyperlink" Target="https://youtu.be/hVvCPzp8jAk" TargetMode="External"/><Relationship Id="rId9" Type="http://schemas.openxmlformats.org/officeDocument/2006/relationships/image" Target="../media/image20.jpeg"/><Relationship Id="rId1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EQER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uliomarmarchetti@gmail.com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://www.juliomarmarchetti.com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devmedia.com.br/viewtopic.php?t=429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Tokyo/en/Community_Ed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dursun/delphipi/src/mast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hyperlink" Target="https://bitbucket.org/idursun/delphipi/downloa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zeosli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s://svn.code.sf.net/p/zeoslib/code-0/tru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tesinformatica/fortesreport-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hyperlink" Target="https://github.com/fortesinformatica/fortesreport-ce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projetoacbr.com.br/font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mbr.com.b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hyperlink" Target="https://bitbucket.org/isaquepinheiro/ormbr/src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99734" y="2042556"/>
            <a:ext cx="9392532" cy="2772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it-IT" dirty="0"/>
              <a:t>Mini PDV-NFC-e, com ACBr, Delphi Community e ORMBr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CA91C9-FE76-4A8A-8870-ABFF56CB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17" y="6288"/>
            <a:ext cx="2024110" cy="60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IDE Tools e add-ons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 err="1"/>
              <a:t>GExperts</a:t>
            </a:r>
            <a:r>
              <a:rPr lang="pt-BR" sz="2000" dirty="0"/>
              <a:t> - </a:t>
            </a:r>
            <a:r>
              <a:rPr lang="pt-BR" sz="2000" dirty="0">
                <a:hlinkClick r:id="rId3"/>
              </a:rPr>
              <a:t>http://www.gexperts.org/</a:t>
            </a:r>
            <a:endParaRPr lang="pt-BR" sz="2000" dirty="0"/>
          </a:p>
          <a:p>
            <a:pPr marL="38100" indent="0">
              <a:buNone/>
            </a:pPr>
            <a:r>
              <a:rPr lang="pt-BR" sz="2000" dirty="0" err="1"/>
              <a:t>CnPack</a:t>
            </a:r>
            <a:r>
              <a:rPr lang="pt-BR" sz="2000" dirty="0"/>
              <a:t> - </a:t>
            </a:r>
            <a:r>
              <a:rPr lang="pt-BR" sz="2000" dirty="0">
                <a:hlinkClick r:id="rId4"/>
              </a:rPr>
              <a:t>http://www.cnpack.org/</a:t>
            </a:r>
            <a:endParaRPr lang="pt-BR" sz="2000" dirty="0"/>
          </a:p>
          <a:p>
            <a:pPr marL="38100" indent="0">
              <a:buNone/>
            </a:pPr>
            <a:r>
              <a:rPr lang="pt-BR" sz="2000" dirty="0" err="1"/>
              <a:t>DDevExtensions</a:t>
            </a:r>
            <a:r>
              <a:rPr lang="pt-BR" sz="2000" dirty="0"/>
              <a:t> - </a:t>
            </a:r>
            <a:r>
              <a:rPr lang="pt-BR" sz="2000" dirty="0">
                <a:hlinkClick r:id="rId5"/>
              </a:rPr>
              <a:t>https://andy.jgknet.de/blog/wp-content/plugins/download-monitor/download.php?id=425</a:t>
            </a: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IDE </a:t>
            </a:r>
            <a:r>
              <a:rPr lang="pt-BR" sz="2000" dirty="0" err="1"/>
              <a:t>Fix</a:t>
            </a:r>
            <a:r>
              <a:rPr lang="pt-BR" sz="2000" dirty="0"/>
              <a:t> Pack - </a:t>
            </a:r>
            <a:r>
              <a:rPr lang="pt-BR" sz="2000" dirty="0">
                <a:hlinkClick r:id="rId6"/>
              </a:rPr>
              <a:t>https://andy.jgknet.de/blog/wp-content/plugins/download-monitor/download.php?id=721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8194" name="Picture 2" descr="Resultado de imagem para gexperts">
            <a:extLst>
              <a:ext uri="{FF2B5EF4-FFF2-40B4-BE49-F238E27FC236}">
                <a16:creationId xmlns:a16="http://schemas.microsoft.com/office/drawing/2014/main" id="{7E709D6A-CF9E-4E16-B96A-3CD7B7B3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168" y="1493811"/>
            <a:ext cx="2604849" cy="44670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196" name="Picture 4" descr="Imagem relacionada">
            <a:extLst>
              <a:ext uri="{FF2B5EF4-FFF2-40B4-BE49-F238E27FC236}">
                <a16:creationId xmlns:a16="http://schemas.microsoft.com/office/drawing/2014/main" id="{99A8DB71-664A-4E02-ADA0-D28F22747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850" y="2991852"/>
            <a:ext cx="874295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 descr="Resultado de imagem para delphi jedi">
            <a:extLst>
              <a:ext uri="{FF2B5EF4-FFF2-40B4-BE49-F238E27FC236}">
                <a16:creationId xmlns:a16="http://schemas.microsoft.com/office/drawing/2014/main" id="{F7C3F55C-8F38-43B9-8774-D07D9B62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176" y="404461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JEDI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Git principal do </a:t>
            </a:r>
            <a:r>
              <a:rPr lang="en-US" sz="2000" dirty="0" err="1"/>
              <a:t>projeto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>
                <a:hlinkClick r:id="rId4"/>
              </a:rPr>
              <a:t>https://github.com/project-jedi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JEDI Code Library - </a:t>
            </a:r>
            <a:r>
              <a:rPr lang="en-US" sz="2000" dirty="0">
                <a:hlinkClick r:id="rId5"/>
              </a:rPr>
              <a:t>https://github.com/project-jedi/jcl</a:t>
            </a:r>
            <a:endParaRPr lang="en-US" sz="2000" dirty="0"/>
          </a:p>
          <a:p>
            <a:pPr marL="38100" indent="0">
              <a:buNone/>
            </a:pPr>
            <a:r>
              <a:rPr lang="pt-BR" sz="2000" dirty="0"/>
              <a:t>A JEDI </a:t>
            </a:r>
            <a:r>
              <a:rPr lang="pt-BR" sz="2000" dirty="0" err="1"/>
              <a:t>Code</a:t>
            </a:r>
            <a:r>
              <a:rPr lang="pt-BR" sz="2000" dirty="0"/>
              <a:t> Library (JCL) consiste em um conjunto de funções de utilitário completamente testadas e totalmente documentadas e classes não-visuais que podem ser reutilizadas instantaneamente em seus projetos Delphi e C ++ </a:t>
            </a:r>
            <a:r>
              <a:rPr lang="pt-BR" sz="2000" dirty="0" err="1"/>
              <a:t>Builder</a:t>
            </a:r>
            <a:r>
              <a:rPr lang="pt-BR" sz="2000" dirty="0"/>
              <a:t>.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JEDI Visual Component Library - </a:t>
            </a:r>
            <a:r>
              <a:rPr lang="en-US" sz="2000" dirty="0">
                <a:hlinkClick r:id="rId6"/>
              </a:rPr>
              <a:t>https://github.com/project-jedi/jvcl</a:t>
            </a:r>
            <a:endParaRPr lang="en-US" sz="2000" dirty="0"/>
          </a:p>
          <a:p>
            <a:pPr marL="38100" indent="0">
              <a:buNone/>
            </a:pPr>
            <a:r>
              <a:rPr lang="pt-BR" sz="2000" dirty="0"/>
              <a:t>JVCL é uma biblioteca de mais de 600 componentes Delphi / C ++ </a:t>
            </a:r>
            <a:r>
              <a:rPr lang="pt-BR" sz="2000" dirty="0" err="1"/>
              <a:t>Builder</a:t>
            </a:r>
            <a:r>
              <a:rPr lang="pt-BR" sz="2000" dirty="0"/>
              <a:t>, visuais e não visuais do Delphi. Suporta Delphi / C ++ </a:t>
            </a:r>
            <a:r>
              <a:rPr lang="pt-BR" sz="2000" dirty="0" err="1"/>
              <a:t>Builder</a:t>
            </a:r>
            <a:r>
              <a:rPr lang="pt-BR" sz="2000" dirty="0"/>
              <a:t> 6 e mais recente.</a:t>
            </a:r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JEDI </a:t>
            </a:r>
            <a:r>
              <a:rPr lang="en-US" sz="2000" dirty="0" err="1"/>
              <a:t>inc</a:t>
            </a:r>
            <a:r>
              <a:rPr lang="en-US" sz="2000" dirty="0"/>
              <a:t> - </a:t>
            </a:r>
            <a:r>
              <a:rPr lang="en-US" sz="2000" dirty="0">
                <a:hlinkClick r:id="rId7"/>
              </a:rPr>
              <a:t>https://github.com/project-jedi/jedi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9226" name="Picture 10" descr="Resultado de imagem para jvcl">
            <a:extLst>
              <a:ext uri="{FF2B5EF4-FFF2-40B4-BE49-F238E27FC236}">
                <a16:creationId xmlns:a16="http://schemas.microsoft.com/office/drawing/2014/main" id="{30F1A814-A92D-4EB8-BC3A-ECFA6C1D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48" y="60401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 err="1"/>
              <a:t>TestInsight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</a:t>
            </a:r>
            <a:r>
              <a:rPr lang="pt-BR" sz="2000" dirty="0" err="1"/>
              <a:t>TestInsight</a:t>
            </a:r>
            <a:r>
              <a:rPr lang="pt-BR" sz="2000" dirty="0"/>
              <a:t> é uma unidade testando o IDE Plugin for Delphi. Suporta todas as versões do XE e superiores.</a:t>
            </a:r>
          </a:p>
          <a:p>
            <a:pPr marL="38100" indent="0">
              <a:buNone/>
            </a:pPr>
            <a:r>
              <a:rPr lang="pt-BR" sz="2000" dirty="0"/>
              <a:t>O que isso faz? O </a:t>
            </a:r>
            <a:r>
              <a:rPr lang="pt-BR" sz="2000" dirty="0" err="1"/>
              <a:t>TestInsight</a:t>
            </a:r>
            <a:r>
              <a:rPr lang="pt-BR" sz="2000" dirty="0"/>
              <a:t> integra o teste de unidade no IDE do Delphi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não precisa mais executar seus testes externamente - você pode ver os resultados dentro do IDE</a:t>
            </a:r>
          </a:p>
          <a:p>
            <a:pPr marL="38100" indent="0">
              <a:buNone/>
            </a:pPr>
            <a:r>
              <a:rPr lang="pt-BR" sz="2000" dirty="0"/>
              <a:t>execute testes do editor de código e navegue até o código com falha na visão geral de resultados</a:t>
            </a:r>
          </a:p>
          <a:p>
            <a:pPr marL="38100" indent="0">
              <a:buNone/>
            </a:pPr>
            <a:r>
              <a:rPr lang="pt-BR" sz="2000" dirty="0"/>
              <a:t>executa continuamente seus testes trazendo o desenvolvimento orientado a testes no Delphi para o próximo nível!</a:t>
            </a:r>
          </a:p>
          <a:p>
            <a:pPr marL="38100" indent="0">
              <a:buNone/>
            </a:pPr>
            <a:r>
              <a:rPr lang="pt-BR" sz="2000" dirty="0"/>
              <a:t>Os seguintes frameworks são suportados: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 err="1"/>
              <a:t>Dunit</a:t>
            </a:r>
            <a:r>
              <a:rPr lang="pt-BR" sz="2000" dirty="0"/>
              <a:t>, DUnit2, </a:t>
            </a:r>
            <a:r>
              <a:rPr lang="pt-BR" sz="2000" dirty="0" err="1"/>
              <a:t>DUnitX</a:t>
            </a: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https://bitbucket.org/sglienke/testinsight/wiki/Home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Stefan </a:t>
            </a:r>
            <a:r>
              <a:rPr lang="pt-BR" sz="2000" dirty="0" err="1"/>
              <a:t>Glienke</a:t>
            </a: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9224" name="Picture 8" descr="Imagem relacionada">
            <a:extLst>
              <a:ext uri="{FF2B5EF4-FFF2-40B4-BE49-F238E27FC236}">
                <a16:creationId xmlns:a16="http://schemas.microsoft.com/office/drawing/2014/main" id="{53DCF6E0-2F37-4917-A004-292CCEF88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b="-1688"/>
          <a:stretch/>
        </p:blipFill>
        <p:spPr bwMode="auto">
          <a:xfrm>
            <a:off x="7928811" y="3981932"/>
            <a:ext cx="3703634" cy="29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398984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 err="1"/>
              <a:t>DUnitX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</a:t>
            </a:r>
            <a:r>
              <a:rPr lang="pt-BR" sz="2000" dirty="0" err="1"/>
              <a:t>DUnitX</a:t>
            </a:r>
            <a:r>
              <a:rPr lang="pt-BR" sz="2000" dirty="0"/>
              <a:t> é uma nova estrutura de teste, tirando </a:t>
            </a:r>
            <a:r>
              <a:rPr lang="pt-BR" sz="2000" dirty="0" err="1"/>
              <a:t>idéias</a:t>
            </a:r>
            <a:r>
              <a:rPr lang="pt-BR" sz="2000" dirty="0"/>
              <a:t> do </a:t>
            </a:r>
            <a:r>
              <a:rPr lang="pt-BR" sz="2000" dirty="0" err="1"/>
              <a:t>DUnit</a:t>
            </a:r>
            <a:r>
              <a:rPr lang="pt-BR" sz="2000" dirty="0"/>
              <a:t>, </a:t>
            </a:r>
            <a:r>
              <a:rPr lang="pt-BR" sz="2000" dirty="0" err="1"/>
              <a:t>NUnit</a:t>
            </a:r>
            <a:r>
              <a:rPr lang="pt-BR" sz="2000" dirty="0"/>
              <a:t> e outras estruturas de teste. Ele é projetado para funcionar com o Delphi 2010 ou posterior, ele faz uso de recursos de linguagem / RTL que não estão disponíveis em versões mais antigas do Delphi.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https://github.com/VSoftTechnologies/DUnitX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10242" name="Picture 2" descr="Resultado de imagem para dunitx">
            <a:extLst>
              <a:ext uri="{FF2B5EF4-FFF2-40B4-BE49-F238E27FC236}">
                <a16:creationId xmlns:a16="http://schemas.microsoft.com/office/drawing/2014/main" id="{C4CF2E7D-CD4D-4F0A-BCE9-B07F17F1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89" y="2912218"/>
            <a:ext cx="3623173" cy="32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ttps://res.cloudinary.com/practicaldev/image/fetch/s--KVtUzSi6--/c_limit%2Cf_auto%2Cfl_progressive%2Cq_auto%2Cw_880/https:/thepracticaldev.s3.amazonaws.com/i/8iym8jnai3zno15i5uvi.png">
            <a:extLst>
              <a:ext uri="{FF2B5EF4-FFF2-40B4-BE49-F238E27FC236}">
                <a16:creationId xmlns:a16="http://schemas.microsoft.com/office/drawing/2014/main" id="{21607127-3031-4D28-A287-4C83FFB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26" y="3044717"/>
            <a:ext cx="4813765" cy="340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Delphi </a:t>
            </a:r>
            <a:r>
              <a:rPr lang="pt-BR" sz="4000" b="1" dirty="0" err="1"/>
              <a:t>Mocks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Delphi </a:t>
            </a:r>
            <a:r>
              <a:rPr lang="pt-BR" sz="2000" dirty="0" err="1"/>
              <a:t>Mocks</a:t>
            </a:r>
            <a:r>
              <a:rPr lang="pt-BR" sz="2000" dirty="0"/>
              <a:t> é um framework de simulação simples para o Delphi XE2 ou superior. </a:t>
            </a:r>
          </a:p>
          <a:p>
            <a:pPr marL="38100" indent="0">
              <a:buNone/>
            </a:pPr>
            <a:r>
              <a:rPr lang="pt-BR" sz="2000" dirty="0"/>
              <a:t>Ele faz uso de recursos RTTI que estão disponíveis apenas no Delphi XE2 ou superior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i="1" dirty="0"/>
              <a:t>no entanto, espero poder fazê-lo funcionar com versões anteriores do Delphi (2010 ou posterior) em algum momento.</a:t>
            </a:r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https://github.com/VSoftTechnologies/Delphi-Mocks</a:t>
            </a: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Spring4D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Spring4D é uma biblioteca de códigos de código aberto para o </a:t>
            </a:r>
            <a:r>
              <a:rPr lang="pt-BR" sz="2000" dirty="0" err="1"/>
              <a:t>Embarcadero</a:t>
            </a:r>
            <a:r>
              <a:rPr lang="pt-BR" sz="2000" dirty="0"/>
              <a:t> Delphi 2010 e superior. Ele consiste em vários módulos diferentes que contêm uma biblioteca de classes base (tipos comuns, tipos de coleção baseados em interface, extensões de reflexão) e uma estrutura de injeção de dependência. Ele usa a licença Apache 2.0.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https://bitbucket.org/sglienke/spring4d/src/master/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Stefan </a:t>
            </a:r>
            <a:r>
              <a:rPr lang="pt-BR" sz="2000" dirty="0" err="1"/>
              <a:t>Glienke</a:t>
            </a:r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14338" name="Picture 2" descr="Resultado de imagem para spring4d">
            <a:extLst>
              <a:ext uri="{FF2B5EF4-FFF2-40B4-BE49-F238E27FC236}">
                <a16:creationId xmlns:a16="http://schemas.microsoft.com/office/drawing/2014/main" id="{6A6CC2F1-6F0B-4EDD-8C5D-46DCD2CC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110" y="5386409"/>
            <a:ext cx="3619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Vamos a um exemplo!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 err="1"/>
              <a:t>Ufffa</a:t>
            </a:r>
            <a:r>
              <a:rPr lang="pt-BR" sz="2000" dirty="0"/>
              <a:t> </a:t>
            </a:r>
          </a:p>
          <a:p>
            <a:pPr marL="38100" indent="0">
              <a:buNone/>
            </a:pPr>
            <a:r>
              <a:rPr lang="pt-BR" sz="2000" dirty="0"/>
              <a:t>Após configurar N ferramentas a nossa IDE de desenvolvimento temos a possibilidade de fazer tudo e mais um pouco.</a:t>
            </a:r>
          </a:p>
          <a:p>
            <a:pPr marL="38100" indent="0">
              <a:buNone/>
            </a:pPr>
            <a:r>
              <a:rPr lang="pt-BR" sz="1600" i="1" dirty="0"/>
              <a:t>Exemplos foram baseados em uma </a:t>
            </a:r>
            <a:r>
              <a:rPr lang="pt-BR" sz="1600" i="1" dirty="0" err="1"/>
              <a:t>live</a:t>
            </a:r>
            <a:r>
              <a:rPr lang="pt-BR" sz="1600" i="1" dirty="0"/>
              <a:t> do </a:t>
            </a:r>
            <a:r>
              <a:rPr lang="pt-BR" sz="1600" i="1" dirty="0" err="1"/>
              <a:t>Embarcadero</a:t>
            </a:r>
            <a:r>
              <a:rPr lang="pt-BR" sz="1600" i="1" dirty="0"/>
              <a:t> MVP </a:t>
            </a:r>
            <a:r>
              <a:rPr lang="pt-BR" sz="1600" i="1" dirty="0" err="1"/>
              <a:t>Thulio</a:t>
            </a:r>
            <a:endParaRPr lang="pt-BR" sz="1600" i="1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https://goo.gl/gBJcBA</a:t>
            </a: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https://youtu.be/hVvCPzp8jAk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6" name="Picture 2" descr="Resultado de imagem para zeoslib">
            <a:extLst>
              <a:ext uri="{FF2B5EF4-FFF2-40B4-BE49-F238E27FC236}">
                <a16:creationId xmlns:a16="http://schemas.microsoft.com/office/drawing/2014/main" id="{934F46E7-17BB-433A-9ED4-61A1DA03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844">
            <a:off x="1617287" y="4605443"/>
            <a:ext cx="3947250" cy="4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spring4d">
            <a:extLst>
              <a:ext uri="{FF2B5EF4-FFF2-40B4-BE49-F238E27FC236}">
                <a16:creationId xmlns:a16="http://schemas.microsoft.com/office/drawing/2014/main" id="{68403254-A8C8-4963-B561-955F2467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798">
            <a:off x="5611331" y="4968297"/>
            <a:ext cx="2185337" cy="8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res.cloudinary.com/practicaldev/image/fetch/s--KVtUzSi6--/c_limit%2Cf_auto%2Cfl_progressive%2Cq_auto%2Cw_880/https:/thepracticaldev.s3.amazonaws.com/i/8iym8jnai3zno15i5uvi.png">
            <a:extLst>
              <a:ext uri="{FF2B5EF4-FFF2-40B4-BE49-F238E27FC236}">
                <a16:creationId xmlns:a16="http://schemas.microsoft.com/office/drawing/2014/main" id="{6582B375-873B-4218-B729-71BEEA1E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5798">
            <a:off x="7953543" y="4629111"/>
            <a:ext cx="202138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dunitx">
            <a:extLst>
              <a:ext uri="{FF2B5EF4-FFF2-40B4-BE49-F238E27FC236}">
                <a16:creationId xmlns:a16="http://schemas.microsoft.com/office/drawing/2014/main" id="{DE8BF148-6F93-46E1-8BE2-E2404B17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8205">
            <a:off x="5867219" y="3962748"/>
            <a:ext cx="1267297" cy="113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jvcl">
            <a:extLst>
              <a:ext uri="{FF2B5EF4-FFF2-40B4-BE49-F238E27FC236}">
                <a16:creationId xmlns:a16="http://schemas.microsoft.com/office/drawing/2014/main" id="{D5EA09EA-413A-4CFE-890C-5C67908E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073">
            <a:off x="4045118" y="4317281"/>
            <a:ext cx="577516" cy="5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gexperts">
            <a:extLst>
              <a:ext uri="{FF2B5EF4-FFF2-40B4-BE49-F238E27FC236}">
                <a16:creationId xmlns:a16="http://schemas.microsoft.com/office/drawing/2014/main" id="{EB325664-0668-4774-82CF-03F37239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8832">
            <a:off x="4086684" y="5539489"/>
            <a:ext cx="1606801" cy="27555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3" name="Picture 4" descr="Imagem relacionada">
            <a:extLst>
              <a:ext uri="{FF2B5EF4-FFF2-40B4-BE49-F238E27FC236}">
                <a16:creationId xmlns:a16="http://schemas.microsoft.com/office/drawing/2014/main" id="{A817E373-6920-4BF3-B90D-C1C0339F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3182">
            <a:off x="4642276" y="4856602"/>
            <a:ext cx="521486" cy="52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m relacionada">
            <a:extLst>
              <a:ext uri="{FF2B5EF4-FFF2-40B4-BE49-F238E27FC236}">
                <a16:creationId xmlns:a16="http://schemas.microsoft.com/office/drawing/2014/main" id="{413BFA7E-A6A8-4F6A-A593-C2B821E7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32" y="2966296"/>
            <a:ext cx="2867085" cy="11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fortes report">
            <a:extLst>
              <a:ext uri="{FF2B5EF4-FFF2-40B4-BE49-F238E27FC236}">
                <a16:creationId xmlns:a16="http://schemas.microsoft.com/office/drawing/2014/main" id="{6D6AD310-F6AC-468F-84F2-B1FE75B8B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4312">
            <a:off x="2877704" y="5810147"/>
            <a:ext cx="1899721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m para ormbr">
            <a:extLst>
              <a:ext uri="{FF2B5EF4-FFF2-40B4-BE49-F238E27FC236}">
                <a16:creationId xmlns:a16="http://schemas.microsoft.com/office/drawing/2014/main" id="{BCB13108-7F18-442F-8AEF-5F684F75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25" y="3718334"/>
            <a:ext cx="3190439" cy="10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Desenvolvedor e Cia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9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Necessita de algo já pronto para sair usando ? 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Download de XML - </a:t>
            </a:r>
            <a:r>
              <a:rPr lang="pt-BR" sz="2000" dirty="0">
                <a:hlinkClick r:id="rId3"/>
              </a:rPr>
              <a:t>https://goo.gl/fEQERj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Simples e fácil de integrar seu software. 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Possuímos também outras soluções (NF-e, SAT, NFC-e, </a:t>
            </a:r>
            <a:r>
              <a:rPr lang="pt-BR" sz="2000" dirty="0" err="1"/>
              <a:t>Paf</a:t>
            </a:r>
            <a:r>
              <a:rPr lang="pt-BR" sz="2000" dirty="0"/>
              <a:t>-ECF, </a:t>
            </a:r>
            <a:r>
              <a:rPr lang="pt-BR" sz="2000" dirty="0" err="1"/>
              <a:t>etc</a:t>
            </a:r>
            <a:r>
              <a:rPr lang="pt-BR" sz="2000" dirty="0"/>
              <a:t>)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/>
              <a:t>Entre em contato :</a:t>
            </a:r>
          </a:p>
          <a:p>
            <a:pPr marL="38100" indent="0">
              <a:buNone/>
            </a:pPr>
            <a:r>
              <a:rPr lang="pt-BR" sz="2000" dirty="0"/>
              <a:t>Isaque Pinheiro</a:t>
            </a:r>
          </a:p>
          <a:p>
            <a:pPr marL="38100" indent="0">
              <a:buNone/>
            </a:pPr>
            <a:r>
              <a:rPr lang="pt-BR" sz="2000" dirty="0"/>
              <a:t>Juliomar Marchetti</a:t>
            </a:r>
          </a:p>
          <a:p>
            <a:pPr marL="38100" indent="0">
              <a:buNone/>
            </a:pPr>
            <a:r>
              <a:rPr lang="pt-BR" sz="2000" dirty="0" err="1"/>
              <a:t>Régys</a:t>
            </a:r>
            <a:r>
              <a:rPr lang="pt-BR" sz="2000" dirty="0"/>
              <a:t> Borges Silveira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2209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6000" b="1" dirty="0"/>
              <a:t>Obrigado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2209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3600" b="1" dirty="0"/>
              <a:t>Perguntas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2209800" y="3285875"/>
            <a:ext cx="82672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Você pode me encontrar em </a:t>
            </a:r>
            <a:r>
              <a:rPr lang="en" dirty="0"/>
              <a:t>:</a:t>
            </a:r>
            <a:endParaRPr dirty="0"/>
          </a:p>
          <a:p>
            <a:pPr marL="0" indent="0">
              <a:buNone/>
            </a:pPr>
            <a:r>
              <a:rPr lang="pt-BR" dirty="0"/>
              <a:t>S</a:t>
            </a:r>
            <a:r>
              <a:rPr lang="en" dirty="0"/>
              <a:t>kype: juliomar</a:t>
            </a:r>
          </a:p>
          <a:p>
            <a:pPr marL="0" indent="0">
              <a:buNone/>
            </a:pPr>
            <a:r>
              <a:rPr lang="en" dirty="0"/>
              <a:t>Telegram: juliomar</a:t>
            </a:r>
            <a:endParaRPr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juliomarmarchetti@gmail.com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www.juliomarmarchetti.com.br</a:t>
            </a:r>
            <a:endParaRPr lang="pt-BR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872D33-261E-4DB8-A1DD-AD84A9793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2592"/>
            <a:ext cx="2024110" cy="609763"/>
          </a:xfrm>
          <a:prstGeom prst="rect">
            <a:avLst/>
          </a:prstGeom>
        </p:spPr>
      </p:pic>
      <p:pic>
        <p:nvPicPr>
          <p:cNvPr id="8" name="Picture 2" descr="http://delphi.org/mvp/logo/MVP_100x100_Black/MVP_NewLogo_100x100_Black-02.png">
            <a:extLst>
              <a:ext uri="{FF2B5EF4-FFF2-40B4-BE49-F238E27FC236}">
                <a16:creationId xmlns:a16="http://schemas.microsoft.com/office/drawing/2014/main" id="{F5A71BD1-41EE-44D1-8E47-99579ED2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803" y="577558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m relacionada">
            <a:extLst>
              <a:ext uri="{FF2B5EF4-FFF2-40B4-BE49-F238E27FC236}">
                <a16:creationId xmlns:a16="http://schemas.microsoft.com/office/drawing/2014/main" id="{6C6F92C5-EF24-40E0-914D-F998E9E36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35811" r="22138" b="36978"/>
          <a:stretch/>
        </p:blipFill>
        <p:spPr bwMode="auto">
          <a:xfrm>
            <a:off x="265697" y="6119612"/>
            <a:ext cx="2185101" cy="6084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161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6000" b="1" dirty="0"/>
              <a:t>Olá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3161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3600" b="1" dirty="0"/>
              <a:t>Eu sou Juliomar Marchetti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72915" y="3973502"/>
            <a:ext cx="5549363" cy="2232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 err="1"/>
              <a:t>Moderador</a:t>
            </a:r>
            <a:r>
              <a:rPr lang="en-US" sz="2000" dirty="0"/>
              <a:t> e </a:t>
            </a:r>
            <a:r>
              <a:rPr lang="en-US" sz="2000" dirty="0" err="1"/>
              <a:t>Commiter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ACBr</a:t>
            </a:r>
            <a:endParaRPr lang="en-US" sz="2000" dirty="0"/>
          </a:p>
          <a:p>
            <a:pPr marL="342900" indent="-342900"/>
            <a:r>
              <a:rPr lang="en-US" sz="2000" dirty="0"/>
              <a:t>Embarcadero MVP</a:t>
            </a:r>
          </a:p>
          <a:p>
            <a:pPr marL="342900" indent="-342900"/>
            <a:r>
              <a:rPr lang="en-US" sz="2000" dirty="0" err="1"/>
              <a:t>Gerente</a:t>
            </a:r>
            <a:r>
              <a:rPr lang="en-US" sz="2000" dirty="0"/>
              <a:t> de Software </a:t>
            </a:r>
            <a:r>
              <a:rPr lang="en-US" sz="2000" dirty="0" err="1"/>
              <a:t>ControlSoft</a:t>
            </a:r>
            <a:endParaRPr lang="en-US" sz="2000" dirty="0"/>
          </a:p>
          <a:p>
            <a:pPr marL="342900" indent="-342900"/>
            <a:r>
              <a:rPr lang="en-US" sz="2000" dirty="0" err="1"/>
              <a:t>Moderador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ORMBr</a:t>
            </a:r>
            <a:endParaRPr lang="en-US" sz="2000" dirty="0"/>
          </a:p>
          <a:p>
            <a:pPr marL="342900" indent="-342900"/>
            <a:r>
              <a:rPr lang="en-US" sz="2000" dirty="0" err="1"/>
              <a:t>Contribuinte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 FRCE, </a:t>
            </a:r>
            <a:r>
              <a:rPr lang="en-US" sz="2000" dirty="0" err="1"/>
              <a:t>MVCBr</a:t>
            </a:r>
            <a:r>
              <a:rPr lang="en-US" sz="2000" dirty="0"/>
              <a:t>, </a:t>
            </a:r>
            <a:r>
              <a:rPr lang="en-US" sz="2000" dirty="0" err="1"/>
              <a:t>GMLib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endParaRPr lang="en-US" sz="2000" dirty="0"/>
          </a:p>
          <a:p>
            <a:pPr marL="342900" indent="-342900"/>
            <a:endParaRPr sz="20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DCC83A-FBEE-43B2-BDA9-88152DE7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017" y="6288"/>
            <a:ext cx="2024110" cy="6097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F4C0C1-5E63-48C4-867A-6D8FC2EE6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933" y="3383271"/>
            <a:ext cx="2182139" cy="23303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6" name="Picture 2" descr="http://delphi.org/mvp/logo/MVP_100x100_Black/MVP_NewLogo_100x100_Black-02.png">
            <a:extLst>
              <a:ext uri="{FF2B5EF4-FFF2-40B4-BE49-F238E27FC236}">
                <a16:creationId xmlns:a16="http://schemas.microsoft.com/office/drawing/2014/main" id="{5AD46BD6-E349-4BB8-9808-C3713BAA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803" y="577558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B06224B4-999D-4BA2-8F28-E5E810041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35811" r="22138" b="36978"/>
          <a:stretch/>
        </p:blipFill>
        <p:spPr bwMode="auto">
          <a:xfrm>
            <a:off x="265697" y="6119612"/>
            <a:ext cx="2185101" cy="6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Como tudo começou..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>
                <a:hlinkClick r:id="rId3"/>
              </a:rPr>
              <a:t>http://forum.devmedia.com.br/viewtopic.php?t=42909</a:t>
            </a: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F5D3FC-EFDF-4A5C-B125-72CAEE1F2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84" y="1879508"/>
            <a:ext cx="10375232" cy="4978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Delphi Community </a:t>
            </a:r>
            <a:r>
              <a:rPr lang="pt-BR" sz="4000" b="1" dirty="0" err="1"/>
              <a:t>Edition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Delphi Community </a:t>
            </a:r>
            <a:r>
              <a:rPr lang="pt-BR" sz="2000" dirty="0" err="1"/>
              <a:t>Edition</a:t>
            </a:r>
            <a:r>
              <a:rPr lang="pt-BR" sz="2000" dirty="0"/>
              <a:t> e C ++ </a:t>
            </a:r>
            <a:r>
              <a:rPr lang="pt-BR" sz="2000" dirty="0" err="1"/>
              <a:t>Builder</a:t>
            </a:r>
            <a:r>
              <a:rPr lang="pt-BR" sz="2000" dirty="0"/>
              <a:t> Community </a:t>
            </a:r>
            <a:r>
              <a:rPr lang="pt-BR" sz="2000" dirty="0" err="1"/>
              <a:t>Edition</a:t>
            </a:r>
            <a:r>
              <a:rPr lang="pt-BR" sz="2000" dirty="0"/>
              <a:t> são edições de uso comercial limitadas e gratuitas que permitem que você desenvolva aplicativos Windows, </a:t>
            </a:r>
            <a:r>
              <a:rPr lang="pt-BR" sz="2000" dirty="0" err="1"/>
              <a:t>macOS</a:t>
            </a:r>
            <a:r>
              <a:rPr lang="pt-BR" sz="2000" dirty="0"/>
              <a:t>, Android e iOS com uma única base de código, depure em qualquer dispositivo usando ferramentas de depuração incorporadas, crie aplicativos de banco de dados locais / recursos incorporados e use componentes incluídos para aprimorar seu aplicativo e reduzir os ciclos de desenvolvimento.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http://docwiki.embarcadero.com/RADStudio/Tokyo/en/Community_Edition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1026" name="Picture 2" descr="CE PlatformSelection.png">
            <a:extLst>
              <a:ext uri="{FF2B5EF4-FFF2-40B4-BE49-F238E27FC236}">
                <a16:creationId xmlns:a16="http://schemas.microsoft.com/office/drawing/2014/main" id="{46E02BDB-E4C8-484A-83B0-02CF72F0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52" y="3568696"/>
            <a:ext cx="2537325" cy="28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9625565-CED3-45A1-A804-9FF5DCF1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09" y="3898541"/>
            <a:ext cx="459169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 err="1"/>
              <a:t>DelphiPI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Delphi </a:t>
            </a:r>
            <a:r>
              <a:rPr lang="pt-BR" sz="2000" dirty="0" err="1"/>
              <a:t>Package</a:t>
            </a:r>
            <a:r>
              <a:rPr lang="pt-BR" sz="2000" dirty="0"/>
              <a:t> Installer (</a:t>
            </a:r>
            <a:r>
              <a:rPr lang="pt-BR" sz="2000" dirty="0" err="1"/>
              <a:t>DelphiPI</a:t>
            </a:r>
            <a:r>
              <a:rPr lang="pt-BR" sz="2000" dirty="0"/>
              <a:t>) é uma ferramenta que ajuda você a instalar componentes para o seu Delphi IDE. O </a:t>
            </a:r>
            <a:r>
              <a:rPr lang="pt-BR" sz="2000" dirty="0" err="1"/>
              <a:t>DelphiPI</a:t>
            </a:r>
            <a:r>
              <a:rPr lang="pt-BR" sz="2000" dirty="0"/>
              <a:t> resolve automaticamente dependências entre pacotes, compila, instala e adiciona caminhos de origem ao seu IDE.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https://bitbucket.org/idursun/delphipi/src/master/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https://bitbucket.org/idursun/delphipi/downloads/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7170" name="Picture 2" descr="Resultado de imagem para DelphiPI">
            <a:extLst>
              <a:ext uri="{FF2B5EF4-FFF2-40B4-BE49-F238E27FC236}">
                <a16:creationId xmlns:a16="http://schemas.microsoft.com/office/drawing/2014/main" id="{DA36276E-B9D5-45FB-BDAA-4BFCF9C3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16" y="2884824"/>
            <a:ext cx="47529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 err="1"/>
              <a:t>ZeosLib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</a:t>
            </a:r>
            <a:r>
              <a:rPr lang="pt-BR" sz="2000" dirty="0" err="1"/>
              <a:t>ZeosLib</a:t>
            </a:r>
            <a:r>
              <a:rPr lang="pt-BR" sz="2000" dirty="0"/>
              <a:t> é um conjunto de componentes de banco de dados para MySQL, PostgreSQL, </a:t>
            </a:r>
            <a:r>
              <a:rPr lang="pt-BR" sz="2000" dirty="0" err="1"/>
              <a:t>Interbase</a:t>
            </a:r>
            <a:r>
              <a:rPr lang="pt-BR" sz="2000" dirty="0"/>
              <a:t>, </a:t>
            </a:r>
            <a:r>
              <a:rPr lang="pt-BR" sz="2000" dirty="0" err="1"/>
              <a:t>Firebird</a:t>
            </a:r>
            <a:r>
              <a:rPr lang="pt-BR" sz="2000" dirty="0"/>
              <a:t>, MS SQL, Sybase, Oracle e </a:t>
            </a:r>
            <a:r>
              <a:rPr lang="pt-BR" sz="2000" dirty="0" err="1"/>
              <a:t>SQLite</a:t>
            </a:r>
            <a:r>
              <a:rPr lang="pt-BR" sz="2000" dirty="0"/>
              <a:t> para Delphi, </a:t>
            </a:r>
            <a:r>
              <a:rPr lang="pt-BR" sz="2000" dirty="0" err="1"/>
              <a:t>FreePascal</a:t>
            </a:r>
            <a:r>
              <a:rPr lang="pt-BR" sz="2000" dirty="0"/>
              <a:t> / </a:t>
            </a:r>
            <a:r>
              <a:rPr lang="pt-BR" sz="2000" dirty="0" err="1"/>
              <a:t>Lazarus</a:t>
            </a:r>
            <a:r>
              <a:rPr lang="pt-BR" sz="2000" dirty="0"/>
              <a:t>, </a:t>
            </a:r>
            <a:r>
              <a:rPr lang="pt-BR" sz="2000" dirty="0" err="1"/>
              <a:t>Kylix</a:t>
            </a:r>
            <a:r>
              <a:rPr lang="pt-BR" sz="2000" dirty="0"/>
              <a:t> e C ++ </a:t>
            </a:r>
            <a:r>
              <a:rPr lang="pt-BR" sz="2000" dirty="0" err="1"/>
              <a:t>Builder</a:t>
            </a:r>
            <a:r>
              <a:rPr lang="pt-BR" sz="2000" dirty="0"/>
              <a:t>.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https://sourceforge.net/projects/zeoslib/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https://svn.code.sf.net/p/zeoslib/code-0/trunk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6146" name="Picture 2" descr="Resultado de imagem para zeoslib">
            <a:extLst>
              <a:ext uri="{FF2B5EF4-FFF2-40B4-BE49-F238E27FC236}">
                <a16:creationId xmlns:a16="http://schemas.microsoft.com/office/drawing/2014/main" id="{3804E082-65E1-4BE1-824C-FFE3D2F2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91" y="5399424"/>
            <a:ext cx="89916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49" y="410826"/>
            <a:ext cx="8530303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 err="1"/>
              <a:t>FortesReport</a:t>
            </a:r>
            <a:r>
              <a:rPr lang="pt-BR" sz="4000" b="1" dirty="0"/>
              <a:t> Community </a:t>
            </a:r>
            <a:r>
              <a:rPr lang="pt-BR" sz="4000" b="1" dirty="0" err="1"/>
              <a:t>Edition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</a:t>
            </a:r>
            <a:r>
              <a:rPr lang="pt-BR" sz="2000" dirty="0" err="1"/>
              <a:t>FortesReport</a:t>
            </a:r>
            <a:r>
              <a:rPr lang="pt-BR" sz="2000" dirty="0"/>
              <a:t> é um poderoso gerador de relatórios disponível como um pacote de componentes para o Delphi. No </a:t>
            </a:r>
            <a:r>
              <a:rPr lang="pt-BR" sz="2000" dirty="0" err="1"/>
              <a:t>FortesReport</a:t>
            </a:r>
            <a:r>
              <a:rPr lang="pt-BR" sz="2000" dirty="0"/>
              <a:t>, os relatórios são compostos por bandas que possuem funções específicas no fluxo de impressão. Você define agrupamentos, subníveis e totais simplesmente pelo relacionamento hierárquico entre as bandas. Além disso, o </a:t>
            </a:r>
            <a:r>
              <a:rPr lang="pt-BR" sz="2000" dirty="0" err="1"/>
              <a:t>FortesReport</a:t>
            </a:r>
            <a:r>
              <a:rPr lang="pt-BR" sz="2000" dirty="0"/>
              <a:t> tem uma rica paleta de componentes…</a:t>
            </a:r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https://github.com/fortesinformatica/fortesreport-ce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https://github.com/fortesinformatica/fortesreport-ce.git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endParaRPr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5122" name="Picture 2" descr="Resultado de imagem para fortes report">
            <a:extLst>
              <a:ext uri="{FF2B5EF4-FFF2-40B4-BE49-F238E27FC236}">
                <a16:creationId xmlns:a16="http://schemas.microsoft.com/office/drawing/2014/main" id="{BE0A2059-407C-4B35-B5BF-911982D3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65" y="5067294"/>
            <a:ext cx="6623426" cy="1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21F56150-6979-4C53-A087-9A85AE61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91" y="3818274"/>
            <a:ext cx="643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49" y="410826"/>
            <a:ext cx="8530303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Projeto </a:t>
            </a:r>
            <a:r>
              <a:rPr lang="pt-BR" sz="4000" b="1" dirty="0" err="1"/>
              <a:t>ACBr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pt-BR" sz="2000" dirty="0"/>
              <a:t>O acrônimo </a:t>
            </a:r>
            <a:r>
              <a:rPr lang="pt-BR" sz="2000" dirty="0" err="1"/>
              <a:t>ACBr</a:t>
            </a:r>
            <a:r>
              <a:rPr lang="pt-BR" sz="2000" dirty="0"/>
              <a:t> significa: Automação Comercial Brasil.</a:t>
            </a:r>
          </a:p>
          <a:p>
            <a:pPr marL="38100" indent="0">
              <a:buNone/>
            </a:pPr>
            <a:r>
              <a:rPr lang="pt-BR" sz="2000" dirty="0"/>
              <a:t>Em síntese, somos um Projeto de Código Aberto (gratuito), de Componentes e Programas destinados ao desenvolvimento de Aplicações do segmento de Automação Comercial.</a:t>
            </a:r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baixar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fontes</a:t>
            </a:r>
            <a:r>
              <a:rPr lang="en-US" sz="2000" dirty="0"/>
              <a:t>:</a:t>
            </a:r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https://www.projetoacbr.com.br/fontes/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svn://svn.code.sf.net/p/acbr/code/trunk2</a:t>
            </a:r>
          </a:p>
          <a:p>
            <a:pPr marL="38100" indent="0">
              <a:buNone/>
            </a:pPr>
            <a:r>
              <a:rPr lang="pt-BR" sz="2000" dirty="0"/>
              <a:t>Ou</a:t>
            </a:r>
          </a:p>
          <a:p>
            <a:pPr marL="38100" indent="0">
              <a:buNone/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svn://svn.code.sf.net/p/acbr/code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10149" y="410826"/>
            <a:ext cx="8530303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000" b="1" dirty="0"/>
              <a:t>Projeto </a:t>
            </a:r>
            <a:r>
              <a:rPr lang="pt-BR" sz="4000" b="1" dirty="0" err="1"/>
              <a:t>ORMBr</a:t>
            </a:r>
            <a:endParaRPr lang="pt-BR"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109" y="1335884"/>
            <a:ext cx="10551782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É um </a:t>
            </a:r>
            <a:r>
              <a:rPr lang="en-US" sz="2000" dirty="0" err="1"/>
              <a:t>projeto</a:t>
            </a:r>
            <a:r>
              <a:rPr lang="en-US" sz="2000" dirty="0"/>
              <a:t> Open-Source com </a:t>
            </a:r>
            <a:r>
              <a:rPr lang="en-US" sz="2000" dirty="0" err="1"/>
              <a:t>novas</a:t>
            </a:r>
            <a:r>
              <a:rPr lang="en-US" sz="2000" dirty="0"/>
              <a:t> </a:t>
            </a:r>
            <a:r>
              <a:rPr lang="en-US" sz="2000" dirty="0" err="1"/>
              <a:t>ideias</a:t>
            </a:r>
            <a:r>
              <a:rPr lang="en-US" sz="2000" dirty="0"/>
              <a:t> </a:t>
            </a:r>
            <a:r>
              <a:rPr lang="en-US" sz="2000" dirty="0" err="1"/>
              <a:t>facilitando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implementação</a:t>
            </a:r>
            <a:r>
              <a:rPr lang="en-US" sz="2000" dirty="0"/>
              <a:t>, </a:t>
            </a:r>
            <a:r>
              <a:rPr lang="en-US" sz="2000" dirty="0" err="1"/>
              <a:t>unificando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codigo</a:t>
            </a:r>
            <a:r>
              <a:rPr lang="en-US" sz="2000" dirty="0"/>
              <a:t> e </a:t>
            </a:r>
            <a:r>
              <a:rPr lang="en-US" sz="2000" dirty="0" err="1"/>
              <a:t>acelerando</a:t>
            </a:r>
            <a:r>
              <a:rPr lang="en-US" sz="2000" dirty="0"/>
              <a:t> o </a:t>
            </a:r>
            <a:r>
              <a:rPr lang="en-US" sz="2000" dirty="0" err="1"/>
              <a:t>desenvolvimento</a:t>
            </a:r>
            <a:r>
              <a:rPr lang="en-US" sz="2000" dirty="0"/>
              <a:t> de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2000" dirty="0"/>
              <a:t>!</a:t>
            </a:r>
          </a:p>
          <a:p>
            <a:pPr marL="38100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100" indent="0">
              <a:buNone/>
            </a:pPr>
            <a:r>
              <a:rPr lang="pt-BR" sz="2000" dirty="0">
                <a:hlinkClick r:id="rId3"/>
              </a:rPr>
              <a:t>https://www.ormbr.com.br/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  <a:p>
            <a:pPr marL="38100" indent="0">
              <a:buNone/>
            </a:pPr>
            <a:r>
              <a:rPr lang="pt-BR" sz="2000" dirty="0">
                <a:hlinkClick r:id="rId4"/>
              </a:rPr>
              <a:t>https://bitbucket.org/isaquepinheiro/ormbr/src/master/</a:t>
            </a:r>
            <a:endParaRPr lang="pt-BR" sz="2000" dirty="0"/>
          </a:p>
          <a:p>
            <a:pPr marL="38100" indent="0">
              <a:buNone/>
            </a:pPr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F7F74B-0211-4A98-AA2A-6FDBFCE5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09" y="-5745"/>
            <a:ext cx="2024110" cy="609763"/>
          </a:xfrm>
          <a:prstGeom prst="rect">
            <a:avLst/>
          </a:prstGeom>
        </p:spPr>
      </p:pic>
      <p:pic>
        <p:nvPicPr>
          <p:cNvPr id="2052" name="Picture 4" descr="Resultado de imagem para ormbr">
            <a:extLst>
              <a:ext uri="{FF2B5EF4-FFF2-40B4-BE49-F238E27FC236}">
                <a16:creationId xmlns:a16="http://schemas.microsoft.com/office/drawing/2014/main" id="{842F10A4-C46F-4004-9A8F-481687D5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00" y="3932574"/>
            <a:ext cx="762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3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1164</Words>
  <Application>Microsoft Office PowerPoint</Application>
  <PresentationFormat>Widescreen</PresentationFormat>
  <Paragraphs>119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Roboto Slab</vt:lpstr>
      <vt:lpstr>Source Sans Pro</vt:lpstr>
      <vt:lpstr>Arial</vt:lpstr>
      <vt:lpstr>Cordelia template</vt:lpstr>
      <vt:lpstr>Mini PDV-NFC-e, com ACBr, Delphi Community e ORMBr</vt:lpstr>
      <vt:lpstr>Olá!</vt:lpstr>
      <vt:lpstr>Como tudo começou..</vt:lpstr>
      <vt:lpstr>Delphi Community Edition</vt:lpstr>
      <vt:lpstr>DelphiPI</vt:lpstr>
      <vt:lpstr>ZeosLib</vt:lpstr>
      <vt:lpstr>FortesReport Community Edition</vt:lpstr>
      <vt:lpstr>Projeto ACBr</vt:lpstr>
      <vt:lpstr>Projeto ORMBr</vt:lpstr>
      <vt:lpstr>IDE Tools e add-ons</vt:lpstr>
      <vt:lpstr>JEDI</vt:lpstr>
      <vt:lpstr>TestInsight</vt:lpstr>
      <vt:lpstr>DUnitX</vt:lpstr>
      <vt:lpstr>Delphi Mocks</vt:lpstr>
      <vt:lpstr>Spring4D</vt:lpstr>
      <vt:lpstr>Vamos a um exemplo!</vt:lpstr>
      <vt:lpstr>Desenvolvedor e Cia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RF TD</dc:creator>
  <cp:lastModifiedBy>juliomar</cp:lastModifiedBy>
  <cp:revision>48</cp:revision>
  <dcterms:modified xsi:type="dcterms:W3CDTF">2018-11-12T15:26:13Z</dcterms:modified>
</cp:coreProperties>
</file>